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134806331" r:id="rId3"/>
    <p:sldId id="2134806322" r:id="rId4"/>
    <p:sldId id="2134806323" r:id="rId5"/>
    <p:sldId id="2134806332" r:id="rId6"/>
    <p:sldId id="2134806333" r:id="rId7"/>
    <p:sldId id="2134806324" r:id="rId8"/>
    <p:sldId id="2147473715" r:id="rId9"/>
    <p:sldId id="2147473716" r:id="rId10"/>
    <p:sldId id="2147473717" r:id="rId11"/>
    <p:sldId id="2147473714" r:id="rId12"/>
    <p:sldId id="3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4" autoAdjust="0"/>
    <p:restoredTop sz="86241" autoAdjust="0"/>
  </p:normalViewPr>
  <p:slideViewPr>
    <p:cSldViewPr snapToGrid="0">
      <p:cViewPr varScale="1">
        <p:scale>
          <a:sx n="53" d="100"/>
          <a:sy n="53" d="100"/>
        </p:scale>
        <p:origin x="740" y="24"/>
      </p:cViewPr>
      <p:guideLst/>
    </p:cSldViewPr>
  </p:slideViewPr>
  <p:outlineViewPr>
    <p:cViewPr>
      <p:scale>
        <a:sx n="33" d="100"/>
        <a:sy n="33" d="100"/>
      </p:scale>
      <p:origin x="0" y="-60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cynthia.sundell@ibb.gatech.edu" TargetMode="External"/><Relationship Id="rId1" Type="http://schemas.openxmlformats.org/officeDocument/2006/relationships/hyperlink" Target="mailto:scott.ransom@gatech.edu" TargetMode="External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scott.ransom@gatech.edu" TargetMode="External"/><Relationship Id="rId1" Type="http://schemas.openxmlformats.org/officeDocument/2006/relationships/image" Target="../media/image12.jpeg"/><Relationship Id="rId4" Type="http://schemas.openxmlformats.org/officeDocument/2006/relationships/hyperlink" Target="mailto:cynthia.sundell@ibb.gatech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BE0C0-3139-4182-83D5-C79FB57E85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AD4FE14-05BF-4024-8334-4BB4B82F28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300" dirty="0"/>
            <a:t>Scott Ransom, PhD</a:t>
          </a:r>
        </a:p>
        <a:p>
          <a:pPr>
            <a:lnSpc>
              <a:spcPct val="100000"/>
            </a:lnSpc>
          </a:pPr>
          <a:r>
            <a:rPr lang="en-US" sz="2300" dirty="0">
              <a:hlinkClick xmlns:r="http://schemas.openxmlformats.org/officeDocument/2006/relationships" r:id="rId1"/>
            </a:rPr>
            <a:t>scott.ransom@northwestern.edu</a:t>
          </a:r>
          <a:r>
            <a:rPr lang="en-US" sz="2300" dirty="0"/>
            <a:t>  </a:t>
          </a:r>
        </a:p>
        <a:p>
          <a:pPr>
            <a:lnSpc>
              <a:spcPct val="100000"/>
            </a:lnSpc>
          </a:pPr>
          <a:r>
            <a:rPr lang="en-US" sz="1800" dirty="0"/>
            <a:t>Industry &amp; Innovation Co-Director</a:t>
          </a:r>
        </a:p>
      </dgm:t>
    </dgm:pt>
    <dgm:pt modelId="{9586C351-E042-4597-9BDB-C54B69495991}" type="parTrans" cxnId="{37BDFB37-1A9A-4DBA-9F1A-3701CCEC9DC3}">
      <dgm:prSet/>
      <dgm:spPr/>
      <dgm:t>
        <a:bodyPr/>
        <a:lstStyle/>
        <a:p>
          <a:endParaRPr lang="en-US"/>
        </a:p>
      </dgm:t>
    </dgm:pt>
    <dgm:pt modelId="{7083540B-9E50-4791-A7CF-213001D4E834}" type="sibTrans" cxnId="{37BDFB37-1A9A-4DBA-9F1A-3701CCEC9DC3}">
      <dgm:prSet/>
      <dgm:spPr/>
      <dgm:t>
        <a:bodyPr/>
        <a:lstStyle/>
        <a:p>
          <a:endParaRPr lang="en-US"/>
        </a:p>
      </dgm:t>
    </dgm:pt>
    <dgm:pt modelId="{125D929C-3174-4B7B-9579-2EE78E60A0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/>
            <a:t>Cindi </a:t>
          </a:r>
          <a:r>
            <a:rPr lang="en-US" sz="2100" dirty="0">
              <a:hlinkClick xmlns:r="http://schemas.openxmlformats.org/officeDocument/2006/relationships" r:id="rId2"/>
            </a:rPr>
            <a:t>cynthia.sundell@ibb.gatech.edu</a:t>
          </a:r>
          <a:r>
            <a:rPr lang="en-US" sz="2100" dirty="0"/>
            <a:t>  </a:t>
          </a:r>
          <a:r>
            <a:rPr lang="en-US" sz="1800" dirty="0"/>
            <a:t>Intellectual Property and Tech Transfer</a:t>
          </a:r>
        </a:p>
      </dgm:t>
    </dgm:pt>
    <dgm:pt modelId="{D72407D1-8382-48F8-BDB8-E6E991470F45}" type="parTrans" cxnId="{9A69E561-217B-4E27-8B2A-C514CE03D1FE}">
      <dgm:prSet/>
      <dgm:spPr/>
      <dgm:t>
        <a:bodyPr/>
        <a:lstStyle/>
        <a:p>
          <a:endParaRPr lang="en-US"/>
        </a:p>
      </dgm:t>
    </dgm:pt>
    <dgm:pt modelId="{DCF479D5-1CDF-4730-893D-188F7CFA0768}" type="sibTrans" cxnId="{9A69E561-217B-4E27-8B2A-C514CE03D1FE}">
      <dgm:prSet/>
      <dgm:spPr/>
      <dgm:t>
        <a:bodyPr/>
        <a:lstStyle/>
        <a:p>
          <a:endParaRPr lang="en-US"/>
        </a:p>
      </dgm:t>
    </dgm:pt>
    <dgm:pt modelId="{AB78CFCB-65E1-4954-B984-131D16F1C6D1}" type="pres">
      <dgm:prSet presAssocID="{AA1BE0C0-3139-4182-83D5-C79FB57E85B0}" presName="root" presStyleCnt="0">
        <dgm:presLayoutVars>
          <dgm:dir/>
          <dgm:resizeHandles val="exact"/>
        </dgm:presLayoutVars>
      </dgm:prSet>
      <dgm:spPr/>
    </dgm:pt>
    <dgm:pt modelId="{AB421169-ABFF-4CE3-8687-40CEA29ECFD2}" type="pres">
      <dgm:prSet presAssocID="{2AD4FE14-05BF-4024-8334-4BB4B82F2849}" presName="compNode" presStyleCnt="0"/>
      <dgm:spPr/>
    </dgm:pt>
    <dgm:pt modelId="{4107B46F-9B38-425D-ACD9-80B60D4C6E63}" type="pres">
      <dgm:prSet presAssocID="{2AD4FE14-05BF-4024-8334-4BB4B82F2849}" presName="bgRect" presStyleLbl="bgShp" presStyleIdx="0" presStyleCnt="2"/>
      <dgm:spPr/>
    </dgm:pt>
    <dgm:pt modelId="{EB4832D2-3442-4D20-A681-8B014981586E}" type="pres">
      <dgm:prSet presAssocID="{2AD4FE14-05BF-4024-8334-4BB4B82F2849}" presName="iconRect" presStyleLbl="node1" presStyleIdx="0" presStyleCnt="2"/>
      <dgm:spPr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8F2E381D-8B5A-4CF2-BC87-8506E94531AF}" type="pres">
      <dgm:prSet presAssocID="{2AD4FE14-05BF-4024-8334-4BB4B82F2849}" presName="spaceRect" presStyleCnt="0"/>
      <dgm:spPr/>
    </dgm:pt>
    <dgm:pt modelId="{914F8A80-6916-4B4B-897E-714FFDF16CC9}" type="pres">
      <dgm:prSet presAssocID="{2AD4FE14-05BF-4024-8334-4BB4B82F2849}" presName="parTx" presStyleLbl="revTx" presStyleIdx="0" presStyleCnt="2">
        <dgm:presLayoutVars>
          <dgm:chMax val="0"/>
          <dgm:chPref val="0"/>
        </dgm:presLayoutVars>
      </dgm:prSet>
      <dgm:spPr/>
    </dgm:pt>
    <dgm:pt modelId="{5F69F44D-9918-4DC7-B112-87E4FB534AC2}" type="pres">
      <dgm:prSet presAssocID="{7083540B-9E50-4791-A7CF-213001D4E834}" presName="sibTrans" presStyleCnt="0"/>
      <dgm:spPr/>
    </dgm:pt>
    <dgm:pt modelId="{73629D81-62A0-4188-8F69-5E79E0E15B01}" type="pres">
      <dgm:prSet presAssocID="{125D929C-3174-4B7B-9579-2EE78E60A0FE}" presName="compNode" presStyleCnt="0"/>
      <dgm:spPr/>
    </dgm:pt>
    <dgm:pt modelId="{85ADFF13-2279-42EE-B605-8F24B73CEB74}" type="pres">
      <dgm:prSet presAssocID="{125D929C-3174-4B7B-9579-2EE78E60A0FE}" presName="bgRect" presStyleLbl="bgShp" presStyleIdx="1" presStyleCnt="2"/>
      <dgm:spPr/>
    </dgm:pt>
    <dgm:pt modelId="{169C66F3-2FBA-4053-9FD8-0436CE3B7596}" type="pres">
      <dgm:prSet presAssocID="{125D929C-3174-4B7B-9579-2EE78E60A0FE}" presName="iconRect" presStyleLbl="node1" presStyleIdx="1" presStyleCnt="2"/>
      <dgm:spPr>
        <a:blipFill rotWithShape="1">
          <a:blip xmlns:r="http://schemas.openxmlformats.org/officeDocument/2006/relationships" r:embed="rId4"/>
          <a:srcRect/>
          <a:stretch>
            <a:fillRect t="-16000" b="-1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F4C3DF9C-5AC2-460B-A04C-5131A0C1F674}" type="pres">
      <dgm:prSet presAssocID="{125D929C-3174-4B7B-9579-2EE78E60A0FE}" presName="spaceRect" presStyleCnt="0"/>
      <dgm:spPr/>
    </dgm:pt>
    <dgm:pt modelId="{F0536C1D-365F-4040-AB97-E67B51BB8141}" type="pres">
      <dgm:prSet presAssocID="{125D929C-3174-4B7B-9579-2EE78E60A0F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0F0052D-AC66-4EC8-B4F8-32594133CB62}" type="presOf" srcId="{125D929C-3174-4B7B-9579-2EE78E60A0FE}" destId="{F0536C1D-365F-4040-AB97-E67B51BB8141}" srcOrd="0" destOrd="0" presId="urn:microsoft.com/office/officeart/2018/2/layout/IconVerticalSolidList"/>
    <dgm:cxn modelId="{37BDFB37-1A9A-4DBA-9F1A-3701CCEC9DC3}" srcId="{AA1BE0C0-3139-4182-83D5-C79FB57E85B0}" destId="{2AD4FE14-05BF-4024-8334-4BB4B82F2849}" srcOrd="0" destOrd="0" parTransId="{9586C351-E042-4597-9BDB-C54B69495991}" sibTransId="{7083540B-9E50-4791-A7CF-213001D4E834}"/>
    <dgm:cxn modelId="{9A69E561-217B-4E27-8B2A-C514CE03D1FE}" srcId="{AA1BE0C0-3139-4182-83D5-C79FB57E85B0}" destId="{125D929C-3174-4B7B-9579-2EE78E60A0FE}" srcOrd="1" destOrd="0" parTransId="{D72407D1-8382-48F8-BDB8-E6E991470F45}" sibTransId="{DCF479D5-1CDF-4730-893D-188F7CFA0768}"/>
    <dgm:cxn modelId="{5DF30687-9FBD-47E1-8AA2-751BFADFBCB8}" type="presOf" srcId="{2AD4FE14-05BF-4024-8334-4BB4B82F2849}" destId="{914F8A80-6916-4B4B-897E-714FFDF16CC9}" srcOrd="0" destOrd="0" presId="urn:microsoft.com/office/officeart/2018/2/layout/IconVerticalSolidList"/>
    <dgm:cxn modelId="{591CD592-F416-4A5F-A755-EE519D8AE942}" type="presOf" srcId="{AA1BE0C0-3139-4182-83D5-C79FB57E85B0}" destId="{AB78CFCB-65E1-4954-B984-131D16F1C6D1}" srcOrd="0" destOrd="0" presId="urn:microsoft.com/office/officeart/2018/2/layout/IconVerticalSolidList"/>
    <dgm:cxn modelId="{43C22C2A-8DDA-4E6F-91E7-5C6F52650E58}" type="presParOf" srcId="{AB78CFCB-65E1-4954-B984-131D16F1C6D1}" destId="{AB421169-ABFF-4CE3-8687-40CEA29ECFD2}" srcOrd="0" destOrd="0" presId="urn:microsoft.com/office/officeart/2018/2/layout/IconVerticalSolidList"/>
    <dgm:cxn modelId="{A10AFA63-FEE9-4850-8FEE-1BC4D65E0C60}" type="presParOf" srcId="{AB421169-ABFF-4CE3-8687-40CEA29ECFD2}" destId="{4107B46F-9B38-425D-ACD9-80B60D4C6E63}" srcOrd="0" destOrd="0" presId="urn:microsoft.com/office/officeart/2018/2/layout/IconVerticalSolidList"/>
    <dgm:cxn modelId="{C9EC4C5A-4EE0-41B9-92B9-B7250204BFB0}" type="presParOf" srcId="{AB421169-ABFF-4CE3-8687-40CEA29ECFD2}" destId="{EB4832D2-3442-4D20-A681-8B014981586E}" srcOrd="1" destOrd="0" presId="urn:microsoft.com/office/officeart/2018/2/layout/IconVerticalSolidList"/>
    <dgm:cxn modelId="{80961F37-EBAD-4F9A-BB94-8A01D56F07B7}" type="presParOf" srcId="{AB421169-ABFF-4CE3-8687-40CEA29ECFD2}" destId="{8F2E381D-8B5A-4CF2-BC87-8506E94531AF}" srcOrd="2" destOrd="0" presId="urn:microsoft.com/office/officeart/2018/2/layout/IconVerticalSolidList"/>
    <dgm:cxn modelId="{0F72D313-93F8-4C25-9C13-2BFFEA8B9E9B}" type="presParOf" srcId="{AB421169-ABFF-4CE3-8687-40CEA29ECFD2}" destId="{914F8A80-6916-4B4B-897E-714FFDF16CC9}" srcOrd="3" destOrd="0" presId="urn:microsoft.com/office/officeart/2018/2/layout/IconVerticalSolidList"/>
    <dgm:cxn modelId="{6CE0B245-1FF4-43AD-8E17-9FED1874FEE3}" type="presParOf" srcId="{AB78CFCB-65E1-4954-B984-131D16F1C6D1}" destId="{5F69F44D-9918-4DC7-B112-87E4FB534AC2}" srcOrd="1" destOrd="0" presId="urn:microsoft.com/office/officeart/2018/2/layout/IconVerticalSolidList"/>
    <dgm:cxn modelId="{038DC340-66B8-4A72-8127-935E795F7817}" type="presParOf" srcId="{AB78CFCB-65E1-4954-B984-131D16F1C6D1}" destId="{73629D81-62A0-4188-8F69-5E79E0E15B01}" srcOrd="2" destOrd="0" presId="urn:microsoft.com/office/officeart/2018/2/layout/IconVerticalSolidList"/>
    <dgm:cxn modelId="{B96BD5C4-D343-4392-873E-920453EC1C29}" type="presParOf" srcId="{73629D81-62A0-4188-8F69-5E79E0E15B01}" destId="{85ADFF13-2279-42EE-B605-8F24B73CEB74}" srcOrd="0" destOrd="0" presId="urn:microsoft.com/office/officeart/2018/2/layout/IconVerticalSolidList"/>
    <dgm:cxn modelId="{8EEEF227-5CAA-4348-B976-81B95A1ED922}" type="presParOf" srcId="{73629D81-62A0-4188-8F69-5E79E0E15B01}" destId="{169C66F3-2FBA-4053-9FD8-0436CE3B7596}" srcOrd="1" destOrd="0" presId="urn:microsoft.com/office/officeart/2018/2/layout/IconVerticalSolidList"/>
    <dgm:cxn modelId="{5AF0F466-5442-45D7-A39A-6B4E81966646}" type="presParOf" srcId="{73629D81-62A0-4188-8F69-5E79E0E15B01}" destId="{F4C3DF9C-5AC2-460B-A04C-5131A0C1F674}" srcOrd="2" destOrd="0" presId="urn:microsoft.com/office/officeart/2018/2/layout/IconVerticalSolidList"/>
    <dgm:cxn modelId="{77A1119F-CF12-4007-AFA9-4DA086292CD0}" type="presParOf" srcId="{73629D81-62A0-4188-8F69-5E79E0E15B01}" destId="{F0536C1D-365F-4040-AB97-E67B51BB81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7B46F-9B38-425D-ACD9-80B60D4C6E63}">
      <dsp:nvSpPr>
        <dsp:cNvPr id="0" name=""/>
        <dsp:cNvSpPr/>
      </dsp:nvSpPr>
      <dsp:spPr>
        <a:xfrm>
          <a:off x="0" y="908268"/>
          <a:ext cx="6245265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832D2-3442-4D20-A681-8B014981586E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F8A80-6916-4B4B-897E-714FFDF16CC9}">
      <dsp:nvSpPr>
        <dsp:cNvPr id="0" name=""/>
        <dsp:cNvSpPr/>
      </dsp:nvSpPr>
      <dsp:spPr>
        <a:xfrm>
          <a:off x="1936708" y="908268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Scott Ransom, PhD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hlinkClick xmlns:r="http://schemas.openxmlformats.org/officeDocument/2006/relationships" r:id="rId2"/>
            </a:rPr>
            <a:t>scott.ransom@northwestern.edu</a:t>
          </a:r>
          <a:r>
            <a:rPr lang="en-US" sz="2300" kern="1200" dirty="0"/>
            <a:t>  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Industry &amp; Innovation Co-Director</a:t>
          </a:r>
        </a:p>
      </dsp:txBody>
      <dsp:txXfrm>
        <a:off x="1936708" y="908268"/>
        <a:ext cx="4308556" cy="1676804"/>
      </dsp:txXfrm>
    </dsp:sp>
    <dsp:sp modelId="{85ADFF13-2279-42EE-B605-8F24B73CEB74}">
      <dsp:nvSpPr>
        <dsp:cNvPr id="0" name=""/>
        <dsp:cNvSpPr/>
      </dsp:nvSpPr>
      <dsp:spPr>
        <a:xfrm>
          <a:off x="0" y="3004274"/>
          <a:ext cx="6245265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C66F3-2FBA-4053-9FD8-0436CE3B7596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6000" b="-1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36C1D-365F-4040-AB97-E67B51BB8141}">
      <dsp:nvSpPr>
        <dsp:cNvPr id="0" name=""/>
        <dsp:cNvSpPr/>
      </dsp:nvSpPr>
      <dsp:spPr>
        <a:xfrm>
          <a:off x="1936708" y="3004274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Cindi </a:t>
          </a:r>
          <a:r>
            <a:rPr lang="en-US" sz="2100" kern="1200" dirty="0">
              <a:hlinkClick xmlns:r="http://schemas.openxmlformats.org/officeDocument/2006/relationships" r:id="rId4"/>
            </a:rPr>
            <a:t>cynthia.sundell@ibb.gatech.edu</a:t>
          </a:r>
          <a:r>
            <a:rPr lang="en-US" sz="2100" kern="1200" dirty="0"/>
            <a:t>  </a:t>
          </a:r>
          <a:r>
            <a:rPr lang="en-US" sz="1800" kern="1200" dirty="0"/>
            <a:t>Intellectual Property and Tech Transfer</a:t>
          </a:r>
        </a:p>
      </dsp:txBody>
      <dsp:txXfrm>
        <a:off x="1936708" y="3004274"/>
        <a:ext cx="4308556" cy="167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18AF2-0FD8-45A1-9B0E-99C3BDF9E7B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1ACBE-3AEE-41EB-A0DC-937440D77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8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ED46F-7ED2-5742-A1FA-9127FD5A6B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0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ED46F-7ED2-5742-A1FA-9127FD5A6B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ED46F-7ED2-5742-A1FA-9127FD5A6B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4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ED46F-7ED2-5742-A1FA-9127FD5A6B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6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708" y="0"/>
            <a:ext cx="3628292" cy="15269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6277" y="2169971"/>
            <a:ext cx="11332808" cy="2359738"/>
          </a:xfrm>
          <a:prstGeom prst="rect">
            <a:avLst/>
          </a:prstGeom>
        </p:spPr>
        <p:txBody>
          <a:bodyPr anchor="b"/>
          <a:lstStyle>
            <a:lvl1pPr>
              <a:defRPr sz="5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86277" y="4628031"/>
            <a:ext cx="11332808" cy="1818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616376" y="6488668"/>
            <a:ext cx="144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1181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993910"/>
            <a:ext cx="12192000" cy="0"/>
          </a:xfrm>
          <a:prstGeom prst="line">
            <a:avLst/>
          </a:prstGeom>
          <a:ln w="28575">
            <a:solidFill>
              <a:srgbClr val="009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383458" y="1376517"/>
            <a:ext cx="11471086" cy="4976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" y="31804"/>
            <a:ext cx="2309876" cy="972127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460876" y="143123"/>
            <a:ext cx="9426323" cy="736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9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542830"/>
            <a:ext cx="12192000" cy="315170"/>
          </a:xfrm>
          <a:prstGeom prst="rect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CONFIDENTIAL</a:t>
            </a:r>
          </a:p>
        </p:txBody>
      </p:sp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334298" y="6562494"/>
            <a:ext cx="3204770" cy="253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Center for Cell Manufacturing Technologies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200536" y="65420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7E336F8-19D7-194A-8C9C-59B3A731B5F9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1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371" y="1375576"/>
            <a:ext cx="5590430" cy="49695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5576"/>
            <a:ext cx="5643438" cy="4977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3910"/>
            <a:ext cx="12192000" cy="0"/>
          </a:xfrm>
          <a:prstGeom prst="line">
            <a:avLst/>
          </a:prstGeom>
          <a:ln w="28575">
            <a:solidFill>
              <a:srgbClr val="009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460876" y="143123"/>
            <a:ext cx="9426323" cy="736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9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" y="31804"/>
            <a:ext cx="2309876" cy="97212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542830"/>
            <a:ext cx="12192000" cy="315170"/>
          </a:xfrm>
          <a:prstGeom prst="rect">
            <a:avLst/>
          </a:prstGeom>
          <a:solidFill>
            <a:srgbClr val="EB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432618" y="6562494"/>
            <a:ext cx="3106449" cy="253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Center for Cell Manufacturing Technologies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00536" y="65420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7E336F8-19D7-194A-8C9C-59B3A731B5F9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1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solidFill>
          <a:srgbClr val="324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B09A6B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22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/>
              <a:t>Subtitle Information Goes here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95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0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734" y="1928929"/>
            <a:ext cx="10878532" cy="2359738"/>
          </a:xfrm>
          <a:prstGeom prst="rect">
            <a:avLst/>
          </a:prstGeom>
        </p:spPr>
        <p:txBody>
          <a:bodyPr/>
          <a:lstStyle/>
          <a:p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Tips on running an effective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Industry Day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Amasis MT Pro" panose="020405040500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734" y="3933067"/>
            <a:ext cx="11332808" cy="18183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ILO Working Group Call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Scott Ransom, PhD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Don Linford, MS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28 February 2025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53BA9-4FBF-4119-A34D-CA725092A730}"/>
              </a:ext>
            </a:extLst>
          </p:cNvPr>
          <p:cNvSpPr/>
          <p:nvPr/>
        </p:nvSpPr>
        <p:spPr>
          <a:xfrm>
            <a:off x="10611853" y="6509084"/>
            <a:ext cx="1482647" cy="348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3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a triangle and a letter&#10;&#10;Description automatically generated">
            <a:extLst>
              <a:ext uri="{FF2B5EF4-FFF2-40B4-BE49-F238E27FC236}">
                <a16:creationId xmlns:a16="http://schemas.microsoft.com/office/drawing/2014/main" id="{1F2CA8BE-61E0-7609-BA70-B4CC90B9A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7" y="188183"/>
            <a:ext cx="3500291" cy="994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149E3D-40F4-935A-0BC1-3983835D3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6" y="1375255"/>
            <a:ext cx="10962411" cy="5204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872BAB-5EE1-DA2C-105B-7DD024007CA5}"/>
              </a:ext>
            </a:extLst>
          </p:cNvPr>
          <p:cNvSpPr txBox="1"/>
          <p:nvPr/>
        </p:nvSpPr>
        <p:spPr>
          <a:xfrm>
            <a:off x="5800441" y="500851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https://aspire.usu.edu/2024-agenda/</a:t>
            </a:r>
          </a:p>
        </p:txBody>
      </p:sp>
    </p:spTree>
    <p:extLst>
      <p:ext uri="{BB962C8B-B14F-4D97-AF65-F5344CB8AC3E}">
        <p14:creationId xmlns:p14="http://schemas.microsoft.com/office/powerpoint/2010/main" val="30199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37CEC3-F387-09C6-0187-11D5762B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539" y="1087768"/>
            <a:ext cx="11337901" cy="2387600"/>
          </a:xfrm>
        </p:spPr>
        <p:txBody>
          <a:bodyPr/>
          <a:lstStyle/>
          <a:p>
            <a:r>
              <a:rPr lang="en-US" sz="3200" dirty="0"/>
              <a:t>NSF ERC ILO Guild Meeting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622FB59-B810-9CF8-467A-348C1295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539" y="3602038"/>
            <a:ext cx="9070802" cy="522922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Raleway"/>
              </a:rPr>
              <a:t>28 February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FEE85-633E-5ECE-8EA4-619DFEBA3A9B}"/>
              </a:ext>
            </a:extLst>
          </p:cNvPr>
          <p:cNvSpPr txBox="1"/>
          <p:nvPr/>
        </p:nvSpPr>
        <p:spPr>
          <a:xfrm>
            <a:off x="3040096" y="4433545"/>
            <a:ext cx="6218203" cy="17389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aleway"/>
              </a:rPr>
              <a:t>Don G. Linford</a:t>
            </a:r>
          </a:p>
          <a:p>
            <a:pPr>
              <a:spcAft>
                <a:spcPts val="600"/>
              </a:spcAft>
            </a:pPr>
            <a:r>
              <a:rPr lang="en-US" sz="1600" b="1" i="1" dirty="0">
                <a:solidFill>
                  <a:srgbClr val="B09A6B"/>
                </a:solidFill>
                <a:latin typeface="Raleway"/>
              </a:rPr>
              <a:t>REDI Director, Innovation Ecosystem </a:t>
            </a:r>
          </a:p>
          <a:p>
            <a:pPr marL="287020">
              <a:spcAft>
                <a:spcPts val="600"/>
              </a:spcAft>
              <a:tabLst>
                <a:tab pos="284163" algn="l"/>
              </a:tabLst>
            </a:pPr>
            <a:r>
              <a:rPr lang="en-US" sz="1400" dirty="0">
                <a:solidFill>
                  <a:schemeClr val="bg1"/>
                </a:solidFill>
                <a:latin typeface="Raleway"/>
              </a:rPr>
              <a:t>Don.Linford@usu.edu</a:t>
            </a:r>
            <a:endParaRPr lang="en-US" sz="1400" i="0" dirty="0">
              <a:solidFill>
                <a:schemeClr val="bg1"/>
              </a:solidFill>
              <a:latin typeface="Raleway"/>
            </a:endParaRPr>
          </a:p>
          <a:p>
            <a:pPr marL="287020" indent="0">
              <a:spcAft>
                <a:spcPts val="600"/>
              </a:spcAft>
              <a:tabLst>
                <a:tab pos="284163" algn="l"/>
              </a:tabLst>
            </a:pPr>
            <a:endParaRPr lang="en-US" sz="1400" u="none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marL="0" indent="0">
              <a:tabLst>
                <a:tab pos="341313" algn="l"/>
              </a:tabLst>
            </a:pPr>
            <a:r>
              <a:rPr lang="en-US" sz="1400" u="none" dirty="0">
                <a:solidFill>
                  <a:srgbClr val="B09A6B"/>
                </a:solidFill>
                <a:latin typeface="Raleway"/>
              </a:rPr>
              <a:t>	</a:t>
            </a:r>
            <a:endParaRPr lang="en-US" sz="1400" u="sng" dirty="0">
              <a:solidFill>
                <a:srgbClr val="B09A6B"/>
              </a:solidFill>
              <a:latin typeface="Raleway"/>
            </a:endParaRPr>
          </a:p>
          <a:p>
            <a:pPr marL="0" indent="0">
              <a:tabLst>
                <a:tab pos="341313" algn="l"/>
              </a:tabLst>
            </a:pPr>
            <a:endParaRPr lang="en-US" sz="1400" u="sng" dirty="0">
              <a:solidFill>
                <a:srgbClr val="B09A6B"/>
              </a:solidFill>
              <a:latin typeface="Raleway" panose="020B00030301010600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79A660-186D-7091-E960-5A7502694D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8750" r="-1093" b="24583"/>
          <a:stretch/>
        </p:blipFill>
        <p:spPr>
          <a:xfrm>
            <a:off x="599984" y="4124960"/>
            <a:ext cx="2333717" cy="2291447"/>
          </a:xfrm>
          <a:prstGeom prst="ellipse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FC1A671-AD9E-E6AE-44BB-2A656AA7E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2062" y="5047976"/>
            <a:ext cx="255038" cy="255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A4F491-9A79-5EA4-0A25-686E4B0213AC}"/>
              </a:ext>
            </a:extLst>
          </p:cNvPr>
          <p:cNvCxnSpPr>
            <a:cxnSpLocks/>
          </p:cNvCxnSpPr>
          <p:nvPr/>
        </p:nvCxnSpPr>
        <p:spPr>
          <a:xfrm>
            <a:off x="1451113" y="3523443"/>
            <a:ext cx="913406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with a triangle and a letter&#10;&#10;Description automatically generated">
            <a:extLst>
              <a:ext uri="{FF2B5EF4-FFF2-40B4-BE49-F238E27FC236}">
                <a16:creationId xmlns:a16="http://schemas.microsoft.com/office/drawing/2014/main" id="{1F2CA8BE-61E0-7609-BA70-B4CC90B9A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096" y="1120341"/>
            <a:ext cx="4841876" cy="137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0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3ACDFD-CCAA-3D43-AABE-E8D66988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Contact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8317396-C107-3BC5-F906-C377253FA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717776"/>
              </p:ext>
            </p:extLst>
          </p:nvPr>
        </p:nvGraphicFramePr>
        <p:xfrm>
          <a:off x="5130771" y="1961137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C2988BA-CE87-4E78-8E7A-33DABD074FAF}"/>
              </a:ext>
            </a:extLst>
          </p:cNvPr>
          <p:cNvSpPr/>
          <p:nvPr/>
        </p:nvSpPr>
        <p:spPr>
          <a:xfrm>
            <a:off x="4908891" y="4805194"/>
            <a:ext cx="6803715" cy="2061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79ABBF-53BA-37EC-B090-DB9276426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ERC Year                                                                                                              ERC Year</a:t>
            </a:r>
          </a:p>
          <a:p>
            <a:pPr marL="0" indent="0">
              <a:buNone/>
            </a:pPr>
            <a:r>
              <a:rPr lang="en-US" i="1" dirty="0"/>
              <a:t>   AR</a:t>
            </a:r>
            <a:r>
              <a:rPr lang="en-US" dirty="0"/>
              <a:t> </a:t>
            </a:r>
            <a:r>
              <a:rPr lang="en-US" sz="1050" dirty="0"/>
              <a:t>2-3m      </a:t>
            </a:r>
            <a:r>
              <a:rPr lang="en-US" dirty="0"/>
              <a:t> SV        </a:t>
            </a:r>
            <a:r>
              <a:rPr lang="en-US" sz="1050" dirty="0"/>
              <a:t>6months</a:t>
            </a:r>
            <a:r>
              <a:rPr lang="en-US" dirty="0"/>
              <a:t>     Retreat    </a:t>
            </a:r>
            <a:r>
              <a:rPr lang="en-US" sz="1050" dirty="0"/>
              <a:t>4months</a:t>
            </a:r>
            <a:r>
              <a:rPr lang="en-US" dirty="0"/>
              <a:t>  </a:t>
            </a:r>
            <a:r>
              <a:rPr lang="en-US" i="1" dirty="0"/>
              <a:t>AR</a:t>
            </a:r>
            <a:r>
              <a:rPr lang="en-US" dirty="0"/>
              <a:t> </a:t>
            </a:r>
            <a:r>
              <a:rPr lang="en-US" sz="1050" dirty="0"/>
              <a:t>2-3m      </a:t>
            </a:r>
            <a:r>
              <a:rPr lang="en-US" dirty="0"/>
              <a:t> SV      </a:t>
            </a:r>
            <a:r>
              <a:rPr lang="en-US" sz="1050" dirty="0"/>
              <a:t>6months</a:t>
            </a:r>
            <a:r>
              <a:rPr lang="en-US" dirty="0"/>
              <a:t>         Retreat 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		     6mos 		  6mos		6mos</a:t>
            </a:r>
          </a:p>
          <a:p>
            <a:endParaRPr lang="en-US" dirty="0"/>
          </a:p>
          <a:p>
            <a:pPr marL="1371600" lvl="3" indent="0">
              <a:buNone/>
            </a:pPr>
            <a:r>
              <a:rPr lang="en-US" dirty="0"/>
              <a:t>                                    SWOT					       SWOT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5D2B4-4CC8-B696-C868-3F856A55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Timeline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EAF784FD-5B56-C40E-D845-1519D9079BCE}"/>
              </a:ext>
            </a:extLst>
          </p:cNvPr>
          <p:cNvSpPr/>
          <p:nvPr/>
        </p:nvSpPr>
        <p:spPr>
          <a:xfrm>
            <a:off x="337456" y="3428999"/>
            <a:ext cx="10984260" cy="67376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F3398A-649D-31DB-73E6-5376D5DA0ABD}"/>
              </a:ext>
            </a:extLst>
          </p:cNvPr>
          <p:cNvCxnSpPr/>
          <p:nvPr/>
        </p:nvCxnSpPr>
        <p:spPr>
          <a:xfrm>
            <a:off x="1937084" y="3428999"/>
            <a:ext cx="0" cy="14317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B804E8-C595-0796-78CB-79528BD4E9E7}"/>
              </a:ext>
            </a:extLst>
          </p:cNvPr>
          <p:cNvCxnSpPr/>
          <p:nvPr/>
        </p:nvCxnSpPr>
        <p:spPr>
          <a:xfrm>
            <a:off x="4243137" y="3386888"/>
            <a:ext cx="0" cy="14317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4C4E9B-7A66-C903-28CB-098C18261CB6}"/>
              </a:ext>
            </a:extLst>
          </p:cNvPr>
          <p:cNvCxnSpPr/>
          <p:nvPr/>
        </p:nvCxnSpPr>
        <p:spPr>
          <a:xfrm>
            <a:off x="6890084" y="3386888"/>
            <a:ext cx="0" cy="14317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336A99-0F9E-EC41-2E4D-7BB62A9D4B79}"/>
              </a:ext>
            </a:extLst>
          </p:cNvPr>
          <p:cNvCxnSpPr/>
          <p:nvPr/>
        </p:nvCxnSpPr>
        <p:spPr>
          <a:xfrm>
            <a:off x="9236242" y="3386888"/>
            <a:ext cx="0" cy="14317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461E55-F4CD-7FB0-6BF6-04BFC4CC3493}"/>
              </a:ext>
            </a:extLst>
          </p:cNvPr>
          <p:cNvCxnSpPr/>
          <p:nvPr/>
        </p:nvCxnSpPr>
        <p:spPr>
          <a:xfrm>
            <a:off x="5245768" y="2105526"/>
            <a:ext cx="0" cy="73392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FD369F-A8CC-A77A-2911-3D3B268AF30A}"/>
              </a:ext>
            </a:extLst>
          </p:cNvPr>
          <p:cNvCxnSpPr/>
          <p:nvPr/>
        </p:nvCxnSpPr>
        <p:spPr>
          <a:xfrm>
            <a:off x="501315" y="2105526"/>
            <a:ext cx="0" cy="73392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C1A98D-38B4-5808-2DA2-FA836B13F63C}"/>
              </a:ext>
            </a:extLst>
          </p:cNvPr>
          <p:cNvCxnSpPr/>
          <p:nvPr/>
        </p:nvCxnSpPr>
        <p:spPr>
          <a:xfrm>
            <a:off x="10170694" y="2105526"/>
            <a:ext cx="0" cy="73392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6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3AA06C-B2DF-4248-9724-AE1747CC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Industry Days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9A637D-AACD-484E-9DB4-FA6A0C52E2F2}"/>
              </a:ext>
            </a:extLst>
          </p:cNvPr>
          <p:cNvCxnSpPr/>
          <p:nvPr/>
        </p:nvCxnSpPr>
        <p:spPr>
          <a:xfrm>
            <a:off x="0" y="992459"/>
            <a:ext cx="1196525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68">
            <a:extLst>
              <a:ext uri="{FF2B5EF4-FFF2-40B4-BE49-F238E27FC236}">
                <a16:creationId xmlns:a16="http://schemas.microsoft.com/office/drawing/2014/main" id="{BEECE938-93E2-6CAE-6687-F3C440A9872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63562" y="1296988"/>
            <a:ext cx="8758237" cy="528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marL="155575" indent="-155575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Aft>
                <a:spcPts val="500"/>
              </a:spcAft>
              <a:buFontTx/>
              <a:buChar char="•"/>
            </a:pPr>
            <a:r>
              <a:rPr lang="en-US" altLang="en-US" sz="1800" b="1" dirty="0">
                <a:latin typeface="Arial" panose="020B0604020202020204" pitchFamily="34" charset="0"/>
                <a:cs typeface="Arial" pitchFamily="34" charset="0"/>
              </a:rPr>
              <a:t>Industry Day</a:t>
            </a:r>
          </a:p>
          <a:p>
            <a:pPr lvl="1" eaLnBrk="1" hangingPunct="1">
              <a:spcAft>
                <a:spcPts val="50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Not every center does them</a:t>
            </a:r>
          </a:p>
          <a:p>
            <a:pPr lvl="1" eaLnBrk="1" hangingPunct="1">
              <a:spcAft>
                <a:spcPts val="50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The day prior to the Site Visit</a:t>
            </a:r>
          </a:p>
          <a:p>
            <a:pPr lvl="1" eaLnBrk="1" hangingPunct="1">
              <a:spcAft>
                <a:spcPts val="50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PLAN in advance…your day to shine!</a:t>
            </a:r>
          </a:p>
          <a:p>
            <a:pPr lvl="1" eaLnBrk="1" hangingPunct="1">
              <a:spcAft>
                <a:spcPts val="50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Value-Added for Industry Members</a:t>
            </a:r>
          </a:p>
          <a:p>
            <a:pPr lvl="2" eaLnBrk="1" hangingPunct="1">
              <a:spcAft>
                <a:spcPts val="50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Build Network between CNT and Industry</a:t>
            </a:r>
          </a:p>
          <a:p>
            <a:pPr lvl="2" eaLnBrk="1" hangingPunct="1">
              <a:spcAft>
                <a:spcPts val="50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Ensure Industry knows about our Research</a:t>
            </a:r>
          </a:p>
          <a:p>
            <a:pPr lvl="2" eaLnBrk="1" hangingPunct="1">
              <a:spcAft>
                <a:spcPts val="50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Brainstorming opportunities for Collaborative Research</a:t>
            </a:r>
          </a:p>
          <a:p>
            <a:pPr lvl="2" eaLnBrk="1" hangingPunct="1">
              <a:spcAft>
                <a:spcPts val="50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Meet the students – potential hires</a:t>
            </a:r>
          </a:p>
          <a:p>
            <a:pPr lvl="2" eaLnBrk="1" hangingPunct="1">
              <a:spcAft>
                <a:spcPts val="50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Education opportunity for Industry Members</a:t>
            </a:r>
          </a:p>
          <a:p>
            <a:pPr lvl="2" eaLnBrk="1" hangingPunct="1">
              <a:spcAft>
                <a:spcPts val="50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Project Momentum Opportunities for Industry Members</a:t>
            </a:r>
          </a:p>
          <a:p>
            <a:pPr lvl="1" eaLnBrk="1" hangingPunct="1">
              <a:spcAft>
                <a:spcPts val="50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Agenda….</a:t>
            </a:r>
          </a:p>
          <a:p>
            <a:pPr lvl="1" eaLnBrk="1" hangingPunct="1">
              <a:spcAft>
                <a:spcPts val="500"/>
              </a:spcAft>
              <a:buFontTx/>
              <a:buChar char="•"/>
            </a:pPr>
            <a:endParaRPr lang="en-US" altLang="en-US" sz="1800" dirty="0">
              <a:latin typeface="Arial" panose="020B0604020202020204" pitchFamily="34" charset="0"/>
              <a:cs typeface="Arial" pitchFamily="34" charset="0"/>
            </a:endParaRPr>
          </a:p>
          <a:p>
            <a:pPr marL="457200" lvl="1" indent="0" eaLnBrk="1" hangingPunct="1">
              <a:spcAft>
                <a:spcPts val="500"/>
              </a:spcAft>
            </a:pPr>
            <a:endParaRPr lang="en-US" altLang="en-US" sz="18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9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40ECDC2-BE55-4721-B455-693380CE4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135" y="1297517"/>
            <a:ext cx="11131560" cy="4977516"/>
          </a:xfrm>
        </p:spPr>
        <p:txBody>
          <a:bodyPr/>
          <a:lstStyle/>
          <a:p>
            <a:pPr lvl="1" eaLnBrk="1" hangingPunct="1">
              <a:spcAft>
                <a:spcPts val="500"/>
              </a:spcAft>
              <a:buFontTx/>
              <a:buChar char="•"/>
            </a:pPr>
            <a:endParaRPr lang="en-US" altLang="en-US" sz="18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AA06C-B2DF-4248-9724-AE1747CC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Industry Days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9A637D-AACD-484E-9DB4-FA6A0C52E2F2}"/>
              </a:ext>
            </a:extLst>
          </p:cNvPr>
          <p:cNvCxnSpPr/>
          <p:nvPr/>
        </p:nvCxnSpPr>
        <p:spPr>
          <a:xfrm>
            <a:off x="0" y="992459"/>
            <a:ext cx="1196525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0CB137-FAA5-AEA6-867A-E5802402A4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406395"/>
              </p:ext>
            </p:extLst>
          </p:nvPr>
        </p:nvGraphicFramePr>
        <p:xfrm>
          <a:off x="2680542" y="-3238"/>
          <a:ext cx="5934069" cy="7679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52" imgH="5029200" progId="Acrobat.Document.DC">
                  <p:embed/>
                </p:oleObj>
              </mc:Choice>
              <mc:Fallback>
                <p:oleObj name="Acrobat Document" r:id="rId2" imgW="3886052" imgH="502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80542" y="-3238"/>
                        <a:ext cx="5934069" cy="7679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54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1F4E4-D4B4-20C5-5529-2C3E8E32A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012AF7-3212-316B-7F70-69908C597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135" y="1297517"/>
            <a:ext cx="8292107" cy="4977516"/>
          </a:xfrm>
        </p:spPr>
        <p:txBody>
          <a:bodyPr/>
          <a:lstStyle/>
          <a:p>
            <a:pPr marL="0" indent="0" eaLnBrk="1" hangingPunct="1">
              <a:spcAft>
                <a:spcPts val="500"/>
              </a:spcAft>
            </a:pPr>
            <a:endParaRPr lang="en-US" altLang="en-US" sz="1800" dirty="0">
              <a:latin typeface="Arial" panose="020B0604020202020204" pitchFamily="34" charset="0"/>
              <a:cs typeface="Arial" pitchFamily="34" charset="0"/>
            </a:endParaRPr>
          </a:p>
          <a:p>
            <a:pPr lvl="1" eaLnBrk="1" hangingPunct="1">
              <a:spcAft>
                <a:spcPts val="500"/>
              </a:spcAft>
              <a:buFontTx/>
              <a:buChar char="•"/>
            </a:pPr>
            <a:endParaRPr lang="en-US" altLang="en-US" sz="18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DC3DC2-981C-CD64-2551-5DD957CA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Industry Days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78B1FD-4FC4-8BA4-D72C-B2CFC4633073}"/>
              </a:ext>
            </a:extLst>
          </p:cNvPr>
          <p:cNvCxnSpPr/>
          <p:nvPr/>
        </p:nvCxnSpPr>
        <p:spPr>
          <a:xfrm>
            <a:off x="0" y="992459"/>
            <a:ext cx="1196525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0BBF578-148E-D37B-D8A4-7A1F6DD73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160883"/>
              </p:ext>
            </p:extLst>
          </p:nvPr>
        </p:nvGraphicFramePr>
        <p:xfrm>
          <a:off x="1170205" y="691393"/>
          <a:ext cx="9851590" cy="547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241399" imgH="4579239" progId="Word.Document.12">
                  <p:embed/>
                </p:oleObj>
              </mc:Choice>
              <mc:Fallback>
                <p:oleObj name="Document" r:id="rId2" imgW="8241399" imgH="45792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0205" y="691393"/>
                        <a:ext cx="9851590" cy="5475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89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A399D-7989-78AB-25FB-27AD9FC39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903EFC-FD7D-7A48-AAFE-DDE81E74A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135" y="1297517"/>
            <a:ext cx="8292107" cy="4977516"/>
          </a:xfrm>
        </p:spPr>
        <p:txBody>
          <a:bodyPr/>
          <a:lstStyle/>
          <a:p>
            <a:pPr marL="0" indent="0" eaLnBrk="1" hangingPunct="1">
              <a:spcAft>
                <a:spcPts val="500"/>
              </a:spcAft>
            </a:pPr>
            <a:r>
              <a:rPr lang="en-US" altLang="en-US" sz="1800" b="1" dirty="0">
                <a:latin typeface="Arial" panose="020B0604020202020204" pitchFamily="34" charset="0"/>
                <a:cs typeface="Arial" pitchFamily="34" charset="0"/>
              </a:rPr>
              <a:t>Planning Worksheet</a:t>
            </a:r>
          </a:p>
          <a:p>
            <a:pPr marL="0" indent="0" eaLnBrk="1" hangingPunct="1">
              <a:spcAft>
                <a:spcPts val="500"/>
              </a:spcAft>
            </a:pPr>
            <a:endParaRPr lang="en-US" altLang="en-US" sz="1800" dirty="0">
              <a:latin typeface="Arial" panose="020B0604020202020204" pitchFamily="34" charset="0"/>
              <a:cs typeface="Arial" pitchFamily="34" charset="0"/>
            </a:endParaRPr>
          </a:p>
          <a:p>
            <a:pPr lvl="1" eaLnBrk="1" hangingPunct="1">
              <a:spcAft>
                <a:spcPts val="500"/>
              </a:spcAft>
              <a:buFontTx/>
              <a:buChar char="•"/>
            </a:pPr>
            <a:endParaRPr lang="en-US" altLang="en-US" sz="1800" dirty="0">
              <a:latin typeface="Arial" panose="020B0604020202020204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FBA7D5-47FF-E872-8877-A7A5A168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Industry Days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864F10-881C-255F-076B-AFEEB9684A18}"/>
              </a:ext>
            </a:extLst>
          </p:cNvPr>
          <p:cNvCxnSpPr/>
          <p:nvPr/>
        </p:nvCxnSpPr>
        <p:spPr>
          <a:xfrm>
            <a:off x="0" y="992459"/>
            <a:ext cx="1196525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0464378-9BBC-F090-B3B5-969DCC636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309888"/>
              </p:ext>
            </p:extLst>
          </p:nvPr>
        </p:nvGraphicFramePr>
        <p:xfrm>
          <a:off x="3074646" y="30347"/>
          <a:ext cx="6923596" cy="683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957235" imgH="11804825" progId="Excel.Sheet.12">
                  <p:embed/>
                </p:oleObj>
              </mc:Choice>
              <mc:Fallback>
                <p:oleObj name="Worksheet" r:id="rId2" imgW="11957235" imgH="118048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74646" y="30347"/>
                        <a:ext cx="6923596" cy="683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41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3AA06C-B2DF-4248-9724-AE1747CC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Industry Days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9A637D-AACD-484E-9DB4-FA6A0C52E2F2}"/>
              </a:ext>
            </a:extLst>
          </p:cNvPr>
          <p:cNvCxnSpPr/>
          <p:nvPr/>
        </p:nvCxnSpPr>
        <p:spPr>
          <a:xfrm>
            <a:off x="0" y="992459"/>
            <a:ext cx="1196525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68"/>
          <p:cNvSpPr>
            <a:spLocks noGrp="1" noChangeArrowheads="1"/>
          </p:cNvSpPr>
          <p:nvPr>
            <p:ph sz="half" idx="2"/>
          </p:nvPr>
        </p:nvSpPr>
        <p:spPr bwMode="auto">
          <a:xfrm>
            <a:off x="728662" y="750888"/>
            <a:ext cx="10256837" cy="648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marL="155575" indent="-155575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lvl="1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en-US" sz="18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 eaLnBrk="1" hangingPunct="1">
              <a:spcAft>
                <a:spcPts val="500"/>
              </a:spcAft>
            </a:pPr>
            <a:r>
              <a:rPr lang="en-US" altLang="en-US" sz="1800" b="1" dirty="0">
                <a:latin typeface="Arial" panose="020B0604020202020204" pitchFamily="34" charset="0"/>
                <a:cs typeface="Arial" pitchFamily="34" charset="0"/>
              </a:rPr>
              <a:t>Additional Considerations</a:t>
            </a:r>
          </a:p>
          <a:p>
            <a:pPr lvl="2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YOU are in charge – Run the Day</a:t>
            </a:r>
          </a:p>
          <a:p>
            <a:pPr lvl="2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Prepping Faculty – not a “dry run” for NSF</a:t>
            </a:r>
          </a:p>
          <a:p>
            <a:pPr lvl="2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Engaging Students – Industry / Student Dinner</a:t>
            </a:r>
          </a:p>
          <a:p>
            <a:pPr lvl="2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Prepping IAB for SVT Closed-Door</a:t>
            </a:r>
          </a:p>
          <a:p>
            <a:pPr lvl="3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What they should expect</a:t>
            </a:r>
          </a:p>
          <a:p>
            <a:pPr lvl="3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Leverage IAB Chair, previous experience</a:t>
            </a:r>
          </a:p>
          <a:p>
            <a:pPr lvl="3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No surprises</a:t>
            </a:r>
          </a:p>
          <a:p>
            <a:pPr lvl="2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Project Meetings</a:t>
            </a:r>
          </a:p>
          <a:p>
            <a:pPr lvl="2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Renewals coming up?  Good time to remind</a:t>
            </a:r>
          </a:p>
          <a:p>
            <a:pPr lvl="2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Educational Opportunities</a:t>
            </a:r>
          </a:p>
          <a:p>
            <a:pPr lvl="2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Invite Institutional Partners</a:t>
            </a:r>
          </a:p>
          <a:p>
            <a:pPr lvl="2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itchFamily="34" charset="0"/>
              </a:rPr>
              <a:t>IAB is your GUEST – host them well</a:t>
            </a:r>
          </a:p>
          <a:p>
            <a:pPr lvl="3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en-US" sz="1800" dirty="0">
              <a:latin typeface="Arial" panose="020B0604020202020204" pitchFamily="34" charset="0"/>
              <a:cs typeface="Arial" pitchFamily="34" charset="0"/>
            </a:endParaRPr>
          </a:p>
          <a:p>
            <a:pPr marL="1371600" lvl="3" indent="0" eaLnBrk="1" hangingPunct="1">
              <a:spcAft>
                <a:spcPts val="500"/>
              </a:spcAft>
            </a:pPr>
            <a:endParaRPr lang="en-US" altLang="en-US" sz="1800" dirty="0">
              <a:latin typeface="Arial" panose="020B0604020202020204" pitchFamily="34" charset="0"/>
              <a:cs typeface="Arial" pitchFamily="34" charset="0"/>
            </a:endParaRPr>
          </a:p>
          <a:p>
            <a:pPr lvl="3" eaLnBrk="1" hangingPunct="1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en-US" sz="18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a triangle and a letter&#10;&#10;Description automatically generated">
            <a:extLst>
              <a:ext uri="{FF2B5EF4-FFF2-40B4-BE49-F238E27FC236}">
                <a16:creationId xmlns:a16="http://schemas.microsoft.com/office/drawing/2014/main" id="{1F2CA8BE-61E0-7609-BA70-B4CC90B9A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7" y="188183"/>
            <a:ext cx="3500291" cy="9946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CC2B74-D25C-4191-F9FC-28E839F14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36" y="1232993"/>
            <a:ext cx="10151919" cy="54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2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a triangle and a letter&#10;&#10;Description automatically generated">
            <a:extLst>
              <a:ext uri="{FF2B5EF4-FFF2-40B4-BE49-F238E27FC236}">
                <a16:creationId xmlns:a16="http://schemas.microsoft.com/office/drawing/2014/main" id="{1F2CA8BE-61E0-7609-BA70-B4CC90B9A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7" y="188183"/>
            <a:ext cx="3500291" cy="994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7CAAD5-63DA-5DD1-D9C1-7842BCCC1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7" y="1322726"/>
            <a:ext cx="10885553" cy="53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563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32816</TotalTime>
  <Words>280</Words>
  <Application>Microsoft Office PowerPoint</Application>
  <PresentationFormat>Widescreen</PresentationFormat>
  <Paragraphs>68</Paragraphs>
  <Slides>12</Slides>
  <Notes>4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Amasis MT Pro</vt:lpstr>
      <vt:lpstr>Arial</vt:lpstr>
      <vt:lpstr>Calibri</vt:lpstr>
      <vt:lpstr>Raleway</vt:lpstr>
      <vt:lpstr>1_Office Theme</vt:lpstr>
      <vt:lpstr>Acrobat Document</vt:lpstr>
      <vt:lpstr>Document</vt:lpstr>
      <vt:lpstr>Worksheet</vt:lpstr>
      <vt:lpstr>  Tips on running an effective  Industry Day </vt:lpstr>
      <vt:lpstr>The Timeline</vt:lpstr>
      <vt:lpstr>Industry Days</vt:lpstr>
      <vt:lpstr>Industry Days</vt:lpstr>
      <vt:lpstr>Industry Days</vt:lpstr>
      <vt:lpstr>Industry Days</vt:lpstr>
      <vt:lpstr>Industry Days</vt:lpstr>
      <vt:lpstr>PowerPoint Presentation</vt:lpstr>
      <vt:lpstr>PowerPoint Presentation</vt:lpstr>
      <vt:lpstr>PowerPoint Presentation</vt:lpstr>
      <vt:lpstr>NSF ERC ILO Guild Meeting</vt:lpstr>
      <vt:lpstr> Contact 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Soyland, Andrea C</dc:creator>
  <cp:lastModifiedBy>Scott Ransom</cp:lastModifiedBy>
  <cp:revision>195</cp:revision>
  <cp:lastPrinted>2018-08-13T17:24:36Z</cp:lastPrinted>
  <dcterms:created xsi:type="dcterms:W3CDTF">2017-12-19T14:21:28Z</dcterms:created>
  <dcterms:modified xsi:type="dcterms:W3CDTF">2025-02-28T19:13:08Z</dcterms:modified>
</cp:coreProperties>
</file>