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9.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drawings/drawing1.xml" ContentType="application/vnd.openxmlformats-officedocument.drawingml.chartshape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5.xml" ContentType="application/vnd.openxmlformats-officedocument.drawingml.chart+xml"/>
  <Override PartName="/ppt/drawings/drawing2.xml" ContentType="application/vnd.openxmlformats-officedocument.drawingml.chartshapes+xml"/>
  <Override PartName="/ppt/notesSlides/notesSlide13.xml" ContentType="application/vnd.openxmlformats-officedocument.presentationml.notesSlide+xml"/>
  <Override PartName="/ppt/charts/chart6.xml" ContentType="application/vnd.openxmlformats-officedocument.drawingml.chart+xml"/>
  <Override PartName="/ppt/drawings/drawing3.xml" ContentType="application/vnd.openxmlformats-officedocument.drawingml.chartshapes+xml"/>
  <Override PartName="/ppt/notesSlides/notesSlide14.xml" ContentType="application/vnd.openxmlformats-officedocument.presentationml.notesSlide+xml"/>
  <Override PartName="/ppt/charts/chart7.xml" ContentType="application/vnd.openxmlformats-officedocument.drawingml.chart+xml"/>
  <Override PartName="/ppt/drawings/drawing4.xml" ContentType="application/vnd.openxmlformats-officedocument.drawingml.chartshapes+xml"/>
  <Override PartName="/ppt/notesSlides/notesSlide15.xml" ContentType="application/vnd.openxmlformats-officedocument.presentationml.notesSlide+xml"/>
  <Override PartName="/ppt/charts/chart8.xml" ContentType="application/vnd.openxmlformats-officedocument.drawingml.chart+xml"/>
  <Override PartName="/ppt/theme/themeOverride1.xml" ContentType="application/vnd.openxmlformats-officedocument.themeOverride+xml"/>
  <Override PartName="/ppt/drawings/drawing5.xml" ContentType="application/vnd.openxmlformats-officedocument.drawingml.chartshapes+xml"/>
  <Override PartName="/ppt/notesSlides/notesSlide16.xml" ContentType="application/vnd.openxmlformats-officedocument.presentationml.notesSlide+xml"/>
  <Override PartName="/ppt/charts/chart9.xml" ContentType="application/vnd.openxmlformats-officedocument.drawingml.chart+xml"/>
  <Override PartName="/ppt/drawings/drawing6.xml" ContentType="application/vnd.openxmlformats-officedocument.drawingml.chartshapes+xml"/>
  <Override PartName="/ppt/notesSlides/notesSlide17.xml" ContentType="application/vnd.openxmlformats-officedocument.presentationml.notesSlide+xml"/>
  <Override PartName="/ppt/charts/chart10.xml" ContentType="application/vnd.openxmlformats-officedocument.drawingml.chart+xml"/>
  <Override PartName="/ppt/notesSlides/notesSlide18.xml" ContentType="application/vnd.openxmlformats-officedocument.presentationml.notesSlide+xml"/>
  <Override PartName="/ppt/charts/chart11.xml" ContentType="application/vnd.openxmlformats-officedocument.drawingml.chart+xml"/>
  <Override PartName="/ppt/theme/themeOverride2.xml" ContentType="application/vnd.openxmlformats-officedocument.themeOverride+xml"/>
  <Override PartName="/ppt/charts/chart12.xml" ContentType="application/vnd.openxmlformats-officedocument.drawingml.chart+xml"/>
  <Override PartName="/ppt/theme/themeOverride3.xml" ContentType="application/vnd.openxmlformats-officedocument.themeOverride+xml"/>
  <Override PartName="/ppt/charts/chart13.xml" ContentType="application/vnd.openxmlformats-officedocument.drawingml.chart+xml"/>
  <Override PartName="/ppt/theme/themeOverride4.xml" ContentType="application/vnd.openxmlformats-officedocument.themeOverride+xml"/>
  <Override PartName="/ppt/charts/chart14.xml" ContentType="application/vnd.openxmlformats-officedocument.drawingml.chart+xml"/>
  <Override PartName="/ppt/theme/themeOverride5.xml" ContentType="application/vnd.openxmlformats-officedocument.themeOverride+xml"/>
  <Override PartName="/ppt/charts/chart15.xml" ContentType="application/vnd.openxmlformats-officedocument.drawingml.chart+xml"/>
  <Override PartName="/ppt/theme/themeOverride6.xml" ContentType="application/vnd.openxmlformats-officedocument.themeOverride+xml"/>
  <Override PartName="/ppt/charts/chart16.xml" ContentType="application/vnd.openxmlformats-officedocument.drawingml.chart+xml"/>
  <Override PartName="/ppt/theme/themeOverride7.xml" ContentType="application/vnd.openxmlformats-officedocument.themeOverride+xml"/>
  <Override PartName="/ppt/charts/chart17.xml" ContentType="application/vnd.openxmlformats-officedocument.drawingml.chart+xml"/>
  <Override PartName="/ppt/theme/themeOverride8.xml" ContentType="application/vnd.openxmlformats-officedocument.themeOverride+xml"/>
  <Override PartName="/ppt/charts/chart18.xml" ContentType="application/vnd.openxmlformats-officedocument.drawingml.chart+xml"/>
  <Override PartName="/ppt/theme/themeOverride9.xml" ContentType="application/vnd.openxmlformats-officedocument.themeOverride+xml"/>
  <Override PartName="/ppt/charts/chart19.xml" ContentType="application/vnd.openxmlformats-officedocument.drawingml.chart+xml"/>
  <Override PartName="/ppt/theme/themeOverride10.xml" ContentType="application/vnd.openxmlformats-officedocument.themeOverride+xml"/>
  <Override PartName="/ppt/charts/chart20.xml" ContentType="application/vnd.openxmlformats-officedocument.drawingml.chart+xml"/>
  <Override PartName="/ppt/theme/themeOverride11.xml" ContentType="application/vnd.openxmlformats-officedocument.themeOverride+xml"/>
  <Override PartName="/ppt/charts/chart21.xml" ContentType="application/vnd.openxmlformats-officedocument.drawingml.chart+xml"/>
  <Override PartName="/ppt/theme/themeOverride12.xml" ContentType="application/vnd.openxmlformats-officedocument.themeOverride+xml"/>
  <Override PartName="/ppt/charts/chart22.xml" ContentType="application/vnd.openxmlformats-officedocument.drawingml.chart+xml"/>
  <Override PartName="/ppt/theme/themeOverride13.xml" ContentType="application/vnd.openxmlformats-officedocument.themeOverride+xml"/>
  <Override PartName="/ppt/charts/chart23.xml" ContentType="application/vnd.openxmlformats-officedocument.drawingml.chart+xml"/>
  <Override PartName="/ppt/theme/themeOverride14.xml" ContentType="application/vnd.openxmlformats-officedocument.themeOverride+xml"/>
  <Override PartName="/ppt/charts/chart24.xml" ContentType="application/vnd.openxmlformats-officedocument.drawingml.chart+xml"/>
  <Override PartName="/ppt/theme/themeOverride15.xml" ContentType="application/vnd.openxmlformats-officedocument.themeOverride+xml"/>
  <Override PartName="/ppt/charts/chart25.xml" ContentType="application/vnd.openxmlformats-officedocument.drawingml.chart+xml"/>
  <Override PartName="/ppt/theme/themeOverride16.xml" ContentType="application/vnd.openxmlformats-officedocument.themeOverride+xml"/>
  <Override PartName="/ppt/charts/chart26.xml" ContentType="application/vnd.openxmlformats-officedocument.drawingml.chart+xml"/>
  <Override PartName="/ppt/theme/themeOverride17.xml" ContentType="application/vnd.openxmlformats-officedocument.themeOverride+xml"/>
  <Override PartName="/ppt/charts/chart27.xml" ContentType="application/vnd.openxmlformats-officedocument.drawingml.chart+xml"/>
  <Override PartName="/ppt/theme/themeOverride18.xml" ContentType="application/vnd.openxmlformats-officedocument.themeOverride+xml"/>
  <Override PartName="/ppt/charts/chart28.xml" ContentType="application/vnd.openxmlformats-officedocument.drawingml.chart+xml"/>
  <Override PartName="/ppt/theme/themeOverride19.xml" ContentType="application/vnd.openxmlformats-officedocument.themeOverride+xml"/>
  <Override PartName="/ppt/charts/chart29.xml" ContentType="application/vnd.openxmlformats-officedocument.drawingml.chart+xml"/>
  <Override PartName="/ppt/theme/themeOverride20.xml" ContentType="application/vnd.openxmlformats-officedocument.themeOverride+xml"/>
  <Override PartName="/ppt/charts/chart30.xml" ContentType="application/vnd.openxmlformats-officedocument.drawingml.chart+xml"/>
  <Override PartName="/ppt/theme/themeOverride21.xml" ContentType="application/vnd.openxmlformats-officedocument.themeOverride+xml"/>
  <Override PartName="/ppt/charts/chart31.xml" ContentType="application/vnd.openxmlformats-officedocument.drawingml.chart+xml"/>
  <Override PartName="/ppt/theme/themeOverride22.xml" ContentType="application/vnd.openxmlformats-officedocument.themeOverride+xml"/>
  <Override PartName="/ppt/charts/chart32.xml" ContentType="application/vnd.openxmlformats-officedocument.drawingml.chart+xml"/>
  <Override PartName="/ppt/theme/themeOverride23.xml" ContentType="application/vnd.openxmlformats-officedocument.themeOverride+xml"/>
  <Override PartName="/ppt/charts/chart33.xml" ContentType="application/vnd.openxmlformats-officedocument.drawingml.chart+xml"/>
  <Override PartName="/ppt/theme/themeOverride24.xml" ContentType="application/vnd.openxmlformats-officedocument.themeOverride+xml"/>
  <Override PartName="/ppt/charts/chart34.xml" ContentType="application/vnd.openxmlformats-officedocument.drawingml.chart+xml"/>
  <Override PartName="/ppt/theme/themeOverride25.xml" ContentType="application/vnd.openxmlformats-officedocument.themeOverride+xml"/>
  <Override PartName="/ppt/charts/chart35.xml" ContentType="application/vnd.openxmlformats-officedocument.drawingml.chart+xml"/>
  <Override PartName="/ppt/theme/themeOverride26.xml" ContentType="application/vnd.openxmlformats-officedocument.themeOverride+xml"/>
  <Override PartName="/ppt/charts/chart36.xml" ContentType="application/vnd.openxmlformats-officedocument.drawingml.chart+xml"/>
  <Override PartName="/ppt/theme/themeOverride27.xml" ContentType="application/vnd.openxmlformats-officedocument.themeOverride+xml"/>
  <Override PartName="/ppt/charts/chart37.xml" ContentType="application/vnd.openxmlformats-officedocument.drawingml.chart+xml"/>
  <Override PartName="/ppt/theme/themeOverride28.xml" ContentType="application/vnd.openxmlformats-officedocument.themeOverride+xml"/>
  <Override PartName="/ppt/charts/chart38.xml" ContentType="application/vnd.openxmlformats-officedocument.drawingml.chart+xml"/>
  <Override PartName="/ppt/theme/themeOverride29.xml" ContentType="application/vnd.openxmlformats-officedocument.themeOverride+xml"/>
  <Override PartName="/ppt/charts/chart39.xml" ContentType="application/vnd.openxmlformats-officedocument.drawingml.chart+xml"/>
  <Override PartName="/ppt/theme/themeOverride30.xml" ContentType="application/vnd.openxmlformats-officedocument.themeOverride+xml"/>
  <Override PartName="/ppt/charts/chart40.xml" ContentType="application/vnd.openxmlformats-officedocument.drawingml.chart+xml"/>
  <Override PartName="/ppt/theme/themeOverride31.xml" ContentType="application/vnd.openxmlformats-officedocument.themeOverride+xml"/>
  <Override PartName="/ppt/charts/chart41.xml" ContentType="application/vnd.openxmlformats-officedocument.drawingml.chart+xml"/>
  <Override PartName="/ppt/theme/themeOverride32.xml" ContentType="application/vnd.openxmlformats-officedocument.themeOverride+xml"/>
  <Override PartName="/ppt/notesSlides/notesSlide19.xml" ContentType="application/vnd.openxmlformats-officedocument.presentationml.notesSlide+xml"/>
  <Override PartName="/ppt/charts/chart42.xml" ContentType="application/vnd.openxmlformats-officedocument.drawingml.chart+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43.xml" ContentType="application/vnd.openxmlformats-officedocument.drawingml.chart+xml"/>
  <Override PartName="/ppt/notesSlides/notesSlide23.xml" ContentType="application/vnd.openxmlformats-officedocument.presentationml.notesSlide+xml"/>
  <Override PartName="/ppt/charts/chart44.xml" ContentType="application/vnd.openxmlformats-officedocument.drawingml.chart+xml"/>
  <Override PartName="/ppt/theme/themeOverride33.xml" ContentType="application/vnd.openxmlformats-officedocument.themeOverride+xml"/>
  <Override PartName="/ppt/notesSlides/notesSlide24.xml" ContentType="application/vnd.openxmlformats-officedocument.presentationml.notesSlide+xml"/>
  <Override PartName="/ppt/charts/chart45.xml" ContentType="application/vnd.openxmlformats-officedocument.drawingml.chart+xml"/>
  <Override PartName="/ppt/notesSlides/notesSlide25.xml" ContentType="application/vnd.openxmlformats-officedocument.presentationml.notesSlide+xml"/>
  <Override PartName="/ppt/charts/chart46.xml" ContentType="application/vnd.openxmlformats-officedocument.drawingml.chart+xml"/>
  <Override PartName="/ppt/notesSlides/notesSlide26.xml" ContentType="application/vnd.openxmlformats-officedocument.presentationml.notesSlide+xml"/>
  <Override PartName="/ppt/charts/chart47.xml" ContentType="application/vnd.openxmlformats-officedocument.drawingml.chart+xml"/>
  <Override PartName="/ppt/notesSlides/notesSlide27.xml" ContentType="application/vnd.openxmlformats-officedocument.presentationml.notesSlide+xml"/>
  <Override PartName="/ppt/charts/chart48.xml" ContentType="application/vnd.openxmlformats-officedocument.drawingml.chart+xml"/>
  <Override PartName="/ppt/charts/chart49.xml" ContentType="application/vnd.openxmlformats-officedocument.drawingml.chart+xml"/>
  <Override PartName="/ppt/charts/chart50.xml" ContentType="application/vnd.openxmlformats-officedocument.drawingml.chart+xml"/>
  <Override PartName="/ppt/charts/chart51.xml" ContentType="application/vnd.openxmlformats-officedocument.drawingml.chart+xml"/>
  <Override PartName="/ppt/notesSlides/notesSlide28.xml" ContentType="application/vnd.openxmlformats-officedocument.presentationml.notesSlide+xml"/>
  <Override PartName="/ppt/charts/chart52.xml" ContentType="application/vnd.openxmlformats-officedocument.drawingml.chart+xml"/>
  <Override PartName="/ppt/charts/chart53.xml" ContentType="application/vnd.openxmlformats-officedocument.drawingml.chart+xml"/>
  <Override PartName="/ppt/charts/chart54.xml" ContentType="application/vnd.openxmlformats-officedocument.drawingml.chart+xml"/>
  <Override PartName="/ppt/charts/chart55.xml" ContentType="application/vnd.openxmlformats-officedocument.drawingml.chart+xml"/>
  <Override PartName="/ppt/notesSlides/notesSlide29.xml" ContentType="application/vnd.openxmlformats-officedocument.presentationml.notesSlide+xml"/>
  <Override PartName="/ppt/charts/chart56.xml" ContentType="application/vnd.openxmlformats-officedocument.drawingml.chart+xml"/>
  <Override PartName="/ppt/notesSlides/notesSlide30.xml" ContentType="application/vnd.openxmlformats-officedocument.presentationml.notesSlide+xml"/>
  <Override PartName="/ppt/charts/chart57.xml" ContentType="application/vnd.openxmlformats-officedocument.drawingml.chart+xml"/>
  <Override PartName="/ppt/notesSlides/notesSlide31.xml" ContentType="application/vnd.openxmlformats-officedocument.presentationml.notesSlide+xml"/>
  <Override PartName="/ppt/charts/chart58.xml" ContentType="application/vnd.openxmlformats-officedocument.drawingml.chart+xml"/>
  <Override PartName="/ppt/notesSlides/notesSlide32.xml" ContentType="application/vnd.openxmlformats-officedocument.presentationml.notesSlide+xml"/>
  <Override PartName="/ppt/charts/chart59.xml" ContentType="application/vnd.openxmlformats-officedocument.drawingml.chart+xml"/>
  <Override PartName="/ppt/notesSlides/notesSlide33.xml" ContentType="application/vnd.openxmlformats-officedocument.presentationml.notesSlide+xml"/>
  <Override PartName="/ppt/charts/chart60.xml" ContentType="application/vnd.openxmlformats-officedocument.drawingml.chart+xml"/>
  <Override PartName="/ppt/notesSlides/notesSlide34.xml" ContentType="application/vnd.openxmlformats-officedocument.presentationml.notesSlide+xml"/>
  <Override PartName="/ppt/charts/chart61.xml" ContentType="application/vnd.openxmlformats-officedocument.drawingml.chart+xml"/>
  <Override PartName="/ppt/theme/themeOverride34.xml" ContentType="application/vnd.openxmlformats-officedocument.themeOverride+xml"/>
  <Override PartName="/ppt/drawings/drawing7.xml" ContentType="application/vnd.openxmlformats-officedocument.drawingml.chartshapes+xml"/>
  <Override PartName="/ppt/notesSlides/notesSlide35.xml" ContentType="application/vnd.openxmlformats-officedocument.presentationml.notesSlide+xml"/>
  <Override PartName="/ppt/charts/chart62.xml" ContentType="application/vnd.openxmlformats-officedocument.drawingml.chart+xml"/>
  <Override PartName="/ppt/drawings/drawing8.xml" ContentType="application/vnd.openxmlformats-officedocument.drawingml.chartshapes+xml"/>
  <Override PartName="/ppt/notesSlides/notesSlide36.xml" ContentType="application/vnd.openxmlformats-officedocument.presentationml.notesSlide+xml"/>
  <Override PartName="/ppt/charts/chart63.xml" ContentType="application/vnd.openxmlformats-officedocument.drawingml.chart+xml"/>
  <Override PartName="/ppt/drawings/drawing9.xml" ContentType="application/vnd.openxmlformats-officedocument.drawingml.chartshapes+xml"/>
  <Override PartName="/ppt/notesSlides/notesSlide37.xml" ContentType="application/vnd.openxmlformats-officedocument.presentationml.notesSlide+xml"/>
  <Override PartName="/ppt/charts/chart64.xml" ContentType="application/vnd.openxmlformats-officedocument.drawingml.chart+xml"/>
  <Override PartName="/ppt/drawings/drawing10.xml" ContentType="application/vnd.openxmlformats-officedocument.drawingml.chartshapes+xml"/>
  <Override PartName="/ppt/notesSlides/notesSlide38.xml" ContentType="application/vnd.openxmlformats-officedocument.presentationml.notesSlide+xml"/>
  <Override PartName="/ppt/charts/chart65.xml" ContentType="application/vnd.openxmlformats-officedocument.drawingml.chart+xml"/>
  <Override PartName="/ppt/drawings/drawing11.xml" ContentType="application/vnd.openxmlformats-officedocument.drawingml.chartshapes+xml"/>
  <Override PartName="/ppt/notesSlides/notesSlide39.xml" ContentType="application/vnd.openxmlformats-officedocument.presentationml.notesSlide+xml"/>
  <Override PartName="/ppt/charts/chart66.xml" ContentType="application/vnd.openxmlformats-officedocument.drawingml.chart+xml"/>
  <Override PartName="/ppt/notesSlides/notesSlide40.xml" ContentType="application/vnd.openxmlformats-officedocument.presentationml.notesSlide+xml"/>
  <Override PartName="/ppt/charts/chart67.xml" ContentType="application/vnd.openxmlformats-officedocument.drawingml.chart+xml"/>
  <Override PartName="/ppt/notesSlides/notesSlide41.xml" ContentType="application/vnd.openxmlformats-officedocument.presentationml.notesSlide+xml"/>
  <Override PartName="/ppt/charts/chart68.xml" ContentType="application/vnd.openxmlformats-officedocument.drawingml.chart+xml"/>
  <Override PartName="/ppt/notesSlides/notesSlide42.xml" ContentType="application/vnd.openxmlformats-officedocument.presentationml.notesSlide+xml"/>
  <Override PartName="/ppt/charts/chart69.xml" ContentType="application/vnd.openxmlformats-officedocument.drawingml.chart+xml"/>
  <Override PartName="/ppt/notesSlides/notesSlide43.xml" ContentType="application/vnd.openxmlformats-officedocument.presentationml.notesSlide+xml"/>
  <Override PartName="/ppt/charts/chart70.xml" ContentType="application/vnd.openxmlformats-officedocument.drawingml.chart+xml"/>
  <Override PartName="/ppt/notesSlides/notesSlide44.xml" ContentType="application/vnd.openxmlformats-officedocument.presentationml.notesSlide+xml"/>
  <Override PartName="/ppt/charts/chart71.xml" ContentType="application/vnd.openxmlformats-officedocument.drawingml.chart+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 id="2147483684" r:id="rId5"/>
    <p:sldMasterId id="2147483708" r:id="rId6"/>
  </p:sldMasterIdLst>
  <p:notesMasterIdLst>
    <p:notesMasterId r:id="rId57"/>
  </p:notesMasterIdLst>
  <p:sldIdLst>
    <p:sldId id="257" r:id="rId7"/>
    <p:sldId id="308" r:id="rId8"/>
    <p:sldId id="317" r:id="rId9"/>
    <p:sldId id="260" r:id="rId10"/>
    <p:sldId id="261" r:id="rId11"/>
    <p:sldId id="262" r:id="rId12"/>
    <p:sldId id="267" r:id="rId13"/>
    <p:sldId id="266" r:id="rId14"/>
    <p:sldId id="265" r:id="rId15"/>
    <p:sldId id="264" r:id="rId16"/>
    <p:sldId id="263"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6" r:id="rId31"/>
    <p:sldId id="282" r:id="rId32"/>
    <p:sldId id="310" r:id="rId33"/>
    <p:sldId id="283" r:id="rId34"/>
    <p:sldId id="284" r:id="rId35"/>
    <p:sldId id="281" r:id="rId36"/>
    <p:sldId id="287" r:id="rId37"/>
    <p:sldId id="285" r:id="rId38"/>
    <p:sldId id="288" r:id="rId39"/>
    <p:sldId id="289" r:id="rId40"/>
    <p:sldId id="291" r:id="rId41"/>
    <p:sldId id="292" r:id="rId42"/>
    <p:sldId id="293" r:id="rId43"/>
    <p:sldId id="294" r:id="rId44"/>
    <p:sldId id="295" r:id="rId45"/>
    <p:sldId id="312" r:id="rId46"/>
    <p:sldId id="313" r:id="rId47"/>
    <p:sldId id="314" r:id="rId48"/>
    <p:sldId id="315" r:id="rId49"/>
    <p:sldId id="316" r:id="rId50"/>
    <p:sldId id="301" r:id="rId51"/>
    <p:sldId id="302" r:id="rId52"/>
    <p:sldId id="303" r:id="rId53"/>
    <p:sldId id="304" r:id="rId54"/>
    <p:sldId id="305" r:id="rId55"/>
    <p:sldId id="311"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776"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ameka Young" initials="SY" lastIdx="1" clrIdx="0">
    <p:extLst>
      <p:ext uri="{19B8F6BF-5375-455C-9EA6-DF929625EA0E}">
        <p15:presenceInfo xmlns:p15="http://schemas.microsoft.com/office/powerpoint/2012/main" userId="Shameka Young"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8C723"/>
    <a:srgbClr val="A98D63"/>
    <a:srgbClr val="6E9217"/>
    <a:srgbClr val="5BC2A9"/>
    <a:srgbClr val="B54721"/>
    <a:srgbClr val="51A6C2"/>
    <a:srgbClr val="A16BB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3007" autoAdjust="0"/>
  </p:normalViewPr>
  <p:slideViewPr>
    <p:cSldViewPr snapToGrid="0">
      <p:cViewPr varScale="1">
        <p:scale>
          <a:sx n="52" d="100"/>
          <a:sy n="52" d="100"/>
        </p:scale>
        <p:origin x="1843" y="53"/>
      </p:cViewPr>
      <p:guideLst>
        <p:guide orient="horz" pos="2160"/>
        <p:guide pos="377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commentAuthors" Target="commentAuthors.xml"/><Relationship Id="rId5" Type="http://schemas.openxmlformats.org/officeDocument/2006/relationships/slideMaster" Target="slideMasters/slideMaster2.xml"/><Relationship Id="rId61" Type="http://schemas.openxmlformats.org/officeDocument/2006/relationships/theme" Target="theme/theme1.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presProps" Target="presProps.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notesMaster" Target="notesMasters/notesMaster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3.xml"/></Relationships>
</file>

<file path=ppt/charts/_rels/chart1.xml.rels><?xml version="1.0" encoding="UTF-8" standalone="yes"?>
<Relationships xmlns="http://schemas.openxmlformats.org/package/2006/relationships"><Relationship Id="rId1" Type="http://schemas.openxmlformats.org/officeDocument/2006/relationships/oleObject" Target="https://cbsinc805.sharepoint.com/ops/NSFERCWeb/Shared%20Documents/03.%20Project%20Execution/01.%20Status/End-of-Year%20Reports%20(EOY)/2023/ERC-EOY_2023_full_set_working_copy_DRAFT.xlsx"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https://cbsinc805.sharepoint.com/ops/NSFERCWeb/Shared%20Documents/03.%20Project%20Execution/01.%20Status/End-of-Year%20Reports%20(EOY)/2023/ERC-EOY_2023_full_set_working_copy_DRAFT.xlsx" TargetMode="External"/></Relationships>
</file>

<file path=ppt/charts/_rels/chart11.xml.rels><?xml version="1.0" encoding="UTF-8" standalone="yes"?>
<Relationships xmlns="http://schemas.openxmlformats.org/package/2006/relationships"><Relationship Id="rId2" Type="http://schemas.openxmlformats.org/officeDocument/2006/relationships/oleObject" Target="file:///C:\Users\28824\Documents\ERC\EOY%20Slides\2016\Copy%20of%20ERC-EOY_2016_slides_compiled_source-wkshts_final.xlsx" TargetMode="External"/><Relationship Id="rId1" Type="http://schemas.openxmlformats.org/officeDocument/2006/relationships/themeOverride" Target="../theme/themeOverride2.xml"/></Relationships>
</file>

<file path=ppt/charts/_rels/chart12.xml.rels><?xml version="1.0" encoding="UTF-8" standalone="yes"?>
<Relationships xmlns="http://schemas.openxmlformats.org/package/2006/relationships"><Relationship Id="rId2" Type="http://schemas.openxmlformats.org/officeDocument/2006/relationships/oleObject" Target="https://cbsinc805.sharepoint.com/ops/NSFERCWeb/Shared%20Documents/03.%20Project%20Execution/01.%20Status/End-of-Year%20Reports%20(EOY)/2023/ERC-EOY_2023_full_set_working_copy_DRAFT.xlsx" TargetMode="External"/><Relationship Id="rId1" Type="http://schemas.openxmlformats.org/officeDocument/2006/relationships/themeOverride" Target="../theme/themeOverride3.xml"/></Relationships>
</file>

<file path=ppt/charts/_rels/chart13.xml.rels><?xml version="1.0" encoding="UTF-8" standalone="yes"?>
<Relationships xmlns="http://schemas.openxmlformats.org/package/2006/relationships"><Relationship Id="rId2" Type="http://schemas.openxmlformats.org/officeDocument/2006/relationships/oleObject" Target="https://cbsinc805.sharepoint.com/ops/NSFERCWeb/Shared%20Documents/03.%20Project%20Execution/01.%20Status/End-of-Year%20Reports%20(EOY)/2023/ERC-EOY_2023_full_set_working_copy_DRAFT.xlsx" TargetMode="External"/><Relationship Id="rId1" Type="http://schemas.openxmlformats.org/officeDocument/2006/relationships/themeOverride" Target="../theme/themeOverride4.xml"/></Relationships>
</file>

<file path=ppt/charts/_rels/chart14.xml.rels><?xml version="1.0" encoding="UTF-8" standalone="yes"?>
<Relationships xmlns="http://schemas.openxmlformats.org/package/2006/relationships"><Relationship Id="rId2" Type="http://schemas.openxmlformats.org/officeDocument/2006/relationships/oleObject" Target="https://cbsinc805.sharepoint.com/ops/NSFERCWeb/Shared%20Documents/03.%20Project%20Execution/01.%20Status/End-of-Year%20Reports%20(EOY)/2023/ERC-EOY_2023_full_set_working_copy_DRAFT.xlsx" TargetMode="External"/><Relationship Id="rId1" Type="http://schemas.openxmlformats.org/officeDocument/2006/relationships/themeOverride" Target="../theme/themeOverride5.xml"/></Relationships>
</file>

<file path=ppt/charts/_rels/chart15.xml.rels><?xml version="1.0" encoding="UTF-8" standalone="yes"?>
<Relationships xmlns="http://schemas.openxmlformats.org/package/2006/relationships"><Relationship Id="rId2" Type="http://schemas.openxmlformats.org/officeDocument/2006/relationships/oleObject" Target="https://cbsinc805.sharepoint.com/ops/NSFERCWeb/Shared%20Documents/03.%20Project%20Execution/01.%20Status/End-of-Year%20Reports%20(EOY)/2023/ERC-EOY_2023_full_set_working_copy_DRAFT.xlsx" TargetMode="External"/><Relationship Id="rId1" Type="http://schemas.openxmlformats.org/officeDocument/2006/relationships/themeOverride" Target="../theme/themeOverride6.xml"/></Relationships>
</file>

<file path=ppt/charts/_rels/chart16.xml.rels><?xml version="1.0" encoding="UTF-8" standalone="yes"?>
<Relationships xmlns="http://schemas.openxmlformats.org/package/2006/relationships"><Relationship Id="rId2" Type="http://schemas.openxmlformats.org/officeDocument/2006/relationships/oleObject" Target="https://cbsinc805.sharepoint.com/ops/NSFERCWeb/Shared%20Documents/03.%20Project%20Execution/01.%20Status/End-of-Year%20Reports%20(EOY)/2023/ERC-EOY_2023_full_set_working_copy_DRAFT.xlsx" TargetMode="External"/><Relationship Id="rId1" Type="http://schemas.openxmlformats.org/officeDocument/2006/relationships/themeOverride" Target="../theme/themeOverride7.xml"/></Relationships>
</file>

<file path=ppt/charts/_rels/chart17.xml.rels><?xml version="1.0" encoding="UTF-8" standalone="yes"?>
<Relationships xmlns="http://schemas.openxmlformats.org/package/2006/relationships"><Relationship Id="rId2" Type="http://schemas.openxmlformats.org/officeDocument/2006/relationships/oleObject" Target="https://cbsinc805.sharepoint.com/ops/NSFERCWeb/Shared%20Documents/03.%20Project%20Execution/01.%20Status/End-of-Year%20Reports%20(EOY)/2023/ERC-EOY_2023_full_set_working_copy_DRAFT.xlsx" TargetMode="External"/><Relationship Id="rId1" Type="http://schemas.openxmlformats.org/officeDocument/2006/relationships/themeOverride" Target="../theme/themeOverride8.xml"/></Relationships>
</file>

<file path=ppt/charts/_rels/chart18.xml.rels><?xml version="1.0" encoding="UTF-8" standalone="yes"?>
<Relationships xmlns="http://schemas.openxmlformats.org/package/2006/relationships"><Relationship Id="rId2" Type="http://schemas.openxmlformats.org/officeDocument/2006/relationships/oleObject" Target="https://cbsinc805.sharepoint.com/ops/NSFERCWeb/Shared%20Documents/03.%20Project%20Execution/01.%20Status/End-of-Year%20Reports%20(EOY)/2023/ERC-EOY_2023_full_set_working_copy_DRAFT.xlsx" TargetMode="External"/><Relationship Id="rId1" Type="http://schemas.openxmlformats.org/officeDocument/2006/relationships/themeOverride" Target="../theme/themeOverride9.xml"/></Relationships>
</file>

<file path=ppt/charts/_rels/chart19.xml.rels><?xml version="1.0" encoding="UTF-8" standalone="yes"?>
<Relationships xmlns="http://schemas.openxmlformats.org/package/2006/relationships"><Relationship Id="rId2" Type="http://schemas.openxmlformats.org/officeDocument/2006/relationships/oleObject" Target="https://cbsinc805.sharepoint.com/ops/NSFERCWeb/Shared%20Documents/03.%20Project%20Execution/01.%20Status/End-of-Year%20Reports%20(EOY)/2023/ERC-EOY_2023_full_set_working_copy_DRAFT.xlsx" TargetMode="External"/><Relationship Id="rId1" Type="http://schemas.openxmlformats.org/officeDocument/2006/relationships/themeOverride" Target="../theme/themeOverride10.xml"/></Relationships>
</file>

<file path=ppt/charts/_rels/chart2.xml.rels><?xml version="1.0" encoding="UTF-8" standalone="yes"?>
<Relationships xmlns="http://schemas.openxmlformats.org/package/2006/relationships"><Relationship Id="rId1" Type="http://schemas.openxmlformats.org/officeDocument/2006/relationships/oleObject" Target="https://cbsinc805.sharepoint.com/ops/NSFERCWeb/Shared%20Documents/03.%20Project%20Execution/01.%20Status/End-of-Year%20Reports%20(EOY)/2023/ERC-EOY_2023_full_set_working_copy_DRAFT.xlsx" TargetMode="External"/></Relationships>
</file>

<file path=ppt/charts/_rels/chart20.xml.rels><?xml version="1.0" encoding="UTF-8" standalone="yes"?>
<Relationships xmlns="http://schemas.openxmlformats.org/package/2006/relationships"><Relationship Id="rId2" Type="http://schemas.openxmlformats.org/officeDocument/2006/relationships/oleObject" Target="https://cbsinc805.sharepoint.com/ops/NSFERCWeb/Shared%20Documents/03.%20Project%20Execution/01.%20Status/End-of-Year%20Reports%20(EOY)/2023/ERC-EOY_2023_full_set_working_copy_DRAFT.xlsx" TargetMode="External"/><Relationship Id="rId1" Type="http://schemas.openxmlformats.org/officeDocument/2006/relationships/themeOverride" Target="../theme/themeOverride11.xml"/></Relationships>
</file>

<file path=ppt/charts/_rels/chart21.xml.rels><?xml version="1.0" encoding="UTF-8" standalone="yes"?>
<Relationships xmlns="http://schemas.openxmlformats.org/package/2006/relationships"><Relationship Id="rId2" Type="http://schemas.openxmlformats.org/officeDocument/2006/relationships/oleObject" Target="https://cbsinc805.sharepoint.com/ops/NSFERCWeb/Shared%20Documents/03.%20Project%20Execution/01.%20Status/End-of-Year%20Reports%20(EOY)/2023/ERC-EOY_2023_full_set_working_copy_DRAFT.xlsx" TargetMode="External"/><Relationship Id="rId1" Type="http://schemas.openxmlformats.org/officeDocument/2006/relationships/themeOverride" Target="../theme/themeOverride12.xml"/></Relationships>
</file>

<file path=ppt/charts/_rels/chart22.xml.rels><?xml version="1.0" encoding="UTF-8" standalone="yes"?>
<Relationships xmlns="http://schemas.openxmlformats.org/package/2006/relationships"><Relationship Id="rId2" Type="http://schemas.openxmlformats.org/officeDocument/2006/relationships/oleObject" Target="https://cbsinc805.sharepoint.com/ops/NSFERCWeb/Shared%20Documents/03.%20Project%20Execution/01.%20Status/End-of-Year%20Reports%20(EOY)/2023/ERC-EOY_2023_full_set_working_copy_DRAFT.xlsx" TargetMode="External"/><Relationship Id="rId1" Type="http://schemas.openxmlformats.org/officeDocument/2006/relationships/themeOverride" Target="../theme/themeOverride13.xml"/></Relationships>
</file>

<file path=ppt/charts/_rels/chart23.xml.rels><?xml version="1.0" encoding="UTF-8" standalone="yes"?>
<Relationships xmlns="http://schemas.openxmlformats.org/package/2006/relationships"><Relationship Id="rId2" Type="http://schemas.openxmlformats.org/officeDocument/2006/relationships/oleObject" Target="https://cbsinc805.sharepoint.com/ops/NSFERCWeb/Shared%20Documents/03.%20Project%20Execution/01.%20Status/End-of-Year%20Reports%20(EOY)/2023/ERC-EOY_2023_full_set_working_copy_DRAFT.xlsx" TargetMode="External"/><Relationship Id="rId1" Type="http://schemas.openxmlformats.org/officeDocument/2006/relationships/themeOverride" Target="../theme/themeOverride14.xml"/></Relationships>
</file>

<file path=ppt/charts/_rels/chart24.xml.rels><?xml version="1.0" encoding="UTF-8" standalone="yes"?>
<Relationships xmlns="http://schemas.openxmlformats.org/package/2006/relationships"><Relationship Id="rId2" Type="http://schemas.openxmlformats.org/officeDocument/2006/relationships/oleObject" Target="https://cbsinc805.sharepoint.com/ops/NSFERCWeb/Shared%20Documents/03.%20Project%20Execution/01.%20Status/End-of-Year%20Reports%20(EOY)/2023/ERC-EOY_2023_full_set_working_copy_DRAFT.xlsx" TargetMode="External"/><Relationship Id="rId1" Type="http://schemas.openxmlformats.org/officeDocument/2006/relationships/themeOverride" Target="../theme/themeOverride15.xml"/></Relationships>
</file>

<file path=ppt/charts/_rels/chart25.xml.rels><?xml version="1.0" encoding="UTF-8" standalone="yes"?>
<Relationships xmlns="http://schemas.openxmlformats.org/package/2006/relationships"><Relationship Id="rId2" Type="http://schemas.openxmlformats.org/officeDocument/2006/relationships/oleObject" Target="https://cbsinc805.sharepoint.com/ops/NSFERCWeb/Shared%20Documents/03.%20Project%20Execution/01.%20Status/End-of-Year%20Reports%20(EOY)/2023/ERC-EOY_2023_full_set_working_copy_DRAFT.xlsx" TargetMode="External"/><Relationship Id="rId1" Type="http://schemas.openxmlformats.org/officeDocument/2006/relationships/themeOverride" Target="../theme/themeOverride16.xml"/></Relationships>
</file>

<file path=ppt/charts/_rels/chart26.xml.rels><?xml version="1.0" encoding="UTF-8" standalone="yes"?>
<Relationships xmlns="http://schemas.openxmlformats.org/package/2006/relationships"><Relationship Id="rId2" Type="http://schemas.openxmlformats.org/officeDocument/2006/relationships/oleObject" Target="https://cbsinc805.sharepoint.com/ops/NSFERCWeb/Shared%20Documents/03.%20Project%20Execution/01.%20Status/End-of-Year%20Reports%20(EOY)/2023/ERC-EOY_2023_full_set_working_copy_DRAFT.xlsx" TargetMode="External"/><Relationship Id="rId1" Type="http://schemas.openxmlformats.org/officeDocument/2006/relationships/themeOverride" Target="../theme/themeOverride17.xml"/></Relationships>
</file>

<file path=ppt/charts/_rels/chart27.xml.rels><?xml version="1.0" encoding="UTF-8" standalone="yes"?>
<Relationships xmlns="http://schemas.openxmlformats.org/package/2006/relationships"><Relationship Id="rId2" Type="http://schemas.openxmlformats.org/officeDocument/2006/relationships/oleObject" Target="https://cbsinc805.sharepoint.com/ops/NSFERCWeb/Shared%20Documents/03.%20Project%20Execution/01.%20Status/End-of-Year%20Reports%20(EOY)/2023/ERC-EOY_2023_full_set_working_copy_DRAFT.xlsx" TargetMode="External"/><Relationship Id="rId1" Type="http://schemas.openxmlformats.org/officeDocument/2006/relationships/themeOverride" Target="../theme/themeOverride18.xml"/></Relationships>
</file>

<file path=ppt/charts/_rels/chart28.xml.rels><?xml version="1.0" encoding="UTF-8" standalone="yes"?>
<Relationships xmlns="http://schemas.openxmlformats.org/package/2006/relationships"><Relationship Id="rId2" Type="http://schemas.openxmlformats.org/officeDocument/2006/relationships/oleObject" Target="https://cbsinc805.sharepoint.com/ops/NSFERCWeb/Shared%20Documents/03.%20Project%20Execution/01.%20Status/End-of-Year%20Reports%20(EOY)/2023/ERC-EOY_2023_full_set_working_copy_DRAFT.xlsx" TargetMode="External"/><Relationship Id="rId1" Type="http://schemas.openxmlformats.org/officeDocument/2006/relationships/themeOverride" Target="../theme/themeOverride19.xml"/></Relationships>
</file>

<file path=ppt/charts/_rels/chart29.xml.rels><?xml version="1.0" encoding="UTF-8" standalone="yes"?>
<Relationships xmlns="http://schemas.openxmlformats.org/package/2006/relationships"><Relationship Id="rId2" Type="http://schemas.openxmlformats.org/officeDocument/2006/relationships/oleObject" Target="https://cbsinc805.sharepoint.com/ops/NSFERCWeb/Shared%20Documents/03.%20Project%20Execution/01.%20Status/End-of-Year%20Reports%20(EOY)/2023/ERC-EOY_2023_full_set_working_copy_DRAFT.xlsx" TargetMode="External"/><Relationship Id="rId1" Type="http://schemas.openxmlformats.org/officeDocument/2006/relationships/themeOverride" Target="../theme/themeOverride20.xml"/></Relationships>
</file>

<file path=ppt/charts/_rels/chart3.xml.rels><?xml version="1.0" encoding="UTF-8" standalone="yes"?>
<Relationships xmlns="http://schemas.openxmlformats.org/package/2006/relationships"><Relationship Id="rId1" Type="http://schemas.openxmlformats.org/officeDocument/2006/relationships/oleObject" Target="file:///C:\Users\28824\Documents\ERC\EOY%20Slides\2017\2017%20Full%20Set\EOY_Slides_2017_Table_1%20(3).xlsx" TargetMode="External"/></Relationships>
</file>

<file path=ppt/charts/_rels/chart30.xml.rels><?xml version="1.0" encoding="UTF-8" standalone="yes"?>
<Relationships xmlns="http://schemas.openxmlformats.org/package/2006/relationships"><Relationship Id="rId2" Type="http://schemas.openxmlformats.org/officeDocument/2006/relationships/oleObject" Target="https://cbsinc805.sharepoint.com/ops/NSFERCWeb/Shared%20Documents/03.%20Project%20Execution/01.%20Status/End-of-Year%20Reports%20(EOY)/2023/ERC-EOY_2023_full_set_working_copy_DRAFT.xlsx" TargetMode="External"/><Relationship Id="rId1" Type="http://schemas.openxmlformats.org/officeDocument/2006/relationships/themeOverride" Target="../theme/themeOverride21.xml"/></Relationships>
</file>

<file path=ppt/charts/_rels/chart31.xml.rels><?xml version="1.0" encoding="UTF-8" standalone="yes"?>
<Relationships xmlns="http://schemas.openxmlformats.org/package/2006/relationships"><Relationship Id="rId2" Type="http://schemas.openxmlformats.org/officeDocument/2006/relationships/oleObject" Target="https://cbsinc805.sharepoint.com/ops/NSFERCWeb/Shared%20Documents/03.%20Project%20Execution/01.%20Status/End-of-Year%20Reports%20(EOY)/2023/ERC-EOY_2023_full_set_working_copy_DRAFT.xlsx" TargetMode="External"/><Relationship Id="rId1" Type="http://schemas.openxmlformats.org/officeDocument/2006/relationships/themeOverride" Target="../theme/themeOverride22.xml"/></Relationships>
</file>

<file path=ppt/charts/_rels/chart32.xml.rels><?xml version="1.0" encoding="UTF-8" standalone="yes"?>
<Relationships xmlns="http://schemas.openxmlformats.org/package/2006/relationships"><Relationship Id="rId2" Type="http://schemas.openxmlformats.org/officeDocument/2006/relationships/oleObject" Target="https://cbsinc805.sharepoint.com/ops/NSFERCWeb/Shared%20Documents/03.%20Project%20Execution/01.%20Status/End-of-Year%20Reports%20(EOY)/2023/ERC-EOY_2023_full_set_working_copy_DRAFT.xlsx" TargetMode="External"/><Relationship Id="rId1" Type="http://schemas.openxmlformats.org/officeDocument/2006/relationships/themeOverride" Target="../theme/themeOverride23.xml"/></Relationships>
</file>

<file path=ppt/charts/_rels/chart33.xml.rels><?xml version="1.0" encoding="UTF-8" standalone="yes"?>
<Relationships xmlns="http://schemas.openxmlformats.org/package/2006/relationships"><Relationship Id="rId2" Type="http://schemas.openxmlformats.org/officeDocument/2006/relationships/oleObject" Target="https://cbsinc805.sharepoint.com/ops/NSFERCWeb/Shared%20Documents/03.%20Project%20Execution/01.%20Status/End-of-Year%20Reports%20(EOY)/2023/ERC-EOY_2023_full_set_working_copy_DRAFT.xlsx" TargetMode="External"/><Relationship Id="rId1" Type="http://schemas.openxmlformats.org/officeDocument/2006/relationships/themeOverride" Target="../theme/themeOverride24.xml"/></Relationships>
</file>

<file path=ppt/charts/_rels/chart34.xml.rels><?xml version="1.0" encoding="UTF-8" standalone="yes"?>
<Relationships xmlns="http://schemas.openxmlformats.org/package/2006/relationships"><Relationship Id="rId2" Type="http://schemas.openxmlformats.org/officeDocument/2006/relationships/oleObject" Target="https://cbsinc805.sharepoint.com/ops/NSFERCWeb/Shared%20Documents/03.%20Project%20Execution/01.%20Status/End-of-Year%20Reports%20(EOY)/2023/ERC-EOY_2023_full_set_working_copy_DRAFT.xlsx" TargetMode="External"/><Relationship Id="rId1" Type="http://schemas.openxmlformats.org/officeDocument/2006/relationships/themeOverride" Target="../theme/themeOverride25.xml"/></Relationships>
</file>

<file path=ppt/charts/_rels/chart35.xml.rels><?xml version="1.0" encoding="UTF-8" standalone="yes"?>
<Relationships xmlns="http://schemas.openxmlformats.org/package/2006/relationships"><Relationship Id="rId2" Type="http://schemas.openxmlformats.org/officeDocument/2006/relationships/oleObject" Target="https://cbsinc805.sharepoint.com/ops/NSFERCWeb/Shared%20Documents/03.%20Project%20Execution/01.%20Status/End-of-Year%20Reports%20(EOY)/2023/ERC-EOY_2023_full_set_working_copy_DRAFT.xlsx" TargetMode="External"/><Relationship Id="rId1" Type="http://schemas.openxmlformats.org/officeDocument/2006/relationships/themeOverride" Target="../theme/themeOverride26.xml"/></Relationships>
</file>

<file path=ppt/charts/_rels/chart36.xml.rels><?xml version="1.0" encoding="UTF-8" standalone="yes"?>
<Relationships xmlns="http://schemas.openxmlformats.org/package/2006/relationships"><Relationship Id="rId2" Type="http://schemas.openxmlformats.org/officeDocument/2006/relationships/oleObject" Target="https://cbsinc805.sharepoint.com/ops/NSFERCWeb/Shared%20Documents/03.%20Project%20Execution/01.%20Status/End-of-Year%20Reports%20(EOY)/2023/ERC-EOY_2023_full_set_working_copy_DRAFT.xlsx" TargetMode="External"/><Relationship Id="rId1" Type="http://schemas.openxmlformats.org/officeDocument/2006/relationships/themeOverride" Target="../theme/themeOverride27.xml"/></Relationships>
</file>

<file path=ppt/charts/_rels/chart37.xml.rels><?xml version="1.0" encoding="UTF-8" standalone="yes"?>
<Relationships xmlns="http://schemas.openxmlformats.org/package/2006/relationships"><Relationship Id="rId2" Type="http://schemas.openxmlformats.org/officeDocument/2006/relationships/oleObject" Target="https://cbsinc805.sharepoint.com/ops/NSFERCWeb/Shared%20Documents/03.%20Project%20Execution/01.%20Status/End-of-Year%20Reports%20(EOY)/2023/ERC-EOY_2023_full_set_working_copy_DRAFT.xlsx" TargetMode="External"/><Relationship Id="rId1" Type="http://schemas.openxmlformats.org/officeDocument/2006/relationships/themeOverride" Target="../theme/themeOverride28.xml"/></Relationships>
</file>

<file path=ppt/charts/_rels/chart38.xml.rels><?xml version="1.0" encoding="UTF-8" standalone="yes"?>
<Relationships xmlns="http://schemas.openxmlformats.org/package/2006/relationships"><Relationship Id="rId2" Type="http://schemas.openxmlformats.org/officeDocument/2006/relationships/oleObject" Target="https://cbsinc805.sharepoint.com/ops/NSFERCWeb/Shared%20Documents/03.%20Project%20Execution/01.%20Status/End-of-Year%20Reports%20(EOY)/2023/ERC-EOY_2023_full_set_working_copy_DRAFT.xlsx" TargetMode="External"/><Relationship Id="rId1" Type="http://schemas.openxmlformats.org/officeDocument/2006/relationships/themeOverride" Target="../theme/themeOverride29.xml"/></Relationships>
</file>

<file path=ppt/charts/_rels/chart39.xml.rels><?xml version="1.0" encoding="UTF-8" standalone="yes"?>
<Relationships xmlns="http://schemas.openxmlformats.org/package/2006/relationships"><Relationship Id="rId2" Type="http://schemas.openxmlformats.org/officeDocument/2006/relationships/oleObject" Target="https://cbsinc805.sharepoint.com/ops/NSFERCWeb/Shared%20Documents/03.%20Project%20Execution/01.%20Status/End-of-Year%20Reports%20(EOY)/2023/ERC-EOY_2023_full_set_working_copy_DRAFT.xlsx" TargetMode="External"/><Relationship Id="rId1" Type="http://schemas.openxmlformats.org/officeDocument/2006/relationships/themeOverride" Target="../theme/themeOverride30.xml"/></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https://cbsinc805.sharepoint.com/ops/NSFERCWeb/Shared%20Documents/03.%20Project%20Execution/01.%20Status/End-of-Year%20Reports%20(EOY)/2023/ERC-EOY_2023_full_set_working_copy_DRAFT.xlsx" TargetMode="External"/></Relationships>
</file>

<file path=ppt/charts/_rels/chart40.xml.rels><?xml version="1.0" encoding="UTF-8" standalone="yes"?>
<Relationships xmlns="http://schemas.openxmlformats.org/package/2006/relationships"><Relationship Id="rId2" Type="http://schemas.openxmlformats.org/officeDocument/2006/relationships/oleObject" Target="https://cbsinc805.sharepoint.com/ops/NSFERCWeb/Shared%20Documents/03.%20Project%20Execution/01.%20Status/End-of-Year%20Reports%20(EOY)/2023/ERC-EOY_2023_full_set_working_copy_DRAFT.xlsx" TargetMode="External"/><Relationship Id="rId1" Type="http://schemas.openxmlformats.org/officeDocument/2006/relationships/themeOverride" Target="../theme/themeOverride31.xml"/></Relationships>
</file>

<file path=ppt/charts/_rels/chart41.xml.rels><?xml version="1.0" encoding="UTF-8" standalone="yes"?>
<Relationships xmlns="http://schemas.openxmlformats.org/package/2006/relationships"><Relationship Id="rId2" Type="http://schemas.openxmlformats.org/officeDocument/2006/relationships/oleObject" Target="https://cbsinc805.sharepoint.com/ops/NSFERCWeb/Shared%20Documents/03.%20Project%20Execution/01.%20Status/End-of-Year%20Reports%20(EOY)/2023/ERC-EOY_2023_full_set_working_copy_DRAFT.xlsx" TargetMode="External"/><Relationship Id="rId1" Type="http://schemas.openxmlformats.org/officeDocument/2006/relationships/themeOverride" Target="../theme/themeOverride32.xml"/></Relationships>
</file>

<file path=ppt/charts/_rels/chart42.xml.rels><?xml version="1.0" encoding="UTF-8" standalone="yes"?>
<Relationships xmlns="http://schemas.openxmlformats.org/package/2006/relationships"><Relationship Id="rId1" Type="http://schemas.openxmlformats.org/officeDocument/2006/relationships/oleObject" Target="https://cbsinc805.sharepoint.com/ops/NSFERCWeb/Shared%20Documents/03.%20Project%20Execution/01.%20Status/End-of-Year%20Reports%20(EOY)/2023/ERC-EOY_2023_full_set_working_copy_DRAFT.xlsx" TargetMode="External"/></Relationships>
</file>

<file path=ppt/charts/_rels/chart43.xml.rels><?xml version="1.0" encoding="UTF-8" standalone="yes"?>
<Relationships xmlns="http://schemas.openxmlformats.org/package/2006/relationships"><Relationship Id="rId1" Type="http://schemas.openxmlformats.org/officeDocument/2006/relationships/oleObject" Target="https://cbsinc805.sharepoint.com/ops/NSFERCWeb/Shared%20Documents/03.%20Project%20Execution/01.%20Status/End-of-Year%20Reports%20(EOY)/2023/ERC-EOY_2023_full_set_working_copy_DRAFT.xlsx" TargetMode="External"/></Relationships>
</file>

<file path=ppt/charts/_rels/chart44.xml.rels><?xml version="1.0" encoding="UTF-8" standalone="yes"?>
<Relationships xmlns="http://schemas.openxmlformats.org/package/2006/relationships"><Relationship Id="rId2" Type="http://schemas.openxmlformats.org/officeDocument/2006/relationships/oleObject" Target="https://cbsinc805.sharepoint.com/ops/NSFERCWeb/Shared%20Documents/03.%20Project%20Execution/01.%20Status/End-of-Year%20Reports%20(EOY)/2023/ERC-EOY_2023_full_set_working_copy_DRAFT.xlsx" TargetMode="External"/><Relationship Id="rId1" Type="http://schemas.openxmlformats.org/officeDocument/2006/relationships/themeOverride" Target="../theme/themeOverride33.xml"/></Relationships>
</file>

<file path=ppt/charts/_rels/chart45.xml.rels><?xml version="1.0" encoding="UTF-8" standalone="yes"?>
<Relationships xmlns="http://schemas.openxmlformats.org/package/2006/relationships"><Relationship Id="rId1" Type="http://schemas.openxmlformats.org/officeDocument/2006/relationships/oleObject" Target="https://cbsinc805.sharepoint.com/ops/NSFERCWeb/Shared%20Documents/03.%20Project%20Execution/01.%20Status/End-of-Year%20Reports%20(EOY)/2023/ERC-EOY_2023_full_set_working_copy_DRAFT.xlsx" TargetMode="External"/></Relationships>
</file>

<file path=ppt/charts/_rels/chart46.xml.rels><?xml version="1.0" encoding="UTF-8" standalone="yes"?>
<Relationships xmlns="http://schemas.openxmlformats.org/package/2006/relationships"><Relationship Id="rId1" Type="http://schemas.openxmlformats.org/officeDocument/2006/relationships/oleObject" Target="https://cbsinc805.sharepoint.com/ops/NSFERCWeb/Shared%20Documents/03.%20Project%20Execution/01.%20Status/End-of-Year%20Reports%20(EOY)/2023/ERC-EOY_2023_full_set_working_copy_DRAFT.xlsx" TargetMode="External"/></Relationships>
</file>

<file path=ppt/charts/_rels/chart47.xml.rels><?xml version="1.0" encoding="UTF-8" standalone="yes"?>
<Relationships xmlns="http://schemas.openxmlformats.org/package/2006/relationships"><Relationship Id="rId1" Type="http://schemas.openxmlformats.org/officeDocument/2006/relationships/oleObject" Target="https://cbsinc805.sharepoint.com/ops/NSFERCWeb/Shared%20Documents/03.%20Project%20Execution/01.%20Status/End-of-Year%20Reports%20(EOY)/2023/ERC-EOY_2023_full_set_working_copy_DRAFT.xlsx" TargetMode="External"/></Relationships>
</file>

<file path=ppt/charts/_rels/chart48.xml.rels><?xml version="1.0" encoding="UTF-8" standalone="yes"?>
<Relationships xmlns="http://schemas.openxmlformats.org/package/2006/relationships"><Relationship Id="rId1" Type="http://schemas.openxmlformats.org/officeDocument/2006/relationships/oleObject" Target="https://cbsinc805.sharepoint.com/ops/NSFERCWeb/Shared%20Documents/03.%20Project%20Execution/01.%20Status/End-of-Year%20Reports%20(EOY)/2023/ERC-EOY_2023_full_set_working_copy_DRAFT.xlsx" TargetMode="External"/></Relationships>
</file>

<file path=ppt/charts/_rels/chart49.xml.rels><?xml version="1.0" encoding="UTF-8" standalone="yes"?>
<Relationships xmlns="http://schemas.openxmlformats.org/package/2006/relationships"><Relationship Id="rId1" Type="http://schemas.openxmlformats.org/officeDocument/2006/relationships/oleObject" Target="https://cbsinc805.sharepoint.com/ops/NSFERCWeb/Shared%20Documents/03.%20Project%20Execution/01.%20Status/End-of-Year%20Reports%20(EOY)/2023/ERC-EOY_2023_full_set_working_copy_DRAFT.xlsx" TargetMode="External"/></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https://cbsinc805.sharepoint.com/ops/NSFERCWeb/Shared%20Documents/03.%20Project%20Execution/01.%20Status/End-of-Year%20Reports%20(EOY)/2023/ERC-EOY_2023_full_set_working_copy_DRAFT.xlsx" TargetMode="External"/></Relationships>
</file>

<file path=ppt/charts/_rels/chart50.xml.rels><?xml version="1.0" encoding="UTF-8" standalone="yes"?>
<Relationships xmlns="http://schemas.openxmlformats.org/package/2006/relationships"><Relationship Id="rId1" Type="http://schemas.openxmlformats.org/officeDocument/2006/relationships/oleObject" Target="https://cbsinc805.sharepoint.com/ops/NSFERCWeb/Shared%20Documents/03.%20Project%20Execution/01.%20Status/End-of-Year%20Reports%20(EOY)/2023/ERC-EOY_2023_full_set_working_copy_DRAFT.xlsx" TargetMode="External"/></Relationships>
</file>

<file path=ppt/charts/_rels/chart51.xml.rels><?xml version="1.0" encoding="UTF-8" standalone="yes"?>
<Relationships xmlns="http://schemas.openxmlformats.org/package/2006/relationships"><Relationship Id="rId1" Type="http://schemas.openxmlformats.org/officeDocument/2006/relationships/oleObject" Target="https://cbsinc805.sharepoint.com/ops/NSFERCWeb/Shared%20Documents/03.%20Project%20Execution/01.%20Status/End-of-Year%20Reports%20(EOY)/2023/ERC-EOY_2023_full_set_working_copy_DRAFT.xlsx" TargetMode="External"/></Relationships>
</file>

<file path=ppt/charts/_rels/chart52.xml.rels><?xml version="1.0" encoding="UTF-8" standalone="yes"?>
<Relationships xmlns="http://schemas.openxmlformats.org/package/2006/relationships"><Relationship Id="rId1" Type="http://schemas.openxmlformats.org/officeDocument/2006/relationships/oleObject" Target="https://cbsinc805.sharepoint.com/ops/NSFERCWeb/Shared%20Documents/03.%20Project%20Execution/01.%20Status/End-of-Year%20Reports%20(EOY)/2023/ERC-EOY_2023_full_set_working_copy_DRAFT.xlsx" TargetMode="External"/></Relationships>
</file>

<file path=ppt/charts/_rels/chart53.xml.rels><?xml version="1.0" encoding="UTF-8" standalone="yes"?>
<Relationships xmlns="http://schemas.openxmlformats.org/package/2006/relationships"><Relationship Id="rId1" Type="http://schemas.openxmlformats.org/officeDocument/2006/relationships/oleObject" Target="https://cbsinc805.sharepoint.com/ops/NSFERCWeb/Shared%20Documents/03.%20Project%20Execution/01.%20Status/End-of-Year%20Reports%20(EOY)/2023/ERC-EOY_2023_full_set_working_copy_DRAFT.xlsx" TargetMode="External"/></Relationships>
</file>

<file path=ppt/charts/_rels/chart54.xml.rels><?xml version="1.0" encoding="UTF-8" standalone="yes"?>
<Relationships xmlns="http://schemas.openxmlformats.org/package/2006/relationships"><Relationship Id="rId1" Type="http://schemas.openxmlformats.org/officeDocument/2006/relationships/oleObject" Target="https://cbsinc805.sharepoint.com/ops/NSFERCWeb/Shared%20Documents/03.%20Project%20Execution/01.%20Status/End-of-Year%20Reports%20(EOY)/2023/ERC-EOY_2023_full_set_working_copy_DRAFT.xlsx" TargetMode="External"/></Relationships>
</file>

<file path=ppt/charts/_rels/chart55.xml.rels><?xml version="1.0" encoding="UTF-8" standalone="yes"?>
<Relationships xmlns="http://schemas.openxmlformats.org/package/2006/relationships"><Relationship Id="rId1" Type="http://schemas.openxmlformats.org/officeDocument/2006/relationships/oleObject" Target="https://cbsinc805.sharepoint.com/ops/NSFERCWeb/Shared%20Documents/03.%20Project%20Execution/01.%20Status/End-of-Year%20Reports%20(EOY)/2023/ERC-EOY_2023_full_set_working_copy_DRAFT.xlsx" TargetMode="External"/></Relationships>
</file>

<file path=ppt/charts/_rels/chart56.xml.rels><?xml version="1.0" encoding="UTF-8" standalone="yes"?>
<Relationships xmlns="http://schemas.openxmlformats.org/package/2006/relationships"><Relationship Id="rId1" Type="http://schemas.openxmlformats.org/officeDocument/2006/relationships/oleObject" Target="https://cbsinc805.sharepoint.com/ops/NSFERCWeb/Shared%20Documents/03.%20Project%20Execution/01.%20Status/End-of-Year%20Reports%20(EOY)/2023/ERC-EOY_2023_full_set_working_copy_DRAFT.xlsx" TargetMode="External"/></Relationships>
</file>

<file path=ppt/charts/_rels/chart57.xml.rels><?xml version="1.0" encoding="UTF-8" standalone="yes"?>
<Relationships xmlns="http://schemas.openxmlformats.org/package/2006/relationships"><Relationship Id="rId1" Type="http://schemas.openxmlformats.org/officeDocument/2006/relationships/oleObject" Target="https://cbsinc805.sharepoint.com/ops/NSFERCWeb/Shared%20Documents/03.%20Project%20Execution/01.%20Status/End-of-Year%20Reports%20(EOY)/2023/ERC-EOY_2023_full_set_working_copy_DRAFT.xlsx" TargetMode="External"/></Relationships>
</file>

<file path=ppt/charts/_rels/chart58.xml.rels><?xml version="1.0" encoding="UTF-8" standalone="yes"?>
<Relationships xmlns="http://schemas.openxmlformats.org/package/2006/relationships"><Relationship Id="rId1" Type="http://schemas.openxmlformats.org/officeDocument/2006/relationships/oleObject" Target="https://cbsinc805.sharepoint.com/ops/NSFERCWeb/Shared%20Documents/03.%20Project%20Execution/01.%20Status/End-of-Year%20Reports%20(EOY)/2023/ERC-EOY_2023_full_set_working_copy_DRAFT.xlsx" TargetMode="External"/></Relationships>
</file>

<file path=ppt/charts/_rels/chart59.xml.rels><?xml version="1.0" encoding="UTF-8" standalone="yes"?>
<Relationships xmlns="http://schemas.openxmlformats.org/package/2006/relationships"><Relationship Id="rId1" Type="http://schemas.openxmlformats.org/officeDocument/2006/relationships/oleObject" Target="https://cbsinc805.sharepoint.com/ops/NSFERCWeb/Shared%20Documents/03.%20Project%20Execution/01.%20Status/End-of-Year%20Reports%20(EOY)/2023/ERC-EOY_2023_full_set_working_copy_DRAFT.xlsx" TargetMode="External"/></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https://cbsinc805.sharepoint.com/ops/NSFERCWeb/Shared%20Documents/03.%20Project%20Execution/01.%20Status/End-of-Year%20Reports%20(EOY)/2023/ERC-EOY_2023_full_set_working_copy_DRAFT.xlsx" TargetMode="External"/></Relationships>
</file>

<file path=ppt/charts/_rels/chart60.xml.rels><?xml version="1.0" encoding="UTF-8" standalone="yes"?>
<Relationships xmlns="http://schemas.openxmlformats.org/package/2006/relationships"><Relationship Id="rId1" Type="http://schemas.openxmlformats.org/officeDocument/2006/relationships/oleObject" Target="https://cbsinc805.sharepoint.com/ops/NSFERCWeb/Shared%20Documents/03.%20Project%20Execution/01.%20Status/End-of-Year%20Reports%20(EOY)/2023/ERC-EOY_2023_full_set_working_copy_DRAFT.xlsx" TargetMode="External"/></Relationships>
</file>

<file path=ppt/charts/_rels/chart61.xml.rels><?xml version="1.0" encoding="UTF-8" standalone="yes"?>
<Relationships xmlns="http://schemas.openxmlformats.org/package/2006/relationships"><Relationship Id="rId3" Type="http://schemas.openxmlformats.org/officeDocument/2006/relationships/chartUserShapes" Target="../drawings/drawing7.xml"/><Relationship Id="rId2" Type="http://schemas.openxmlformats.org/officeDocument/2006/relationships/oleObject" Target="https://cbsinc805.sharepoint.com/ops/NSFERCWeb/Shared%20Documents/03.%20Project%20Execution/01.%20Status/End-of-Year%20Reports%20(EOY)/2023/ERC-EOY_2023_full_set_working_copy_DRAFT.xlsx" TargetMode="External"/><Relationship Id="rId1" Type="http://schemas.openxmlformats.org/officeDocument/2006/relationships/themeOverride" Target="../theme/themeOverride34.xml"/></Relationships>
</file>

<file path=ppt/charts/_rels/chart62.xml.rels><?xml version="1.0" encoding="UTF-8" standalone="yes"?>
<Relationships xmlns="http://schemas.openxmlformats.org/package/2006/relationships"><Relationship Id="rId2" Type="http://schemas.openxmlformats.org/officeDocument/2006/relationships/chartUserShapes" Target="../drawings/drawing8.xml"/><Relationship Id="rId1" Type="http://schemas.openxmlformats.org/officeDocument/2006/relationships/oleObject" Target="https://cbsinc805.sharepoint.com/ops/NSFERCWeb/Shared%20Documents/03.%20Project%20Execution/01.%20Status/End-of-Year%20Reports%20(EOY)/2023/ERC-EOY_2023_full_set_working_copy_DRAFT.xlsx" TargetMode="External"/></Relationships>
</file>

<file path=ppt/charts/_rels/chart63.xml.rels><?xml version="1.0" encoding="UTF-8" standalone="yes"?>
<Relationships xmlns="http://schemas.openxmlformats.org/package/2006/relationships"><Relationship Id="rId2" Type="http://schemas.openxmlformats.org/officeDocument/2006/relationships/chartUserShapes" Target="../drawings/drawing9.xml"/><Relationship Id="rId1" Type="http://schemas.openxmlformats.org/officeDocument/2006/relationships/oleObject" Target="https://cbsinc805.sharepoint.com/ops/NSFERCWeb/Shared%20Documents/03.%20Project%20Execution/01.%20Status/End-of-Year%20Reports%20(EOY)/2023/ERC-EOY_2023_full_set_working_copy_DRAFT.xlsx" TargetMode="External"/></Relationships>
</file>

<file path=ppt/charts/_rels/chart64.xml.rels><?xml version="1.0" encoding="UTF-8" standalone="yes"?>
<Relationships xmlns="http://schemas.openxmlformats.org/package/2006/relationships"><Relationship Id="rId2" Type="http://schemas.openxmlformats.org/officeDocument/2006/relationships/chartUserShapes" Target="../drawings/drawing10.xml"/><Relationship Id="rId1" Type="http://schemas.openxmlformats.org/officeDocument/2006/relationships/oleObject" Target="https://cbsinc805.sharepoint.com/ops/NSFERCWeb/Shared%20Documents/03.%20Project%20Execution/01.%20Status/End-of-Year%20Reports%20(EOY)/2023/ERC-EOY_2023_full_set_working_copy_DRAFT.xlsx" TargetMode="External"/></Relationships>
</file>

<file path=ppt/charts/_rels/chart65.xml.rels><?xml version="1.0" encoding="UTF-8" standalone="yes"?>
<Relationships xmlns="http://schemas.openxmlformats.org/package/2006/relationships"><Relationship Id="rId2" Type="http://schemas.openxmlformats.org/officeDocument/2006/relationships/chartUserShapes" Target="../drawings/drawing11.xml"/><Relationship Id="rId1" Type="http://schemas.openxmlformats.org/officeDocument/2006/relationships/oleObject" Target="https://cbsinc805.sharepoint.com/ops/NSFERCWeb/Shared%20Documents/03.%20Project%20Execution/01.%20Status/End-of-Year%20Reports%20(EOY)/2023/ERC-EOY_2023_full_set_working_copy_DRAFT.xlsx" TargetMode="External"/></Relationships>
</file>

<file path=ppt/charts/_rels/chart66.xml.rels><?xml version="1.0" encoding="UTF-8" standalone="yes"?>
<Relationships xmlns="http://schemas.openxmlformats.org/package/2006/relationships"><Relationship Id="rId1" Type="http://schemas.openxmlformats.org/officeDocument/2006/relationships/oleObject" Target="https://cbsinc805.sharepoint.com/ops/NSFERCWeb/Shared%20Documents/03.%20Project%20Execution/01.%20Status/End-of-Year%20Reports%20(EOY)/2023/ERC-EOY_2023_full_set_working_copy_DRAFT.xlsx" TargetMode="External"/></Relationships>
</file>

<file path=ppt/charts/_rels/chart67.xml.rels><?xml version="1.0" encoding="UTF-8" standalone="yes"?>
<Relationships xmlns="http://schemas.openxmlformats.org/package/2006/relationships"><Relationship Id="rId1" Type="http://schemas.openxmlformats.org/officeDocument/2006/relationships/oleObject" Target="https://cbsinc805.sharepoint.com/ops/NSFERCWeb/Shared%20Documents/03.%20Project%20Execution/01.%20Status/End-of-Year%20Reports%20(EOY)/2023/ERC-EOY_2023_full_set_working_copy_DRAFT.xlsx" TargetMode="External"/></Relationships>
</file>

<file path=ppt/charts/_rels/chart68.xml.rels><?xml version="1.0" encoding="UTF-8" standalone="yes"?>
<Relationships xmlns="http://schemas.openxmlformats.org/package/2006/relationships"><Relationship Id="rId1" Type="http://schemas.openxmlformats.org/officeDocument/2006/relationships/oleObject" Target="https://cbsinc805.sharepoint.com/ops/NSFERCWeb/Shared%20Documents/03.%20Project%20Execution/01.%20Status/End-of-Year%20Reports%20(EOY)/2023/ERC-EOY_2023_full_set_working_copy_DRAFT.xlsx" TargetMode="External"/></Relationships>
</file>

<file path=ppt/charts/_rels/chart69.xml.rels><?xml version="1.0" encoding="UTF-8" standalone="yes"?>
<Relationships xmlns="http://schemas.openxmlformats.org/package/2006/relationships"><Relationship Id="rId1" Type="http://schemas.openxmlformats.org/officeDocument/2006/relationships/oleObject" Target="https://cbsinc805.sharepoint.com/ops/NSFERCWeb/Shared%20Documents/03.%20Project%20Execution/01.%20Status/End-of-Year%20Reports%20(EOY)/2023/ERC-EOY_2023_full_set_working_copy_DRAFT.xlsx" TargetMode="External"/></Relationships>
</file>

<file path=ppt/charts/_rels/chart7.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oleObject" Target="https://cbsinc805.sharepoint.com/ops/NSFERCWeb/Shared%20Documents/03.%20Project%20Execution/01.%20Status/End-of-Year%20Reports%20(EOY)/2023/ERC-EOY_2023_full_set_working_copy_DRAFT.xlsx" TargetMode="External"/></Relationships>
</file>

<file path=ppt/charts/_rels/chart70.xml.rels><?xml version="1.0" encoding="UTF-8" standalone="yes"?>
<Relationships xmlns="http://schemas.openxmlformats.org/package/2006/relationships"><Relationship Id="rId1" Type="http://schemas.openxmlformats.org/officeDocument/2006/relationships/oleObject" Target="https://cbsinc805.sharepoint.com/ops/NSFERCWeb/Shared%20Documents/03.%20Project%20Execution/01.%20Status/End-of-Year%20Reports%20(EOY)/2023/ERC-EOY_2023_full_set_working_copy_DRAFT.xlsx" TargetMode="External"/></Relationships>
</file>

<file path=ppt/charts/_rels/chart71.xml.rels><?xml version="1.0" encoding="UTF-8" standalone="yes"?>
<Relationships xmlns="http://schemas.openxmlformats.org/package/2006/relationships"><Relationship Id="rId1" Type="http://schemas.openxmlformats.org/officeDocument/2006/relationships/oleObject" Target="https://cbsinc805.sharepoint.com/ops/NSFERCWeb/Shared%20Documents/03.%20Project%20Execution/01.%20Status/End-of-Year%20Reports%20(EOY)/2023/ERC-EOY_2023_full_set_working_copy_DRAFT.xlsx" TargetMode="External"/></Relationships>
</file>

<file path=ppt/charts/_rels/chart8.xml.rels><?xml version="1.0" encoding="UTF-8" standalone="yes"?>
<Relationships xmlns="http://schemas.openxmlformats.org/package/2006/relationships"><Relationship Id="rId3" Type="http://schemas.openxmlformats.org/officeDocument/2006/relationships/chartUserShapes" Target="../drawings/drawing5.xml"/><Relationship Id="rId2" Type="http://schemas.openxmlformats.org/officeDocument/2006/relationships/oleObject" Target="https://cbsinc805.sharepoint.com/ops/NSFERCWeb/Shared%20Documents/03.%20Project%20Execution/01.%20Status/End-of-Year%20Reports%20(EOY)/2023/ERC-EOY_2023_full_set_working_copy_DRAFT.xlsx" TargetMode="External"/><Relationship Id="rId1" Type="http://schemas.openxmlformats.org/officeDocument/2006/relationships/themeOverride" Target="../theme/themeOverride1.xml"/></Relationships>
</file>

<file path=ppt/charts/_rels/chart9.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oleObject" Target="https://cbsinc805.sharepoint.com/ops/NSFERCWeb/Shared%20Documents/03.%20Project%20Execution/01.%20Status/End-of-Year%20Reports%20(EOY)/2023/ERC-EOY_2023_full_set_working_copy_DRAFT.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653878024189434"/>
          <c:y val="2.8012562882764654E-2"/>
          <c:w val="0.75343896562110069"/>
          <c:h val="0.82733383912948377"/>
        </c:manualLayout>
      </c:layout>
      <c:barChart>
        <c:barDir val="col"/>
        <c:grouping val="stacked"/>
        <c:varyColors val="0"/>
        <c:ser>
          <c:idx val="2"/>
          <c:order val="0"/>
          <c:tx>
            <c:strRef>
              <c:f>'slide 6'!$A$8</c:f>
              <c:strCache>
                <c:ptCount val="1"/>
                <c:pt idx="0">
                  <c:v>Bachelor's Degrees</c:v>
                </c:pt>
              </c:strCache>
            </c:strRef>
          </c:tx>
          <c:spPr>
            <a:solidFill>
              <a:srgbClr val="368099">
                <a:alpha val="25098"/>
              </a:srgbClr>
            </a:solidFill>
            <a:ln w="15875">
              <a:solidFill>
                <a:schemeClr val="bg1"/>
              </a:solidFill>
            </a:ln>
          </c:spPr>
          <c:invertIfNegative val="0"/>
          <c:dLbls>
            <c:numFmt formatCode="0%" sourceLinked="0"/>
            <c:spPr>
              <a:ln>
                <a:noFill/>
              </a:ln>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('slide 6'!$B$5,'slide 6'!$D$5,'slide 6'!$F$5,'slide 6'!$H$5,'slide 6'!$J$5,'slide 6'!$L$5,'slide 6'!$N$5)</c:f>
              <c:strCache>
                <c:ptCount val="7"/>
                <c:pt idx="0">
                  <c:v>2017</c:v>
                </c:pt>
                <c:pt idx="1">
                  <c:v>2018</c:v>
                </c:pt>
                <c:pt idx="2">
                  <c:v>2019</c:v>
                </c:pt>
                <c:pt idx="3">
                  <c:v>2020</c:v>
                </c:pt>
                <c:pt idx="4">
                  <c:v>2021</c:v>
                </c:pt>
                <c:pt idx="5">
                  <c:v>2022</c:v>
                </c:pt>
                <c:pt idx="6">
                  <c:v>2023</c:v>
                </c:pt>
              </c:strCache>
            </c:strRef>
          </c:cat>
          <c:val>
            <c:numRef>
              <c:f>('slide 6'!$C$8,'slide 6'!$E$8,'slide 6'!$G$8,'slide 6'!$I$8,'slide 6'!$K$8,'slide 6'!$M$8,'slide 6'!$O$8)</c:f>
              <c:numCache>
                <c:formatCode>0%</c:formatCode>
                <c:ptCount val="7"/>
                <c:pt idx="0">
                  <c:v>0.3192090395480226</c:v>
                </c:pt>
                <c:pt idx="1">
                  <c:v>0.34120734908136485</c:v>
                </c:pt>
                <c:pt idx="2">
                  <c:v>0.3240418118466899</c:v>
                </c:pt>
                <c:pt idx="3">
                  <c:v>0.32679738562091504</c:v>
                </c:pt>
                <c:pt idx="4">
                  <c:v>0.25702811244979917</c:v>
                </c:pt>
                <c:pt idx="5">
                  <c:v>0.35888501742160278</c:v>
                </c:pt>
                <c:pt idx="6">
                  <c:v>0.30672268907563027</c:v>
                </c:pt>
              </c:numCache>
            </c:numRef>
          </c:val>
          <c:extLst>
            <c:ext xmlns:c16="http://schemas.microsoft.com/office/drawing/2014/chart" uri="{C3380CC4-5D6E-409C-BE32-E72D297353CC}">
              <c16:uniqueId val="{00000000-A4A9-46F6-A569-28C4134365A5}"/>
            </c:ext>
          </c:extLst>
        </c:ser>
        <c:ser>
          <c:idx val="1"/>
          <c:order val="1"/>
          <c:tx>
            <c:strRef>
              <c:f>'slide 6'!$A$7</c:f>
              <c:strCache>
                <c:ptCount val="1"/>
                <c:pt idx="0">
                  <c:v>Master's Degrees</c:v>
                </c:pt>
              </c:strCache>
            </c:strRef>
          </c:tx>
          <c:spPr>
            <a:solidFill>
              <a:srgbClr val="368099">
                <a:alpha val="60000"/>
              </a:srgbClr>
            </a:solidFill>
            <a:ln w="15875">
              <a:solidFill>
                <a:schemeClr val="bg1"/>
              </a:solidFill>
            </a:ln>
          </c:spPr>
          <c:invertIfNegative val="0"/>
          <c:dLbls>
            <c:numFmt formatCode="0%" sourceLinked="0"/>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('slide 6'!$B$5,'slide 6'!$D$5,'slide 6'!$F$5,'slide 6'!$H$5,'slide 6'!$J$5,'slide 6'!$L$5,'slide 6'!$N$5)</c:f>
              <c:strCache>
                <c:ptCount val="7"/>
                <c:pt idx="0">
                  <c:v>2017</c:v>
                </c:pt>
                <c:pt idx="1">
                  <c:v>2018</c:v>
                </c:pt>
                <c:pt idx="2">
                  <c:v>2019</c:v>
                </c:pt>
                <c:pt idx="3">
                  <c:v>2020</c:v>
                </c:pt>
                <c:pt idx="4">
                  <c:v>2021</c:v>
                </c:pt>
                <c:pt idx="5">
                  <c:v>2022</c:v>
                </c:pt>
                <c:pt idx="6">
                  <c:v>2023</c:v>
                </c:pt>
              </c:strCache>
            </c:strRef>
          </c:cat>
          <c:val>
            <c:numRef>
              <c:f>('slide 6'!$C$7,'slide 6'!$E$7,'slide 6'!$G$7,'slide 6'!$I$7,'slide 6'!$K$7,'slide 6'!$M$7,'slide 6'!$O$7)</c:f>
              <c:numCache>
                <c:formatCode>0%</c:formatCode>
                <c:ptCount val="7"/>
                <c:pt idx="0">
                  <c:v>0.26836158192090398</c:v>
                </c:pt>
                <c:pt idx="1">
                  <c:v>0.20734908136482941</c:v>
                </c:pt>
                <c:pt idx="2">
                  <c:v>0.26480836236933797</c:v>
                </c:pt>
                <c:pt idx="3">
                  <c:v>0.21241830065359477</c:v>
                </c:pt>
                <c:pt idx="4">
                  <c:v>0.22489959839357429</c:v>
                </c:pt>
                <c:pt idx="5">
                  <c:v>0.13588850174216027</c:v>
                </c:pt>
                <c:pt idx="6">
                  <c:v>0.21008403361344538</c:v>
                </c:pt>
              </c:numCache>
            </c:numRef>
          </c:val>
          <c:extLst>
            <c:ext xmlns:c16="http://schemas.microsoft.com/office/drawing/2014/chart" uri="{C3380CC4-5D6E-409C-BE32-E72D297353CC}">
              <c16:uniqueId val="{00000001-A4A9-46F6-A569-28C4134365A5}"/>
            </c:ext>
          </c:extLst>
        </c:ser>
        <c:ser>
          <c:idx val="0"/>
          <c:order val="2"/>
          <c:tx>
            <c:strRef>
              <c:f>'slide 6'!$A$6</c:f>
              <c:strCache>
                <c:ptCount val="1"/>
                <c:pt idx="0">
                  <c:v>Doctoral Degrees</c:v>
                </c:pt>
              </c:strCache>
            </c:strRef>
          </c:tx>
          <c:spPr>
            <a:solidFill>
              <a:srgbClr val="368099">
                <a:alpha val="89804"/>
              </a:srgbClr>
            </a:solidFill>
            <a:ln w="15875">
              <a:solidFill>
                <a:schemeClr val="bg1"/>
              </a:solidFill>
            </a:ln>
          </c:spPr>
          <c:invertIfNegative val="0"/>
          <c:dLbls>
            <c:dLbl>
              <c:idx val="5"/>
              <c:layout>
                <c:manualLayout>
                  <c:x val="2.8681852088817987E-3"/>
                  <c:y val="-0.14829588412268324"/>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4A9-46F6-A569-28C4134365A5}"/>
                </c:ext>
              </c:extLst>
            </c:dLbl>
            <c:numFmt formatCode="0%" sourceLinked="0"/>
            <c:spPr>
              <a:noFill/>
              <a:ln>
                <a:noFill/>
              </a:ln>
              <a:effectLst/>
            </c:spPr>
            <c:txPr>
              <a:bodyPr/>
              <a:lstStyle/>
              <a:p>
                <a:pPr>
                  <a:defRPr baseline="0">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('slide 6'!$B$5,'slide 6'!$D$5,'slide 6'!$F$5,'slide 6'!$H$5,'slide 6'!$J$5,'slide 6'!$L$5,'slide 6'!$N$5)</c:f>
              <c:strCache>
                <c:ptCount val="7"/>
                <c:pt idx="0">
                  <c:v>2017</c:v>
                </c:pt>
                <c:pt idx="1">
                  <c:v>2018</c:v>
                </c:pt>
                <c:pt idx="2">
                  <c:v>2019</c:v>
                </c:pt>
                <c:pt idx="3">
                  <c:v>2020</c:v>
                </c:pt>
                <c:pt idx="4">
                  <c:v>2021</c:v>
                </c:pt>
                <c:pt idx="5">
                  <c:v>2022</c:v>
                </c:pt>
                <c:pt idx="6">
                  <c:v>2023</c:v>
                </c:pt>
              </c:strCache>
            </c:strRef>
          </c:cat>
          <c:val>
            <c:numRef>
              <c:f>('slide 6'!$C$6,'slide 6'!$E$6,'slide 6'!$G$6,'slide 6'!$I$6,'slide 6'!$K$6,'slide 6'!$M$6,'slide 6'!$O$6)</c:f>
              <c:numCache>
                <c:formatCode>0%</c:formatCode>
                <c:ptCount val="7"/>
                <c:pt idx="0">
                  <c:v>0.41242937853107342</c:v>
                </c:pt>
                <c:pt idx="1">
                  <c:v>0.45144356955380577</c:v>
                </c:pt>
                <c:pt idx="2">
                  <c:v>0.41114982578397213</c:v>
                </c:pt>
                <c:pt idx="3">
                  <c:v>0.46078431372549017</c:v>
                </c:pt>
                <c:pt idx="4">
                  <c:v>0.51807228915662651</c:v>
                </c:pt>
                <c:pt idx="5">
                  <c:v>0.50522648083623689</c:v>
                </c:pt>
                <c:pt idx="6">
                  <c:v>0.48319327731092437</c:v>
                </c:pt>
              </c:numCache>
            </c:numRef>
          </c:val>
          <c:extLst>
            <c:ext xmlns:c16="http://schemas.microsoft.com/office/drawing/2014/chart" uri="{C3380CC4-5D6E-409C-BE32-E72D297353CC}">
              <c16:uniqueId val="{00000003-A4A9-46F6-A569-28C4134365A5}"/>
            </c:ext>
          </c:extLst>
        </c:ser>
        <c:dLbls>
          <c:showLegendKey val="0"/>
          <c:showVal val="0"/>
          <c:showCatName val="0"/>
          <c:showSerName val="0"/>
          <c:showPercent val="0"/>
          <c:showBubbleSize val="0"/>
        </c:dLbls>
        <c:gapWidth val="0"/>
        <c:overlap val="100"/>
        <c:axId val="165542672"/>
        <c:axId val="124553312"/>
      </c:barChart>
      <c:catAx>
        <c:axId val="165542672"/>
        <c:scaling>
          <c:orientation val="minMax"/>
        </c:scaling>
        <c:delete val="0"/>
        <c:axPos val="b"/>
        <c:numFmt formatCode="General" sourceLinked="1"/>
        <c:majorTickMark val="out"/>
        <c:minorTickMark val="none"/>
        <c:tickLblPos val="nextTo"/>
        <c:txPr>
          <a:bodyPr/>
          <a:lstStyle/>
          <a:p>
            <a:pPr>
              <a:defRPr b="1"/>
            </a:pPr>
            <a:endParaRPr lang="en-US"/>
          </a:p>
        </c:txPr>
        <c:crossAx val="124553312"/>
        <c:crosses val="autoZero"/>
        <c:auto val="1"/>
        <c:lblAlgn val="ctr"/>
        <c:lblOffset val="100"/>
        <c:noMultiLvlLbl val="0"/>
      </c:catAx>
      <c:valAx>
        <c:axId val="124553312"/>
        <c:scaling>
          <c:orientation val="minMax"/>
          <c:max val="1"/>
        </c:scaling>
        <c:delete val="0"/>
        <c:axPos val="l"/>
        <c:majorGridlines>
          <c:spPr>
            <a:ln>
              <a:noFill/>
            </a:ln>
          </c:spPr>
        </c:majorGridlines>
        <c:numFmt formatCode="0%" sourceLinked="0"/>
        <c:majorTickMark val="none"/>
        <c:minorTickMark val="none"/>
        <c:tickLblPos val="none"/>
        <c:spPr>
          <a:ln>
            <a:noFill/>
          </a:ln>
        </c:spPr>
        <c:crossAx val="165542672"/>
        <c:crosses val="autoZero"/>
        <c:crossBetween val="between"/>
      </c:valAx>
    </c:plotArea>
    <c:legend>
      <c:legendPos val="l"/>
      <c:layout>
        <c:manualLayout>
          <c:xMode val="edge"/>
          <c:yMode val="edge"/>
          <c:x val="9.711931500365735E-3"/>
          <c:y val="5.3048788823272082E-2"/>
          <c:w val="0.16505227830127792"/>
          <c:h val="0.80175524934383202"/>
        </c:manualLayout>
      </c:layout>
      <c:overlay val="0"/>
      <c:txPr>
        <a:bodyPr/>
        <a:lstStyle/>
        <a:p>
          <a:pPr>
            <a:defRPr b="1"/>
          </a:pPr>
          <a:endParaRPr lang="en-US"/>
        </a:p>
      </c:txPr>
    </c:legend>
    <c:plotVisOnly val="1"/>
    <c:dispBlanksAs val="gap"/>
    <c:showDLblsOverMax val="0"/>
  </c:chart>
  <c:spPr>
    <a:ln>
      <a:noFill/>
    </a:ln>
  </c:sp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1543352753982673"/>
          <c:y val="0.12932111164675844"/>
          <c:w val="0.43757982120051087"/>
          <c:h val="0.80998817966903069"/>
        </c:manualLayout>
      </c:layout>
      <c:pieChart>
        <c:varyColors val="1"/>
        <c:ser>
          <c:idx val="0"/>
          <c:order val="0"/>
          <c:spPr>
            <a:ln w="38100">
              <a:solidFill>
                <a:schemeClr val="bg1"/>
              </a:solidFill>
            </a:ln>
          </c:spPr>
          <c:dPt>
            <c:idx val="0"/>
            <c:bubble3D val="0"/>
            <c:spPr>
              <a:solidFill>
                <a:srgbClr val="A16BB1">
                  <a:alpha val="63922"/>
                </a:srgbClr>
              </a:solidFill>
              <a:ln w="38100">
                <a:solidFill>
                  <a:schemeClr val="bg1"/>
                </a:solidFill>
              </a:ln>
            </c:spPr>
            <c:extLst>
              <c:ext xmlns:c16="http://schemas.microsoft.com/office/drawing/2014/chart" uri="{C3380CC4-5D6E-409C-BE32-E72D297353CC}">
                <c16:uniqueId val="{00000001-71BB-45E7-895B-755A6C54EC08}"/>
              </c:ext>
            </c:extLst>
          </c:dPt>
          <c:dPt>
            <c:idx val="1"/>
            <c:bubble3D val="0"/>
            <c:spPr>
              <a:pattFill prst="dkUpDiag">
                <a:fgClr>
                  <a:srgbClr val="A16BB1"/>
                </a:fgClr>
                <a:bgClr>
                  <a:schemeClr val="bg1"/>
                </a:bgClr>
              </a:pattFill>
              <a:ln w="38100">
                <a:solidFill>
                  <a:schemeClr val="bg1"/>
                </a:solidFill>
              </a:ln>
            </c:spPr>
            <c:extLst>
              <c:ext xmlns:c16="http://schemas.microsoft.com/office/drawing/2014/chart" uri="{C3380CC4-5D6E-409C-BE32-E72D297353CC}">
                <c16:uniqueId val="{00000003-71BB-45E7-895B-755A6C54EC08}"/>
              </c:ext>
            </c:extLst>
          </c:dPt>
          <c:dPt>
            <c:idx val="2"/>
            <c:bubble3D val="0"/>
            <c:spPr>
              <a:solidFill>
                <a:srgbClr val="B54721"/>
              </a:solidFill>
              <a:ln w="38100">
                <a:solidFill>
                  <a:schemeClr val="bg1"/>
                </a:solidFill>
              </a:ln>
            </c:spPr>
            <c:extLst>
              <c:ext xmlns:c16="http://schemas.microsoft.com/office/drawing/2014/chart" uri="{C3380CC4-5D6E-409C-BE32-E72D297353CC}">
                <c16:uniqueId val="{00000005-71BB-45E7-895B-755A6C54EC08}"/>
              </c:ext>
            </c:extLst>
          </c:dPt>
          <c:dPt>
            <c:idx val="3"/>
            <c:bubble3D val="0"/>
            <c:spPr>
              <a:pattFill prst="wdDnDiag">
                <a:fgClr>
                  <a:srgbClr val="B54721"/>
                </a:fgClr>
                <a:bgClr>
                  <a:schemeClr val="bg1"/>
                </a:bgClr>
              </a:pattFill>
              <a:ln w="38100">
                <a:solidFill>
                  <a:schemeClr val="bg1"/>
                </a:solidFill>
              </a:ln>
            </c:spPr>
            <c:extLst>
              <c:ext xmlns:c16="http://schemas.microsoft.com/office/drawing/2014/chart" uri="{C3380CC4-5D6E-409C-BE32-E72D297353CC}">
                <c16:uniqueId val="{00000007-71BB-45E7-895B-755A6C54EC08}"/>
              </c:ext>
            </c:extLst>
          </c:dPt>
          <c:dPt>
            <c:idx val="4"/>
            <c:bubble3D val="0"/>
            <c:spPr>
              <a:solidFill>
                <a:srgbClr val="E1DC53"/>
              </a:solidFill>
              <a:ln w="38100">
                <a:solidFill>
                  <a:schemeClr val="bg1"/>
                </a:solidFill>
              </a:ln>
            </c:spPr>
            <c:extLst>
              <c:ext xmlns:c16="http://schemas.microsoft.com/office/drawing/2014/chart" uri="{C3380CC4-5D6E-409C-BE32-E72D297353CC}">
                <c16:uniqueId val="{00000009-71BB-45E7-895B-755A6C54EC08}"/>
              </c:ext>
            </c:extLst>
          </c:dPt>
          <c:dPt>
            <c:idx val="5"/>
            <c:bubble3D val="0"/>
            <c:spPr>
              <a:pattFill prst="wdUpDiag">
                <a:fgClr>
                  <a:srgbClr val="E1DC53"/>
                </a:fgClr>
                <a:bgClr>
                  <a:schemeClr val="bg1"/>
                </a:bgClr>
              </a:pattFill>
              <a:ln w="38100">
                <a:solidFill>
                  <a:schemeClr val="bg1"/>
                </a:solidFill>
              </a:ln>
            </c:spPr>
            <c:extLst>
              <c:ext xmlns:c16="http://schemas.microsoft.com/office/drawing/2014/chart" uri="{C3380CC4-5D6E-409C-BE32-E72D297353CC}">
                <c16:uniqueId val="{0000000B-71BB-45E7-895B-755A6C54EC08}"/>
              </c:ext>
            </c:extLst>
          </c:dPt>
          <c:dPt>
            <c:idx val="6"/>
            <c:bubble3D val="0"/>
            <c:spPr>
              <a:solidFill>
                <a:srgbClr val="7EC251"/>
              </a:solidFill>
              <a:ln w="38100">
                <a:solidFill>
                  <a:schemeClr val="bg1"/>
                </a:solidFill>
              </a:ln>
            </c:spPr>
            <c:extLst>
              <c:ext xmlns:c16="http://schemas.microsoft.com/office/drawing/2014/chart" uri="{C3380CC4-5D6E-409C-BE32-E72D297353CC}">
                <c16:uniqueId val="{0000000D-71BB-45E7-895B-755A6C54EC08}"/>
              </c:ext>
            </c:extLst>
          </c:dPt>
          <c:dPt>
            <c:idx val="7"/>
            <c:bubble3D val="0"/>
            <c:spPr>
              <a:pattFill prst="wdUpDiag">
                <a:fgClr>
                  <a:srgbClr val="7EC251"/>
                </a:fgClr>
                <a:bgClr>
                  <a:schemeClr val="bg1"/>
                </a:bgClr>
              </a:pattFill>
              <a:ln w="38100">
                <a:solidFill>
                  <a:schemeClr val="bg1"/>
                </a:solidFill>
              </a:ln>
            </c:spPr>
            <c:extLst>
              <c:ext xmlns:c16="http://schemas.microsoft.com/office/drawing/2014/chart" uri="{C3380CC4-5D6E-409C-BE32-E72D297353CC}">
                <c16:uniqueId val="{0000000F-71BB-45E7-895B-755A6C54EC08}"/>
              </c:ext>
            </c:extLst>
          </c:dPt>
          <c:dPt>
            <c:idx val="8"/>
            <c:bubble3D val="0"/>
            <c:spPr>
              <a:solidFill>
                <a:srgbClr val="51A6C2"/>
              </a:solidFill>
              <a:ln w="38100">
                <a:solidFill>
                  <a:schemeClr val="bg1"/>
                </a:solidFill>
              </a:ln>
            </c:spPr>
            <c:extLst>
              <c:ext xmlns:c16="http://schemas.microsoft.com/office/drawing/2014/chart" uri="{C3380CC4-5D6E-409C-BE32-E72D297353CC}">
                <c16:uniqueId val="{00000011-71BB-45E7-895B-755A6C54EC08}"/>
              </c:ext>
            </c:extLst>
          </c:dPt>
          <c:dPt>
            <c:idx val="9"/>
            <c:bubble3D val="0"/>
            <c:spPr>
              <a:pattFill prst="dkUpDiag">
                <a:fgClr>
                  <a:srgbClr val="51A6C2"/>
                </a:fgClr>
                <a:bgClr>
                  <a:schemeClr val="bg1"/>
                </a:bgClr>
              </a:pattFill>
              <a:ln w="38100">
                <a:solidFill>
                  <a:schemeClr val="bg1"/>
                </a:solidFill>
              </a:ln>
            </c:spPr>
            <c:extLst>
              <c:ext xmlns:c16="http://schemas.microsoft.com/office/drawing/2014/chart" uri="{C3380CC4-5D6E-409C-BE32-E72D297353CC}">
                <c16:uniqueId val="{00000013-71BB-45E7-895B-755A6C54EC08}"/>
              </c:ext>
            </c:extLst>
          </c:dPt>
          <c:dPt>
            <c:idx val="10"/>
            <c:bubble3D val="0"/>
            <c:spPr>
              <a:solidFill>
                <a:srgbClr val="51C2A9"/>
              </a:solidFill>
              <a:ln w="38100">
                <a:solidFill>
                  <a:schemeClr val="bg1"/>
                </a:solidFill>
              </a:ln>
            </c:spPr>
            <c:extLst>
              <c:ext xmlns:c16="http://schemas.microsoft.com/office/drawing/2014/chart" uri="{C3380CC4-5D6E-409C-BE32-E72D297353CC}">
                <c16:uniqueId val="{00000015-71BB-45E7-895B-755A6C54EC08}"/>
              </c:ext>
            </c:extLst>
          </c:dPt>
          <c:dPt>
            <c:idx val="11"/>
            <c:bubble3D val="0"/>
            <c:spPr>
              <a:pattFill prst="wdUpDiag">
                <a:fgClr>
                  <a:srgbClr val="51C2A9"/>
                </a:fgClr>
                <a:bgClr>
                  <a:schemeClr val="bg1"/>
                </a:bgClr>
              </a:pattFill>
              <a:ln w="38100">
                <a:solidFill>
                  <a:schemeClr val="bg1"/>
                </a:solidFill>
              </a:ln>
            </c:spPr>
            <c:extLst>
              <c:ext xmlns:c16="http://schemas.microsoft.com/office/drawing/2014/chart" uri="{C3380CC4-5D6E-409C-BE32-E72D297353CC}">
                <c16:uniqueId val="{00000017-71BB-45E7-895B-755A6C54EC08}"/>
              </c:ext>
            </c:extLst>
          </c:dPt>
          <c:dLbls>
            <c:dLbl>
              <c:idx val="0"/>
              <c:layout>
                <c:manualLayout>
                  <c:x val="3.7417197850268718E-3"/>
                  <c:y val="1.298449612403100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1BB-45E7-895B-755A6C54EC08}"/>
                </c:ext>
              </c:extLst>
            </c:dLbl>
            <c:dLbl>
              <c:idx val="1"/>
              <c:layout>
                <c:manualLayout>
                  <c:x val="-3.5864266966629172E-3"/>
                  <c:y val="-6.563968748092593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1BB-45E7-895B-755A6C54EC08}"/>
                </c:ext>
              </c:extLst>
            </c:dLbl>
            <c:dLbl>
              <c:idx val="2"/>
              <c:layout>
                <c:manualLayout>
                  <c:x val="5.14466941632296E-4"/>
                  <c:y val="6.283952877983275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71BB-45E7-895B-755A6C54EC08}"/>
                </c:ext>
              </c:extLst>
            </c:dLbl>
            <c:dLbl>
              <c:idx val="3"/>
              <c:layout>
                <c:manualLayout>
                  <c:x val="-1.3631108611423571E-3"/>
                  <c:y val="4.347240025229404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71BB-45E7-895B-755A6C54EC08}"/>
                </c:ext>
              </c:extLst>
            </c:dLbl>
            <c:dLbl>
              <c:idx val="4"/>
              <c:layout>
                <c:manualLayout>
                  <c:x val="1.6614329458817648E-2"/>
                  <c:y val="-2.127179596736454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71BB-45E7-895B-755A6C54EC08}"/>
                </c:ext>
              </c:extLst>
            </c:dLbl>
            <c:dLbl>
              <c:idx val="5"/>
              <c:layout>
                <c:manualLayout>
                  <c:x val="2.7929165104361955E-2"/>
                  <c:y val="-9.849386559238235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71BB-45E7-895B-755A6C54EC08}"/>
                </c:ext>
              </c:extLst>
            </c:dLbl>
            <c:dLbl>
              <c:idx val="6"/>
              <c:layout>
                <c:manualLayout>
                  <c:x val="-5.7645919260092488E-3"/>
                  <c:y val="-5.5697979613013489E-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71BB-45E7-895B-755A6C54EC08}"/>
                </c:ext>
              </c:extLst>
            </c:dLbl>
            <c:dLbl>
              <c:idx val="7"/>
              <c:layout>
                <c:manualLayout>
                  <c:x val="-5.8527059117610301E-3"/>
                  <c:y val="-2.535656880099289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71BB-45E7-895B-755A6C54EC08}"/>
                </c:ext>
              </c:extLst>
            </c:dLbl>
            <c:dLbl>
              <c:idx val="8"/>
              <c:layout>
                <c:manualLayout>
                  <c:x val="-1.6663542057242845E-3"/>
                  <c:y val="3.816074589513519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71BB-45E7-895B-755A6C54EC08}"/>
                </c:ext>
              </c:extLst>
            </c:dLbl>
            <c:dLbl>
              <c:idx val="10"/>
              <c:layout>
                <c:manualLayout>
                  <c:x val="7.2165979252593422E-3"/>
                  <c:y val="-2.219017680929433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71BB-45E7-895B-755A6C54EC08}"/>
                </c:ext>
              </c:extLst>
            </c:dLbl>
            <c:dLbl>
              <c:idx val="11"/>
              <c:layout>
                <c:manualLayout>
                  <c:x val="-4.2979002624671914E-4"/>
                  <c:y val="2.778032106451809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71BB-45E7-895B-755A6C54EC08}"/>
                </c:ext>
              </c:extLst>
            </c:dLbl>
            <c:spPr>
              <a:noFill/>
              <a:ln>
                <a:noFill/>
              </a:ln>
              <a:effectLst/>
            </c:spPr>
            <c:txPr>
              <a:bodyPr/>
              <a:lstStyle/>
              <a:p>
                <a:pPr>
                  <a:defRPr sz="1100"/>
                </a:pPr>
                <a:endParaRPr lang="en-US"/>
              </a:p>
            </c:txPr>
            <c:showLegendKey val="0"/>
            <c:showVal val="1"/>
            <c:showCatName val="0"/>
            <c:showSerName val="0"/>
            <c:showPercent val="0"/>
            <c:showBubbleSize val="0"/>
            <c:showLeaderLines val="0"/>
            <c:extLst>
              <c:ext xmlns:c15="http://schemas.microsoft.com/office/drawing/2012/chart" uri="{CE6537A1-D6FC-4f65-9D91-7224C49458BB}"/>
            </c:extLst>
          </c:dLbls>
          <c:cat>
            <c:strRef>
              <c:f>'slide 15'!$A$4:$A$15</c:f>
              <c:strCache>
                <c:ptCount val="12"/>
                <c:pt idx="0">
                  <c:v>Domestic Faculty</c:v>
                </c:pt>
                <c:pt idx="1">
                  <c:v>Foreign Faculty</c:v>
                </c:pt>
                <c:pt idx="2">
                  <c:v>Domestic Postdocs</c:v>
                </c:pt>
                <c:pt idx="3">
                  <c:v>Foreign Postdocs</c:v>
                </c:pt>
                <c:pt idx="4">
                  <c:v>Domestic Doctoral Students</c:v>
                </c:pt>
                <c:pt idx="5">
                  <c:v>Foreign Doctoral Students</c:v>
                </c:pt>
                <c:pt idx="6">
                  <c:v>Domestic Master's Students</c:v>
                </c:pt>
                <c:pt idx="7">
                  <c:v>Foreign Master's Students</c:v>
                </c:pt>
                <c:pt idx="8">
                  <c:v>Domestic Undergraduate Students</c:v>
                </c:pt>
                <c:pt idx="9">
                  <c:v>Foreign Undergraduate Students</c:v>
                </c:pt>
                <c:pt idx="10">
                  <c:v>Domestic REU Students</c:v>
                </c:pt>
                <c:pt idx="11">
                  <c:v>Foreign REU Students</c:v>
                </c:pt>
              </c:strCache>
            </c:strRef>
          </c:cat>
          <c:val>
            <c:numRef>
              <c:f>'slide 15'!$B$4:$B$15</c:f>
              <c:numCache>
                <c:formatCode>General</c:formatCode>
                <c:ptCount val="12"/>
                <c:pt idx="0">
                  <c:v>241</c:v>
                </c:pt>
                <c:pt idx="1">
                  <c:v>29</c:v>
                </c:pt>
                <c:pt idx="2">
                  <c:v>23</c:v>
                </c:pt>
                <c:pt idx="3">
                  <c:v>52</c:v>
                </c:pt>
                <c:pt idx="4">
                  <c:v>191</c:v>
                </c:pt>
                <c:pt idx="5">
                  <c:v>206</c:v>
                </c:pt>
                <c:pt idx="6">
                  <c:v>30</c:v>
                </c:pt>
                <c:pt idx="7">
                  <c:v>40</c:v>
                </c:pt>
                <c:pt idx="8">
                  <c:v>149</c:v>
                </c:pt>
                <c:pt idx="9">
                  <c:v>11</c:v>
                </c:pt>
                <c:pt idx="10">
                  <c:v>176</c:v>
                </c:pt>
                <c:pt idx="11">
                  <c:v>7</c:v>
                </c:pt>
              </c:numCache>
            </c:numRef>
          </c:val>
          <c:extLst>
            <c:ext xmlns:c16="http://schemas.microsoft.com/office/drawing/2014/chart" uri="{C3380CC4-5D6E-409C-BE32-E72D297353CC}">
              <c16:uniqueId val="{00000018-71BB-45E7-895B-755A6C54EC08}"/>
            </c:ext>
          </c:extLst>
        </c:ser>
        <c:ser>
          <c:idx val="1"/>
          <c:order val="1"/>
          <c:dLbls>
            <c:spPr>
              <a:noFill/>
              <a:ln>
                <a:noFill/>
              </a:ln>
              <a:effectLst/>
            </c:spPr>
            <c:showLegendKey val="0"/>
            <c:showVal val="0"/>
            <c:showCatName val="1"/>
            <c:showSerName val="0"/>
            <c:showPercent val="1"/>
            <c:showBubbleSize val="0"/>
            <c:showLeaderLines val="0"/>
            <c:extLst>
              <c:ext xmlns:c15="http://schemas.microsoft.com/office/drawing/2012/chart" uri="{CE6537A1-D6FC-4f65-9D91-7224C49458BB}"/>
            </c:extLst>
          </c:dLbls>
          <c:cat>
            <c:strRef>
              <c:f>'slide 15'!$A$4:$A$15</c:f>
              <c:strCache>
                <c:ptCount val="12"/>
                <c:pt idx="0">
                  <c:v>Domestic Faculty</c:v>
                </c:pt>
                <c:pt idx="1">
                  <c:v>Foreign Faculty</c:v>
                </c:pt>
                <c:pt idx="2">
                  <c:v>Domestic Postdocs</c:v>
                </c:pt>
                <c:pt idx="3">
                  <c:v>Foreign Postdocs</c:v>
                </c:pt>
                <c:pt idx="4">
                  <c:v>Domestic Doctoral Students</c:v>
                </c:pt>
                <c:pt idx="5">
                  <c:v>Foreign Doctoral Students</c:v>
                </c:pt>
                <c:pt idx="6">
                  <c:v>Domestic Master's Students</c:v>
                </c:pt>
                <c:pt idx="7">
                  <c:v>Foreign Master's Students</c:v>
                </c:pt>
                <c:pt idx="8">
                  <c:v>Domestic Undergraduate Students</c:v>
                </c:pt>
                <c:pt idx="9">
                  <c:v>Foreign Undergraduate Students</c:v>
                </c:pt>
                <c:pt idx="10">
                  <c:v>Domestic REU Students</c:v>
                </c:pt>
                <c:pt idx="11">
                  <c:v>Foreign REU Students</c:v>
                </c:pt>
              </c:strCache>
            </c:strRef>
          </c:cat>
          <c:val>
            <c:numRef>
              <c:f>'slide 15'!$C$4:$C$15</c:f>
              <c:numCache>
                <c:formatCode>0%</c:formatCode>
                <c:ptCount val="12"/>
                <c:pt idx="1">
                  <c:v>0.10740740740740741</c:v>
                </c:pt>
                <c:pt idx="3">
                  <c:v>0.69333333333333336</c:v>
                </c:pt>
                <c:pt idx="5">
                  <c:v>0.51889168765743077</c:v>
                </c:pt>
                <c:pt idx="7">
                  <c:v>0.5714285714285714</c:v>
                </c:pt>
                <c:pt idx="9">
                  <c:v>6.8750000000000006E-2</c:v>
                </c:pt>
                <c:pt idx="11">
                  <c:v>3.825136612021858E-2</c:v>
                </c:pt>
              </c:numCache>
            </c:numRef>
          </c:val>
          <c:extLst>
            <c:ext xmlns:c16="http://schemas.microsoft.com/office/drawing/2014/chart" uri="{C3380CC4-5D6E-409C-BE32-E72D297353CC}">
              <c16:uniqueId val="{00000019-71BB-45E7-895B-755A6C54EC08}"/>
            </c:ext>
          </c:extLst>
        </c:ser>
        <c:dLbls>
          <c:showLegendKey val="0"/>
          <c:showVal val="0"/>
          <c:showCatName val="1"/>
          <c:showSerName val="0"/>
          <c:showPercent val="1"/>
          <c:showBubbleSize val="0"/>
          <c:showLeaderLines val="0"/>
        </c:dLbls>
        <c:firstSliceAng val="0"/>
      </c:pieChart>
    </c:plotArea>
    <c:plotVisOnly val="1"/>
    <c:dispBlanksAs val="gap"/>
    <c:showDLblsOverMax val="0"/>
  </c:chart>
  <c:spPr>
    <a:noFill/>
    <a:ln>
      <a:noFill/>
    </a:ln>
  </c:sp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3.9988577816661805E-2"/>
          <c:y val="5.121872702724772E-3"/>
          <c:w val="0.72536103703129529"/>
          <c:h val="0.95321126043233206"/>
        </c:manualLayout>
      </c:layout>
      <c:pieChart>
        <c:varyColors val="1"/>
        <c:dLbls>
          <c:showLegendKey val="0"/>
          <c:showVal val="0"/>
          <c:showCatName val="0"/>
          <c:showSerName val="0"/>
          <c:showPercent val="0"/>
          <c:showBubbleSize val="0"/>
          <c:showLeaderLines val="0"/>
        </c:dLbls>
        <c:firstSliceAng val="0"/>
      </c:pieChart>
    </c:plotArea>
    <c:plotVisOnly val="1"/>
    <c:dispBlanksAs val="gap"/>
    <c:showDLblsOverMax val="0"/>
  </c:chart>
  <c:spPr>
    <a:noFill/>
    <a:ln>
      <a:noFill/>
    </a:ln>
  </c:sp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6111758962237709E-2"/>
          <c:y val="2.8468194900229195E-2"/>
          <c:w val="0.6990367227073262"/>
          <c:h val="0.91861795922681821"/>
        </c:manualLayout>
      </c:layout>
      <c:pieChart>
        <c:varyColors val="1"/>
        <c:ser>
          <c:idx val="0"/>
          <c:order val="0"/>
          <c:tx>
            <c:strRef>
              <c:f>'[ERC-EOY_2023_full_set_working_copy_DRAFT.xlsx]slide 16'!$A$4</c:f>
              <c:strCache>
                <c:ptCount val="1"/>
                <c:pt idx="0">
                  <c:v>2018</c:v>
                </c:pt>
              </c:strCache>
            </c:strRef>
          </c:tx>
          <c:dLbls>
            <c:dLbl>
              <c:idx val="0"/>
              <c:layout>
                <c:manualLayout>
                  <c:x val="-0.21340372869469273"/>
                  <c:y val="-0.15458529274673663"/>
                </c:manualLayout>
              </c:layout>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0-7009-492F-9995-FD7BCFA85C62}"/>
                </c:ext>
              </c:extLst>
            </c:dLbl>
            <c:dLbl>
              <c:idx val="1"/>
              <c:layout>
                <c:manualLayout>
                  <c:x val="0.11294169256077499"/>
                  <c:y val="0.15770171758789658"/>
                </c:manualLayout>
              </c:layout>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7009-492F-9995-FD7BCFA85C62}"/>
                </c:ext>
              </c:extLst>
            </c:dLbl>
            <c:dLbl>
              <c:idx val="2"/>
              <c:layout>
                <c:manualLayout>
                  <c:x val="0.10001681593858527"/>
                  <c:y val="1.7231371282713653E-2"/>
                </c:manualLayout>
              </c:layout>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2-7009-492F-9995-FD7BCFA85C62}"/>
                </c:ext>
              </c:extLst>
            </c:dLbl>
            <c:spPr>
              <a:noFill/>
            </c:spPr>
            <c:txPr>
              <a:bodyPr/>
              <a:lstStyle/>
              <a:p>
                <a:pPr>
                  <a:defRPr sz="800" b="1">
                    <a:solidFill>
                      <a:schemeClr val="bg1"/>
                    </a:solidFill>
                  </a:defRPr>
                </a:pPr>
                <a:endParaRPr lang="en-US"/>
              </a:p>
            </c:txPr>
            <c:dLblPos val="ctr"/>
            <c:showLegendKey val="0"/>
            <c:showVal val="1"/>
            <c:showCatName val="0"/>
            <c:showSerName val="0"/>
            <c:showPercent val="1"/>
            <c:showBubbleSize val="0"/>
            <c:showLeaderLines val="0"/>
            <c:extLst>
              <c:ext xmlns:c15="http://schemas.microsoft.com/office/drawing/2012/chart" uri="{CE6537A1-D6FC-4f65-9D91-7224C49458BB}"/>
            </c:extLst>
          </c:dLbls>
          <c:val>
            <c:numRef>
              <c:f>'[ERC-EOY_2023_full_set_working_copy_DRAFT.xlsx]slide 16'!$B$4:$D$4</c:f>
              <c:numCache>
                <c:formatCode>General</c:formatCode>
                <c:ptCount val="3"/>
                <c:pt idx="0">
                  <c:v>635</c:v>
                </c:pt>
                <c:pt idx="1">
                  <c:v>85</c:v>
                </c:pt>
                <c:pt idx="2">
                  <c:v>55</c:v>
                </c:pt>
              </c:numCache>
            </c:numRef>
          </c:val>
          <c:extLst>
            <c:ext xmlns:c16="http://schemas.microsoft.com/office/drawing/2014/chart" uri="{C3380CC4-5D6E-409C-BE32-E72D297353CC}">
              <c16:uniqueId val="{00000003-7009-492F-9995-FD7BCFA85C62}"/>
            </c:ext>
          </c:extLst>
        </c:ser>
        <c:dLbls>
          <c:showLegendKey val="0"/>
          <c:showVal val="0"/>
          <c:showCatName val="0"/>
          <c:showSerName val="0"/>
          <c:showPercent val="0"/>
          <c:showBubbleSize val="0"/>
          <c:showLeaderLines val="0"/>
        </c:dLbls>
        <c:firstSliceAng val="0"/>
      </c:pieChart>
    </c:plotArea>
    <c:plotVisOnly val="1"/>
    <c:dispBlanksAs val="gap"/>
    <c:showDLblsOverMax val="0"/>
  </c:chart>
  <c:spPr>
    <a:ln>
      <a:noFill/>
    </a:ln>
  </c:sp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9712744240303287E-2"/>
          <c:y val="0"/>
          <c:w val="0.75846796898687574"/>
          <c:h val="0.97475154124942098"/>
        </c:manualLayout>
      </c:layout>
      <c:pieChart>
        <c:varyColors val="1"/>
        <c:ser>
          <c:idx val="0"/>
          <c:order val="0"/>
          <c:tx>
            <c:strRef>
              <c:f>'[ERC-EOY_2023_full_set_working_copy_DRAFT.xlsx]slide 16'!$A$5</c:f>
              <c:strCache>
                <c:ptCount val="1"/>
                <c:pt idx="0">
                  <c:v>2019</c:v>
                </c:pt>
              </c:strCache>
            </c:strRef>
          </c:tx>
          <c:dLbls>
            <c:dLbl>
              <c:idx val="0"/>
              <c:layout>
                <c:manualLayout>
                  <c:x val="-0.26498037038874694"/>
                  <c:y val="-0.13376744353222741"/>
                </c:manualLayout>
              </c:layout>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0-5BE0-42D3-9206-B4BB9C86ED21}"/>
                </c:ext>
              </c:extLst>
            </c:dLbl>
            <c:dLbl>
              <c:idx val="1"/>
              <c:layout>
                <c:manualLayout>
                  <c:x val="0.10502668375787047"/>
                  <c:y val="0.12702158594081334"/>
                </c:manualLayout>
              </c:layout>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5BE0-42D3-9206-B4BB9C86ED21}"/>
                </c:ext>
              </c:extLst>
            </c:dLbl>
            <c:dLbl>
              <c:idx val="2"/>
              <c:layout>
                <c:manualLayout>
                  <c:x val="0.14541276570756576"/>
                  <c:y val="9.5102292854937522E-3"/>
                </c:manualLayout>
              </c:layout>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2-5BE0-42D3-9206-B4BB9C86ED21}"/>
                </c:ext>
              </c:extLst>
            </c:dLbl>
            <c:spPr>
              <a:noFill/>
            </c:spPr>
            <c:txPr>
              <a:bodyPr/>
              <a:lstStyle/>
              <a:p>
                <a:pPr>
                  <a:defRPr sz="800" b="1">
                    <a:solidFill>
                      <a:schemeClr val="bg1"/>
                    </a:solidFill>
                  </a:defRPr>
                </a:pPr>
                <a:endParaRPr lang="en-US"/>
              </a:p>
            </c:txPr>
            <c:dLblPos val="ctr"/>
            <c:showLegendKey val="0"/>
            <c:showVal val="1"/>
            <c:showCatName val="0"/>
            <c:showSerName val="0"/>
            <c:showPercent val="1"/>
            <c:showBubbleSize val="0"/>
            <c:showLeaderLines val="0"/>
            <c:extLst>
              <c:ext xmlns:c15="http://schemas.microsoft.com/office/drawing/2012/chart" uri="{CE6537A1-D6FC-4f65-9D91-7224C49458BB}"/>
            </c:extLst>
          </c:dLbls>
          <c:val>
            <c:numRef>
              <c:f>'[ERC-EOY_2023_full_set_working_copy_DRAFT.xlsx]slide 16'!$B$5:$D$5</c:f>
              <c:numCache>
                <c:formatCode>General</c:formatCode>
                <c:ptCount val="3"/>
                <c:pt idx="0">
                  <c:v>464</c:v>
                </c:pt>
                <c:pt idx="1">
                  <c:v>59</c:v>
                </c:pt>
                <c:pt idx="2">
                  <c:v>48</c:v>
                </c:pt>
              </c:numCache>
            </c:numRef>
          </c:val>
          <c:extLst>
            <c:ext xmlns:c16="http://schemas.microsoft.com/office/drawing/2014/chart" uri="{C3380CC4-5D6E-409C-BE32-E72D297353CC}">
              <c16:uniqueId val="{00000003-5BE0-42D3-9206-B4BB9C86ED21}"/>
            </c:ext>
          </c:extLst>
        </c:ser>
        <c:dLbls>
          <c:showLegendKey val="0"/>
          <c:showVal val="0"/>
          <c:showCatName val="0"/>
          <c:showSerName val="0"/>
          <c:showPercent val="0"/>
          <c:showBubbleSize val="0"/>
          <c:showLeaderLines val="0"/>
        </c:dLbls>
        <c:firstSliceAng val="0"/>
      </c:pieChart>
    </c:plotArea>
    <c:plotVisOnly val="1"/>
    <c:dispBlanksAs val="gap"/>
    <c:showDLblsOverMax val="0"/>
  </c:chart>
  <c:spPr>
    <a:ln>
      <a:noFill/>
    </a:ln>
  </c:spPr>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3.9988577816661805E-2"/>
          <c:y val="2.3846017095331219E-2"/>
          <c:w val="0.71174556348985774"/>
          <c:h val="0.94520524058078836"/>
        </c:manualLayout>
      </c:layout>
      <c:pieChart>
        <c:varyColors val="1"/>
        <c:ser>
          <c:idx val="0"/>
          <c:order val="0"/>
          <c:tx>
            <c:strRef>
              <c:f>'[ERC-EOY_2023_full_set_working_copy_DRAFT.xlsx]slide 16'!$A$6</c:f>
              <c:strCache>
                <c:ptCount val="1"/>
                <c:pt idx="0">
                  <c:v>2020</c:v>
                </c:pt>
              </c:strCache>
            </c:strRef>
          </c:tx>
          <c:dLbls>
            <c:dLbl>
              <c:idx val="0"/>
              <c:layout>
                <c:manualLayout>
                  <c:x val="-0.28260040288799976"/>
                  <c:y val="-0.15406996661960537"/>
                </c:manualLayout>
              </c:layout>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0-8AC6-4BE4-B00D-9D04C1CE1305}"/>
                </c:ext>
              </c:extLst>
            </c:dLbl>
            <c:dLbl>
              <c:idx val="1"/>
              <c:layout>
                <c:manualLayout>
                  <c:x val="0.11502101992323159"/>
                  <c:y val="0.17603484331272873"/>
                </c:manualLayout>
              </c:layout>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8AC6-4BE4-B00D-9D04C1CE1305}"/>
                </c:ext>
              </c:extLst>
            </c:dLbl>
            <c:dLbl>
              <c:idx val="2"/>
              <c:layout>
                <c:manualLayout>
                  <c:x val="0.10229555194628942"/>
                  <c:y val="2.4351572082448321E-2"/>
                </c:manualLayout>
              </c:layout>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2-8AC6-4BE4-B00D-9D04C1CE1305}"/>
                </c:ext>
              </c:extLst>
            </c:dLbl>
            <c:spPr>
              <a:noFill/>
            </c:spPr>
            <c:txPr>
              <a:bodyPr/>
              <a:lstStyle/>
              <a:p>
                <a:pPr>
                  <a:defRPr sz="800" b="1">
                    <a:solidFill>
                      <a:schemeClr val="bg1"/>
                    </a:solidFill>
                  </a:defRPr>
                </a:pPr>
                <a:endParaRPr lang="en-US"/>
              </a:p>
            </c:txPr>
            <c:dLblPos val="ctr"/>
            <c:showLegendKey val="0"/>
            <c:showVal val="1"/>
            <c:showCatName val="0"/>
            <c:showSerName val="0"/>
            <c:showPercent val="1"/>
            <c:showBubbleSize val="0"/>
            <c:showLeaderLines val="0"/>
            <c:extLst>
              <c:ext xmlns:c15="http://schemas.microsoft.com/office/drawing/2012/chart" uri="{CE6537A1-D6FC-4f65-9D91-7224C49458BB}"/>
            </c:extLst>
          </c:dLbls>
          <c:val>
            <c:numRef>
              <c:f>'[ERC-EOY_2023_full_set_working_copy_DRAFT.xlsx]slide 16'!$B$6:$D$6</c:f>
              <c:numCache>
                <c:formatCode>General</c:formatCode>
                <c:ptCount val="3"/>
                <c:pt idx="0">
                  <c:v>470</c:v>
                </c:pt>
                <c:pt idx="1">
                  <c:v>60</c:v>
                </c:pt>
                <c:pt idx="2">
                  <c:v>41</c:v>
                </c:pt>
              </c:numCache>
            </c:numRef>
          </c:val>
          <c:extLst>
            <c:ext xmlns:c16="http://schemas.microsoft.com/office/drawing/2014/chart" uri="{C3380CC4-5D6E-409C-BE32-E72D297353CC}">
              <c16:uniqueId val="{00000003-8AC6-4BE4-B00D-9D04C1CE1305}"/>
            </c:ext>
          </c:extLst>
        </c:ser>
        <c:dLbls>
          <c:showLegendKey val="0"/>
          <c:showVal val="0"/>
          <c:showCatName val="0"/>
          <c:showSerName val="0"/>
          <c:showPercent val="0"/>
          <c:showBubbleSize val="0"/>
          <c:showLeaderLines val="0"/>
        </c:dLbls>
        <c:firstSliceAng val="0"/>
      </c:pieChart>
    </c:plotArea>
    <c:plotVisOnly val="1"/>
    <c:dispBlanksAs val="gap"/>
    <c:showDLblsOverMax val="0"/>
  </c:chart>
  <c:spPr>
    <a:ln>
      <a:noFill/>
    </a:ln>
  </c:sp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6622193059200928E-2"/>
          <c:y val="0"/>
          <c:w val="0.72633945122517485"/>
          <c:h val="0.95449701384250951"/>
        </c:manualLayout>
      </c:layout>
      <c:pieChart>
        <c:varyColors val="1"/>
        <c:ser>
          <c:idx val="0"/>
          <c:order val="0"/>
          <c:tx>
            <c:strRef>
              <c:f>'[ERC-EOY_2023_full_set_working_copy_DRAFT.xlsx]slide 16'!$A$7</c:f>
              <c:strCache>
                <c:ptCount val="1"/>
                <c:pt idx="0">
                  <c:v>2021</c:v>
                </c:pt>
              </c:strCache>
            </c:strRef>
          </c:tx>
          <c:dLbls>
            <c:dLbl>
              <c:idx val="0"/>
              <c:layout>
                <c:manualLayout>
                  <c:x val="-0.24041380382904989"/>
                  <c:y val="-0.18557916770005328"/>
                </c:manualLayout>
              </c:layout>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0-D2C4-4BF8-9D4B-0CA79B52E9EA}"/>
                </c:ext>
              </c:extLst>
            </c:dLbl>
            <c:dLbl>
              <c:idx val="1"/>
              <c:layout>
                <c:manualLayout>
                  <c:x val="9.8720764577547138E-2"/>
                  <c:y val="0.11847386263953132"/>
                </c:manualLayout>
              </c:layout>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D2C4-4BF8-9D4B-0CA79B52E9EA}"/>
                </c:ext>
              </c:extLst>
            </c:dLbl>
            <c:dLbl>
              <c:idx val="2"/>
              <c:layout>
                <c:manualLayout>
                  <c:x val="9.2795467007859581E-2"/>
                  <c:y val="2.4076909650598204E-2"/>
                </c:manualLayout>
              </c:layout>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2-D2C4-4BF8-9D4B-0CA79B52E9EA}"/>
                </c:ext>
              </c:extLst>
            </c:dLbl>
            <c:spPr>
              <a:noFill/>
            </c:spPr>
            <c:txPr>
              <a:bodyPr/>
              <a:lstStyle/>
              <a:p>
                <a:pPr>
                  <a:defRPr sz="800" b="1">
                    <a:solidFill>
                      <a:schemeClr val="bg1"/>
                    </a:solidFill>
                  </a:defRPr>
                </a:pPr>
                <a:endParaRPr lang="en-US"/>
              </a:p>
            </c:txPr>
            <c:dLblPos val="ctr"/>
            <c:showLegendKey val="0"/>
            <c:showVal val="1"/>
            <c:showCatName val="0"/>
            <c:showSerName val="0"/>
            <c:showPercent val="1"/>
            <c:showBubbleSize val="0"/>
            <c:showLeaderLines val="0"/>
            <c:extLst>
              <c:ext xmlns:c15="http://schemas.microsoft.com/office/drawing/2012/chart" uri="{CE6537A1-D6FC-4f65-9D91-7224C49458BB}"/>
            </c:extLst>
          </c:dLbls>
          <c:val>
            <c:numRef>
              <c:f>'[ERC-EOY_2023_full_set_working_copy_DRAFT.xlsx]slide 16'!$B$7:$D$7</c:f>
              <c:numCache>
                <c:formatCode>General</c:formatCode>
                <c:ptCount val="3"/>
                <c:pt idx="0">
                  <c:v>570</c:v>
                </c:pt>
                <c:pt idx="1">
                  <c:v>66</c:v>
                </c:pt>
                <c:pt idx="2">
                  <c:v>51</c:v>
                </c:pt>
              </c:numCache>
            </c:numRef>
          </c:val>
          <c:extLst>
            <c:ext xmlns:c16="http://schemas.microsoft.com/office/drawing/2014/chart" uri="{C3380CC4-5D6E-409C-BE32-E72D297353CC}">
              <c16:uniqueId val="{00000003-D2C4-4BF8-9D4B-0CA79B52E9EA}"/>
            </c:ext>
          </c:extLst>
        </c:ser>
        <c:dLbls>
          <c:showLegendKey val="0"/>
          <c:showVal val="0"/>
          <c:showCatName val="0"/>
          <c:showSerName val="0"/>
          <c:showPercent val="0"/>
          <c:showBubbleSize val="0"/>
          <c:showLeaderLines val="0"/>
        </c:dLbls>
        <c:firstSliceAng val="0"/>
      </c:pieChart>
    </c:plotArea>
    <c:plotVisOnly val="1"/>
    <c:dispBlanksAs val="gap"/>
    <c:showDLblsOverMax val="0"/>
  </c:chart>
  <c:spPr>
    <a:ln>
      <a:noFill/>
    </a:ln>
  </c:sp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3.9988577816661805E-2"/>
          <c:y val="5.121872702724772E-3"/>
          <c:w val="0.72536103703129529"/>
          <c:h val="0.95321126043233206"/>
        </c:manualLayout>
      </c:layout>
      <c:pieChart>
        <c:varyColors val="1"/>
        <c:ser>
          <c:idx val="0"/>
          <c:order val="0"/>
          <c:tx>
            <c:strRef>
              <c:f>'[ERC-EOY_2023_full_set_working_copy_DRAFT.xlsx]slide 16'!$A$8</c:f>
              <c:strCache>
                <c:ptCount val="1"/>
                <c:pt idx="0">
                  <c:v>2022</c:v>
                </c:pt>
              </c:strCache>
            </c:strRef>
          </c:tx>
          <c:dPt>
            <c:idx val="0"/>
            <c:bubble3D val="0"/>
            <c:spPr>
              <a:solidFill>
                <a:srgbClr val="4F81BD"/>
              </a:solidFill>
            </c:spPr>
            <c:extLst>
              <c:ext xmlns:c16="http://schemas.microsoft.com/office/drawing/2014/chart" uri="{C3380CC4-5D6E-409C-BE32-E72D297353CC}">
                <c16:uniqueId val="{00000001-61D0-401A-BD78-6CF2E5974404}"/>
              </c:ext>
            </c:extLst>
          </c:dPt>
          <c:dPt>
            <c:idx val="1"/>
            <c:bubble3D val="0"/>
            <c:spPr>
              <a:solidFill>
                <a:srgbClr val="C0504D"/>
              </a:solidFill>
            </c:spPr>
            <c:extLst>
              <c:ext xmlns:c16="http://schemas.microsoft.com/office/drawing/2014/chart" uri="{C3380CC4-5D6E-409C-BE32-E72D297353CC}">
                <c16:uniqueId val="{00000003-61D0-401A-BD78-6CF2E5974404}"/>
              </c:ext>
            </c:extLst>
          </c:dPt>
          <c:dPt>
            <c:idx val="2"/>
            <c:bubble3D val="0"/>
            <c:spPr>
              <a:solidFill>
                <a:srgbClr val="9BBB59"/>
              </a:solidFill>
            </c:spPr>
            <c:extLst>
              <c:ext xmlns:c16="http://schemas.microsoft.com/office/drawing/2014/chart" uri="{C3380CC4-5D6E-409C-BE32-E72D297353CC}">
                <c16:uniqueId val="{00000005-61D0-401A-BD78-6CF2E5974404}"/>
              </c:ext>
            </c:extLst>
          </c:dPt>
          <c:dLbls>
            <c:dLbl>
              <c:idx val="0"/>
              <c:layout>
                <c:manualLayout>
                  <c:x val="-0.24103515513242049"/>
                  <c:y val="-0.16532028869843482"/>
                </c:manualLayout>
              </c:layout>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61D0-401A-BD78-6CF2E5974404}"/>
                </c:ext>
              </c:extLst>
            </c:dLbl>
            <c:dLbl>
              <c:idx val="1"/>
              <c:layout>
                <c:manualLayout>
                  <c:x val="0.10143593492962895"/>
                  <c:y val="0.11524269033116222"/>
                </c:manualLayout>
              </c:layout>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61D0-401A-BD78-6CF2E5974404}"/>
                </c:ext>
              </c:extLst>
            </c:dLbl>
            <c:dLbl>
              <c:idx val="2"/>
              <c:layout>
                <c:manualLayout>
                  <c:x val="8.6714085968024254E-2"/>
                  <c:y val="5.9040547673939459E-3"/>
                </c:manualLayout>
              </c:layout>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61D0-401A-BD78-6CF2E5974404}"/>
                </c:ext>
              </c:extLst>
            </c:dLbl>
            <c:spPr>
              <a:noFill/>
            </c:spPr>
            <c:txPr>
              <a:bodyPr/>
              <a:lstStyle/>
              <a:p>
                <a:pPr>
                  <a:defRPr sz="800" b="1">
                    <a:solidFill>
                      <a:schemeClr val="bg1"/>
                    </a:solidFill>
                  </a:defRPr>
                </a:pPr>
                <a:endParaRPr lang="en-US"/>
              </a:p>
            </c:txPr>
            <c:dLblPos val="ctr"/>
            <c:showLegendKey val="0"/>
            <c:showVal val="1"/>
            <c:showCatName val="0"/>
            <c:showSerName val="0"/>
            <c:showPercent val="1"/>
            <c:showBubbleSize val="0"/>
            <c:showLeaderLines val="0"/>
            <c:extLst>
              <c:ext xmlns:c15="http://schemas.microsoft.com/office/drawing/2012/chart" uri="{CE6537A1-D6FC-4f65-9D91-7224C49458BB}"/>
            </c:extLst>
          </c:dLbls>
          <c:val>
            <c:numRef>
              <c:f>'[ERC-EOY_2023_full_set_working_copy_DRAFT.xlsx]slide 16'!$B$8:$D$8</c:f>
              <c:numCache>
                <c:formatCode>General</c:formatCode>
                <c:ptCount val="3"/>
                <c:pt idx="0">
                  <c:v>485</c:v>
                </c:pt>
                <c:pt idx="1">
                  <c:v>51</c:v>
                </c:pt>
                <c:pt idx="2">
                  <c:v>37</c:v>
                </c:pt>
              </c:numCache>
            </c:numRef>
          </c:val>
          <c:extLst>
            <c:ext xmlns:c16="http://schemas.microsoft.com/office/drawing/2014/chart" uri="{C3380CC4-5D6E-409C-BE32-E72D297353CC}">
              <c16:uniqueId val="{00000006-61D0-401A-BD78-6CF2E5974404}"/>
            </c:ext>
          </c:extLst>
        </c:ser>
        <c:dLbls>
          <c:showLegendKey val="0"/>
          <c:showVal val="0"/>
          <c:showCatName val="0"/>
          <c:showSerName val="0"/>
          <c:showPercent val="0"/>
          <c:showBubbleSize val="0"/>
          <c:showLeaderLines val="0"/>
        </c:dLbls>
        <c:firstSliceAng val="0"/>
      </c:pieChart>
    </c:plotArea>
    <c:plotVisOnly val="1"/>
    <c:dispBlanksAs val="gap"/>
    <c:showDLblsOverMax val="0"/>
  </c:chart>
  <c:spPr>
    <a:ln>
      <a:noFill/>
    </a:ln>
  </c:sp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6111758962237709E-2"/>
          <c:y val="2.8468194900229195E-2"/>
          <c:w val="0.6990367227073262"/>
          <c:h val="0.91861795922681821"/>
        </c:manualLayout>
      </c:layout>
      <c:pieChart>
        <c:varyColors val="1"/>
        <c:ser>
          <c:idx val="0"/>
          <c:order val="0"/>
          <c:tx>
            <c:strRef>
              <c:f>'[ERC-EOY_2023_full_set_working_copy_DRAFT.xlsx]slide 16'!$A$12</c:f>
              <c:strCache>
                <c:ptCount val="1"/>
                <c:pt idx="0">
                  <c:v>2018</c:v>
                </c:pt>
              </c:strCache>
            </c:strRef>
          </c:tx>
          <c:dLbls>
            <c:dLbl>
              <c:idx val="0"/>
              <c:layout>
                <c:manualLayout>
                  <c:x val="-0.22289804449363651"/>
                  <c:y val="0.17075769360871004"/>
                </c:manualLayout>
              </c:layout>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0-B67D-40C4-A31F-C5035529AB03}"/>
                </c:ext>
              </c:extLst>
            </c:dLbl>
            <c:dLbl>
              <c:idx val="1"/>
              <c:layout>
                <c:manualLayout>
                  <c:x val="0.21396764416060671"/>
                  <c:y val="-0.19532935101283172"/>
                </c:manualLayout>
              </c:layout>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B67D-40C4-A31F-C5035529AB03}"/>
                </c:ext>
              </c:extLst>
            </c:dLbl>
            <c:dLbl>
              <c:idx val="2"/>
              <c:layout>
                <c:manualLayout>
                  <c:x val="0.11037375530073514"/>
                  <c:y val="2.9432795309334202E-2"/>
                </c:manualLayout>
              </c:layout>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2-B67D-40C4-A31F-C5035529AB03}"/>
                </c:ext>
              </c:extLst>
            </c:dLbl>
            <c:spPr>
              <a:noFill/>
            </c:spPr>
            <c:txPr>
              <a:bodyPr/>
              <a:lstStyle/>
              <a:p>
                <a:pPr>
                  <a:defRPr sz="800" b="1">
                    <a:solidFill>
                      <a:schemeClr val="bg1"/>
                    </a:solidFill>
                  </a:defRPr>
                </a:pPr>
                <a:endParaRPr lang="en-US"/>
              </a:p>
            </c:txPr>
            <c:dLblPos val="ctr"/>
            <c:showLegendKey val="0"/>
            <c:showVal val="1"/>
            <c:showCatName val="0"/>
            <c:showSerName val="0"/>
            <c:showPercent val="1"/>
            <c:showBubbleSize val="0"/>
            <c:showLeaderLines val="0"/>
            <c:extLst>
              <c:ext xmlns:c15="http://schemas.microsoft.com/office/drawing/2012/chart" uri="{CE6537A1-D6FC-4f65-9D91-7224C49458BB}"/>
            </c:extLst>
          </c:dLbls>
          <c:val>
            <c:numRef>
              <c:f>'[ERC-EOY_2023_full_set_working_copy_DRAFT.xlsx]slide 16'!$B$12:$D$12</c:f>
              <c:numCache>
                <c:formatCode>General</c:formatCode>
                <c:ptCount val="3"/>
                <c:pt idx="0">
                  <c:v>79</c:v>
                </c:pt>
                <c:pt idx="1">
                  <c:v>131</c:v>
                </c:pt>
                <c:pt idx="2">
                  <c:v>23</c:v>
                </c:pt>
              </c:numCache>
            </c:numRef>
          </c:val>
          <c:extLst>
            <c:ext xmlns:c16="http://schemas.microsoft.com/office/drawing/2014/chart" uri="{C3380CC4-5D6E-409C-BE32-E72D297353CC}">
              <c16:uniqueId val="{00000003-B67D-40C4-A31F-C5035529AB03}"/>
            </c:ext>
          </c:extLst>
        </c:ser>
        <c:dLbls>
          <c:showLegendKey val="0"/>
          <c:showVal val="0"/>
          <c:showCatName val="0"/>
          <c:showSerName val="0"/>
          <c:showPercent val="0"/>
          <c:showBubbleSize val="0"/>
          <c:showLeaderLines val="0"/>
        </c:dLbls>
        <c:firstSliceAng val="0"/>
      </c:pieChart>
    </c:plotArea>
    <c:plotVisOnly val="1"/>
    <c:dispBlanksAs val="gap"/>
    <c:showDLblsOverMax val="0"/>
  </c:chart>
  <c:spPr>
    <a:ln>
      <a:noFill/>
    </a:ln>
  </c:sp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4291593817208466E-2"/>
          <c:y val="0"/>
          <c:w val="0.76945351302006781"/>
          <c:h val="0.98739217580270655"/>
        </c:manualLayout>
      </c:layout>
      <c:pieChart>
        <c:varyColors val="1"/>
        <c:ser>
          <c:idx val="0"/>
          <c:order val="0"/>
          <c:tx>
            <c:strRef>
              <c:f>'[ERC-EOY_2023_full_set_working_copy_DRAFT.xlsx]slide 16'!$A$13</c:f>
              <c:strCache>
                <c:ptCount val="1"/>
                <c:pt idx="0">
                  <c:v>2019</c:v>
                </c:pt>
              </c:strCache>
            </c:strRef>
          </c:tx>
          <c:dLbls>
            <c:dLbl>
              <c:idx val="0"/>
              <c:layout>
                <c:manualLayout>
                  <c:x val="-0.24525336331562828"/>
                  <c:y val="0.13851042784267897"/>
                </c:manualLayout>
              </c:layout>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0-74B0-4805-8291-E46DA275081B}"/>
                </c:ext>
              </c:extLst>
            </c:dLbl>
            <c:dLbl>
              <c:idx val="1"/>
              <c:layout>
                <c:manualLayout>
                  <c:x val="0.26038663209672369"/>
                  <c:y val="-0.139664971428277"/>
                </c:manualLayout>
              </c:layout>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74B0-4805-8291-E46DA275081B}"/>
                </c:ext>
              </c:extLst>
            </c:dLbl>
            <c:dLbl>
              <c:idx val="2"/>
              <c:layout>
                <c:manualLayout>
                  <c:x val="0.10647413629882646"/>
                  <c:y val="2.2149601662659956E-2"/>
                </c:manualLayout>
              </c:layout>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2-74B0-4805-8291-E46DA275081B}"/>
                </c:ext>
              </c:extLst>
            </c:dLbl>
            <c:spPr>
              <a:noFill/>
            </c:spPr>
            <c:txPr>
              <a:bodyPr/>
              <a:lstStyle/>
              <a:p>
                <a:pPr>
                  <a:defRPr sz="800" b="1">
                    <a:solidFill>
                      <a:schemeClr val="bg1"/>
                    </a:solidFill>
                  </a:defRPr>
                </a:pPr>
                <a:endParaRPr lang="en-US"/>
              </a:p>
            </c:txPr>
            <c:dLblPos val="ctr"/>
            <c:showLegendKey val="0"/>
            <c:showVal val="1"/>
            <c:showCatName val="0"/>
            <c:showSerName val="0"/>
            <c:showPercent val="1"/>
            <c:showBubbleSize val="0"/>
            <c:showLeaderLines val="0"/>
            <c:extLst>
              <c:ext xmlns:c15="http://schemas.microsoft.com/office/drawing/2012/chart" uri="{CE6537A1-D6FC-4f65-9D91-7224C49458BB}"/>
            </c:extLst>
          </c:dLbls>
          <c:val>
            <c:numRef>
              <c:f>'[ERC-EOY_2023_full_set_working_copy_DRAFT.xlsx]slide 16'!$B$13:$D$13</c:f>
              <c:numCache>
                <c:formatCode>General</c:formatCode>
                <c:ptCount val="3"/>
                <c:pt idx="0">
                  <c:v>57</c:v>
                </c:pt>
                <c:pt idx="1">
                  <c:v>95</c:v>
                </c:pt>
                <c:pt idx="2">
                  <c:v>15</c:v>
                </c:pt>
              </c:numCache>
            </c:numRef>
          </c:val>
          <c:extLst>
            <c:ext xmlns:c16="http://schemas.microsoft.com/office/drawing/2014/chart" uri="{C3380CC4-5D6E-409C-BE32-E72D297353CC}">
              <c16:uniqueId val="{00000003-74B0-4805-8291-E46DA275081B}"/>
            </c:ext>
          </c:extLst>
        </c:ser>
        <c:dLbls>
          <c:showLegendKey val="0"/>
          <c:showVal val="0"/>
          <c:showCatName val="0"/>
          <c:showSerName val="0"/>
          <c:showPercent val="0"/>
          <c:showBubbleSize val="0"/>
          <c:showLeaderLines val="0"/>
        </c:dLbls>
        <c:firstSliceAng val="0"/>
      </c:pieChart>
    </c:plotArea>
    <c:plotVisOnly val="1"/>
    <c:dispBlanksAs val="gap"/>
    <c:showDLblsOverMax val="0"/>
  </c:chart>
  <c:spPr>
    <a:ln>
      <a:noFill/>
    </a:ln>
  </c:sp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3.9988577816661805E-2"/>
          <c:y val="2.3846017095331219E-2"/>
          <c:w val="0.7035191095117812"/>
          <c:h val="0.93288563981602057"/>
        </c:manualLayout>
      </c:layout>
      <c:pieChart>
        <c:varyColors val="1"/>
        <c:ser>
          <c:idx val="0"/>
          <c:order val="0"/>
          <c:tx>
            <c:strRef>
              <c:f>'[ERC-EOY_2023_full_set_working_copy_DRAFT.xlsx]slide 16'!$A$14</c:f>
              <c:strCache>
                <c:ptCount val="1"/>
                <c:pt idx="0">
                  <c:v>2020</c:v>
                </c:pt>
              </c:strCache>
            </c:strRef>
          </c:tx>
          <c:dLbls>
            <c:dLbl>
              <c:idx val="0"/>
              <c:layout>
                <c:manualLayout>
                  <c:x val="-0.21781804179729383"/>
                  <c:y val="0.17064993823777544"/>
                </c:manualLayout>
              </c:layout>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0-431D-4222-A47E-CC594E89D5E3}"/>
                </c:ext>
              </c:extLst>
            </c:dLbl>
            <c:dLbl>
              <c:idx val="1"/>
              <c:layout>
                <c:manualLayout>
                  <c:x val="0.17923673442135082"/>
                  <c:y val="-0.20762443558840962"/>
                </c:manualLayout>
              </c:layout>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431D-4222-A47E-CC594E89D5E3}"/>
                </c:ext>
              </c:extLst>
            </c:dLbl>
            <c:dLbl>
              <c:idx val="2"/>
              <c:layout>
                <c:manualLayout>
                  <c:x val="0.13068967509299825"/>
                  <c:y val="8.5611733816134697E-2"/>
                </c:manualLayout>
              </c:layout>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2-431D-4222-A47E-CC594E89D5E3}"/>
                </c:ext>
              </c:extLst>
            </c:dLbl>
            <c:spPr>
              <a:noFill/>
            </c:spPr>
            <c:txPr>
              <a:bodyPr/>
              <a:lstStyle/>
              <a:p>
                <a:pPr>
                  <a:defRPr sz="800" b="1">
                    <a:solidFill>
                      <a:schemeClr val="bg1"/>
                    </a:solidFill>
                  </a:defRPr>
                </a:pPr>
                <a:endParaRPr lang="en-US"/>
              </a:p>
            </c:txPr>
            <c:dLblPos val="ctr"/>
            <c:showLegendKey val="0"/>
            <c:showVal val="1"/>
            <c:showCatName val="0"/>
            <c:showSerName val="0"/>
            <c:showPercent val="1"/>
            <c:showBubbleSize val="0"/>
            <c:showLeaderLines val="0"/>
            <c:extLst>
              <c:ext xmlns:c15="http://schemas.microsoft.com/office/drawing/2012/chart" uri="{CE6537A1-D6FC-4f65-9D91-7224C49458BB}"/>
            </c:extLst>
          </c:dLbls>
          <c:val>
            <c:numRef>
              <c:f>'[ERC-EOY_2023_full_set_working_copy_DRAFT.xlsx]slide 16'!$B$14:$D$14</c:f>
              <c:numCache>
                <c:formatCode>General</c:formatCode>
                <c:ptCount val="3"/>
                <c:pt idx="0">
                  <c:v>52</c:v>
                </c:pt>
                <c:pt idx="1">
                  <c:v>104</c:v>
                </c:pt>
                <c:pt idx="2">
                  <c:v>21</c:v>
                </c:pt>
              </c:numCache>
            </c:numRef>
          </c:val>
          <c:extLst>
            <c:ext xmlns:c16="http://schemas.microsoft.com/office/drawing/2014/chart" uri="{C3380CC4-5D6E-409C-BE32-E72D297353CC}">
              <c16:uniqueId val="{00000003-431D-4222-A47E-CC594E89D5E3}"/>
            </c:ext>
          </c:extLst>
        </c:ser>
        <c:dLbls>
          <c:showLegendKey val="0"/>
          <c:showVal val="0"/>
          <c:showCatName val="0"/>
          <c:showSerName val="0"/>
          <c:showPercent val="0"/>
          <c:showBubbleSize val="0"/>
          <c:showLeaderLines val="0"/>
        </c:dLbls>
        <c:firstSliceAng val="0"/>
      </c:pieChart>
    </c:plotArea>
    <c:plotVisOnly val="1"/>
    <c:dispBlanksAs val="gap"/>
    <c:showDLblsOverMax val="0"/>
  </c:chart>
  <c:spPr>
    <a:ln>
      <a:noFill/>
    </a:ln>
  </c:sp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6701363549068562E-2"/>
          <c:y val="0.15016679272670039"/>
          <c:w val="0.9192927469432175"/>
          <c:h val="0.70517953717750859"/>
        </c:manualLayout>
      </c:layout>
      <c:barChart>
        <c:barDir val="col"/>
        <c:grouping val="stacked"/>
        <c:varyColors val="0"/>
        <c:ser>
          <c:idx val="2"/>
          <c:order val="0"/>
          <c:tx>
            <c:strRef>
              <c:f>'slide 6'!$A$14</c:f>
              <c:strCache>
                <c:ptCount val="1"/>
                <c:pt idx="0">
                  <c:v>All Engineering Degrees Bachelor's</c:v>
                </c:pt>
              </c:strCache>
            </c:strRef>
          </c:tx>
          <c:spPr>
            <a:solidFill>
              <a:srgbClr val="368099">
                <a:alpha val="25098"/>
              </a:srgbClr>
            </a:solidFill>
            <a:ln w="15875">
              <a:solidFill>
                <a:schemeClr val="bg1"/>
              </a:solidFill>
            </a:ln>
          </c:spPr>
          <c:invertIfNegative val="0"/>
          <c:dLbls>
            <c:numFmt formatCode="0%" sourceLinked="0"/>
            <c:spPr>
              <a:ln>
                <a:noFill/>
              </a:ln>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('slide 6'!$B$5,'slide 6'!$D$5,'slide 6'!$F$5,'slide 6'!$H$5,'slide 6'!$J$5,'slide 6'!$L$5,'slide 6'!$N$5)</c:f>
              <c:strCache>
                <c:ptCount val="7"/>
                <c:pt idx="0">
                  <c:v>2017</c:v>
                </c:pt>
                <c:pt idx="1">
                  <c:v>2018</c:v>
                </c:pt>
                <c:pt idx="2">
                  <c:v>2019</c:v>
                </c:pt>
                <c:pt idx="3">
                  <c:v>2020</c:v>
                </c:pt>
                <c:pt idx="4">
                  <c:v>2021</c:v>
                </c:pt>
                <c:pt idx="5">
                  <c:v>2022</c:v>
                </c:pt>
                <c:pt idx="6">
                  <c:v>2023</c:v>
                </c:pt>
              </c:strCache>
            </c:strRef>
          </c:cat>
          <c:val>
            <c:numRef>
              <c:f>('slide 6'!$C$14,'slide 6'!$E$14,'slide 6'!$G$14,'slide 6'!$I$14,'slide 6'!$K$14,'slide 6'!$M$14,'slide 6'!$O$14)</c:f>
              <c:numCache>
                <c:formatCode>0%</c:formatCode>
                <c:ptCount val="7"/>
                <c:pt idx="0">
                  <c:v>0.62</c:v>
                </c:pt>
                <c:pt idx="1">
                  <c:v>0.63</c:v>
                </c:pt>
                <c:pt idx="2">
                  <c:v>0.65</c:v>
                </c:pt>
                <c:pt idx="3">
                  <c:v>0.67</c:v>
                </c:pt>
                <c:pt idx="4">
                  <c:v>0.66</c:v>
                </c:pt>
                <c:pt idx="5">
                  <c:v>0.68</c:v>
                </c:pt>
                <c:pt idx="6">
                  <c:v>0.61</c:v>
                </c:pt>
              </c:numCache>
            </c:numRef>
          </c:val>
          <c:extLst>
            <c:ext xmlns:c16="http://schemas.microsoft.com/office/drawing/2014/chart" uri="{C3380CC4-5D6E-409C-BE32-E72D297353CC}">
              <c16:uniqueId val="{00000000-9985-4D4B-83DE-63BEC8016E25}"/>
            </c:ext>
          </c:extLst>
        </c:ser>
        <c:ser>
          <c:idx val="1"/>
          <c:order val="1"/>
          <c:tx>
            <c:strRef>
              <c:f>'slide 6'!$A$13</c:f>
              <c:strCache>
                <c:ptCount val="1"/>
                <c:pt idx="0">
                  <c:v>All Engineering Degrees Master's</c:v>
                </c:pt>
              </c:strCache>
            </c:strRef>
          </c:tx>
          <c:spPr>
            <a:solidFill>
              <a:srgbClr val="368099">
                <a:alpha val="60000"/>
              </a:srgbClr>
            </a:solidFill>
            <a:ln w="15875">
              <a:solidFill>
                <a:schemeClr val="bg1"/>
              </a:solidFill>
            </a:ln>
          </c:spPr>
          <c:invertIfNegative val="0"/>
          <c:dLbls>
            <c:numFmt formatCode="0%" sourceLinked="0"/>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('slide 6'!$B$5,'slide 6'!$D$5,'slide 6'!$F$5,'slide 6'!$H$5,'slide 6'!$J$5,'slide 6'!$L$5,'slide 6'!$N$5)</c:f>
              <c:strCache>
                <c:ptCount val="7"/>
                <c:pt idx="0">
                  <c:v>2017</c:v>
                </c:pt>
                <c:pt idx="1">
                  <c:v>2018</c:v>
                </c:pt>
                <c:pt idx="2">
                  <c:v>2019</c:v>
                </c:pt>
                <c:pt idx="3">
                  <c:v>2020</c:v>
                </c:pt>
                <c:pt idx="4">
                  <c:v>2021</c:v>
                </c:pt>
                <c:pt idx="5">
                  <c:v>2022</c:v>
                </c:pt>
                <c:pt idx="6">
                  <c:v>2023</c:v>
                </c:pt>
              </c:strCache>
            </c:strRef>
          </c:cat>
          <c:val>
            <c:numRef>
              <c:f>('slide 6'!$C$13,'slide 6'!$E$13,'slide 6'!$G$13,'slide 6'!$I$13,'slide 6'!$K$13,'slide 6'!$M$13,'slide 6'!$O$13)</c:f>
              <c:numCache>
                <c:formatCode>0%</c:formatCode>
                <c:ptCount val="7"/>
                <c:pt idx="0">
                  <c:v>0.32</c:v>
                </c:pt>
                <c:pt idx="1">
                  <c:v>0.31</c:v>
                </c:pt>
                <c:pt idx="2">
                  <c:v>0.28999999999999998</c:v>
                </c:pt>
                <c:pt idx="3">
                  <c:v>0.27</c:v>
                </c:pt>
                <c:pt idx="4">
                  <c:v>0.28999999999999998</c:v>
                </c:pt>
                <c:pt idx="5">
                  <c:v>0.26</c:v>
                </c:pt>
                <c:pt idx="6">
                  <c:v>0.33</c:v>
                </c:pt>
              </c:numCache>
            </c:numRef>
          </c:val>
          <c:extLst>
            <c:ext xmlns:c16="http://schemas.microsoft.com/office/drawing/2014/chart" uri="{C3380CC4-5D6E-409C-BE32-E72D297353CC}">
              <c16:uniqueId val="{00000001-9985-4D4B-83DE-63BEC8016E25}"/>
            </c:ext>
          </c:extLst>
        </c:ser>
        <c:ser>
          <c:idx val="0"/>
          <c:order val="2"/>
          <c:tx>
            <c:strRef>
              <c:f>'slide 6'!$A$12</c:f>
              <c:strCache>
                <c:ptCount val="1"/>
                <c:pt idx="0">
                  <c:v>All Engineering Degrees Doctoral</c:v>
                </c:pt>
              </c:strCache>
            </c:strRef>
          </c:tx>
          <c:spPr>
            <a:solidFill>
              <a:srgbClr val="368099">
                <a:alpha val="89804"/>
              </a:srgbClr>
            </a:solidFill>
            <a:ln w="15875">
              <a:solidFill>
                <a:schemeClr val="bg1"/>
              </a:solidFill>
            </a:ln>
          </c:spPr>
          <c:invertIfNegative val="0"/>
          <c:dLbls>
            <c:dLbl>
              <c:idx val="0"/>
              <c:layout>
                <c:manualLayout>
                  <c:x val="0"/>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985-4D4B-83DE-63BEC8016E25}"/>
                </c:ext>
              </c:extLst>
            </c:dLbl>
            <c:dLbl>
              <c:idx val="1"/>
              <c:layout>
                <c:manualLayout>
                  <c:x val="0"/>
                  <c:y val="-3.7016472330186762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985-4D4B-83DE-63BEC8016E25}"/>
                </c:ext>
              </c:extLst>
            </c:dLbl>
            <c:dLbl>
              <c:idx val="2"/>
              <c:layout>
                <c:manualLayout>
                  <c:x val="2.862984013174879E-3"/>
                  <c:y val="-4.7509330628490672E-5"/>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9985-4D4B-83DE-63BEC8016E25}"/>
                </c:ext>
              </c:extLst>
            </c:dLbl>
            <c:dLbl>
              <c:idx val="3"/>
              <c:layout>
                <c:manualLayout>
                  <c:x val="5.9485133906680318E-17"/>
                  <c:y val="-1.6965687162269841E-1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985-4D4B-83DE-63BEC8016E25}"/>
                </c:ext>
              </c:extLst>
            </c:dLbl>
            <c:dLbl>
              <c:idx val="4"/>
              <c:layout>
                <c:manualLayout>
                  <c:x val="-5.7678678459250473E-3"/>
                  <c:y val="-9.3269851540645456E-5"/>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9985-4D4B-83DE-63BEC8016E25}"/>
                </c:ext>
              </c:extLst>
            </c:dLbl>
            <c:dLbl>
              <c:idx val="5"/>
              <c:layout>
                <c:manualLayout>
                  <c:x val="0"/>
                  <c:y val="1.6965687162269841E-1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9985-4D4B-83DE-63BEC8016E25}"/>
                </c:ext>
              </c:extLst>
            </c:dLbl>
            <c:dLbl>
              <c:idx val="6"/>
              <c:layout>
                <c:manualLayout>
                  <c:x val="0"/>
                  <c:y val="-4.6926394056361744E-5"/>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9985-4D4B-83DE-63BEC8016E25}"/>
                </c:ext>
              </c:extLst>
            </c:dLbl>
            <c:numFmt formatCode="0%" sourceLinked="0"/>
            <c:spPr>
              <a:noFill/>
            </c:spPr>
            <c:txPr>
              <a:bodyPr/>
              <a:lstStyle/>
              <a:p>
                <a:pPr>
                  <a:defRPr baseline="0">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('slide 6'!$B$5,'slide 6'!$D$5,'slide 6'!$F$5,'slide 6'!$H$5,'slide 6'!$J$5,'slide 6'!$L$5,'slide 6'!$N$5)</c:f>
              <c:strCache>
                <c:ptCount val="7"/>
                <c:pt idx="0">
                  <c:v>2017</c:v>
                </c:pt>
                <c:pt idx="1">
                  <c:v>2018</c:v>
                </c:pt>
                <c:pt idx="2">
                  <c:v>2019</c:v>
                </c:pt>
                <c:pt idx="3">
                  <c:v>2020</c:v>
                </c:pt>
                <c:pt idx="4">
                  <c:v>2021</c:v>
                </c:pt>
                <c:pt idx="5">
                  <c:v>2022</c:v>
                </c:pt>
                <c:pt idx="6">
                  <c:v>2023</c:v>
                </c:pt>
              </c:strCache>
            </c:strRef>
          </c:cat>
          <c:val>
            <c:numRef>
              <c:f>('slide 6'!$C$12,'slide 6'!$E$12,'slide 6'!$G$12,'slide 6'!$I$12,'slide 6'!$K$12,'slide 6'!$M$12,'slide 6'!$O$12)</c:f>
              <c:numCache>
                <c:formatCode>0%</c:formatCode>
                <c:ptCount val="7"/>
                <c:pt idx="0">
                  <c:v>0.06</c:v>
                </c:pt>
                <c:pt idx="1">
                  <c:v>0.06</c:v>
                </c:pt>
                <c:pt idx="2">
                  <c:v>0.06</c:v>
                </c:pt>
                <c:pt idx="3">
                  <c:v>0.06</c:v>
                </c:pt>
                <c:pt idx="4">
                  <c:v>0.06</c:v>
                </c:pt>
                <c:pt idx="5">
                  <c:v>0.06</c:v>
                </c:pt>
                <c:pt idx="6">
                  <c:v>0.06</c:v>
                </c:pt>
              </c:numCache>
            </c:numRef>
          </c:val>
          <c:extLst>
            <c:ext xmlns:c16="http://schemas.microsoft.com/office/drawing/2014/chart" uri="{C3380CC4-5D6E-409C-BE32-E72D297353CC}">
              <c16:uniqueId val="{00000009-9985-4D4B-83DE-63BEC8016E25}"/>
            </c:ext>
          </c:extLst>
        </c:ser>
        <c:dLbls>
          <c:showLegendKey val="0"/>
          <c:showVal val="0"/>
          <c:showCatName val="0"/>
          <c:showSerName val="0"/>
          <c:showPercent val="0"/>
          <c:showBubbleSize val="0"/>
        </c:dLbls>
        <c:gapWidth val="0"/>
        <c:overlap val="100"/>
        <c:axId val="207875064"/>
        <c:axId val="207875448"/>
      </c:barChart>
      <c:catAx>
        <c:axId val="207875064"/>
        <c:scaling>
          <c:orientation val="minMax"/>
        </c:scaling>
        <c:delete val="0"/>
        <c:axPos val="b"/>
        <c:numFmt formatCode="General" sourceLinked="1"/>
        <c:majorTickMark val="out"/>
        <c:minorTickMark val="none"/>
        <c:tickLblPos val="nextTo"/>
        <c:txPr>
          <a:bodyPr/>
          <a:lstStyle/>
          <a:p>
            <a:pPr>
              <a:defRPr b="1"/>
            </a:pPr>
            <a:endParaRPr lang="en-US"/>
          </a:p>
        </c:txPr>
        <c:crossAx val="207875448"/>
        <c:crosses val="autoZero"/>
        <c:auto val="1"/>
        <c:lblAlgn val="ctr"/>
        <c:lblOffset val="100"/>
        <c:noMultiLvlLbl val="0"/>
      </c:catAx>
      <c:valAx>
        <c:axId val="207875448"/>
        <c:scaling>
          <c:orientation val="minMax"/>
          <c:max val="1"/>
        </c:scaling>
        <c:delete val="0"/>
        <c:axPos val="l"/>
        <c:majorGridlines>
          <c:spPr>
            <a:ln>
              <a:noFill/>
            </a:ln>
          </c:spPr>
        </c:majorGridlines>
        <c:numFmt formatCode="0%" sourceLinked="0"/>
        <c:majorTickMark val="none"/>
        <c:minorTickMark val="none"/>
        <c:tickLblPos val="none"/>
        <c:spPr>
          <a:ln>
            <a:noFill/>
          </a:ln>
        </c:spPr>
        <c:crossAx val="207875064"/>
        <c:crosses val="autoZero"/>
        <c:crossBetween val="between"/>
      </c:valAx>
    </c:plotArea>
    <c:plotVisOnly val="1"/>
    <c:dispBlanksAs val="gap"/>
    <c:showDLblsOverMax val="0"/>
  </c:chart>
  <c:spPr>
    <a:noFill/>
    <a:ln>
      <a:noFill/>
    </a:ln>
  </c:sp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6622193059200928E-2"/>
          <c:y val="0"/>
          <c:w val="0.72633945122517485"/>
          <c:h val="0.95449701384250951"/>
        </c:manualLayout>
      </c:layout>
      <c:pieChart>
        <c:varyColors val="1"/>
        <c:ser>
          <c:idx val="0"/>
          <c:order val="0"/>
          <c:tx>
            <c:strRef>
              <c:f>'[ERC-EOY_2023_full_set_working_copy_DRAFT.xlsx]slide 16'!$A$15</c:f>
              <c:strCache>
                <c:ptCount val="1"/>
                <c:pt idx="0">
                  <c:v>2021</c:v>
                </c:pt>
              </c:strCache>
            </c:strRef>
          </c:tx>
          <c:dLbls>
            <c:dLbl>
              <c:idx val="0"/>
              <c:layout>
                <c:manualLayout>
                  <c:x val="-0.24067732407848197"/>
                  <c:y val="0.18037159850308734"/>
                </c:manualLayout>
              </c:layout>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0-8D79-4623-9A9F-5170A8C1B215}"/>
                </c:ext>
              </c:extLst>
            </c:dLbl>
            <c:dLbl>
              <c:idx val="1"/>
              <c:layout>
                <c:manualLayout>
                  <c:x val="0.16228165431930849"/>
                  <c:y val="-0.2091125603003387"/>
                </c:manualLayout>
              </c:layout>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8D79-4623-9A9F-5170A8C1B215}"/>
                </c:ext>
              </c:extLst>
            </c:dLbl>
            <c:dLbl>
              <c:idx val="2"/>
              <c:layout>
                <c:manualLayout>
                  <c:x val="0.12109990574033322"/>
                  <c:y val="2.3575192910901953E-2"/>
                </c:manualLayout>
              </c:layout>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2-8D79-4623-9A9F-5170A8C1B215}"/>
                </c:ext>
              </c:extLst>
            </c:dLbl>
            <c:spPr>
              <a:noFill/>
            </c:spPr>
            <c:txPr>
              <a:bodyPr/>
              <a:lstStyle/>
              <a:p>
                <a:pPr>
                  <a:defRPr sz="800" b="1">
                    <a:solidFill>
                      <a:schemeClr val="bg1"/>
                    </a:solidFill>
                  </a:defRPr>
                </a:pPr>
                <a:endParaRPr lang="en-US"/>
              </a:p>
            </c:txPr>
            <c:dLblPos val="ctr"/>
            <c:showLegendKey val="0"/>
            <c:showVal val="1"/>
            <c:showCatName val="0"/>
            <c:showSerName val="0"/>
            <c:showPercent val="1"/>
            <c:showBubbleSize val="0"/>
            <c:showLeaderLines val="0"/>
            <c:extLst>
              <c:ext xmlns:c15="http://schemas.microsoft.com/office/drawing/2012/chart" uri="{CE6537A1-D6FC-4f65-9D91-7224C49458BB}"/>
            </c:extLst>
          </c:dLbls>
          <c:val>
            <c:numRef>
              <c:f>'[ERC-EOY_2023_full_set_working_copy_DRAFT.xlsx]slide 16'!$B$15:$D$15</c:f>
              <c:numCache>
                <c:formatCode>General</c:formatCode>
                <c:ptCount val="3"/>
                <c:pt idx="0">
                  <c:v>62</c:v>
                </c:pt>
                <c:pt idx="1">
                  <c:v>123</c:v>
                </c:pt>
                <c:pt idx="2">
                  <c:v>17</c:v>
                </c:pt>
              </c:numCache>
            </c:numRef>
          </c:val>
          <c:extLst>
            <c:ext xmlns:c16="http://schemas.microsoft.com/office/drawing/2014/chart" uri="{C3380CC4-5D6E-409C-BE32-E72D297353CC}">
              <c16:uniqueId val="{00000003-8D79-4623-9A9F-5170A8C1B215}"/>
            </c:ext>
          </c:extLst>
        </c:ser>
        <c:dLbls>
          <c:showLegendKey val="0"/>
          <c:showVal val="0"/>
          <c:showCatName val="0"/>
          <c:showSerName val="0"/>
          <c:showPercent val="0"/>
          <c:showBubbleSize val="0"/>
          <c:showLeaderLines val="0"/>
        </c:dLbls>
        <c:firstSliceAng val="0"/>
      </c:pieChart>
    </c:plotArea>
    <c:plotVisOnly val="1"/>
    <c:dispBlanksAs val="gap"/>
    <c:showDLblsOverMax val="0"/>
  </c:chart>
  <c:spPr>
    <a:ln>
      <a:noFill/>
    </a:ln>
  </c:sp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3.9988577816661805E-2"/>
          <c:y val="5.121872702724772E-3"/>
          <c:w val="0.72536103703129529"/>
          <c:h val="0.95321126043233206"/>
        </c:manualLayout>
      </c:layout>
      <c:pieChart>
        <c:varyColors val="1"/>
        <c:ser>
          <c:idx val="0"/>
          <c:order val="0"/>
          <c:tx>
            <c:strRef>
              <c:f>'[ERC-EOY_2023_full_set_working_copy_DRAFT.xlsx]slide 16'!$A$16</c:f>
              <c:strCache>
                <c:ptCount val="1"/>
                <c:pt idx="0">
                  <c:v>2022</c:v>
                </c:pt>
              </c:strCache>
            </c:strRef>
          </c:tx>
          <c:dPt>
            <c:idx val="0"/>
            <c:bubble3D val="0"/>
            <c:spPr>
              <a:solidFill>
                <a:srgbClr val="4F81BD"/>
              </a:solidFill>
            </c:spPr>
            <c:extLst>
              <c:ext xmlns:c16="http://schemas.microsoft.com/office/drawing/2014/chart" uri="{C3380CC4-5D6E-409C-BE32-E72D297353CC}">
                <c16:uniqueId val="{00000001-1B4A-4AB2-B63E-DA37E6636200}"/>
              </c:ext>
            </c:extLst>
          </c:dPt>
          <c:dPt>
            <c:idx val="1"/>
            <c:bubble3D val="0"/>
            <c:spPr>
              <a:solidFill>
                <a:srgbClr val="C0504D"/>
              </a:solidFill>
            </c:spPr>
            <c:extLst>
              <c:ext xmlns:c16="http://schemas.microsoft.com/office/drawing/2014/chart" uri="{C3380CC4-5D6E-409C-BE32-E72D297353CC}">
                <c16:uniqueId val="{00000003-1B4A-4AB2-B63E-DA37E6636200}"/>
              </c:ext>
            </c:extLst>
          </c:dPt>
          <c:dPt>
            <c:idx val="2"/>
            <c:bubble3D val="0"/>
            <c:spPr>
              <a:solidFill>
                <a:srgbClr val="9BBB59"/>
              </a:solidFill>
            </c:spPr>
            <c:extLst>
              <c:ext xmlns:c16="http://schemas.microsoft.com/office/drawing/2014/chart" uri="{C3380CC4-5D6E-409C-BE32-E72D297353CC}">
                <c16:uniqueId val="{00000005-1B4A-4AB2-B63E-DA37E6636200}"/>
              </c:ext>
            </c:extLst>
          </c:dPt>
          <c:dLbls>
            <c:dLbl>
              <c:idx val="0"/>
              <c:layout>
                <c:manualLayout>
                  <c:x val="-0.27866464843162453"/>
                  <c:y val="5.4465846686443338E-2"/>
                </c:manualLayout>
              </c:layout>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1B4A-4AB2-B63E-DA37E6636200}"/>
                </c:ext>
              </c:extLst>
            </c:dLbl>
            <c:dLbl>
              <c:idx val="1"/>
              <c:layout>
                <c:manualLayout>
                  <c:x val="0.1654852458751771"/>
                  <c:y val="-0.18311831501196052"/>
                </c:manualLayout>
              </c:layout>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1B4A-4AB2-B63E-DA37E6636200}"/>
                </c:ext>
              </c:extLst>
            </c:dLbl>
            <c:dLbl>
              <c:idx val="2"/>
              <c:layout>
                <c:manualLayout>
                  <c:x val="0.11590592755044915"/>
                  <c:y val="5.9493863641182513E-3"/>
                </c:manualLayout>
              </c:layout>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1B4A-4AB2-B63E-DA37E6636200}"/>
                </c:ext>
              </c:extLst>
            </c:dLbl>
            <c:spPr>
              <a:noFill/>
            </c:spPr>
            <c:txPr>
              <a:bodyPr/>
              <a:lstStyle/>
              <a:p>
                <a:pPr>
                  <a:defRPr sz="800" b="1">
                    <a:solidFill>
                      <a:schemeClr val="bg1"/>
                    </a:solidFill>
                  </a:defRPr>
                </a:pPr>
                <a:endParaRPr lang="en-US"/>
              </a:p>
            </c:txPr>
            <c:dLblPos val="ctr"/>
            <c:showLegendKey val="0"/>
            <c:showVal val="1"/>
            <c:showCatName val="0"/>
            <c:showSerName val="0"/>
            <c:showPercent val="1"/>
            <c:showBubbleSize val="0"/>
            <c:showLeaderLines val="0"/>
            <c:extLst>
              <c:ext xmlns:c15="http://schemas.microsoft.com/office/drawing/2012/chart" uri="{CE6537A1-D6FC-4f65-9D91-7224C49458BB}"/>
            </c:extLst>
          </c:dLbls>
          <c:val>
            <c:numRef>
              <c:f>'[ERC-EOY_2023_full_set_working_copy_DRAFT.xlsx]slide 16'!$B$16:$D$16</c:f>
              <c:numCache>
                <c:formatCode>General</c:formatCode>
                <c:ptCount val="3"/>
                <c:pt idx="0">
                  <c:v>48</c:v>
                </c:pt>
                <c:pt idx="1">
                  <c:v>111</c:v>
                </c:pt>
                <c:pt idx="2">
                  <c:v>18</c:v>
                </c:pt>
              </c:numCache>
            </c:numRef>
          </c:val>
          <c:extLst>
            <c:ext xmlns:c16="http://schemas.microsoft.com/office/drawing/2014/chart" uri="{C3380CC4-5D6E-409C-BE32-E72D297353CC}">
              <c16:uniqueId val="{00000006-1B4A-4AB2-B63E-DA37E6636200}"/>
            </c:ext>
          </c:extLst>
        </c:ser>
        <c:dLbls>
          <c:showLegendKey val="0"/>
          <c:showVal val="0"/>
          <c:showCatName val="0"/>
          <c:showSerName val="0"/>
          <c:showPercent val="0"/>
          <c:showBubbleSize val="0"/>
          <c:showLeaderLines val="0"/>
        </c:dLbls>
        <c:firstSliceAng val="0"/>
      </c:pieChart>
    </c:plotArea>
    <c:plotVisOnly val="1"/>
    <c:dispBlanksAs val="gap"/>
    <c:showDLblsOverMax val="0"/>
  </c:chart>
  <c:spPr>
    <a:ln>
      <a:noFill/>
    </a:ln>
  </c:sp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6111758962237709E-2"/>
          <c:y val="2.8468194900229195E-2"/>
          <c:w val="0.6990367227073262"/>
          <c:h val="0.91861795922681821"/>
        </c:manualLayout>
      </c:layout>
      <c:pieChart>
        <c:varyColors val="1"/>
        <c:ser>
          <c:idx val="0"/>
          <c:order val="0"/>
          <c:tx>
            <c:strRef>
              <c:f>'[ERC-EOY_2023_full_set_working_copy_DRAFT.xlsx]slide 16'!$A$20</c:f>
              <c:strCache>
                <c:ptCount val="1"/>
                <c:pt idx="0">
                  <c:v>2018</c:v>
                </c:pt>
              </c:strCache>
            </c:strRef>
          </c:tx>
          <c:dLbls>
            <c:dLbl>
              <c:idx val="0"/>
              <c:layout>
                <c:manualLayout>
                  <c:x val="-0.2693067098488745"/>
                  <c:y val="7.3540892032082167E-2"/>
                </c:manualLayout>
              </c:layout>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0-0F97-4CDE-9596-B13A51FE3718}"/>
                </c:ext>
              </c:extLst>
            </c:dLbl>
            <c:dLbl>
              <c:idx val="1"/>
              <c:layout>
                <c:manualLayout>
                  <c:x val="0.1405715870561968"/>
                  <c:y val="-0.23240675953607701"/>
                </c:manualLayout>
              </c:layout>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0F97-4CDE-9596-B13A51FE3718}"/>
                </c:ext>
              </c:extLst>
            </c:dLbl>
            <c:dLbl>
              <c:idx val="2"/>
              <c:layout>
                <c:manualLayout>
                  <c:x val="0.10107649073235155"/>
                  <c:y val="1.7241594434777269E-2"/>
                </c:manualLayout>
              </c:layout>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2-0F97-4CDE-9596-B13A51FE3718}"/>
                </c:ext>
              </c:extLst>
            </c:dLbl>
            <c:spPr>
              <a:noFill/>
            </c:spPr>
            <c:txPr>
              <a:bodyPr/>
              <a:lstStyle/>
              <a:p>
                <a:pPr>
                  <a:defRPr sz="800" b="1">
                    <a:solidFill>
                      <a:schemeClr val="bg1"/>
                    </a:solidFill>
                  </a:defRPr>
                </a:pPr>
                <a:endParaRPr lang="en-US"/>
              </a:p>
            </c:txPr>
            <c:dLblPos val="ctr"/>
            <c:showLegendKey val="0"/>
            <c:showVal val="1"/>
            <c:showCatName val="0"/>
            <c:showSerName val="0"/>
            <c:showPercent val="1"/>
            <c:showBubbleSize val="0"/>
            <c:showLeaderLines val="0"/>
            <c:extLst>
              <c:ext xmlns:c15="http://schemas.microsoft.com/office/drawing/2012/chart" uri="{CE6537A1-D6FC-4f65-9D91-7224C49458BB}"/>
            </c:extLst>
          </c:dLbls>
          <c:val>
            <c:numRef>
              <c:f>'[ERC-EOY_2023_full_set_working_copy_DRAFT.xlsx]slide 16'!$B$20:$D$20</c:f>
              <c:numCache>
                <c:formatCode>General</c:formatCode>
                <c:ptCount val="3"/>
                <c:pt idx="0">
                  <c:v>505</c:v>
                </c:pt>
                <c:pt idx="1">
                  <c:v>613</c:v>
                </c:pt>
                <c:pt idx="2">
                  <c:v>126</c:v>
                </c:pt>
              </c:numCache>
            </c:numRef>
          </c:val>
          <c:extLst>
            <c:ext xmlns:c16="http://schemas.microsoft.com/office/drawing/2014/chart" uri="{C3380CC4-5D6E-409C-BE32-E72D297353CC}">
              <c16:uniqueId val="{00000003-0F97-4CDE-9596-B13A51FE3718}"/>
            </c:ext>
          </c:extLst>
        </c:ser>
        <c:dLbls>
          <c:showLegendKey val="0"/>
          <c:showVal val="0"/>
          <c:showCatName val="0"/>
          <c:showSerName val="0"/>
          <c:showPercent val="0"/>
          <c:showBubbleSize val="0"/>
          <c:showLeaderLines val="0"/>
        </c:dLbls>
        <c:firstSliceAng val="0"/>
      </c:pieChart>
    </c:plotArea>
    <c:plotVisOnly val="1"/>
    <c:dispBlanksAs val="gap"/>
    <c:showDLblsOverMax val="0"/>
  </c:chart>
  <c:spPr>
    <a:ln>
      <a:noFill/>
    </a:ln>
  </c:spPr>
  <c:externalData r:id="rId2">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9712744240303287E-2"/>
          <c:y val="0"/>
          <c:w val="0.75962850644427604"/>
          <c:h val="0.97478435160541299"/>
        </c:manualLayout>
      </c:layout>
      <c:pieChart>
        <c:varyColors val="1"/>
        <c:ser>
          <c:idx val="0"/>
          <c:order val="0"/>
          <c:tx>
            <c:strRef>
              <c:f>'[ERC-EOY_2023_full_set_working_copy_DRAFT.xlsx]slide 16'!$A$21</c:f>
              <c:strCache>
                <c:ptCount val="1"/>
                <c:pt idx="0">
                  <c:v>2019</c:v>
                </c:pt>
              </c:strCache>
            </c:strRef>
          </c:tx>
          <c:dLbls>
            <c:dLbl>
              <c:idx val="0"/>
              <c:layout>
                <c:manualLayout>
                  <c:x val="-0.24542301698835792"/>
                  <c:y val="0.10088717442754808"/>
                </c:manualLayout>
              </c:layout>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0-BA90-4798-9944-E79363784CFC}"/>
                </c:ext>
              </c:extLst>
            </c:dLbl>
            <c:dLbl>
              <c:idx val="1"/>
              <c:layout>
                <c:manualLayout>
                  <c:x val="0.19238405094300978"/>
                  <c:y val="-8.6845671474136021E-2"/>
                </c:manualLayout>
              </c:layout>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BA90-4798-9944-E79363784CFC}"/>
                </c:ext>
              </c:extLst>
            </c:dLbl>
            <c:dLbl>
              <c:idx val="2"/>
              <c:layout>
                <c:manualLayout>
                  <c:x val="0.11614469041988136"/>
                  <c:y val="9.5364206714182581E-3"/>
                </c:manualLayout>
              </c:layout>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2-BA90-4798-9944-E79363784CFC}"/>
                </c:ext>
              </c:extLst>
            </c:dLbl>
            <c:spPr>
              <a:noFill/>
            </c:spPr>
            <c:txPr>
              <a:bodyPr/>
              <a:lstStyle/>
              <a:p>
                <a:pPr>
                  <a:defRPr sz="800" b="1">
                    <a:solidFill>
                      <a:schemeClr val="bg1"/>
                    </a:solidFill>
                  </a:defRPr>
                </a:pPr>
                <a:endParaRPr lang="en-US"/>
              </a:p>
            </c:txPr>
            <c:dLblPos val="ctr"/>
            <c:showLegendKey val="0"/>
            <c:showVal val="1"/>
            <c:showCatName val="0"/>
            <c:showSerName val="0"/>
            <c:showPercent val="1"/>
            <c:showBubbleSize val="0"/>
            <c:showLeaderLines val="0"/>
            <c:extLst>
              <c:ext xmlns:c15="http://schemas.microsoft.com/office/drawing/2012/chart" uri="{CE6537A1-D6FC-4f65-9D91-7224C49458BB}"/>
            </c:extLst>
          </c:dLbls>
          <c:val>
            <c:numRef>
              <c:f>'[ERC-EOY_2023_full_set_working_copy_DRAFT.xlsx]slide 16'!$B$21:$D$21</c:f>
              <c:numCache>
                <c:formatCode>General</c:formatCode>
                <c:ptCount val="3"/>
                <c:pt idx="0">
                  <c:v>417</c:v>
                </c:pt>
                <c:pt idx="1">
                  <c:v>419</c:v>
                </c:pt>
                <c:pt idx="2">
                  <c:v>70</c:v>
                </c:pt>
              </c:numCache>
            </c:numRef>
          </c:val>
          <c:extLst>
            <c:ext xmlns:c16="http://schemas.microsoft.com/office/drawing/2014/chart" uri="{C3380CC4-5D6E-409C-BE32-E72D297353CC}">
              <c16:uniqueId val="{00000003-BA90-4798-9944-E79363784CFC}"/>
            </c:ext>
          </c:extLst>
        </c:ser>
        <c:dLbls>
          <c:showLegendKey val="0"/>
          <c:showVal val="0"/>
          <c:showCatName val="0"/>
          <c:showSerName val="0"/>
          <c:showPercent val="0"/>
          <c:showBubbleSize val="0"/>
          <c:showLeaderLines val="0"/>
        </c:dLbls>
        <c:firstSliceAng val="0"/>
      </c:pieChart>
    </c:plotArea>
    <c:plotVisOnly val="1"/>
    <c:dispBlanksAs val="gap"/>
    <c:showDLblsOverMax val="0"/>
  </c:chart>
  <c:spPr>
    <a:ln>
      <a:noFill/>
    </a:ln>
  </c:sp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3.9988577816661805E-2"/>
          <c:y val="2.3846017095331219E-2"/>
          <c:w val="0.71278530017350394"/>
          <c:h val="0.94517286284556601"/>
        </c:manualLayout>
      </c:layout>
      <c:pieChart>
        <c:varyColors val="1"/>
        <c:ser>
          <c:idx val="0"/>
          <c:order val="0"/>
          <c:tx>
            <c:strRef>
              <c:f>'[ERC-EOY_2023_full_set_working_copy_DRAFT.xlsx]slide 16'!$A$22</c:f>
              <c:strCache>
                <c:ptCount val="1"/>
                <c:pt idx="0">
                  <c:v>2020</c:v>
                </c:pt>
              </c:strCache>
            </c:strRef>
          </c:tx>
          <c:dLbls>
            <c:dLbl>
              <c:idx val="0"/>
              <c:layout>
                <c:manualLayout>
                  <c:x val="-0.28289824617527104"/>
                  <c:y val="0.10965270315203086"/>
                </c:manualLayout>
              </c:layout>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0-B320-432E-A829-79D8D8B03A31}"/>
                </c:ext>
              </c:extLst>
            </c:dLbl>
            <c:dLbl>
              <c:idx val="1"/>
              <c:layout>
                <c:manualLayout>
                  <c:x val="0.16119858409501678"/>
                  <c:y val="-0.10970449151021368"/>
                </c:manualLayout>
              </c:layout>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B320-432E-A829-79D8D8B03A31}"/>
                </c:ext>
              </c:extLst>
            </c:dLbl>
            <c:dLbl>
              <c:idx val="2"/>
              <c:layout>
                <c:manualLayout>
                  <c:x val="9.3596412136316004E-2"/>
                  <c:y val="9.780094942569946E-2"/>
                </c:manualLayout>
              </c:layout>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2-B320-432E-A829-79D8D8B03A31}"/>
                </c:ext>
              </c:extLst>
            </c:dLbl>
            <c:spPr>
              <a:noFill/>
            </c:spPr>
            <c:txPr>
              <a:bodyPr/>
              <a:lstStyle/>
              <a:p>
                <a:pPr>
                  <a:defRPr sz="800" b="1">
                    <a:solidFill>
                      <a:schemeClr val="bg1"/>
                    </a:solidFill>
                  </a:defRPr>
                </a:pPr>
                <a:endParaRPr lang="en-US"/>
              </a:p>
            </c:txPr>
            <c:dLblPos val="ctr"/>
            <c:showLegendKey val="0"/>
            <c:showVal val="1"/>
            <c:showCatName val="0"/>
            <c:showSerName val="0"/>
            <c:showPercent val="1"/>
            <c:showBubbleSize val="0"/>
            <c:showLeaderLines val="0"/>
            <c:extLst>
              <c:ext xmlns:c15="http://schemas.microsoft.com/office/drawing/2012/chart" uri="{CE6537A1-D6FC-4f65-9D91-7224C49458BB}"/>
            </c:extLst>
          </c:dLbls>
          <c:val>
            <c:numRef>
              <c:f>'[ERC-EOY_2023_full_set_working_copy_DRAFT.xlsx]slide 16'!$B$22:$D$22</c:f>
              <c:numCache>
                <c:formatCode>General</c:formatCode>
                <c:ptCount val="3"/>
                <c:pt idx="0">
                  <c:v>438</c:v>
                </c:pt>
                <c:pt idx="1">
                  <c:v>423</c:v>
                </c:pt>
                <c:pt idx="2">
                  <c:v>77</c:v>
                </c:pt>
              </c:numCache>
            </c:numRef>
          </c:val>
          <c:extLst>
            <c:ext xmlns:c16="http://schemas.microsoft.com/office/drawing/2014/chart" uri="{C3380CC4-5D6E-409C-BE32-E72D297353CC}">
              <c16:uniqueId val="{00000003-B320-432E-A829-79D8D8B03A31}"/>
            </c:ext>
          </c:extLst>
        </c:ser>
        <c:dLbls>
          <c:showLegendKey val="0"/>
          <c:showVal val="0"/>
          <c:showCatName val="0"/>
          <c:showSerName val="0"/>
          <c:showPercent val="0"/>
          <c:showBubbleSize val="0"/>
          <c:showLeaderLines val="0"/>
        </c:dLbls>
        <c:firstSliceAng val="0"/>
      </c:pieChart>
    </c:plotArea>
    <c:plotVisOnly val="1"/>
    <c:dispBlanksAs val="gap"/>
    <c:showDLblsOverMax val="0"/>
  </c:chart>
  <c:spPr>
    <a:ln>
      <a:noFill/>
    </a:ln>
  </c:sp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6622193059200928E-2"/>
          <c:y val="0"/>
          <c:w val="0.72633945122517485"/>
          <c:h val="0.95449701384250951"/>
        </c:manualLayout>
      </c:layout>
      <c:pieChart>
        <c:varyColors val="1"/>
        <c:ser>
          <c:idx val="0"/>
          <c:order val="0"/>
          <c:tx>
            <c:strRef>
              <c:f>'[ERC-EOY_2023_full_set_working_copy_DRAFT.xlsx]slide 16'!$A$23</c:f>
              <c:strCache>
                <c:ptCount val="1"/>
                <c:pt idx="0">
                  <c:v>2021</c:v>
                </c:pt>
              </c:strCache>
            </c:strRef>
          </c:tx>
          <c:dLbls>
            <c:dLbl>
              <c:idx val="0"/>
              <c:layout>
                <c:manualLayout>
                  <c:x val="-0.2873651687165743"/>
                  <c:y val="5.571302592076794E-2"/>
                </c:manualLayout>
              </c:layout>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0-F105-446F-9C3F-5F34A774532C}"/>
                </c:ext>
              </c:extLst>
            </c:dLbl>
            <c:dLbl>
              <c:idx val="1"/>
              <c:layout>
                <c:manualLayout>
                  <c:x val="0.1445843836083244"/>
                  <c:y val="-0.13541043077575901"/>
                </c:manualLayout>
              </c:layout>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F105-446F-9C3F-5F34A774532C}"/>
                </c:ext>
              </c:extLst>
            </c:dLbl>
            <c:dLbl>
              <c:idx val="2"/>
              <c:layout>
                <c:manualLayout>
                  <c:x val="0.11234450628483092"/>
                  <c:y val="4.8059406966900788E-2"/>
                </c:manualLayout>
              </c:layout>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2-F105-446F-9C3F-5F34A774532C}"/>
                </c:ext>
              </c:extLst>
            </c:dLbl>
            <c:spPr>
              <a:noFill/>
            </c:spPr>
            <c:txPr>
              <a:bodyPr/>
              <a:lstStyle/>
              <a:p>
                <a:pPr>
                  <a:defRPr sz="800" b="1">
                    <a:solidFill>
                      <a:schemeClr val="bg1"/>
                    </a:solidFill>
                  </a:defRPr>
                </a:pPr>
                <a:endParaRPr lang="en-US"/>
              </a:p>
            </c:txPr>
            <c:dLblPos val="ctr"/>
            <c:showLegendKey val="0"/>
            <c:showVal val="1"/>
            <c:showCatName val="0"/>
            <c:showSerName val="0"/>
            <c:showPercent val="1"/>
            <c:showBubbleSize val="0"/>
            <c:showLeaderLines val="0"/>
            <c:extLst>
              <c:ext xmlns:c15="http://schemas.microsoft.com/office/drawing/2012/chart" uri="{CE6537A1-D6FC-4f65-9D91-7224C49458BB}"/>
            </c:extLst>
          </c:dLbls>
          <c:val>
            <c:numRef>
              <c:f>'[ERC-EOY_2023_full_set_working_copy_DRAFT.xlsx]slide 16'!$B$23:$D$23</c:f>
              <c:numCache>
                <c:formatCode>General</c:formatCode>
                <c:ptCount val="3"/>
                <c:pt idx="0">
                  <c:v>433</c:v>
                </c:pt>
                <c:pt idx="1">
                  <c:v>462</c:v>
                </c:pt>
                <c:pt idx="2">
                  <c:v>95</c:v>
                </c:pt>
              </c:numCache>
            </c:numRef>
          </c:val>
          <c:extLst>
            <c:ext xmlns:c16="http://schemas.microsoft.com/office/drawing/2014/chart" uri="{C3380CC4-5D6E-409C-BE32-E72D297353CC}">
              <c16:uniqueId val="{00000003-F105-446F-9C3F-5F34A774532C}"/>
            </c:ext>
          </c:extLst>
        </c:ser>
        <c:dLbls>
          <c:showLegendKey val="0"/>
          <c:showVal val="0"/>
          <c:showCatName val="0"/>
          <c:showSerName val="0"/>
          <c:showPercent val="0"/>
          <c:showBubbleSize val="0"/>
          <c:showLeaderLines val="0"/>
        </c:dLbls>
        <c:firstSliceAng val="0"/>
      </c:pieChart>
    </c:plotArea>
    <c:plotVisOnly val="1"/>
    <c:dispBlanksAs val="gap"/>
    <c:showDLblsOverMax val="0"/>
  </c:chart>
  <c:spPr>
    <a:ln>
      <a:noFill/>
    </a:ln>
  </c:sp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3.9988577816661805E-2"/>
          <c:y val="5.121872702724772E-3"/>
          <c:w val="0.72536103703129529"/>
          <c:h val="0.95321126043233206"/>
        </c:manualLayout>
      </c:layout>
      <c:pieChart>
        <c:varyColors val="1"/>
        <c:ser>
          <c:idx val="0"/>
          <c:order val="0"/>
          <c:tx>
            <c:strRef>
              <c:f>'[ERC-EOY_2023_full_set_working_copy_DRAFT.xlsx]slide 16'!$A$24</c:f>
              <c:strCache>
                <c:ptCount val="1"/>
                <c:pt idx="0">
                  <c:v>2022</c:v>
                </c:pt>
              </c:strCache>
            </c:strRef>
          </c:tx>
          <c:dPt>
            <c:idx val="0"/>
            <c:bubble3D val="0"/>
            <c:spPr>
              <a:solidFill>
                <a:srgbClr val="4F81BD"/>
              </a:solidFill>
            </c:spPr>
            <c:extLst>
              <c:ext xmlns:c16="http://schemas.microsoft.com/office/drawing/2014/chart" uri="{C3380CC4-5D6E-409C-BE32-E72D297353CC}">
                <c16:uniqueId val="{00000001-7DFF-4A51-9F93-48F193E9FEFC}"/>
              </c:ext>
            </c:extLst>
          </c:dPt>
          <c:dPt>
            <c:idx val="1"/>
            <c:bubble3D val="0"/>
            <c:spPr>
              <a:solidFill>
                <a:srgbClr val="C0504D"/>
              </a:solidFill>
            </c:spPr>
            <c:extLst>
              <c:ext xmlns:c16="http://schemas.microsoft.com/office/drawing/2014/chart" uri="{C3380CC4-5D6E-409C-BE32-E72D297353CC}">
                <c16:uniqueId val="{00000003-7DFF-4A51-9F93-48F193E9FEFC}"/>
              </c:ext>
            </c:extLst>
          </c:dPt>
          <c:dPt>
            <c:idx val="2"/>
            <c:bubble3D val="0"/>
            <c:spPr>
              <a:solidFill>
                <a:srgbClr val="9BBB59"/>
              </a:solidFill>
            </c:spPr>
            <c:extLst>
              <c:ext xmlns:c16="http://schemas.microsoft.com/office/drawing/2014/chart" uri="{C3380CC4-5D6E-409C-BE32-E72D297353CC}">
                <c16:uniqueId val="{00000005-7DFF-4A51-9F93-48F193E9FEFC}"/>
              </c:ext>
            </c:extLst>
          </c:dPt>
          <c:dLbls>
            <c:dLbl>
              <c:idx val="0"/>
              <c:layout>
                <c:manualLayout>
                  <c:x val="-0.29730128321301452"/>
                  <c:y val="1.7745998885875428E-2"/>
                </c:manualLayout>
              </c:layout>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7DFF-4A51-9F93-48F193E9FEFC}"/>
                </c:ext>
              </c:extLst>
            </c:dLbl>
            <c:dLbl>
              <c:idx val="1"/>
              <c:layout>
                <c:manualLayout>
                  <c:x val="0.14744072779727449"/>
                  <c:y val="-0.15607477356093857"/>
                </c:manualLayout>
              </c:layout>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7DFF-4A51-9F93-48F193E9FEFC}"/>
                </c:ext>
              </c:extLst>
            </c:dLbl>
            <c:dLbl>
              <c:idx val="2"/>
              <c:layout>
                <c:manualLayout>
                  <c:x val="0.16213028309344285"/>
                  <c:y val="3.0586702499071149E-2"/>
                </c:manualLayout>
              </c:layout>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7DFF-4A51-9F93-48F193E9FEFC}"/>
                </c:ext>
              </c:extLst>
            </c:dLbl>
            <c:spPr>
              <a:noFill/>
            </c:spPr>
            <c:txPr>
              <a:bodyPr/>
              <a:lstStyle/>
              <a:p>
                <a:pPr>
                  <a:defRPr sz="800" b="1">
                    <a:solidFill>
                      <a:schemeClr val="bg1"/>
                    </a:solidFill>
                  </a:defRPr>
                </a:pPr>
                <a:endParaRPr lang="en-US"/>
              </a:p>
            </c:txPr>
            <c:dLblPos val="ctr"/>
            <c:showLegendKey val="0"/>
            <c:showVal val="1"/>
            <c:showCatName val="0"/>
            <c:showSerName val="0"/>
            <c:showPercent val="1"/>
            <c:showBubbleSize val="0"/>
            <c:showLeaderLines val="0"/>
            <c:extLst>
              <c:ext xmlns:c15="http://schemas.microsoft.com/office/drawing/2012/chart" uri="{CE6537A1-D6FC-4f65-9D91-7224C49458BB}"/>
            </c:extLst>
          </c:dLbls>
          <c:val>
            <c:numRef>
              <c:f>'[ERC-EOY_2023_full_set_working_copy_DRAFT.xlsx]slide 16'!$B$24:$D$24</c:f>
              <c:numCache>
                <c:formatCode>General</c:formatCode>
                <c:ptCount val="3"/>
                <c:pt idx="0">
                  <c:v>376</c:v>
                </c:pt>
                <c:pt idx="1">
                  <c:v>373</c:v>
                </c:pt>
                <c:pt idx="2">
                  <c:v>94</c:v>
                </c:pt>
              </c:numCache>
            </c:numRef>
          </c:val>
          <c:extLst>
            <c:ext xmlns:c16="http://schemas.microsoft.com/office/drawing/2014/chart" uri="{C3380CC4-5D6E-409C-BE32-E72D297353CC}">
              <c16:uniqueId val="{00000006-7DFF-4A51-9F93-48F193E9FEFC}"/>
            </c:ext>
          </c:extLst>
        </c:ser>
        <c:dLbls>
          <c:showLegendKey val="0"/>
          <c:showVal val="0"/>
          <c:showCatName val="0"/>
          <c:showSerName val="0"/>
          <c:showPercent val="0"/>
          <c:showBubbleSize val="0"/>
          <c:showLeaderLines val="0"/>
        </c:dLbls>
        <c:firstSliceAng val="0"/>
      </c:pieChart>
    </c:plotArea>
    <c:plotVisOnly val="1"/>
    <c:dispBlanksAs val="gap"/>
    <c:showDLblsOverMax val="0"/>
  </c:chart>
  <c:spPr>
    <a:ln>
      <a:noFill/>
    </a:ln>
  </c:sp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6111758962237709E-2"/>
          <c:y val="2.8468194900229195E-2"/>
          <c:w val="0.6990367227073262"/>
          <c:h val="0.91861795922681821"/>
        </c:manualLayout>
      </c:layout>
      <c:pieChart>
        <c:varyColors val="1"/>
        <c:ser>
          <c:idx val="0"/>
          <c:order val="0"/>
          <c:tx>
            <c:strRef>
              <c:f>'[ERC-EOY_2023_full_set_working_copy_DRAFT.xlsx]slide 16'!$A$28</c:f>
              <c:strCache>
                <c:ptCount val="1"/>
                <c:pt idx="0">
                  <c:v>2018</c:v>
                </c:pt>
              </c:strCache>
            </c:strRef>
          </c:tx>
          <c:dLbls>
            <c:dLbl>
              <c:idx val="0"/>
              <c:layout>
                <c:manualLayout>
                  <c:x val="-0.28754860016127293"/>
                  <c:y val="-7.2706262420657183E-2"/>
                </c:manualLayout>
              </c:layout>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0-19A1-4E2E-912B-E61A7158D121}"/>
                </c:ext>
              </c:extLst>
            </c:dLbl>
            <c:dLbl>
              <c:idx val="1"/>
              <c:layout>
                <c:manualLayout>
                  <c:x val="0.1593960946223727"/>
                  <c:y val="-0.18522759580788434"/>
                </c:manualLayout>
              </c:layout>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19A1-4E2E-912B-E61A7158D121}"/>
                </c:ext>
              </c:extLst>
            </c:dLbl>
            <c:dLbl>
              <c:idx val="2"/>
              <c:layout>
                <c:manualLayout>
                  <c:x val="0.13767688312751966"/>
                  <c:y val="5.4226919343928003E-2"/>
                </c:manualLayout>
              </c:layout>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2-19A1-4E2E-912B-E61A7158D121}"/>
                </c:ext>
              </c:extLst>
            </c:dLbl>
            <c:spPr>
              <a:noFill/>
            </c:spPr>
            <c:txPr>
              <a:bodyPr/>
              <a:lstStyle/>
              <a:p>
                <a:pPr>
                  <a:defRPr sz="800" b="1">
                    <a:solidFill>
                      <a:schemeClr val="bg1"/>
                    </a:solidFill>
                  </a:defRPr>
                </a:pPr>
                <a:endParaRPr lang="en-US"/>
              </a:p>
            </c:txPr>
            <c:dLblPos val="ctr"/>
            <c:showLegendKey val="0"/>
            <c:showVal val="1"/>
            <c:showCatName val="0"/>
            <c:showSerName val="0"/>
            <c:showPercent val="1"/>
            <c:showBubbleSize val="0"/>
            <c:showLeaderLines val="0"/>
            <c:extLst>
              <c:ext xmlns:c15="http://schemas.microsoft.com/office/drawing/2012/chart" uri="{CE6537A1-D6FC-4f65-9D91-7224C49458BB}"/>
            </c:extLst>
          </c:dLbls>
          <c:val>
            <c:numRef>
              <c:f>'[ERC-EOY_2023_full_set_working_copy_DRAFT.xlsx]slide 16'!$B$28:$D$28</c:f>
              <c:numCache>
                <c:formatCode>General</c:formatCode>
                <c:ptCount val="3"/>
                <c:pt idx="0">
                  <c:v>163</c:v>
                </c:pt>
                <c:pt idx="1">
                  <c:v>125</c:v>
                </c:pt>
                <c:pt idx="2">
                  <c:v>48</c:v>
                </c:pt>
              </c:numCache>
            </c:numRef>
          </c:val>
          <c:extLst>
            <c:ext xmlns:c16="http://schemas.microsoft.com/office/drawing/2014/chart" uri="{C3380CC4-5D6E-409C-BE32-E72D297353CC}">
              <c16:uniqueId val="{00000003-19A1-4E2E-912B-E61A7158D121}"/>
            </c:ext>
          </c:extLst>
        </c:ser>
        <c:dLbls>
          <c:showLegendKey val="0"/>
          <c:showVal val="0"/>
          <c:showCatName val="0"/>
          <c:showSerName val="0"/>
          <c:showPercent val="0"/>
          <c:showBubbleSize val="0"/>
          <c:showLeaderLines val="0"/>
        </c:dLbls>
        <c:firstSliceAng val="0"/>
      </c:pieChart>
    </c:plotArea>
    <c:plotVisOnly val="1"/>
    <c:dispBlanksAs val="gap"/>
    <c:showDLblsOverMax val="0"/>
  </c:chart>
  <c:spPr>
    <a:ln>
      <a:noFill/>
    </a:ln>
  </c:spPr>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9712744240303287E-2"/>
          <c:y val="0"/>
          <c:w val="0.74980349986848416"/>
          <c:h val="0.96217652740811921"/>
        </c:manualLayout>
      </c:layout>
      <c:pieChart>
        <c:varyColors val="1"/>
        <c:ser>
          <c:idx val="0"/>
          <c:order val="0"/>
          <c:tx>
            <c:strRef>
              <c:f>'[ERC-EOY_2023_full_set_working_copy_DRAFT.xlsx]slide 16'!$A$29</c:f>
              <c:strCache>
                <c:ptCount val="1"/>
                <c:pt idx="0">
                  <c:v>2019</c:v>
                </c:pt>
              </c:strCache>
            </c:strRef>
          </c:tx>
          <c:dLbls>
            <c:dLbl>
              <c:idx val="0"/>
              <c:layout>
                <c:manualLayout>
                  <c:x val="-0.29463187686581638"/>
                  <c:y val="-2.5326755024469235E-2"/>
                </c:manualLayout>
              </c:layout>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0-F5EB-4121-AF06-A12C20C38901}"/>
                </c:ext>
              </c:extLst>
            </c:dLbl>
            <c:dLbl>
              <c:idx val="1"/>
              <c:layout>
                <c:manualLayout>
                  <c:x val="0.16343185251875006"/>
                  <c:y val="-0.19199476485652306"/>
                </c:manualLayout>
              </c:layout>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F5EB-4121-AF06-A12C20C38901}"/>
                </c:ext>
              </c:extLst>
            </c:dLbl>
            <c:dLbl>
              <c:idx val="2"/>
              <c:layout>
                <c:manualLayout>
                  <c:x val="0.18465295460956185"/>
                  <c:y val="0.1124906684626495"/>
                </c:manualLayout>
              </c:layout>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2-F5EB-4121-AF06-A12C20C38901}"/>
                </c:ext>
              </c:extLst>
            </c:dLbl>
            <c:spPr>
              <a:noFill/>
            </c:spPr>
            <c:txPr>
              <a:bodyPr/>
              <a:lstStyle/>
              <a:p>
                <a:pPr>
                  <a:defRPr sz="800" b="1">
                    <a:solidFill>
                      <a:schemeClr val="bg1"/>
                    </a:solidFill>
                  </a:defRPr>
                </a:pPr>
                <a:endParaRPr lang="en-US"/>
              </a:p>
            </c:txPr>
            <c:dLblPos val="ctr"/>
            <c:showLegendKey val="0"/>
            <c:showVal val="1"/>
            <c:showCatName val="0"/>
            <c:showSerName val="0"/>
            <c:showPercent val="1"/>
            <c:showBubbleSize val="0"/>
            <c:showLeaderLines val="0"/>
            <c:extLst>
              <c:ext xmlns:c15="http://schemas.microsoft.com/office/drawing/2012/chart" uri="{CE6537A1-D6FC-4f65-9D91-7224C49458BB}"/>
            </c:extLst>
          </c:dLbls>
          <c:val>
            <c:numRef>
              <c:f>'[ERC-EOY_2023_full_set_working_copy_DRAFT.xlsx]slide 16'!$B$29:$D$29</c:f>
              <c:numCache>
                <c:formatCode>General</c:formatCode>
                <c:ptCount val="3"/>
                <c:pt idx="0">
                  <c:v>104</c:v>
                </c:pt>
                <c:pt idx="1">
                  <c:v>54</c:v>
                </c:pt>
                <c:pt idx="2">
                  <c:v>42</c:v>
                </c:pt>
              </c:numCache>
            </c:numRef>
          </c:val>
          <c:extLst>
            <c:ext xmlns:c16="http://schemas.microsoft.com/office/drawing/2014/chart" uri="{C3380CC4-5D6E-409C-BE32-E72D297353CC}">
              <c16:uniqueId val="{00000003-F5EB-4121-AF06-A12C20C38901}"/>
            </c:ext>
          </c:extLst>
        </c:ser>
        <c:dLbls>
          <c:showLegendKey val="0"/>
          <c:showVal val="0"/>
          <c:showCatName val="0"/>
          <c:showSerName val="0"/>
          <c:showPercent val="0"/>
          <c:showBubbleSize val="0"/>
          <c:showLeaderLines val="0"/>
        </c:dLbls>
        <c:firstSliceAng val="0"/>
      </c:pieChart>
    </c:plotArea>
    <c:plotVisOnly val="1"/>
    <c:dispBlanksAs val="gap"/>
    <c:showDLblsOverMax val="0"/>
  </c:chart>
  <c:spPr>
    <a:ln>
      <a:noFill/>
    </a:ln>
  </c:spPr>
  <c:externalData r:id="rId2">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3.9988577816661805E-2"/>
          <c:y val="2.3846017095331219E-2"/>
          <c:w val="0.71278530017350394"/>
          <c:h val="0.94517286284556601"/>
        </c:manualLayout>
      </c:layout>
      <c:pieChart>
        <c:varyColors val="1"/>
        <c:ser>
          <c:idx val="0"/>
          <c:order val="0"/>
          <c:tx>
            <c:strRef>
              <c:f>'[ERC-EOY_2023_full_set_working_copy_DRAFT.xlsx]slide 16'!$A$30</c:f>
              <c:strCache>
                <c:ptCount val="1"/>
                <c:pt idx="0">
                  <c:v>2020</c:v>
                </c:pt>
              </c:strCache>
            </c:strRef>
          </c:tx>
          <c:dLbls>
            <c:dLbl>
              <c:idx val="0"/>
              <c:layout>
                <c:manualLayout>
                  <c:x val="-0.30138666834934452"/>
                  <c:y val="-6.1148725164685357E-2"/>
                </c:manualLayout>
              </c:layout>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0-4208-43E9-A624-0F0A4048D403}"/>
                </c:ext>
              </c:extLst>
            </c:dLbl>
            <c:dLbl>
              <c:idx val="1"/>
              <c:layout>
                <c:manualLayout>
                  <c:x val="0.13362934817502606"/>
                  <c:y val="-0.10888973666569389"/>
                </c:manualLayout>
              </c:layout>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4208-43E9-A624-0F0A4048D403}"/>
                </c:ext>
              </c:extLst>
            </c:dLbl>
            <c:dLbl>
              <c:idx val="2"/>
              <c:layout>
                <c:manualLayout>
                  <c:x val="0.14911747650272505"/>
                  <c:y val="0.12184014174132209"/>
                </c:manualLayout>
              </c:layout>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2-4208-43E9-A624-0F0A4048D403}"/>
                </c:ext>
              </c:extLst>
            </c:dLbl>
            <c:spPr>
              <a:noFill/>
            </c:spPr>
            <c:txPr>
              <a:bodyPr/>
              <a:lstStyle/>
              <a:p>
                <a:pPr>
                  <a:defRPr sz="800" b="1">
                    <a:solidFill>
                      <a:schemeClr val="bg1"/>
                    </a:solidFill>
                  </a:defRPr>
                </a:pPr>
                <a:endParaRPr lang="en-US"/>
              </a:p>
            </c:txPr>
            <c:dLblPos val="ctr"/>
            <c:showLegendKey val="0"/>
            <c:showVal val="1"/>
            <c:showCatName val="0"/>
            <c:showSerName val="0"/>
            <c:showPercent val="1"/>
            <c:showBubbleSize val="0"/>
            <c:showLeaderLines val="0"/>
            <c:extLst>
              <c:ext xmlns:c15="http://schemas.microsoft.com/office/drawing/2012/chart" uri="{CE6537A1-D6FC-4f65-9D91-7224C49458BB}"/>
            </c:extLst>
          </c:dLbls>
          <c:val>
            <c:numRef>
              <c:f>'[ERC-EOY_2023_full_set_working_copy_DRAFT.xlsx]slide 16'!$B$30:$D$30</c:f>
              <c:numCache>
                <c:formatCode>General</c:formatCode>
                <c:ptCount val="3"/>
                <c:pt idx="0">
                  <c:v>106</c:v>
                </c:pt>
                <c:pt idx="1">
                  <c:v>58</c:v>
                </c:pt>
                <c:pt idx="2">
                  <c:v>32</c:v>
                </c:pt>
              </c:numCache>
            </c:numRef>
          </c:val>
          <c:extLst>
            <c:ext xmlns:c16="http://schemas.microsoft.com/office/drawing/2014/chart" uri="{C3380CC4-5D6E-409C-BE32-E72D297353CC}">
              <c16:uniqueId val="{00000003-4208-43E9-A624-0F0A4048D403}"/>
            </c:ext>
          </c:extLst>
        </c:ser>
        <c:dLbls>
          <c:showLegendKey val="0"/>
          <c:showVal val="0"/>
          <c:showCatName val="0"/>
          <c:showSerName val="0"/>
          <c:showPercent val="0"/>
          <c:showBubbleSize val="0"/>
          <c:showLeaderLines val="0"/>
        </c:dLbls>
        <c:firstSliceAng val="0"/>
      </c:pieChart>
    </c:plotArea>
    <c:plotVisOnly val="1"/>
    <c:dispBlanksAs val="gap"/>
    <c:showDLblsOverMax val="0"/>
  </c:chart>
  <c:spPr>
    <a:ln>
      <a:noFill/>
    </a:ln>
  </c:sp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pPr>
            <a:r>
              <a:rPr lang="en-US" sz="1400" b="1" i="0" baseline="0">
                <a:effectLst/>
              </a:rPr>
              <a:t>WHERE ARE ERC GRADUATES EMPLOYED?</a:t>
            </a:r>
            <a:endParaRPr lang="en-US" sz="1400">
              <a:effectLst/>
            </a:endParaRPr>
          </a:p>
        </c:rich>
      </c:tx>
      <c:overlay val="1"/>
    </c:title>
    <c:autoTitleDeleted val="0"/>
    <c:plotArea>
      <c:layout>
        <c:manualLayout>
          <c:layoutTarget val="inner"/>
          <c:xMode val="edge"/>
          <c:yMode val="edge"/>
          <c:x val="8.1131436314363148E-2"/>
          <c:y val="0.17131357221651641"/>
          <c:w val="0.8377371273712737"/>
          <c:h val="0.72674193579063484"/>
        </c:manualLayout>
      </c:layout>
      <c:ofPieChart>
        <c:ofPieType val="pie"/>
        <c:varyColors val="1"/>
        <c:dLbls>
          <c:showLegendKey val="0"/>
          <c:showVal val="1"/>
          <c:showCatName val="0"/>
          <c:showSerName val="0"/>
          <c:showPercent val="0"/>
          <c:showBubbleSize val="0"/>
          <c:showLeaderLines val="0"/>
        </c:dLbls>
        <c:gapWidth val="100"/>
        <c:splitType val="pos"/>
        <c:splitPos val="3"/>
        <c:secondPieSize val="75"/>
        <c:serLines/>
      </c:ofPieChart>
    </c:plotArea>
    <c:plotVisOnly val="1"/>
    <c:dispBlanksAs val="gap"/>
    <c:showDLblsOverMax val="0"/>
  </c:chart>
  <c:spPr>
    <a:ln>
      <a:noFill/>
    </a:ln>
  </c:sp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6622193059200928E-2"/>
          <c:y val="0"/>
          <c:w val="0.72633945122517485"/>
          <c:h val="0.95449701384250951"/>
        </c:manualLayout>
      </c:layout>
      <c:pieChart>
        <c:varyColors val="1"/>
        <c:ser>
          <c:idx val="0"/>
          <c:order val="0"/>
          <c:tx>
            <c:strRef>
              <c:f>'[ERC-EOY_2023_full_set_working_copy_DRAFT.xlsx]slide 16'!$A$31</c:f>
              <c:strCache>
                <c:ptCount val="1"/>
                <c:pt idx="0">
                  <c:v>2021</c:v>
                </c:pt>
              </c:strCache>
            </c:strRef>
          </c:tx>
          <c:dLbls>
            <c:dLbl>
              <c:idx val="0"/>
              <c:layout>
                <c:manualLayout>
                  <c:x val="-0.28736547522155409"/>
                  <c:y val="-1.6973244230442254E-3"/>
                </c:manualLayout>
              </c:layout>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0-F935-42D1-8438-75AFC6149AA7}"/>
                </c:ext>
              </c:extLst>
            </c:dLbl>
            <c:dLbl>
              <c:idx val="1"/>
              <c:layout>
                <c:manualLayout>
                  <c:x val="0.14512990503100917"/>
                  <c:y val="-0.17260215572154716"/>
                </c:manualLayout>
              </c:layout>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F935-42D1-8438-75AFC6149AA7}"/>
                </c:ext>
              </c:extLst>
            </c:dLbl>
            <c:dLbl>
              <c:idx val="2"/>
              <c:layout>
                <c:manualLayout>
                  <c:x val="0.19574968610580337"/>
                  <c:y val="6.0249179862136223E-2"/>
                </c:manualLayout>
              </c:layout>
              <c:dLblPos val="bestFit"/>
              <c:showLegendKey val="0"/>
              <c:showVal val="1"/>
              <c:showCatName val="0"/>
              <c:showSerName val="0"/>
              <c:showPercent val="1"/>
              <c:showBubbleSize val="0"/>
              <c:extLst>
                <c:ext xmlns:c15="http://schemas.microsoft.com/office/drawing/2012/chart" uri="{CE6537A1-D6FC-4f65-9D91-7224C49458BB}">
                  <c15:layout>
                    <c:manualLayout>
                      <c:w val="0.2223314240083539"/>
                      <c:h val="0.29900335733440314"/>
                    </c:manualLayout>
                  </c15:layout>
                </c:ext>
                <c:ext xmlns:c16="http://schemas.microsoft.com/office/drawing/2014/chart" uri="{C3380CC4-5D6E-409C-BE32-E72D297353CC}">
                  <c16:uniqueId val="{00000002-F935-42D1-8438-75AFC6149AA7}"/>
                </c:ext>
              </c:extLst>
            </c:dLbl>
            <c:spPr>
              <a:noFill/>
            </c:spPr>
            <c:txPr>
              <a:bodyPr/>
              <a:lstStyle/>
              <a:p>
                <a:pPr>
                  <a:defRPr sz="800" b="1">
                    <a:solidFill>
                      <a:schemeClr val="bg1"/>
                    </a:solidFill>
                  </a:defRPr>
                </a:pPr>
                <a:endParaRPr lang="en-US"/>
              </a:p>
            </c:txPr>
            <c:dLblPos val="ctr"/>
            <c:showLegendKey val="0"/>
            <c:showVal val="1"/>
            <c:showCatName val="0"/>
            <c:showSerName val="0"/>
            <c:showPercent val="1"/>
            <c:showBubbleSize val="0"/>
            <c:showLeaderLines val="0"/>
            <c:extLst>
              <c:ext xmlns:c15="http://schemas.microsoft.com/office/drawing/2012/chart" uri="{CE6537A1-D6FC-4f65-9D91-7224C49458BB}"/>
            </c:extLst>
          </c:dLbls>
          <c:val>
            <c:numRef>
              <c:f>'[ERC-EOY_2023_full_set_working_copy_DRAFT.xlsx]slide 16'!$B$31:$D$31</c:f>
              <c:numCache>
                <c:formatCode>General</c:formatCode>
                <c:ptCount val="3"/>
                <c:pt idx="0">
                  <c:v>107</c:v>
                </c:pt>
                <c:pt idx="1">
                  <c:v>67</c:v>
                </c:pt>
                <c:pt idx="2">
                  <c:v>53</c:v>
                </c:pt>
              </c:numCache>
            </c:numRef>
          </c:val>
          <c:extLst>
            <c:ext xmlns:c16="http://schemas.microsoft.com/office/drawing/2014/chart" uri="{C3380CC4-5D6E-409C-BE32-E72D297353CC}">
              <c16:uniqueId val="{00000003-F935-42D1-8438-75AFC6149AA7}"/>
            </c:ext>
          </c:extLst>
        </c:ser>
        <c:dLbls>
          <c:showLegendKey val="0"/>
          <c:showVal val="0"/>
          <c:showCatName val="0"/>
          <c:showSerName val="0"/>
          <c:showPercent val="0"/>
          <c:showBubbleSize val="0"/>
          <c:showLeaderLines val="0"/>
        </c:dLbls>
        <c:firstSliceAng val="0"/>
      </c:pieChart>
    </c:plotArea>
    <c:plotVisOnly val="1"/>
    <c:dispBlanksAs val="gap"/>
    <c:showDLblsOverMax val="0"/>
  </c:chart>
  <c:spPr>
    <a:ln>
      <a:noFill/>
    </a:ln>
  </c:spPr>
  <c:externalData r:id="rId2">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3.9988577816661805E-2"/>
          <c:y val="5.121872702724772E-3"/>
          <c:w val="0.72536103703129529"/>
          <c:h val="0.95321126043233206"/>
        </c:manualLayout>
      </c:layout>
      <c:pieChart>
        <c:varyColors val="1"/>
        <c:ser>
          <c:idx val="0"/>
          <c:order val="0"/>
          <c:tx>
            <c:strRef>
              <c:f>'[ERC-EOY_2023_full_set_working_copy_DRAFT.xlsx]slide 16'!$A$32</c:f>
              <c:strCache>
                <c:ptCount val="1"/>
                <c:pt idx="0">
                  <c:v>2022</c:v>
                </c:pt>
              </c:strCache>
            </c:strRef>
          </c:tx>
          <c:dPt>
            <c:idx val="0"/>
            <c:bubble3D val="0"/>
            <c:spPr>
              <a:solidFill>
                <a:srgbClr val="4F81BD"/>
              </a:solidFill>
            </c:spPr>
            <c:extLst>
              <c:ext xmlns:c16="http://schemas.microsoft.com/office/drawing/2014/chart" uri="{C3380CC4-5D6E-409C-BE32-E72D297353CC}">
                <c16:uniqueId val="{00000001-43A6-42D7-BCE4-13B28CEA188E}"/>
              </c:ext>
            </c:extLst>
          </c:dPt>
          <c:dPt>
            <c:idx val="1"/>
            <c:bubble3D val="0"/>
            <c:spPr>
              <a:solidFill>
                <a:srgbClr val="C0504D"/>
              </a:solidFill>
            </c:spPr>
            <c:extLst>
              <c:ext xmlns:c16="http://schemas.microsoft.com/office/drawing/2014/chart" uri="{C3380CC4-5D6E-409C-BE32-E72D297353CC}">
                <c16:uniqueId val="{00000003-43A6-42D7-BCE4-13B28CEA188E}"/>
              </c:ext>
            </c:extLst>
          </c:dPt>
          <c:dPt>
            <c:idx val="2"/>
            <c:bubble3D val="0"/>
            <c:spPr>
              <a:solidFill>
                <a:srgbClr val="9BBB59"/>
              </a:solidFill>
            </c:spPr>
            <c:extLst>
              <c:ext xmlns:c16="http://schemas.microsoft.com/office/drawing/2014/chart" uri="{C3380CC4-5D6E-409C-BE32-E72D297353CC}">
                <c16:uniqueId val="{00000005-43A6-42D7-BCE4-13B28CEA188E}"/>
              </c:ext>
            </c:extLst>
          </c:dPt>
          <c:dLbls>
            <c:dLbl>
              <c:idx val="0"/>
              <c:layout>
                <c:manualLayout>
                  <c:x val="-0.31616023690537948"/>
                  <c:y val="3.0543974186236129E-2"/>
                </c:manualLayout>
              </c:layout>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43A6-42D7-BCE4-13B28CEA188E}"/>
                </c:ext>
              </c:extLst>
            </c:dLbl>
            <c:dLbl>
              <c:idx val="1"/>
              <c:layout>
                <c:manualLayout>
                  <c:x val="0.14778584847228407"/>
                  <c:y val="-0.19446279938431976"/>
                </c:manualLayout>
              </c:layout>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43A6-42D7-BCE4-13B28CEA188E}"/>
                </c:ext>
              </c:extLst>
            </c:dLbl>
            <c:dLbl>
              <c:idx val="2"/>
              <c:layout>
                <c:manualLayout>
                  <c:x val="0.15291565112661873"/>
                  <c:y val="6.6845250835253694E-2"/>
                </c:manualLayout>
              </c:layout>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43A6-42D7-BCE4-13B28CEA188E}"/>
                </c:ext>
              </c:extLst>
            </c:dLbl>
            <c:spPr>
              <a:noFill/>
            </c:spPr>
            <c:txPr>
              <a:bodyPr/>
              <a:lstStyle/>
              <a:p>
                <a:pPr>
                  <a:defRPr sz="800" b="1">
                    <a:solidFill>
                      <a:schemeClr val="bg1"/>
                    </a:solidFill>
                  </a:defRPr>
                </a:pPr>
                <a:endParaRPr lang="en-US"/>
              </a:p>
            </c:txPr>
            <c:dLblPos val="ctr"/>
            <c:showLegendKey val="0"/>
            <c:showVal val="1"/>
            <c:showCatName val="0"/>
            <c:showSerName val="0"/>
            <c:showPercent val="1"/>
            <c:showBubbleSize val="0"/>
            <c:showLeaderLines val="0"/>
            <c:extLst>
              <c:ext xmlns:c15="http://schemas.microsoft.com/office/drawing/2012/chart" uri="{CE6537A1-D6FC-4f65-9D91-7224C49458BB}"/>
            </c:extLst>
          </c:dLbls>
          <c:val>
            <c:numRef>
              <c:f>'[ERC-EOY_2023_full_set_working_copy_DRAFT.xlsx]slide 16'!$B$32:$D$32</c:f>
              <c:numCache>
                <c:formatCode>General</c:formatCode>
                <c:ptCount val="3"/>
                <c:pt idx="0">
                  <c:v>99</c:v>
                </c:pt>
                <c:pt idx="1">
                  <c:v>59</c:v>
                </c:pt>
                <c:pt idx="2">
                  <c:v>40</c:v>
                </c:pt>
              </c:numCache>
            </c:numRef>
          </c:val>
          <c:extLst>
            <c:ext xmlns:c16="http://schemas.microsoft.com/office/drawing/2014/chart" uri="{C3380CC4-5D6E-409C-BE32-E72D297353CC}">
              <c16:uniqueId val="{00000006-43A6-42D7-BCE4-13B28CEA188E}"/>
            </c:ext>
          </c:extLst>
        </c:ser>
        <c:dLbls>
          <c:showLegendKey val="0"/>
          <c:showVal val="0"/>
          <c:showCatName val="0"/>
          <c:showSerName val="0"/>
          <c:showPercent val="0"/>
          <c:showBubbleSize val="0"/>
          <c:showLeaderLines val="0"/>
        </c:dLbls>
        <c:firstSliceAng val="0"/>
      </c:pieChart>
    </c:plotArea>
    <c:plotVisOnly val="1"/>
    <c:dispBlanksAs val="gap"/>
    <c:showDLblsOverMax val="0"/>
  </c:chart>
  <c:spPr>
    <a:ln>
      <a:noFill/>
    </a:ln>
  </c:spPr>
  <c:externalData r:id="rId2">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6111758962237709E-2"/>
          <c:y val="2.8468194900229195E-2"/>
          <c:w val="0.6990367227073262"/>
          <c:h val="0.91861795922681821"/>
        </c:manualLayout>
      </c:layout>
      <c:pieChart>
        <c:varyColors val="1"/>
        <c:ser>
          <c:idx val="0"/>
          <c:order val="0"/>
          <c:tx>
            <c:strRef>
              <c:f>'[ERC-EOY_2023_full_set_working_copy_DRAFT.xlsx]slide 16'!$A$36</c:f>
              <c:strCache>
                <c:ptCount val="1"/>
                <c:pt idx="0">
                  <c:v>2018</c:v>
                </c:pt>
              </c:strCache>
            </c:strRef>
          </c:tx>
          <c:dLbls>
            <c:dLbl>
              <c:idx val="0"/>
              <c:layout>
                <c:manualLayout>
                  <c:x val="-0.25966504220789904"/>
                  <c:y val="-0.27045617199831373"/>
                </c:manualLayout>
              </c:layout>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0-E82F-48CE-BC28-4B518C6147AD}"/>
                </c:ext>
              </c:extLst>
            </c:dLbl>
            <c:dLbl>
              <c:idx val="1"/>
              <c:layout>
                <c:manualLayout>
                  <c:x val="0.11304478168517185"/>
                  <c:y val="3.9011036355694861E-2"/>
                </c:manualLayout>
              </c:layout>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E82F-48CE-BC28-4B518C6147AD}"/>
                </c:ext>
              </c:extLst>
            </c:dLbl>
            <c:dLbl>
              <c:idx val="2"/>
              <c:layout>
                <c:manualLayout>
                  <c:x val="0.17438205369122609"/>
                  <c:y val="0.115858668052274"/>
                </c:manualLayout>
              </c:layout>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2-E82F-48CE-BC28-4B518C6147AD}"/>
                </c:ext>
              </c:extLst>
            </c:dLbl>
            <c:spPr>
              <a:noFill/>
            </c:spPr>
            <c:txPr>
              <a:bodyPr/>
              <a:lstStyle/>
              <a:p>
                <a:pPr>
                  <a:defRPr sz="800" b="1">
                    <a:solidFill>
                      <a:schemeClr val="bg1"/>
                    </a:solidFill>
                  </a:defRPr>
                </a:pPr>
                <a:endParaRPr lang="en-US"/>
              </a:p>
            </c:txPr>
            <c:dLblPos val="ctr"/>
            <c:showLegendKey val="0"/>
            <c:showVal val="1"/>
            <c:showCatName val="0"/>
            <c:showSerName val="0"/>
            <c:showPercent val="1"/>
            <c:showBubbleSize val="0"/>
            <c:showLeaderLines val="0"/>
            <c:extLst>
              <c:ext xmlns:c15="http://schemas.microsoft.com/office/drawing/2012/chart" uri="{CE6537A1-D6FC-4f65-9D91-7224C49458BB}"/>
            </c:extLst>
          </c:dLbls>
          <c:val>
            <c:numRef>
              <c:f>'[ERC-EOY_2023_full_set_working_copy_DRAFT.xlsx]slide 16'!$B$36:$D$36</c:f>
              <c:numCache>
                <c:formatCode>General</c:formatCode>
                <c:ptCount val="3"/>
                <c:pt idx="0">
                  <c:v>820</c:v>
                </c:pt>
                <c:pt idx="1">
                  <c:v>68</c:v>
                </c:pt>
                <c:pt idx="2">
                  <c:v>240</c:v>
                </c:pt>
              </c:numCache>
            </c:numRef>
          </c:val>
          <c:extLst>
            <c:ext xmlns:c16="http://schemas.microsoft.com/office/drawing/2014/chart" uri="{C3380CC4-5D6E-409C-BE32-E72D297353CC}">
              <c16:uniqueId val="{00000003-E82F-48CE-BC28-4B518C6147AD}"/>
            </c:ext>
          </c:extLst>
        </c:ser>
        <c:dLbls>
          <c:showLegendKey val="0"/>
          <c:showVal val="0"/>
          <c:showCatName val="0"/>
          <c:showSerName val="0"/>
          <c:showPercent val="0"/>
          <c:showBubbleSize val="0"/>
          <c:showLeaderLines val="0"/>
        </c:dLbls>
        <c:firstSliceAng val="0"/>
      </c:pieChart>
    </c:plotArea>
    <c:plotVisOnly val="1"/>
    <c:dispBlanksAs val="gap"/>
    <c:showDLblsOverMax val="0"/>
  </c:chart>
  <c:spPr>
    <a:ln>
      <a:noFill/>
    </a:ln>
  </c:sp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9712744240303287E-2"/>
          <c:y val="0"/>
          <c:w val="0.74973215867345633"/>
          <c:h val="0.96217652740811921"/>
        </c:manualLayout>
      </c:layout>
      <c:pieChart>
        <c:varyColors val="1"/>
        <c:ser>
          <c:idx val="0"/>
          <c:order val="0"/>
          <c:tx>
            <c:strRef>
              <c:f>'[ERC-EOY_2023_full_set_working_copy_DRAFT.xlsx]slide 16'!$A$37</c:f>
              <c:strCache>
                <c:ptCount val="1"/>
                <c:pt idx="0">
                  <c:v>2019</c:v>
                </c:pt>
              </c:strCache>
            </c:strRef>
          </c:tx>
          <c:dLbls>
            <c:dLbl>
              <c:idx val="0"/>
              <c:layout>
                <c:manualLayout>
                  <c:x val="-0.24504529705035993"/>
                  <c:y val="-0.20383320863760124"/>
                </c:manualLayout>
              </c:layout>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0-5604-41A5-A814-E1BADE512462}"/>
                </c:ext>
              </c:extLst>
            </c:dLbl>
            <c:dLbl>
              <c:idx val="1"/>
              <c:layout>
                <c:manualLayout>
                  <c:x val="8.4898355953525323E-2"/>
                  <c:y val="7.8609327575924634E-2"/>
                </c:manualLayout>
              </c:layout>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5604-41A5-A814-E1BADE512462}"/>
                </c:ext>
              </c:extLst>
            </c:dLbl>
            <c:dLbl>
              <c:idx val="2"/>
              <c:layout>
                <c:manualLayout>
                  <c:x val="0.20426017908639352"/>
                  <c:y val="8.6019705812545269E-2"/>
                </c:manualLayout>
              </c:layout>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2-5604-41A5-A814-E1BADE512462}"/>
                </c:ext>
              </c:extLst>
            </c:dLbl>
            <c:spPr>
              <a:noFill/>
            </c:spPr>
            <c:txPr>
              <a:bodyPr/>
              <a:lstStyle/>
              <a:p>
                <a:pPr>
                  <a:defRPr sz="800" b="1">
                    <a:solidFill>
                      <a:schemeClr val="bg1"/>
                    </a:solidFill>
                  </a:defRPr>
                </a:pPr>
                <a:endParaRPr lang="en-US"/>
              </a:p>
            </c:txPr>
            <c:dLblPos val="ctr"/>
            <c:showLegendKey val="0"/>
            <c:showVal val="1"/>
            <c:showCatName val="0"/>
            <c:showSerName val="0"/>
            <c:showPercent val="1"/>
            <c:showBubbleSize val="0"/>
            <c:showLeaderLines val="0"/>
            <c:extLst>
              <c:ext xmlns:c15="http://schemas.microsoft.com/office/drawing/2012/chart" uri="{CE6537A1-D6FC-4f65-9D91-7224C49458BB}"/>
            </c:extLst>
          </c:dLbls>
          <c:val>
            <c:numRef>
              <c:f>'[ERC-EOY_2023_full_set_working_copy_DRAFT.xlsx]slide 16'!$B$37:$D$37</c:f>
              <c:numCache>
                <c:formatCode>General</c:formatCode>
                <c:ptCount val="3"/>
                <c:pt idx="0">
                  <c:v>694</c:v>
                </c:pt>
                <c:pt idx="1">
                  <c:v>41</c:v>
                </c:pt>
                <c:pt idx="2">
                  <c:v>212</c:v>
                </c:pt>
              </c:numCache>
            </c:numRef>
          </c:val>
          <c:extLst>
            <c:ext xmlns:c16="http://schemas.microsoft.com/office/drawing/2014/chart" uri="{C3380CC4-5D6E-409C-BE32-E72D297353CC}">
              <c16:uniqueId val="{00000003-5604-41A5-A814-E1BADE512462}"/>
            </c:ext>
          </c:extLst>
        </c:ser>
        <c:dLbls>
          <c:showLegendKey val="0"/>
          <c:showVal val="0"/>
          <c:showCatName val="0"/>
          <c:showSerName val="0"/>
          <c:showPercent val="0"/>
          <c:showBubbleSize val="0"/>
          <c:showLeaderLines val="0"/>
        </c:dLbls>
        <c:firstSliceAng val="0"/>
      </c:pieChart>
    </c:plotArea>
    <c:plotVisOnly val="1"/>
    <c:dispBlanksAs val="gap"/>
    <c:showDLblsOverMax val="0"/>
  </c:chart>
  <c:spPr>
    <a:ln>
      <a:noFill/>
    </a:ln>
  </c:sp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3.9988577816661805E-2"/>
          <c:y val="2.3846017095331219E-2"/>
          <c:w val="0.72198301019038391"/>
          <c:h val="0.95746008587511156"/>
        </c:manualLayout>
      </c:layout>
      <c:pieChart>
        <c:varyColors val="1"/>
        <c:ser>
          <c:idx val="0"/>
          <c:order val="0"/>
          <c:tx>
            <c:strRef>
              <c:f>'[ERC-EOY_2023_full_set_working_copy_DRAFT.xlsx]slide 16'!$A$38</c:f>
              <c:strCache>
                <c:ptCount val="1"/>
                <c:pt idx="0">
                  <c:v>2020</c:v>
                </c:pt>
              </c:strCache>
            </c:strRef>
          </c:tx>
          <c:dLbls>
            <c:dLbl>
              <c:idx val="0"/>
              <c:layout>
                <c:manualLayout>
                  <c:x val="-0.2265614511060913"/>
                  <c:y val="-0.31794183807414522"/>
                </c:manualLayout>
              </c:layout>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0-B123-4B94-9548-7A04E03C34DE}"/>
                </c:ext>
              </c:extLst>
            </c:dLbl>
            <c:dLbl>
              <c:idx val="1"/>
              <c:layout>
                <c:manualLayout>
                  <c:x val="9.6496506743392788E-2"/>
                  <c:y val="7.7059048440701619E-2"/>
                </c:manualLayout>
              </c:layout>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B123-4B94-9548-7A04E03C34DE}"/>
                </c:ext>
              </c:extLst>
            </c:dLbl>
            <c:dLbl>
              <c:idx val="2"/>
              <c:layout>
                <c:manualLayout>
                  <c:x val="0.17628277317736857"/>
                  <c:y val="0.12215469368322239"/>
                </c:manualLayout>
              </c:layout>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2-B123-4B94-9548-7A04E03C34DE}"/>
                </c:ext>
              </c:extLst>
            </c:dLbl>
            <c:spPr>
              <a:noFill/>
            </c:spPr>
            <c:txPr>
              <a:bodyPr/>
              <a:lstStyle/>
              <a:p>
                <a:pPr>
                  <a:defRPr sz="800" b="1">
                    <a:solidFill>
                      <a:schemeClr val="bg1"/>
                    </a:solidFill>
                  </a:defRPr>
                </a:pPr>
                <a:endParaRPr lang="en-US"/>
              </a:p>
            </c:txPr>
            <c:dLblPos val="ctr"/>
            <c:showLegendKey val="0"/>
            <c:showVal val="1"/>
            <c:showCatName val="0"/>
            <c:showSerName val="0"/>
            <c:showPercent val="1"/>
            <c:showBubbleSize val="0"/>
            <c:showLeaderLines val="0"/>
            <c:extLst>
              <c:ext xmlns:c15="http://schemas.microsoft.com/office/drawing/2012/chart" uri="{CE6537A1-D6FC-4f65-9D91-7224C49458BB}"/>
            </c:extLst>
          </c:dLbls>
          <c:val>
            <c:numRef>
              <c:f>'[ERC-EOY_2023_full_set_working_copy_DRAFT.xlsx]slide 16'!$B$38:$D$38</c:f>
              <c:numCache>
                <c:formatCode>General</c:formatCode>
                <c:ptCount val="3"/>
                <c:pt idx="0">
                  <c:v>594</c:v>
                </c:pt>
                <c:pt idx="1">
                  <c:v>31</c:v>
                </c:pt>
                <c:pt idx="2">
                  <c:v>192</c:v>
                </c:pt>
              </c:numCache>
            </c:numRef>
          </c:val>
          <c:extLst>
            <c:ext xmlns:c16="http://schemas.microsoft.com/office/drawing/2014/chart" uri="{C3380CC4-5D6E-409C-BE32-E72D297353CC}">
              <c16:uniqueId val="{00000003-B123-4B94-9548-7A04E03C34DE}"/>
            </c:ext>
          </c:extLst>
        </c:ser>
        <c:dLbls>
          <c:showLegendKey val="0"/>
          <c:showVal val="0"/>
          <c:showCatName val="0"/>
          <c:showSerName val="0"/>
          <c:showPercent val="0"/>
          <c:showBubbleSize val="0"/>
          <c:showLeaderLines val="0"/>
        </c:dLbls>
        <c:firstSliceAng val="0"/>
      </c:pieChart>
    </c:plotArea>
    <c:plotVisOnly val="1"/>
    <c:dispBlanksAs val="gap"/>
    <c:showDLblsOverMax val="0"/>
  </c:chart>
  <c:spPr>
    <a:ln>
      <a:noFill/>
    </a:ln>
  </c:sp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6622193059200928E-2"/>
          <c:y val="0"/>
          <c:w val="0.72633945122517485"/>
          <c:h val="0.95449701384250951"/>
        </c:manualLayout>
      </c:layout>
      <c:pieChart>
        <c:varyColors val="1"/>
        <c:ser>
          <c:idx val="0"/>
          <c:order val="0"/>
          <c:tx>
            <c:strRef>
              <c:f>'[ERC-EOY_2023_full_set_working_copy_DRAFT.xlsx]slide 16'!$A$39</c:f>
              <c:strCache>
                <c:ptCount val="1"/>
                <c:pt idx="0">
                  <c:v>2021</c:v>
                </c:pt>
              </c:strCache>
            </c:strRef>
          </c:tx>
          <c:dLbls>
            <c:dLbl>
              <c:idx val="0"/>
              <c:layout>
                <c:manualLayout>
                  <c:x val="-0.19312523522735534"/>
                  <c:y val="-0.33525382041357615"/>
                </c:manualLayout>
              </c:layout>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0-2243-4FF6-9292-15CD7DBB9225}"/>
                </c:ext>
              </c:extLst>
            </c:dLbl>
            <c:dLbl>
              <c:idx val="1"/>
              <c:layout>
                <c:manualLayout>
                  <c:x val="7.0749139938653227E-2"/>
                  <c:y val="3.9176617266390053E-2"/>
                </c:manualLayout>
              </c:layout>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2243-4FF6-9292-15CD7DBB9225}"/>
                </c:ext>
              </c:extLst>
            </c:dLbl>
            <c:dLbl>
              <c:idx val="2"/>
              <c:layout>
                <c:manualLayout>
                  <c:x val="0.19479943039214465"/>
                  <c:y val="6.0107904516646354E-2"/>
                </c:manualLayout>
              </c:layout>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2-2243-4FF6-9292-15CD7DBB9225}"/>
                </c:ext>
              </c:extLst>
            </c:dLbl>
            <c:spPr>
              <a:noFill/>
            </c:spPr>
            <c:txPr>
              <a:bodyPr/>
              <a:lstStyle/>
              <a:p>
                <a:pPr>
                  <a:defRPr sz="800" b="1">
                    <a:solidFill>
                      <a:schemeClr val="bg1"/>
                    </a:solidFill>
                  </a:defRPr>
                </a:pPr>
                <a:endParaRPr lang="en-US"/>
              </a:p>
            </c:txPr>
            <c:dLblPos val="ctr"/>
            <c:showLegendKey val="0"/>
            <c:showVal val="1"/>
            <c:showCatName val="0"/>
            <c:showSerName val="0"/>
            <c:showPercent val="1"/>
            <c:showBubbleSize val="0"/>
            <c:showLeaderLines val="0"/>
            <c:extLst>
              <c:ext xmlns:c15="http://schemas.microsoft.com/office/drawing/2012/chart" uri="{CE6537A1-D6FC-4f65-9D91-7224C49458BB}"/>
            </c:extLst>
          </c:dLbls>
          <c:val>
            <c:numRef>
              <c:f>'[ERC-EOY_2023_full_set_working_copy_DRAFT.xlsx]slide 16'!$B$39:$D$39</c:f>
              <c:numCache>
                <c:formatCode>General</c:formatCode>
                <c:ptCount val="3"/>
                <c:pt idx="0">
                  <c:v>612</c:v>
                </c:pt>
                <c:pt idx="1">
                  <c:v>27</c:v>
                </c:pt>
                <c:pt idx="2">
                  <c:v>150</c:v>
                </c:pt>
              </c:numCache>
            </c:numRef>
          </c:val>
          <c:extLst>
            <c:ext xmlns:c16="http://schemas.microsoft.com/office/drawing/2014/chart" uri="{C3380CC4-5D6E-409C-BE32-E72D297353CC}">
              <c16:uniqueId val="{00000003-2243-4FF6-9292-15CD7DBB9225}"/>
            </c:ext>
          </c:extLst>
        </c:ser>
        <c:dLbls>
          <c:showLegendKey val="0"/>
          <c:showVal val="0"/>
          <c:showCatName val="0"/>
          <c:showSerName val="0"/>
          <c:showPercent val="0"/>
          <c:showBubbleSize val="0"/>
          <c:showLeaderLines val="0"/>
        </c:dLbls>
        <c:firstSliceAng val="0"/>
      </c:pieChart>
    </c:plotArea>
    <c:plotVisOnly val="1"/>
    <c:dispBlanksAs val="gap"/>
    <c:showDLblsOverMax val="0"/>
  </c:chart>
  <c:spPr>
    <a:ln>
      <a:noFill/>
    </a:ln>
  </c:spPr>
  <c:externalData r:id="rId2">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3.9988577816661805E-2"/>
          <c:y val="5.121872702724772E-3"/>
          <c:w val="0.72536103703129529"/>
          <c:h val="0.95321126043233206"/>
        </c:manualLayout>
      </c:layout>
      <c:pieChart>
        <c:varyColors val="1"/>
        <c:ser>
          <c:idx val="0"/>
          <c:order val="0"/>
          <c:tx>
            <c:strRef>
              <c:f>'slide 16'!$A$40</c:f>
              <c:strCache>
                <c:ptCount val="1"/>
                <c:pt idx="0">
                  <c:v>2022</c:v>
                </c:pt>
              </c:strCache>
            </c:strRef>
          </c:tx>
          <c:dPt>
            <c:idx val="0"/>
            <c:bubble3D val="0"/>
            <c:spPr>
              <a:solidFill>
                <a:srgbClr val="4F81BD"/>
              </a:solidFill>
            </c:spPr>
            <c:extLst>
              <c:ext xmlns:c16="http://schemas.microsoft.com/office/drawing/2014/chart" uri="{C3380CC4-5D6E-409C-BE32-E72D297353CC}">
                <c16:uniqueId val="{00000001-D291-4AF3-9FCB-E775EA869687}"/>
              </c:ext>
            </c:extLst>
          </c:dPt>
          <c:dPt>
            <c:idx val="1"/>
            <c:bubble3D val="0"/>
            <c:spPr>
              <a:solidFill>
                <a:srgbClr val="C0504D"/>
              </a:solidFill>
            </c:spPr>
            <c:extLst>
              <c:ext xmlns:c16="http://schemas.microsoft.com/office/drawing/2014/chart" uri="{C3380CC4-5D6E-409C-BE32-E72D297353CC}">
                <c16:uniqueId val="{00000003-D291-4AF3-9FCB-E775EA869687}"/>
              </c:ext>
            </c:extLst>
          </c:dPt>
          <c:dPt>
            <c:idx val="2"/>
            <c:bubble3D val="0"/>
            <c:spPr>
              <a:solidFill>
                <a:srgbClr val="9BBB59"/>
              </a:solidFill>
            </c:spPr>
            <c:extLst>
              <c:ext xmlns:c16="http://schemas.microsoft.com/office/drawing/2014/chart" uri="{C3380CC4-5D6E-409C-BE32-E72D297353CC}">
                <c16:uniqueId val="{00000005-D291-4AF3-9FCB-E775EA869687}"/>
              </c:ext>
            </c:extLst>
          </c:dPt>
          <c:dLbls>
            <c:dLbl>
              <c:idx val="0"/>
              <c:layout>
                <c:manualLayout>
                  <c:x val="-0.19407678261067332"/>
                  <c:y val="-0.33665193694974399"/>
                </c:manualLayout>
              </c:layout>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D291-4AF3-9FCB-E775EA869687}"/>
                </c:ext>
              </c:extLst>
            </c:dLbl>
            <c:dLbl>
              <c:idx val="1"/>
              <c:layout>
                <c:manualLayout>
                  <c:x val="8.2639008214911158E-2"/>
                  <c:y val="7.5283535199368451E-2"/>
                </c:manualLayout>
              </c:layout>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D291-4AF3-9FCB-E775EA869687}"/>
                </c:ext>
              </c:extLst>
            </c:dLbl>
            <c:dLbl>
              <c:idx val="2"/>
              <c:layout>
                <c:manualLayout>
                  <c:x val="0.19799008541916868"/>
                  <c:y val="9.1433472920290873E-2"/>
                </c:manualLayout>
              </c:layout>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D291-4AF3-9FCB-E775EA869687}"/>
                </c:ext>
              </c:extLst>
            </c:dLbl>
            <c:spPr>
              <a:noFill/>
            </c:spPr>
            <c:txPr>
              <a:bodyPr/>
              <a:lstStyle/>
              <a:p>
                <a:pPr>
                  <a:defRPr sz="800" b="1">
                    <a:solidFill>
                      <a:schemeClr val="bg1"/>
                    </a:solidFill>
                  </a:defRPr>
                </a:pPr>
                <a:endParaRPr lang="en-US"/>
              </a:p>
            </c:txPr>
            <c:dLblPos val="ctr"/>
            <c:showLegendKey val="0"/>
            <c:showVal val="1"/>
            <c:showCatName val="0"/>
            <c:showSerName val="0"/>
            <c:showPercent val="1"/>
            <c:showBubbleSize val="0"/>
            <c:showLeaderLines val="0"/>
            <c:extLst>
              <c:ext xmlns:c15="http://schemas.microsoft.com/office/drawing/2012/chart" uri="{CE6537A1-D6FC-4f65-9D91-7224C49458BB}"/>
            </c:extLst>
          </c:dLbls>
          <c:val>
            <c:numRef>
              <c:f>'slide 16'!$B$40:$D$40</c:f>
              <c:numCache>
                <c:formatCode>General</c:formatCode>
                <c:ptCount val="3"/>
                <c:pt idx="0">
                  <c:v>573</c:v>
                </c:pt>
                <c:pt idx="1">
                  <c:v>23</c:v>
                </c:pt>
                <c:pt idx="2">
                  <c:v>189</c:v>
                </c:pt>
              </c:numCache>
            </c:numRef>
          </c:val>
          <c:extLst>
            <c:ext xmlns:c16="http://schemas.microsoft.com/office/drawing/2014/chart" uri="{C3380CC4-5D6E-409C-BE32-E72D297353CC}">
              <c16:uniqueId val="{00000006-D291-4AF3-9FCB-E775EA869687}"/>
            </c:ext>
          </c:extLst>
        </c:ser>
        <c:dLbls>
          <c:showLegendKey val="0"/>
          <c:showVal val="0"/>
          <c:showCatName val="0"/>
          <c:showSerName val="0"/>
          <c:showPercent val="0"/>
          <c:showBubbleSize val="0"/>
          <c:showLeaderLines val="0"/>
        </c:dLbls>
        <c:firstSliceAng val="0"/>
      </c:pieChart>
    </c:plotArea>
    <c:plotVisOnly val="1"/>
    <c:dispBlanksAs val="gap"/>
    <c:showDLblsOverMax val="0"/>
  </c:chart>
  <c:spPr>
    <a:ln>
      <a:noFill/>
    </a:ln>
  </c:spPr>
  <c:externalData r:id="rId2">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8577369112074229E-2"/>
          <c:y val="4.4902752511785465E-2"/>
          <c:w val="0.72536103703129529"/>
          <c:h val="0.95321126043233206"/>
        </c:manualLayout>
      </c:layout>
      <c:pieChart>
        <c:varyColors val="1"/>
        <c:ser>
          <c:idx val="0"/>
          <c:order val="0"/>
          <c:tx>
            <c:strRef>
              <c:f>'slide 16'!$A$9</c:f>
              <c:strCache>
                <c:ptCount val="1"/>
                <c:pt idx="0">
                  <c:v>2023</c:v>
                </c:pt>
              </c:strCache>
            </c:strRef>
          </c:tx>
          <c:dPt>
            <c:idx val="0"/>
            <c:bubble3D val="0"/>
            <c:spPr>
              <a:solidFill>
                <a:srgbClr val="4F81BD"/>
              </a:solidFill>
            </c:spPr>
            <c:extLst>
              <c:ext xmlns:c16="http://schemas.microsoft.com/office/drawing/2014/chart" uri="{C3380CC4-5D6E-409C-BE32-E72D297353CC}">
                <c16:uniqueId val="{00000001-C42F-4275-B4BD-BA0BB6272FDC}"/>
              </c:ext>
            </c:extLst>
          </c:dPt>
          <c:dPt>
            <c:idx val="1"/>
            <c:bubble3D val="0"/>
            <c:spPr>
              <a:solidFill>
                <a:srgbClr val="C0504D"/>
              </a:solidFill>
            </c:spPr>
            <c:extLst>
              <c:ext xmlns:c16="http://schemas.microsoft.com/office/drawing/2014/chart" uri="{C3380CC4-5D6E-409C-BE32-E72D297353CC}">
                <c16:uniqueId val="{00000003-C42F-4275-B4BD-BA0BB6272FDC}"/>
              </c:ext>
            </c:extLst>
          </c:dPt>
          <c:dPt>
            <c:idx val="2"/>
            <c:bubble3D val="0"/>
            <c:spPr>
              <a:solidFill>
                <a:srgbClr val="9BBB59"/>
              </a:solidFill>
            </c:spPr>
            <c:extLst>
              <c:ext xmlns:c16="http://schemas.microsoft.com/office/drawing/2014/chart" uri="{C3380CC4-5D6E-409C-BE32-E72D297353CC}">
                <c16:uniqueId val="{00000005-C42F-4275-B4BD-BA0BB6272FDC}"/>
              </c:ext>
            </c:extLst>
          </c:dPt>
          <c:dLbls>
            <c:dLbl>
              <c:idx val="0"/>
              <c:layout>
                <c:manualLayout>
                  <c:x val="-0.23152257673619689"/>
                  <c:y val="-0.17726238012076023"/>
                </c:manualLayout>
              </c:layout>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C42F-4275-B4BD-BA0BB6272FDC}"/>
                </c:ext>
              </c:extLst>
            </c:dLbl>
            <c:dLbl>
              <c:idx val="1"/>
              <c:layout>
                <c:manualLayout>
                  <c:x val="0.1665375364800418"/>
                  <c:y val="0.10781293318370669"/>
                </c:manualLayout>
              </c:layout>
              <c:dLblPos val="bestFit"/>
              <c:showLegendKey val="0"/>
              <c:showVal val="1"/>
              <c:showCatName val="0"/>
              <c:showSerName val="0"/>
              <c:showPercent val="1"/>
              <c:showBubbleSize val="0"/>
              <c:extLst>
                <c:ext xmlns:c15="http://schemas.microsoft.com/office/drawing/2012/chart" uri="{CE6537A1-D6FC-4f65-9D91-7224C49458BB}">
                  <c15:layout>
                    <c:manualLayout>
                      <c:w val="0.20392155140742299"/>
                      <c:h val="0.34843625444335635"/>
                    </c:manualLayout>
                  </c15:layout>
                </c:ext>
                <c:ext xmlns:c16="http://schemas.microsoft.com/office/drawing/2014/chart" uri="{C3380CC4-5D6E-409C-BE32-E72D297353CC}">
                  <c16:uniqueId val="{00000003-C42F-4275-B4BD-BA0BB6272FDC}"/>
                </c:ext>
              </c:extLst>
            </c:dLbl>
            <c:dLbl>
              <c:idx val="2"/>
              <c:layout>
                <c:manualLayout>
                  <c:x val="0.11462838792211347"/>
                  <c:y val="5.3098224887255345E-2"/>
                </c:manualLayout>
              </c:layout>
              <c:dLblPos val="bestFit"/>
              <c:showLegendKey val="0"/>
              <c:showVal val="1"/>
              <c:showCatName val="0"/>
              <c:showSerName val="0"/>
              <c:showPercent val="1"/>
              <c:showBubbleSize val="0"/>
              <c:extLst>
                <c:ext xmlns:c15="http://schemas.microsoft.com/office/drawing/2012/chart" uri="{CE6537A1-D6FC-4f65-9D91-7224C49458BB}">
                  <c15:layout>
                    <c:manualLayout>
                      <c:w val="0.20610612720451874"/>
                      <c:h val="0.31303805724287992"/>
                    </c:manualLayout>
                  </c15:layout>
                </c:ext>
                <c:ext xmlns:c16="http://schemas.microsoft.com/office/drawing/2014/chart" uri="{C3380CC4-5D6E-409C-BE32-E72D297353CC}">
                  <c16:uniqueId val="{00000005-C42F-4275-B4BD-BA0BB6272FDC}"/>
                </c:ext>
              </c:extLst>
            </c:dLbl>
            <c:spPr>
              <a:noFill/>
            </c:spPr>
            <c:txPr>
              <a:bodyPr/>
              <a:lstStyle/>
              <a:p>
                <a:pPr>
                  <a:defRPr sz="800" b="1">
                    <a:solidFill>
                      <a:schemeClr val="bg1"/>
                    </a:solidFill>
                  </a:defRPr>
                </a:pPr>
                <a:endParaRPr lang="en-US"/>
              </a:p>
            </c:txPr>
            <c:dLblPos val="ctr"/>
            <c:showLegendKey val="0"/>
            <c:showVal val="1"/>
            <c:showCatName val="0"/>
            <c:showSerName val="0"/>
            <c:showPercent val="1"/>
            <c:showBubbleSize val="0"/>
            <c:showLeaderLines val="0"/>
            <c:extLst>
              <c:ext xmlns:c15="http://schemas.microsoft.com/office/drawing/2012/chart" uri="{CE6537A1-D6FC-4f65-9D91-7224C49458BB}"/>
            </c:extLst>
          </c:dLbls>
          <c:val>
            <c:numRef>
              <c:f>'slide 16'!$B$9:$D$9</c:f>
              <c:numCache>
                <c:formatCode>General</c:formatCode>
                <c:ptCount val="3"/>
                <c:pt idx="0">
                  <c:v>547</c:v>
                </c:pt>
                <c:pt idx="1">
                  <c:v>52</c:v>
                </c:pt>
                <c:pt idx="2">
                  <c:v>48</c:v>
                </c:pt>
              </c:numCache>
            </c:numRef>
          </c:val>
          <c:extLst>
            <c:ext xmlns:c16="http://schemas.microsoft.com/office/drawing/2014/chart" uri="{C3380CC4-5D6E-409C-BE32-E72D297353CC}">
              <c16:uniqueId val="{00000006-C42F-4275-B4BD-BA0BB6272FDC}"/>
            </c:ext>
          </c:extLst>
        </c:ser>
        <c:dLbls>
          <c:showLegendKey val="0"/>
          <c:showVal val="0"/>
          <c:showCatName val="0"/>
          <c:showSerName val="0"/>
          <c:showPercent val="0"/>
          <c:showBubbleSize val="0"/>
          <c:showLeaderLines val="0"/>
        </c:dLbls>
        <c:firstSliceAng val="0"/>
      </c:pieChart>
    </c:plotArea>
    <c:plotVisOnly val="1"/>
    <c:dispBlanksAs val="gap"/>
    <c:showDLblsOverMax val="0"/>
  </c:chart>
  <c:spPr>
    <a:noFill/>
    <a:ln>
      <a:noFill/>
    </a:ln>
  </c:spPr>
  <c:externalData r:id="rId2">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3.9988577816661805E-2"/>
          <c:y val="5.121872702724772E-3"/>
          <c:w val="0.72536103703129529"/>
          <c:h val="0.95321126043233206"/>
        </c:manualLayout>
      </c:layout>
      <c:pieChart>
        <c:varyColors val="1"/>
        <c:ser>
          <c:idx val="0"/>
          <c:order val="0"/>
          <c:tx>
            <c:strRef>
              <c:f>'[ERC-EOY_2023_full_set_working_copy_DRAFT.xlsx]slide 16'!$A$17</c:f>
              <c:strCache>
                <c:ptCount val="1"/>
                <c:pt idx="0">
                  <c:v>2023</c:v>
                </c:pt>
              </c:strCache>
            </c:strRef>
          </c:tx>
          <c:dPt>
            <c:idx val="0"/>
            <c:bubble3D val="0"/>
            <c:spPr>
              <a:solidFill>
                <a:srgbClr val="4F81BD"/>
              </a:solidFill>
            </c:spPr>
            <c:extLst>
              <c:ext xmlns:c16="http://schemas.microsoft.com/office/drawing/2014/chart" uri="{C3380CC4-5D6E-409C-BE32-E72D297353CC}">
                <c16:uniqueId val="{00000001-4C9D-49C8-ABBF-6E3E48EF87EC}"/>
              </c:ext>
            </c:extLst>
          </c:dPt>
          <c:dPt>
            <c:idx val="1"/>
            <c:bubble3D val="0"/>
            <c:spPr>
              <a:solidFill>
                <a:srgbClr val="C0504D"/>
              </a:solidFill>
            </c:spPr>
            <c:extLst>
              <c:ext xmlns:c16="http://schemas.microsoft.com/office/drawing/2014/chart" uri="{C3380CC4-5D6E-409C-BE32-E72D297353CC}">
                <c16:uniqueId val="{00000003-4C9D-49C8-ABBF-6E3E48EF87EC}"/>
              </c:ext>
            </c:extLst>
          </c:dPt>
          <c:dPt>
            <c:idx val="2"/>
            <c:bubble3D val="0"/>
            <c:spPr>
              <a:solidFill>
                <a:srgbClr val="9BBB59"/>
              </a:solidFill>
            </c:spPr>
            <c:extLst>
              <c:ext xmlns:c16="http://schemas.microsoft.com/office/drawing/2014/chart" uri="{C3380CC4-5D6E-409C-BE32-E72D297353CC}">
                <c16:uniqueId val="{00000005-4C9D-49C8-ABBF-6E3E48EF87EC}"/>
              </c:ext>
            </c:extLst>
          </c:dPt>
          <c:dLbls>
            <c:dLbl>
              <c:idx val="0"/>
              <c:layout>
                <c:manualLayout>
                  <c:x val="-0.26934626136160555"/>
                  <c:y val="0.15253434345578432"/>
                </c:manualLayout>
              </c:layout>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4C9D-49C8-ABBF-6E3E48EF87EC}"/>
                </c:ext>
              </c:extLst>
            </c:dLbl>
            <c:dLbl>
              <c:idx val="1"/>
              <c:layout>
                <c:manualLayout>
                  <c:x val="0.17507486383236942"/>
                  <c:y val="-0.2566775275530408"/>
                </c:manualLayout>
              </c:layout>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4C9D-49C8-ABBF-6E3E48EF87EC}"/>
                </c:ext>
              </c:extLst>
            </c:dLbl>
            <c:dLbl>
              <c:idx val="2"/>
              <c:layout>
                <c:manualLayout>
                  <c:x val="0.11568813604978088"/>
                  <c:y val="9.3425221047017226E-2"/>
                </c:manualLayout>
              </c:layout>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4C9D-49C8-ABBF-6E3E48EF87EC}"/>
                </c:ext>
              </c:extLst>
            </c:dLbl>
            <c:spPr>
              <a:noFill/>
            </c:spPr>
            <c:txPr>
              <a:bodyPr/>
              <a:lstStyle/>
              <a:p>
                <a:pPr>
                  <a:defRPr sz="800" b="1">
                    <a:solidFill>
                      <a:schemeClr val="bg1"/>
                    </a:solidFill>
                  </a:defRPr>
                </a:pPr>
                <a:endParaRPr lang="en-US"/>
              </a:p>
            </c:txPr>
            <c:dLblPos val="ctr"/>
            <c:showLegendKey val="0"/>
            <c:showVal val="1"/>
            <c:showCatName val="0"/>
            <c:showSerName val="0"/>
            <c:showPercent val="1"/>
            <c:showBubbleSize val="0"/>
            <c:showLeaderLines val="0"/>
            <c:extLst>
              <c:ext xmlns:c15="http://schemas.microsoft.com/office/drawing/2012/chart" uri="{CE6537A1-D6FC-4f65-9D91-7224C49458BB}"/>
            </c:extLst>
          </c:dLbls>
          <c:val>
            <c:numRef>
              <c:f>'[ERC-EOY_2023_full_set_working_copy_DRAFT.xlsx]slide 16'!$B$17:$D$17</c:f>
              <c:numCache>
                <c:formatCode>General</c:formatCode>
                <c:ptCount val="3"/>
                <c:pt idx="0">
                  <c:v>49</c:v>
                </c:pt>
                <c:pt idx="1">
                  <c:v>111</c:v>
                </c:pt>
                <c:pt idx="2">
                  <c:v>14</c:v>
                </c:pt>
              </c:numCache>
            </c:numRef>
          </c:val>
          <c:extLst>
            <c:ext xmlns:c16="http://schemas.microsoft.com/office/drawing/2014/chart" uri="{C3380CC4-5D6E-409C-BE32-E72D297353CC}">
              <c16:uniqueId val="{00000006-4C9D-49C8-ABBF-6E3E48EF87EC}"/>
            </c:ext>
          </c:extLst>
        </c:ser>
        <c:dLbls>
          <c:showLegendKey val="0"/>
          <c:showVal val="0"/>
          <c:showCatName val="0"/>
          <c:showSerName val="0"/>
          <c:showPercent val="0"/>
          <c:showBubbleSize val="0"/>
          <c:showLeaderLines val="0"/>
        </c:dLbls>
        <c:firstSliceAng val="0"/>
      </c:pieChart>
    </c:plotArea>
    <c:plotVisOnly val="1"/>
    <c:dispBlanksAs val="gap"/>
    <c:showDLblsOverMax val="0"/>
  </c:chart>
  <c:spPr>
    <a:noFill/>
    <a:ln>
      <a:noFill/>
    </a:ln>
  </c:sp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3.9988577816661805E-2"/>
          <c:y val="5.121872702724772E-3"/>
          <c:w val="0.72536103703129529"/>
          <c:h val="0.95321126043233206"/>
        </c:manualLayout>
      </c:layout>
      <c:pieChart>
        <c:varyColors val="1"/>
        <c:ser>
          <c:idx val="0"/>
          <c:order val="0"/>
          <c:tx>
            <c:strRef>
              <c:f>'[ERC-EOY_2023_full_set_working_copy_DRAFT.xlsx]slide 16'!$A$25</c:f>
              <c:strCache>
                <c:ptCount val="1"/>
                <c:pt idx="0">
                  <c:v>2023</c:v>
                </c:pt>
              </c:strCache>
            </c:strRef>
          </c:tx>
          <c:dPt>
            <c:idx val="0"/>
            <c:bubble3D val="0"/>
            <c:spPr>
              <a:solidFill>
                <a:srgbClr val="4F81BD"/>
              </a:solidFill>
            </c:spPr>
            <c:extLst>
              <c:ext xmlns:c16="http://schemas.microsoft.com/office/drawing/2014/chart" uri="{C3380CC4-5D6E-409C-BE32-E72D297353CC}">
                <c16:uniqueId val="{00000001-B150-439E-BDAD-48308766CC7E}"/>
              </c:ext>
            </c:extLst>
          </c:dPt>
          <c:dPt>
            <c:idx val="1"/>
            <c:bubble3D val="0"/>
            <c:spPr>
              <a:solidFill>
                <a:srgbClr val="C0504D"/>
              </a:solidFill>
            </c:spPr>
            <c:extLst>
              <c:ext xmlns:c16="http://schemas.microsoft.com/office/drawing/2014/chart" uri="{C3380CC4-5D6E-409C-BE32-E72D297353CC}">
                <c16:uniqueId val="{00000003-B150-439E-BDAD-48308766CC7E}"/>
              </c:ext>
            </c:extLst>
          </c:dPt>
          <c:dPt>
            <c:idx val="2"/>
            <c:bubble3D val="0"/>
            <c:spPr>
              <a:solidFill>
                <a:srgbClr val="9BBB59"/>
              </a:solidFill>
            </c:spPr>
            <c:extLst>
              <c:ext xmlns:c16="http://schemas.microsoft.com/office/drawing/2014/chart" uri="{C3380CC4-5D6E-409C-BE32-E72D297353CC}">
                <c16:uniqueId val="{00000005-B150-439E-BDAD-48308766CC7E}"/>
              </c:ext>
            </c:extLst>
          </c:dPt>
          <c:dLbls>
            <c:dLbl>
              <c:idx val="0"/>
              <c:layout>
                <c:manualLayout>
                  <c:x val="-0.29736646826987356"/>
                  <c:y val="4.2276413342334014E-2"/>
                </c:manualLayout>
              </c:layout>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B150-439E-BDAD-48308766CC7E}"/>
                </c:ext>
              </c:extLst>
            </c:dLbl>
            <c:dLbl>
              <c:idx val="1"/>
              <c:layout>
                <c:manualLayout>
                  <c:x val="0.14744071078660295"/>
                  <c:y val="-0.16858994602456273"/>
                </c:manualLayout>
              </c:layout>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B150-439E-BDAD-48308766CC7E}"/>
                </c:ext>
              </c:extLst>
            </c:dLbl>
            <c:dLbl>
              <c:idx val="2"/>
              <c:layout>
                <c:manualLayout>
                  <c:x val="0.13452505477082627"/>
                  <c:y val="9.249212143018333E-2"/>
                </c:manualLayout>
              </c:layout>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B150-439E-BDAD-48308766CC7E}"/>
                </c:ext>
              </c:extLst>
            </c:dLbl>
            <c:spPr>
              <a:noFill/>
            </c:spPr>
            <c:txPr>
              <a:bodyPr/>
              <a:lstStyle/>
              <a:p>
                <a:pPr>
                  <a:defRPr sz="800" b="1">
                    <a:solidFill>
                      <a:schemeClr val="bg1"/>
                    </a:solidFill>
                  </a:defRPr>
                </a:pPr>
                <a:endParaRPr lang="en-US"/>
              </a:p>
            </c:txPr>
            <c:dLblPos val="ctr"/>
            <c:showLegendKey val="0"/>
            <c:showVal val="1"/>
            <c:showCatName val="0"/>
            <c:showSerName val="0"/>
            <c:showPercent val="1"/>
            <c:showBubbleSize val="0"/>
            <c:showLeaderLines val="0"/>
            <c:extLst>
              <c:ext xmlns:c15="http://schemas.microsoft.com/office/drawing/2012/chart" uri="{CE6537A1-D6FC-4f65-9D91-7224C49458BB}"/>
            </c:extLst>
          </c:dLbls>
          <c:val>
            <c:numRef>
              <c:f>'[ERC-EOY_2023_full_set_working_copy_DRAFT.xlsx]slide 16'!$B$25:$D$25</c:f>
              <c:numCache>
                <c:formatCode>General</c:formatCode>
                <c:ptCount val="3"/>
                <c:pt idx="0">
                  <c:v>346</c:v>
                </c:pt>
                <c:pt idx="1">
                  <c:v>391</c:v>
                </c:pt>
                <c:pt idx="2">
                  <c:v>89</c:v>
                </c:pt>
              </c:numCache>
            </c:numRef>
          </c:val>
          <c:extLst>
            <c:ext xmlns:c16="http://schemas.microsoft.com/office/drawing/2014/chart" uri="{C3380CC4-5D6E-409C-BE32-E72D297353CC}">
              <c16:uniqueId val="{00000006-B150-439E-BDAD-48308766CC7E}"/>
            </c:ext>
          </c:extLst>
        </c:ser>
        <c:dLbls>
          <c:showLegendKey val="0"/>
          <c:showVal val="0"/>
          <c:showCatName val="0"/>
          <c:showSerName val="0"/>
          <c:showPercent val="0"/>
          <c:showBubbleSize val="0"/>
          <c:showLeaderLines val="0"/>
        </c:dLbls>
        <c:firstSliceAng val="0"/>
      </c:pieChart>
    </c:plotArea>
    <c:plotVisOnly val="1"/>
    <c:dispBlanksAs val="gap"/>
    <c:showDLblsOverMax val="0"/>
  </c:chart>
  <c:spPr>
    <a:noFill/>
    <a:ln>
      <a:noFill/>
    </a:ln>
  </c:sp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200" b="1" i="0" baseline="0">
                <a:effectLst/>
              </a:rPr>
              <a:t>WHERE ARE ERC GRADUATES EMPLOYED?</a:t>
            </a:r>
            <a:endParaRPr lang="en-US" sz="1200">
              <a:effectLst/>
            </a:endParaRPr>
          </a:p>
        </c:rich>
      </c:tx>
      <c:overlay val="1"/>
    </c:title>
    <c:autoTitleDeleted val="0"/>
    <c:plotArea>
      <c:layout>
        <c:manualLayout>
          <c:layoutTarget val="inner"/>
          <c:xMode val="edge"/>
          <c:yMode val="edge"/>
          <c:x val="8.282520325203252E-2"/>
          <c:y val="0.17131357401079583"/>
          <c:w val="0.8377371273712737"/>
          <c:h val="0.72674193579063484"/>
        </c:manualLayout>
      </c:layout>
      <c:ofPieChart>
        <c:ofPieType val="pie"/>
        <c:varyColors val="1"/>
        <c:ser>
          <c:idx val="0"/>
          <c:order val="0"/>
          <c:tx>
            <c:strRef>
              <c:f>'slide 7'!$A$8:$A$10</c:f>
              <c:strCache>
                <c:ptCount val="3"/>
                <c:pt idx="0">
                  <c:v>Academia</c:v>
                </c:pt>
                <c:pt idx="1">
                  <c:v>U.S. Government</c:v>
                </c:pt>
                <c:pt idx="2">
                  <c:v>Other U.S. Firms</c:v>
                </c:pt>
              </c:strCache>
            </c:strRef>
          </c:tx>
          <c:spPr>
            <a:ln>
              <a:solidFill>
                <a:schemeClr val="bg1"/>
              </a:solidFill>
            </a:ln>
          </c:spPr>
          <c:dPt>
            <c:idx val="0"/>
            <c:bubble3D val="0"/>
            <c:spPr>
              <a:solidFill>
                <a:srgbClr val="51A6C2"/>
              </a:solidFill>
              <a:ln>
                <a:solidFill>
                  <a:schemeClr val="bg1"/>
                </a:solidFill>
              </a:ln>
            </c:spPr>
            <c:extLst>
              <c:ext xmlns:c16="http://schemas.microsoft.com/office/drawing/2014/chart" uri="{C3380CC4-5D6E-409C-BE32-E72D297353CC}">
                <c16:uniqueId val="{00000001-0E15-45FC-8B44-2618D4565A40}"/>
              </c:ext>
            </c:extLst>
          </c:dPt>
          <c:dPt>
            <c:idx val="1"/>
            <c:bubble3D val="0"/>
            <c:spPr>
              <a:solidFill>
                <a:srgbClr val="40B79D"/>
              </a:solidFill>
              <a:ln>
                <a:solidFill>
                  <a:schemeClr val="bg1"/>
                </a:solidFill>
              </a:ln>
            </c:spPr>
            <c:extLst>
              <c:ext xmlns:c16="http://schemas.microsoft.com/office/drawing/2014/chart" uri="{C3380CC4-5D6E-409C-BE32-E72D297353CC}">
                <c16:uniqueId val="{00000003-0E15-45FC-8B44-2618D4565A40}"/>
              </c:ext>
            </c:extLst>
          </c:dPt>
          <c:dPt>
            <c:idx val="2"/>
            <c:bubble3D val="0"/>
            <c:spPr>
              <a:solidFill>
                <a:srgbClr val="C7A6D0">
                  <a:alpha val="61176"/>
                </a:srgbClr>
              </a:solidFill>
              <a:ln>
                <a:solidFill>
                  <a:schemeClr val="bg1"/>
                </a:solidFill>
              </a:ln>
            </c:spPr>
            <c:extLst>
              <c:ext xmlns:c16="http://schemas.microsoft.com/office/drawing/2014/chart" uri="{C3380CC4-5D6E-409C-BE32-E72D297353CC}">
                <c16:uniqueId val="{00000005-0E15-45FC-8B44-2618D4565A40}"/>
              </c:ext>
            </c:extLst>
          </c:dPt>
          <c:dPt>
            <c:idx val="3"/>
            <c:bubble3D val="0"/>
            <c:spPr>
              <a:solidFill>
                <a:srgbClr val="C7A6D0">
                  <a:alpha val="36078"/>
                </a:srgbClr>
              </a:solidFill>
              <a:ln>
                <a:solidFill>
                  <a:schemeClr val="bg1"/>
                </a:solidFill>
              </a:ln>
            </c:spPr>
            <c:extLst>
              <c:ext xmlns:c16="http://schemas.microsoft.com/office/drawing/2014/chart" uri="{C3380CC4-5D6E-409C-BE32-E72D297353CC}">
                <c16:uniqueId val="{00000007-0E15-45FC-8B44-2618D4565A40}"/>
              </c:ext>
            </c:extLst>
          </c:dPt>
          <c:dPt>
            <c:idx val="4"/>
            <c:bubble3D val="0"/>
            <c:spPr>
              <a:solidFill>
                <a:srgbClr val="C7A6D0"/>
              </a:solidFill>
              <a:ln>
                <a:solidFill>
                  <a:schemeClr val="bg1"/>
                </a:solidFill>
              </a:ln>
            </c:spPr>
            <c:extLst>
              <c:ext xmlns:c16="http://schemas.microsoft.com/office/drawing/2014/chart" uri="{C3380CC4-5D6E-409C-BE32-E72D297353CC}">
                <c16:uniqueId val="{00000009-0E15-45FC-8B44-2618D4565A40}"/>
              </c:ext>
            </c:extLst>
          </c:dPt>
          <c:dPt>
            <c:idx val="5"/>
            <c:bubble3D val="0"/>
            <c:spPr>
              <a:solidFill>
                <a:srgbClr val="7C4A8B"/>
              </a:solidFill>
              <a:ln>
                <a:solidFill>
                  <a:schemeClr val="bg1"/>
                </a:solidFill>
              </a:ln>
            </c:spPr>
            <c:extLst>
              <c:ext xmlns:c16="http://schemas.microsoft.com/office/drawing/2014/chart" uri="{C3380CC4-5D6E-409C-BE32-E72D297353CC}">
                <c16:uniqueId val="{0000000B-0E15-45FC-8B44-2618D4565A40}"/>
              </c:ext>
            </c:extLst>
          </c:dPt>
          <c:dLbls>
            <c:dLbl>
              <c:idx val="0"/>
              <c:layout>
                <c:manualLayout>
                  <c:x val="0.11684031111964663"/>
                  <c:y val="-4.3253119175320473E-2"/>
                </c:manualLayout>
              </c:layout>
              <c:tx>
                <c:rich>
                  <a:bodyPr/>
                  <a:lstStyle/>
                  <a:p>
                    <a:pPr>
                      <a:defRPr sz="1200"/>
                    </a:pPr>
                    <a:fld id="{F96FCC57-F1F5-4EBF-893F-6EA5043B5D9A}" type="CATEGORYNAME">
                      <a:rPr lang="en-US" baseline="0"/>
                      <a:pPr>
                        <a:defRPr sz="1200"/>
                      </a:pPr>
                      <a:t>[CATEGORY NAME]</a:t>
                    </a:fld>
                    <a:r>
                      <a:rPr lang="en-US" baseline="0"/>
                      <a:t>
42%</a:t>
                    </a:r>
                  </a:p>
                </c:rich>
              </c:tx>
              <c:spPr>
                <a:solidFill>
                  <a:schemeClr val="bg1"/>
                </a:solidFill>
              </c:spPr>
              <c:showLegendKey val="0"/>
              <c:showVal val="1"/>
              <c:showCatName val="1"/>
              <c:showSerName val="0"/>
              <c:showPercent val="1"/>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1-0E15-45FC-8B44-2618D4565A40}"/>
                </c:ext>
              </c:extLst>
            </c:dLbl>
            <c:dLbl>
              <c:idx val="1"/>
              <c:layout>
                <c:manualLayout>
                  <c:x val="3.0888174039220704E-2"/>
                  <c:y val="-4.0500542051808738E-2"/>
                </c:manualLayout>
              </c:layout>
              <c:tx>
                <c:rich>
                  <a:bodyPr/>
                  <a:lstStyle/>
                  <a:p>
                    <a:fld id="{3998353B-6CF6-47BA-836A-C910C756755B}" type="CATEGORYNAME">
                      <a:rPr lang="en-US"/>
                      <a:pPr/>
                      <a:t>[CATEGORY NAME]</a:t>
                    </a:fld>
                    <a:r>
                      <a:rPr lang="en-US" baseline="0"/>
                      <a:t>
6%</a:t>
                    </a:r>
                  </a:p>
                </c:rich>
              </c:tx>
              <c:showLegendKey val="0"/>
              <c:showVal val="1"/>
              <c:showCatName val="1"/>
              <c:showSerName val="0"/>
              <c:showPercent val="1"/>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3-0E15-45FC-8B44-2618D4565A40}"/>
                </c:ext>
              </c:extLst>
            </c:dLbl>
            <c:dLbl>
              <c:idx val="2"/>
              <c:layout>
                <c:manualLayout>
                  <c:x val="-1.4999573224078697E-2"/>
                  <c:y val="-4.2022804214690554E-2"/>
                </c:manualLayout>
              </c:layout>
              <c:tx>
                <c:rich>
                  <a:bodyPr/>
                  <a:lstStyle/>
                  <a:p>
                    <a:fld id="{1BF9427B-6D86-446A-95EF-983B7DA32AE0}" type="CATEGORYNAME">
                      <a:rPr lang="en-US"/>
                      <a:pPr/>
                      <a:t>[CATEGORY NAME]</a:t>
                    </a:fld>
                    <a:r>
                      <a:rPr lang="en-US" baseline="0"/>
                      <a:t>
</a:t>
                    </a:r>
                    <a:fld id="{84420475-898E-45DE-97BC-04D012C71D90}" type="VALUE">
                      <a:rPr lang="en-US" baseline="0"/>
                      <a:pPr/>
                      <a:t>[VALUE]</a:t>
                    </a:fld>
                    <a:endParaRPr lang="en-US" baseline="0"/>
                  </a:p>
                  <a:p>
                    <a:r>
                      <a:rPr lang="en-US" baseline="0"/>
                      <a:t>18%</a:t>
                    </a:r>
                  </a:p>
                </c:rich>
              </c:tx>
              <c:showLegendKey val="0"/>
              <c:showVal val="1"/>
              <c:showCatName val="1"/>
              <c:showSerName val="0"/>
              <c:showPercent val="1"/>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5-0E15-45FC-8B44-2618D4565A40}"/>
                </c:ext>
              </c:extLst>
            </c:dLbl>
            <c:dLbl>
              <c:idx val="3"/>
              <c:layout>
                <c:manualLayout>
                  <c:x val="-1.6843912041482619E-2"/>
                  <c:y val="-4.1350715594512949E-2"/>
                </c:manualLayout>
              </c:layout>
              <c:tx>
                <c:rich>
                  <a:bodyPr/>
                  <a:lstStyle/>
                  <a:p>
                    <a:fld id="{12D98856-B48F-4A92-B991-E31EAEC412CC}" type="CATEGORYNAME">
                      <a:rPr lang="en-US"/>
                      <a:pPr/>
                      <a:t>[CATEGORY NAME]</a:t>
                    </a:fld>
                    <a:r>
                      <a:rPr lang="en-US" baseline="0"/>
                      <a:t>
1
1%</a:t>
                    </a:r>
                  </a:p>
                </c:rich>
              </c:tx>
              <c:showLegendKey val="0"/>
              <c:showVal val="1"/>
              <c:showCatName val="1"/>
              <c:showSerName val="0"/>
              <c:showPercent val="1"/>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7-0E15-45FC-8B44-2618D4565A40}"/>
                </c:ext>
              </c:extLst>
            </c:dLbl>
            <c:dLbl>
              <c:idx val="4"/>
              <c:layout>
                <c:manualLayout>
                  <c:x val="4.1949405714529521E-3"/>
                  <c:y val="-5.9160675567727944E-2"/>
                </c:manualLayout>
              </c:layout>
              <c:tx>
                <c:rich>
                  <a:bodyPr/>
                  <a:lstStyle/>
                  <a:p>
                    <a:r>
                      <a:rPr lang="en-US"/>
                      <a:t>Other U.S. Firms</a:t>
                    </a:r>
                    <a:endParaRPr lang="en-US" baseline="0"/>
                  </a:p>
                  <a:p>
                    <a:r>
                      <a:rPr lang="en-US" baseline="0"/>
                      <a:t>57
33%</a:t>
                    </a:r>
                  </a:p>
                </c:rich>
              </c:tx>
              <c:showLegendKey val="0"/>
              <c:showVal val="1"/>
              <c:showCatName val="1"/>
              <c:showSerName val="0"/>
              <c:showPercent val="1"/>
              <c:showBubbleSize val="0"/>
              <c:separator>
</c:separator>
              <c:extLst>
                <c:ext xmlns:c15="http://schemas.microsoft.com/office/drawing/2012/chart" uri="{CE6537A1-D6FC-4f65-9D91-7224C49458BB}">
                  <c15:layout>
                    <c:manualLayout>
                      <c:w val="0.11381273606043145"/>
                      <c:h val="0.2383756038647343"/>
                    </c:manualLayout>
                  </c15:layout>
                  <c15:showDataLabelsRange val="0"/>
                </c:ext>
                <c:ext xmlns:c16="http://schemas.microsoft.com/office/drawing/2014/chart" uri="{C3380CC4-5D6E-409C-BE32-E72D297353CC}">
                  <c16:uniqueId val="{00000009-0E15-45FC-8B44-2618D4565A40}"/>
                </c:ext>
              </c:extLst>
            </c:dLbl>
            <c:dLbl>
              <c:idx val="5"/>
              <c:layout>
                <c:manualLayout>
                  <c:x val="-0.12892180398181935"/>
                  <c:y val="-1.0378865685267602E-2"/>
                </c:manualLayout>
              </c:layout>
              <c:tx>
                <c:rich>
                  <a:bodyPr/>
                  <a:lstStyle/>
                  <a:p>
                    <a:pPr>
                      <a:defRPr sz="1200"/>
                    </a:pPr>
                    <a:r>
                      <a:rPr lang="en-US" baseline="0"/>
                      <a:t>Industry
52%</a:t>
                    </a:r>
                  </a:p>
                </c:rich>
              </c:tx>
              <c:spPr>
                <a:solidFill>
                  <a:schemeClr val="bg1"/>
                </a:solidFill>
              </c:spPr>
              <c:showLegendKey val="0"/>
              <c:showVal val="1"/>
              <c:showCatName val="1"/>
              <c:showSerName val="0"/>
              <c:showPercent val="1"/>
              <c:showBubbleSize val="0"/>
              <c:separator>
</c:separator>
              <c:extLst>
                <c:ext xmlns:c15="http://schemas.microsoft.com/office/drawing/2012/chart" uri="{CE6537A1-D6FC-4f65-9D91-7224C49458BB}">
                  <c15:showDataLabelsRange val="0"/>
                </c:ext>
                <c:ext xmlns:c16="http://schemas.microsoft.com/office/drawing/2014/chart" uri="{C3380CC4-5D6E-409C-BE32-E72D297353CC}">
                  <c16:uniqueId val="{0000000B-0E15-45FC-8B44-2618D4565A40}"/>
                </c:ext>
              </c:extLst>
            </c:dLbl>
            <c:spPr>
              <a:noFill/>
              <a:ln>
                <a:noFill/>
              </a:ln>
              <a:effectLst/>
            </c:spPr>
            <c:txPr>
              <a:bodyPr/>
              <a:lstStyle/>
              <a:p>
                <a:pPr>
                  <a:defRPr sz="1200"/>
                </a:pPr>
                <a:endParaRPr lang="en-US"/>
              </a:p>
            </c:txPr>
            <c:showLegendKey val="0"/>
            <c:showVal val="1"/>
            <c:showCatName val="1"/>
            <c:showSerName val="0"/>
            <c:showPercent val="1"/>
            <c:showBubbleSize val="0"/>
            <c:separator>
</c:separator>
            <c:showLeaderLines val="1"/>
            <c:extLst>
              <c:ext xmlns:c15="http://schemas.microsoft.com/office/drawing/2012/chart" uri="{CE6537A1-D6FC-4f65-9D91-7224C49458BB}"/>
            </c:extLst>
          </c:dLbls>
          <c:cat>
            <c:strRef>
              <c:f>('slide 7'!$A$8:$A$9,'slide 7'!$A$11:$A$13)</c:f>
              <c:strCache>
                <c:ptCount val="5"/>
                <c:pt idx="0">
                  <c:v>Academia</c:v>
                </c:pt>
                <c:pt idx="1">
                  <c:v>U.S. Government</c:v>
                </c:pt>
                <c:pt idx="2">
                  <c:v>ERC Member Firms</c:v>
                </c:pt>
                <c:pt idx="3">
                  <c:v>Foreign Firms</c:v>
                </c:pt>
                <c:pt idx="4">
                  <c:v>Industry</c:v>
                </c:pt>
              </c:strCache>
            </c:strRef>
          </c:cat>
          <c:val>
            <c:numRef>
              <c:f>('slide 7'!$B$8:$B$9,'slide 7'!$B$11:$B$13)</c:f>
              <c:numCache>
                <c:formatCode>General</c:formatCode>
                <c:ptCount val="5"/>
                <c:pt idx="0">
                  <c:v>73</c:v>
                </c:pt>
                <c:pt idx="1">
                  <c:v>10</c:v>
                </c:pt>
                <c:pt idx="2">
                  <c:v>31</c:v>
                </c:pt>
                <c:pt idx="3">
                  <c:v>1</c:v>
                </c:pt>
                <c:pt idx="4">
                  <c:v>89</c:v>
                </c:pt>
              </c:numCache>
            </c:numRef>
          </c:val>
          <c:extLst>
            <c:ext xmlns:c16="http://schemas.microsoft.com/office/drawing/2014/chart" uri="{C3380CC4-5D6E-409C-BE32-E72D297353CC}">
              <c16:uniqueId val="{0000000C-0E15-45FC-8B44-2618D4565A40}"/>
            </c:ext>
          </c:extLst>
        </c:ser>
        <c:dLbls>
          <c:showLegendKey val="0"/>
          <c:showVal val="1"/>
          <c:showCatName val="0"/>
          <c:showSerName val="0"/>
          <c:showPercent val="0"/>
          <c:showBubbleSize val="0"/>
          <c:showLeaderLines val="1"/>
        </c:dLbls>
        <c:gapWidth val="100"/>
        <c:splitType val="pos"/>
        <c:splitPos val="3"/>
        <c:secondPieSize val="75"/>
        <c:serLines/>
      </c:ofPieChart>
    </c:plotArea>
    <c:plotVisOnly val="1"/>
    <c:dispBlanksAs val="gap"/>
    <c:showDLblsOverMax val="0"/>
  </c:chart>
  <c:spPr>
    <a:ln>
      <a:noFill/>
    </a:ln>
  </c:spPr>
  <c:externalData r:id="rId1">
    <c:autoUpdate val="0"/>
  </c:externalData>
  <c:userShapes r:id="rId2"/>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3.9988577816661805E-2"/>
          <c:y val="5.121872702724772E-3"/>
          <c:w val="0.72536103703129529"/>
          <c:h val="0.95321126043233206"/>
        </c:manualLayout>
      </c:layout>
      <c:pieChart>
        <c:varyColors val="1"/>
        <c:ser>
          <c:idx val="0"/>
          <c:order val="0"/>
          <c:tx>
            <c:strRef>
              <c:f>'[ERC-EOY_2023_full_set_working_copy_DRAFT.xlsx]slide 16'!$A$33</c:f>
              <c:strCache>
                <c:ptCount val="1"/>
                <c:pt idx="0">
                  <c:v>2023</c:v>
                </c:pt>
              </c:strCache>
            </c:strRef>
          </c:tx>
          <c:dPt>
            <c:idx val="0"/>
            <c:bubble3D val="0"/>
            <c:spPr>
              <a:solidFill>
                <a:srgbClr val="4F81BD"/>
              </a:solidFill>
            </c:spPr>
            <c:extLst>
              <c:ext xmlns:c16="http://schemas.microsoft.com/office/drawing/2014/chart" uri="{C3380CC4-5D6E-409C-BE32-E72D297353CC}">
                <c16:uniqueId val="{00000001-A777-481C-9BA3-05E506B589D3}"/>
              </c:ext>
            </c:extLst>
          </c:dPt>
          <c:dPt>
            <c:idx val="1"/>
            <c:bubble3D val="0"/>
            <c:spPr>
              <a:solidFill>
                <a:srgbClr val="C0504D"/>
              </a:solidFill>
            </c:spPr>
            <c:extLst>
              <c:ext xmlns:c16="http://schemas.microsoft.com/office/drawing/2014/chart" uri="{C3380CC4-5D6E-409C-BE32-E72D297353CC}">
                <c16:uniqueId val="{00000003-A777-481C-9BA3-05E506B589D3}"/>
              </c:ext>
            </c:extLst>
          </c:dPt>
          <c:dPt>
            <c:idx val="2"/>
            <c:bubble3D val="0"/>
            <c:spPr>
              <a:solidFill>
                <a:srgbClr val="9BBB59"/>
              </a:solidFill>
            </c:spPr>
            <c:extLst>
              <c:ext xmlns:c16="http://schemas.microsoft.com/office/drawing/2014/chart" uri="{C3380CC4-5D6E-409C-BE32-E72D297353CC}">
                <c16:uniqueId val="{00000005-A777-481C-9BA3-05E506B589D3}"/>
              </c:ext>
            </c:extLst>
          </c:dPt>
          <c:dLbls>
            <c:dLbl>
              <c:idx val="0"/>
              <c:layout>
                <c:manualLayout>
                  <c:x val="-0.28793335412174104"/>
                  <c:y val="8.7969666543359928E-2"/>
                </c:manualLayout>
              </c:layout>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A777-481C-9BA3-05E506B589D3}"/>
                </c:ext>
              </c:extLst>
            </c:dLbl>
            <c:dLbl>
              <c:idx val="1"/>
              <c:layout>
                <c:manualLayout>
                  <c:x val="0.16643169910097458"/>
                  <c:y val="-0.20732716102794843"/>
                </c:manualLayout>
              </c:layout>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A777-481C-9BA3-05E506B589D3}"/>
                </c:ext>
              </c:extLst>
            </c:dLbl>
            <c:dLbl>
              <c:idx val="2"/>
              <c:layout>
                <c:manualLayout>
                  <c:x val="0.20879613159940441"/>
                  <c:y val="0.14088730844128355"/>
                </c:manualLayout>
              </c:layout>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A777-481C-9BA3-05E506B589D3}"/>
                </c:ext>
              </c:extLst>
            </c:dLbl>
            <c:spPr>
              <a:noFill/>
            </c:spPr>
            <c:txPr>
              <a:bodyPr/>
              <a:lstStyle/>
              <a:p>
                <a:pPr>
                  <a:defRPr sz="800" b="1">
                    <a:solidFill>
                      <a:schemeClr val="bg1"/>
                    </a:solidFill>
                  </a:defRPr>
                </a:pPr>
                <a:endParaRPr lang="en-US"/>
              </a:p>
            </c:txPr>
            <c:dLblPos val="ctr"/>
            <c:showLegendKey val="0"/>
            <c:showVal val="1"/>
            <c:showCatName val="0"/>
            <c:showSerName val="0"/>
            <c:showPercent val="1"/>
            <c:showBubbleSize val="0"/>
            <c:showLeaderLines val="0"/>
            <c:extLst>
              <c:ext xmlns:c15="http://schemas.microsoft.com/office/drawing/2012/chart" uri="{CE6537A1-D6FC-4f65-9D91-7224C49458BB}"/>
            </c:extLst>
          </c:dLbls>
          <c:val>
            <c:numRef>
              <c:f>'[ERC-EOY_2023_full_set_working_copy_DRAFT.xlsx]slide 16'!$B$33:$D$33</c:f>
              <c:numCache>
                <c:formatCode>General</c:formatCode>
                <c:ptCount val="3"/>
                <c:pt idx="0">
                  <c:v>85</c:v>
                </c:pt>
                <c:pt idx="1">
                  <c:v>66</c:v>
                </c:pt>
                <c:pt idx="2">
                  <c:v>47</c:v>
                </c:pt>
              </c:numCache>
            </c:numRef>
          </c:val>
          <c:extLst>
            <c:ext xmlns:c16="http://schemas.microsoft.com/office/drawing/2014/chart" uri="{C3380CC4-5D6E-409C-BE32-E72D297353CC}">
              <c16:uniqueId val="{00000006-A777-481C-9BA3-05E506B589D3}"/>
            </c:ext>
          </c:extLst>
        </c:ser>
        <c:dLbls>
          <c:showLegendKey val="0"/>
          <c:showVal val="0"/>
          <c:showCatName val="0"/>
          <c:showSerName val="0"/>
          <c:showPercent val="0"/>
          <c:showBubbleSize val="0"/>
          <c:showLeaderLines val="0"/>
        </c:dLbls>
        <c:firstSliceAng val="0"/>
      </c:pieChart>
    </c:plotArea>
    <c:plotVisOnly val="1"/>
    <c:dispBlanksAs val="gap"/>
    <c:showDLblsOverMax val="0"/>
  </c:chart>
  <c:spPr>
    <a:noFill/>
    <a:ln>
      <a:noFill/>
    </a:ln>
  </c:spPr>
  <c:externalData r:id="rId2">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3.9988577816661805E-2"/>
          <c:y val="5.121872702724772E-3"/>
          <c:w val="0.72536103703129529"/>
          <c:h val="0.95321126043233206"/>
        </c:manualLayout>
      </c:layout>
      <c:pieChart>
        <c:varyColors val="1"/>
        <c:ser>
          <c:idx val="0"/>
          <c:order val="0"/>
          <c:tx>
            <c:strRef>
              <c:f>'slide 16'!$A$41</c:f>
              <c:strCache>
                <c:ptCount val="1"/>
                <c:pt idx="0">
                  <c:v>2023</c:v>
                </c:pt>
              </c:strCache>
            </c:strRef>
          </c:tx>
          <c:dPt>
            <c:idx val="0"/>
            <c:bubble3D val="0"/>
            <c:spPr>
              <a:solidFill>
                <a:srgbClr val="4F81BD"/>
              </a:solidFill>
            </c:spPr>
            <c:extLst>
              <c:ext xmlns:c16="http://schemas.microsoft.com/office/drawing/2014/chart" uri="{C3380CC4-5D6E-409C-BE32-E72D297353CC}">
                <c16:uniqueId val="{00000001-1D53-471E-B82E-93B0254238B4}"/>
              </c:ext>
            </c:extLst>
          </c:dPt>
          <c:dPt>
            <c:idx val="1"/>
            <c:bubble3D val="0"/>
            <c:spPr>
              <a:solidFill>
                <a:srgbClr val="C0504D"/>
              </a:solidFill>
            </c:spPr>
            <c:extLst>
              <c:ext xmlns:c16="http://schemas.microsoft.com/office/drawing/2014/chart" uri="{C3380CC4-5D6E-409C-BE32-E72D297353CC}">
                <c16:uniqueId val="{00000003-1D53-471E-B82E-93B0254238B4}"/>
              </c:ext>
            </c:extLst>
          </c:dPt>
          <c:dPt>
            <c:idx val="2"/>
            <c:bubble3D val="0"/>
            <c:spPr>
              <a:solidFill>
                <a:srgbClr val="9BBB59"/>
              </a:solidFill>
            </c:spPr>
            <c:extLst>
              <c:ext xmlns:c16="http://schemas.microsoft.com/office/drawing/2014/chart" uri="{C3380CC4-5D6E-409C-BE32-E72D297353CC}">
                <c16:uniqueId val="{00000005-1D53-471E-B82E-93B0254238B4}"/>
              </c:ext>
            </c:extLst>
          </c:dPt>
          <c:dLbls>
            <c:dLbl>
              <c:idx val="0"/>
              <c:layout>
                <c:manualLayout>
                  <c:x val="-0.19440555141211593"/>
                  <c:y val="-0.31182095809678512"/>
                </c:manualLayout>
              </c:layout>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1D53-471E-B82E-93B0254238B4}"/>
                </c:ext>
              </c:extLst>
            </c:dLbl>
            <c:dLbl>
              <c:idx val="1"/>
              <c:layout>
                <c:manualLayout>
                  <c:x val="0.1200856630727309"/>
                  <c:y val="-5.0325144688144266E-2"/>
                </c:manualLayout>
              </c:layout>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1D53-471E-B82E-93B0254238B4}"/>
                </c:ext>
              </c:extLst>
            </c:dLbl>
            <c:dLbl>
              <c:idx val="2"/>
              <c:layout>
                <c:manualLayout>
                  <c:x val="0.18864027437946607"/>
                  <c:y val="0.11406920745916162"/>
                </c:manualLayout>
              </c:layout>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1D53-471E-B82E-93B0254238B4}"/>
                </c:ext>
              </c:extLst>
            </c:dLbl>
            <c:spPr>
              <a:noFill/>
            </c:spPr>
            <c:txPr>
              <a:bodyPr/>
              <a:lstStyle/>
              <a:p>
                <a:pPr>
                  <a:defRPr sz="800" b="1">
                    <a:solidFill>
                      <a:schemeClr val="bg1"/>
                    </a:solidFill>
                  </a:defRPr>
                </a:pPr>
                <a:endParaRPr lang="en-US"/>
              </a:p>
            </c:txPr>
            <c:dLblPos val="ctr"/>
            <c:showLegendKey val="0"/>
            <c:showVal val="1"/>
            <c:showCatName val="0"/>
            <c:showSerName val="0"/>
            <c:showPercent val="1"/>
            <c:showBubbleSize val="0"/>
            <c:showLeaderLines val="0"/>
            <c:extLst>
              <c:ext xmlns:c15="http://schemas.microsoft.com/office/drawing/2012/chart" uri="{CE6537A1-D6FC-4f65-9D91-7224C49458BB}"/>
            </c:extLst>
          </c:dLbls>
          <c:val>
            <c:numRef>
              <c:f>'slide 16'!$B$41:$D$41</c:f>
              <c:numCache>
                <c:formatCode>General</c:formatCode>
                <c:ptCount val="3"/>
                <c:pt idx="0">
                  <c:v>460</c:v>
                </c:pt>
                <c:pt idx="1">
                  <c:v>27</c:v>
                </c:pt>
                <c:pt idx="2">
                  <c:v>197</c:v>
                </c:pt>
              </c:numCache>
            </c:numRef>
          </c:val>
          <c:extLst>
            <c:ext xmlns:c16="http://schemas.microsoft.com/office/drawing/2014/chart" uri="{C3380CC4-5D6E-409C-BE32-E72D297353CC}">
              <c16:uniqueId val="{00000006-1D53-471E-B82E-93B0254238B4}"/>
            </c:ext>
          </c:extLst>
        </c:ser>
        <c:dLbls>
          <c:showLegendKey val="0"/>
          <c:showVal val="0"/>
          <c:showCatName val="0"/>
          <c:showSerName val="0"/>
          <c:showPercent val="0"/>
          <c:showBubbleSize val="0"/>
          <c:showLeaderLines val="0"/>
        </c:dLbls>
        <c:firstSliceAng val="0"/>
      </c:pieChart>
    </c:plotArea>
    <c:plotVisOnly val="1"/>
    <c:dispBlanksAs val="gap"/>
    <c:showDLblsOverMax val="0"/>
  </c:chart>
  <c:spPr>
    <a:noFill/>
    <a:ln>
      <a:noFill/>
    </a:ln>
  </c:spPr>
  <c:externalData r:id="rId2">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1673910384857804E-2"/>
          <c:y val="3.3205893906118875E-2"/>
          <c:w val="0.70234503617155386"/>
          <c:h val="0.89050899887514057"/>
        </c:manualLayout>
      </c:layout>
      <c:barChart>
        <c:barDir val="col"/>
        <c:grouping val="percentStacked"/>
        <c:varyColors val="0"/>
        <c:ser>
          <c:idx val="0"/>
          <c:order val="0"/>
          <c:tx>
            <c:strRef>
              <c:f>'slide 17'!$A$4</c:f>
              <c:strCache>
                <c:ptCount val="1"/>
                <c:pt idx="0">
                  <c:v>U.S. Industrial/Practitioner Members</c:v>
                </c:pt>
              </c:strCache>
            </c:strRef>
          </c:tx>
          <c:spPr>
            <a:solidFill>
              <a:srgbClr val="51A6C2">
                <a:alpha val="34902"/>
              </a:srgbClr>
            </a:solidFill>
            <a:ln>
              <a:solidFill>
                <a:sysClr val="window" lastClr="FFFFFF"/>
              </a:solidFill>
            </a:ln>
          </c:spPr>
          <c:invertIfNegative val="0"/>
          <c:dLbls>
            <c:spPr>
              <a:solidFill>
                <a:sysClr val="window" lastClr="FFFFFF"/>
              </a:solidFill>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'slide 17'!$B$3:$H$3</c:f>
              <c:numCache>
                <c:formatCode>General</c:formatCode>
                <c:ptCount val="7"/>
                <c:pt idx="0">
                  <c:v>2017</c:v>
                </c:pt>
                <c:pt idx="1">
                  <c:v>2018</c:v>
                </c:pt>
                <c:pt idx="2">
                  <c:v>2019</c:v>
                </c:pt>
                <c:pt idx="3">
                  <c:v>2020</c:v>
                </c:pt>
                <c:pt idx="4">
                  <c:v>2021</c:v>
                </c:pt>
                <c:pt idx="5">
                  <c:v>2022</c:v>
                </c:pt>
                <c:pt idx="6">
                  <c:v>2023</c:v>
                </c:pt>
              </c:numCache>
            </c:numRef>
          </c:cat>
          <c:val>
            <c:numRef>
              <c:f>'slide 17'!$B$4:$H$4</c:f>
              <c:numCache>
                <c:formatCode>General</c:formatCode>
                <c:ptCount val="7"/>
                <c:pt idx="0">
                  <c:v>249</c:v>
                </c:pt>
                <c:pt idx="1">
                  <c:v>274</c:v>
                </c:pt>
                <c:pt idx="2">
                  <c:v>234</c:v>
                </c:pt>
                <c:pt idx="3">
                  <c:v>240</c:v>
                </c:pt>
                <c:pt idx="4">
                  <c:v>250</c:v>
                </c:pt>
                <c:pt idx="5">
                  <c:v>207</c:v>
                </c:pt>
                <c:pt idx="6">
                  <c:v>202</c:v>
                </c:pt>
              </c:numCache>
            </c:numRef>
          </c:val>
          <c:extLst>
            <c:ext xmlns:c16="http://schemas.microsoft.com/office/drawing/2014/chart" uri="{C3380CC4-5D6E-409C-BE32-E72D297353CC}">
              <c16:uniqueId val="{00000000-9D29-4251-915E-046ADCA8B2A8}"/>
            </c:ext>
          </c:extLst>
        </c:ser>
        <c:ser>
          <c:idx val="1"/>
          <c:order val="1"/>
          <c:tx>
            <c:strRef>
              <c:f>'slide 17'!$A$5</c:f>
              <c:strCache>
                <c:ptCount val="1"/>
                <c:pt idx="0">
                  <c:v>Foreign Industrial/Practitioner Members</c:v>
                </c:pt>
              </c:strCache>
            </c:strRef>
          </c:tx>
          <c:spPr>
            <a:solidFill>
              <a:srgbClr val="51A6C2"/>
            </a:solidFill>
            <a:ln>
              <a:solidFill>
                <a:sysClr val="window" lastClr="FFFFFF"/>
              </a:solidFill>
            </a:ln>
          </c:spPr>
          <c:invertIfNegative val="0"/>
          <c:dLbls>
            <c:spPr>
              <a:solidFill>
                <a:sysClr val="window" lastClr="FFFFFF"/>
              </a:solidFill>
              <a:ln>
                <a:solidFill>
                  <a:sysClr val="window" lastClr="FFFFFF"/>
                </a:solidFill>
              </a:ln>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'slide 17'!$B$3:$H$3</c:f>
              <c:numCache>
                <c:formatCode>General</c:formatCode>
                <c:ptCount val="7"/>
                <c:pt idx="0">
                  <c:v>2017</c:v>
                </c:pt>
                <c:pt idx="1">
                  <c:v>2018</c:v>
                </c:pt>
                <c:pt idx="2">
                  <c:v>2019</c:v>
                </c:pt>
                <c:pt idx="3">
                  <c:v>2020</c:v>
                </c:pt>
                <c:pt idx="4">
                  <c:v>2021</c:v>
                </c:pt>
                <c:pt idx="5">
                  <c:v>2022</c:v>
                </c:pt>
                <c:pt idx="6">
                  <c:v>2023</c:v>
                </c:pt>
              </c:numCache>
            </c:numRef>
          </c:cat>
          <c:val>
            <c:numRef>
              <c:f>'slide 17'!$B$5:$H$5</c:f>
              <c:numCache>
                <c:formatCode>General</c:formatCode>
                <c:ptCount val="7"/>
                <c:pt idx="0">
                  <c:v>45</c:v>
                </c:pt>
                <c:pt idx="1">
                  <c:v>45</c:v>
                </c:pt>
                <c:pt idx="2">
                  <c:v>31</c:v>
                </c:pt>
                <c:pt idx="3">
                  <c:v>38</c:v>
                </c:pt>
                <c:pt idx="4">
                  <c:v>40</c:v>
                </c:pt>
                <c:pt idx="5">
                  <c:v>37</c:v>
                </c:pt>
                <c:pt idx="6">
                  <c:v>36</c:v>
                </c:pt>
              </c:numCache>
            </c:numRef>
          </c:val>
          <c:extLst>
            <c:ext xmlns:c16="http://schemas.microsoft.com/office/drawing/2014/chart" uri="{C3380CC4-5D6E-409C-BE32-E72D297353CC}">
              <c16:uniqueId val="{00000001-9D29-4251-915E-046ADCA8B2A8}"/>
            </c:ext>
          </c:extLst>
        </c:ser>
        <c:ser>
          <c:idx val="2"/>
          <c:order val="2"/>
          <c:tx>
            <c:strRef>
              <c:f>'slide 17'!$A$6</c:f>
              <c:strCache>
                <c:ptCount val="1"/>
                <c:pt idx="0">
                  <c:v>Funders of Sponsored Projects</c:v>
                </c:pt>
              </c:strCache>
            </c:strRef>
          </c:tx>
          <c:spPr>
            <a:solidFill>
              <a:srgbClr val="7EC251"/>
            </a:solidFill>
            <a:ln>
              <a:solidFill>
                <a:sysClr val="window" lastClr="FFFFFF"/>
              </a:solidFill>
            </a:ln>
          </c:spPr>
          <c:invertIfNegative val="0"/>
          <c:dLbls>
            <c:spPr>
              <a:solidFill>
                <a:sysClr val="window" lastClr="FFFFFF"/>
              </a:solidFill>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'slide 17'!$B$3:$H$3</c:f>
              <c:numCache>
                <c:formatCode>General</c:formatCode>
                <c:ptCount val="7"/>
                <c:pt idx="0">
                  <c:v>2017</c:v>
                </c:pt>
                <c:pt idx="1">
                  <c:v>2018</c:v>
                </c:pt>
                <c:pt idx="2">
                  <c:v>2019</c:v>
                </c:pt>
                <c:pt idx="3">
                  <c:v>2020</c:v>
                </c:pt>
                <c:pt idx="4">
                  <c:v>2021</c:v>
                </c:pt>
                <c:pt idx="5">
                  <c:v>2022</c:v>
                </c:pt>
                <c:pt idx="6">
                  <c:v>2023</c:v>
                </c:pt>
              </c:numCache>
            </c:numRef>
          </c:cat>
          <c:val>
            <c:numRef>
              <c:f>'slide 17'!$B$6:$H$6</c:f>
              <c:numCache>
                <c:formatCode>General</c:formatCode>
                <c:ptCount val="7"/>
                <c:pt idx="0">
                  <c:v>12</c:v>
                </c:pt>
                <c:pt idx="1">
                  <c:v>28</c:v>
                </c:pt>
                <c:pt idx="2">
                  <c:v>11</c:v>
                </c:pt>
                <c:pt idx="3">
                  <c:v>10</c:v>
                </c:pt>
                <c:pt idx="4">
                  <c:v>6</c:v>
                </c:pt>
                <c:pt idx="5">
                  <c:v>12</c:v>
                </c:pt>
                <c:pt idx="6">
                  <c:v>11</c:v>
                </c:pt>
              </c:numCache>
            </c:numRef>
          </c:val>
          <c:extLst>
            <c:ext xmlns:c16="http://schemas.microsoft.com/office/drawing/2014/chart" uri="{C3380CC4-5D6E-409C-BE32-E72D297353CC}">
              <c16:uniqueId val="{00000002-9D29-4251-915E-046ADCA8B2A8}"/>
            </c:ext>
          </c:extLst>
        </c:ser>
        <c:ser>
          <c:idx val="3"/>
          <c:order val="3"/>
          <c:tx>
            <c:strRef>
              <c:f>'slide 17'!$A$7</c:f>
              <c:strCache>
                <c:ptCount val="1"/>
                <c:pt idx="0">
                  <c:v>Funders of Associated Projects</c:v>
                </c:pt>
              </c:strCache>
            </c:strRef>
          </c:tx>
          <c:spPr>
            <a:solidFill>
              <a:srgbClr val="FFDC53"/>
            </a:solidFill>
            <a:ln>
              <a:solidFill>
                <a:sysClr val="window" lastClr="FFFFFF"/>
              </a:solidFill>
            </a:ln>
          </c:spPr>
          <c:invertIfNegative val="0"/>
          <c:dLbls>
            <c:spPr>
              <a:solidFill>
                <a:sysClr val="window" lastClr="FFFFFF"/>
              </a:solidFill>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'slide 17'!$B$3:$H$3</c:f>
              <c:numCache>
                <c:formatCode>General</c:formatCode>
                <c:ptCount val="7"/>
                <c:pt idx="0">
                  <c:v>2017</c:v>
                </c:pt>
                <c:pt idx="1">
                  <c:v>2018</c:v>
                </c:pt>
                <c:pt idx="2">
                  <c:v>2019</c:v>
                </c:pt>
                <c:pt idx="3">
                  <c:v>2020</c:v>
                </c:pt>
                <c:pt idx="4">
                  <c:v>2021</c:v>
                </c:pt>
                <c:pt idx="5">
                  <c:v>2022</c:v>
                </c:pt>
                <c:pt idx="6">
                  <c:v>2023</c:v>
                </c:pt>
              </c:numCache>
            </c:numRef>
          </c:cat>
          <c:val>
            <c:numRef>
              <c:f>'slide 17'!$B$7:$H$7</c:f>
              <c:numCache>
                <c:formatCode>General</c:formatCode>
                <c:ptCount val="7"/>
                <c:pt idx="0">
                  <c:v>144</c:v>
                </c:pt>
                <c:pt idx="1">
                  <c:v>157</c:v>
                </c:pt>
                <c:pt idx="2">
                  <c:v>108</c:v>
                </c:pt>
                <c:pt idx="3">
                  <c:v>113</c:v>
                </c:pt>
                <c:pt idx="4">
                  <c:v>126</c:v>
                </c:pt>
                <c:pt idx="5">
                  <c:v>98</c:v>
                </c:pt>
                <c:pt idx="6">
                  <c:v>97</c:v>
                </c:pt>
              </c:numCache>
            </c:numRef>
          </c:val>
          <c:extLst>
            <c:ext xmlns:c16="http://schemas.microsoft.com/office/drawing/2014/chart" uri="{C3380CC4-5D6E-409C-BE32-E72D297353CC}">
              <c16:uniqueId val="{00000003-9D29-4251-915E-046ADCA8B2A8}"/>
            </c:ext>
          </c:extLst>
        </c:ser>
        <c:ser>
          <c:idx val="4"/>
          <c:order val="4"/>
          <c:tx>
            <c:strRef>
              <c:f>'slide 17'!$A$8</c:f>
              <c:strCache>
                <c:ptCount val="1"/>
                <c:pt idx="0">
                  <c:v>Contributing Organizations</c:v>
                </c:pt>
              </c:strCache>
            </c:strRef>
          </c:tx>
          <c:spPr>
            <a:solidFill>
              <a:srgbClr val="97DACB"/>
            </a:solidFill>
            <a:ln>
              <a:solidFill>
                <a:sysClr val="window" lastClr="FFFFFF"/>
              </a:solidFill>
            </a:ln>
            <a:effectLst/>
          </c:spPr>
          <c:invertIfNegative val="0"/>
          <c:dLbls>
            <c:spPr>
              <a:solidFill>
                <a:schemeClr val="bg1"/>
              </a:solidFill>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'slide 17'!$B$3:$H$3</c:f>
              <c:numCache>
                <c:formatCode>General</c:formatCode>
                <c:ptCount val="7"/>
                <c:pt idx="0">
                  <c:v>2017</c:v>
                </c:pt>
                <c:pt idx="1">
                  <c:v>2018</c:v>
                </c:pt>
                <c:pt idx="2">
                  <c:v>2019</c:v>
                </c:pt>
                <c:pt idx="3">
                  <c:v>2020</c:v>
                </c:pt>
                <c:pt idx="4">
                  <c:v>2021</c:v>
                </c:pt>
                <c:pt idx="5">
                  <c:v>2022</c:v>
                </c:pt>
                <c:pt idx="6">
                  <c:v>2023</c:v>
                </c:pt>
              </c:numCache>
            </c:numRef>
          </c:cat>
          <c:val>
            <c:numRef>
              <c:f>'slide 17'!$B$8:$H$8</c:f>
              <c:numCache>
                <c:formatCode>General</c:formatCode>
                <c:ptCount val="7"/>
                <c:pt idx="0">
                  <c:v>72</c:v>
                </c:pt>
                <c:pt idx="1">
                  <c:v>93</c:v>
                </c:pt>
                <c:pt idx="2">
                  <c:v>100</c:v>
                </c:pt>
                <c:pt idx="3">
                  <c:v>120</c:v>
                </c:pt>
                <c:pt idx="4">
                  <c:v>53</c:v>
                </c:pt>
                <c:pt idx="5">
                  <c:v>35</c:v>
                </c:pt>
                <c:pt idx="6">
                  <c:v>47</c:v>
                </c:pt>
              </c:numCache>
            </c:numRef>
          </c:val>
          <c:extLst>
            <c:ext xmlns:c16="http://schemas.microsoft.com/office/drawing/2014/chart" uri="{C3380CC4-5D6E-409C-BE32-E72D297353CC}">
              <c16:uniqueId val="{00000004-9D29-4251-915E-046ADCA8B2A8}"/>
            </c:ext>
          </c:extLst>
        </c:ser>
        <c:dLbls>
          <c:showLegendKey val="0"/>
          <c:showVal val="0"/>
          <c:showCatName val="0"/>
          <c:showSerName val="0"/>
          <c:showPercent val="0"/>
          <c:showBubbleSize val="0"/>
        </c:dLbls>
        <c:gapWidth val="4"/>
        <c:overlap val="100"/>
        <c:axId val="213262176"/>
        <c:axId val="213262568"/>
      </c:barChart>
      <c:catAx>
        <c:axId val="213262176"/>
        <c:scaling>
          <c:orientation val="minMax"/>
        </c:scaling>
        <c:delete val="0"/>
        <c:axPos val="b"/>
        <c:numFmt formatCode="General" sourceLinked="1"/>
        <c:majorTickMark val="out"/>
        <c:minorTickMark val="none"/>
        <c:tickLblPos val="nextTo"/>
        <c:txPr>
          <a:bodyPr/>
          <a:lstStyle/>
          <a:p>
            <a:pPr>
              <a:defRPr sz="1200" b="0"/>
            </a:pPr>
            <a:endParaRPr lang="en-US"/>
          </a:p>
        </c:txPr>
        <c:crossAx val="213262568"/>
        <c:crosses val="autoZero"/>
        <c:auto val="1"/>
        <c:lblAlgn val="ctr"/>
        <c:lblOffset val="100"/>
        <c:noMultiLvlLbl val="0"/>
      </c:catAx>
      <c:valAx>
        <c:axId val="213262568"/>
        <c:scaling>
          <c:orientation val="minMax"/>
          <c:max val="1"/>
          <c:min val="0"/>
        </c:scaling>
        <c:delete val="0"/>
        <c:axPos val="l"/>
        <c:majorGridlines>
          <c:spPr>
            <a:ln>
              <a:noFill/>
            </a:ln>
          </c:spPr>
        </c:majorGridlines>
        <c:numFmt formatCode="0%" sourceLinked="1"/>
        <c:majorTickMark val="out"/>
        <c:minorTickMark val="none"/>
        <c:tickLblPos val="nextTo"/>
        <c:txPr>
          <a:bodyPr/>
          <a:lstStyle/>
          <a:p>
            <a:pPr>
              <a:defRPr sz="1200"/>
            </a:pPr>
            <a:endParaRPr lang="en-US"/>
          </a:p>
        </c:txPr>
        <c:crossAx val="213262176"/>
        <c:crosses val="autoZero"/>
        <c:crossBetween val="between"/>
        <c:majorUnit val="0.25"/>
      </c:valAx>
    </c:plotArea>
    <c:legend>
      <c:legendPos val="r"/>
      <c:legendEntry>
        <c:idx val="0"/>
        <c:txPr>
          <a:bodyPr/>
          <a:lstStyle/>
          <a:p>
            <a:pPr>
              <a:defRPr sz="1200"/>
            </a:pPr>
            <a:endParaRPr lang="en-US"/>
          </a:p>
        </c:txPr>
      </c:legendEntry>
      <c:legendEntry>
        <c:idx val="1"/>
        <c:txPr>
          <a:bodyPr/>
          <a:lstStyle/>
          <a:p>
            <a:pPr>
              <a:defRPr sz="1200"/>
            </a:pPr>
            <a:endParaRPr lang="en-US"/>
          </a:p>
        </c:txPr>
      </c:legendEntry>
      <c:legendEntry>
        <c:idx val="2"/>
        <c:txPr>
          <a:bodyPr/>
          <a:lstStyle/>
          <a:p>
            <a:pPr>
              <a:defRPr sz="1200"/>
            </a:pPr>
            <a:endParaRPr lang="en-US"/>
          </a:p>
        </c:txPr>
      </c:legendEntry>
      <c:legendEntry>
        <c:idx val="3"/>
        <c:txPr>
          <a:bodyPr/>
          <a:lstStyle/>
          <a:p>
            <a:pPr>
              <a:defRPr sz="1200"/>
            </a:pPr>
            <a:endParaRPr lang="en-US"/>
          </a:p>
        </c:txPr>
      </c:legendEntry>
      <c:legendEntry>
        <c:idx val="4"/>
        <c:txPr>
          <a:bodyPr/>
          <a:lstStyle/>
          <a:p>
            <a:pPr>
              <a:defRPr sz="1200"/>
            </a:pPr>
            <a:endParaRPr lang="en-US"/>
          </a:p>
        </c:txPr>
      </c:legendEntry>
      <c:layout>
        <c:manualLayout>
          <c:xMode val="edge"/>
          <c:yMode val="edge"/>
          <c:x val="0.77876273530324835"/>
          <c:y val="4.9382220079632902E-2"/>
          <c:w val="0.20128176182278287"/>
          <c:h val="0.83049574160372819"/>
        </c:manualLayout>
      </c:layout>
      <c:overlay val="0"/>
      <c:spPr>
        <a:ln>
          <a:noFill/>
        </a:ln>
      </c:spPr>
      <c:txPr>
        <a:bodyPr/>
        <a:lstStyle/>
        <a:p>
          <a:pPr>
            <a:defRPr sz="1200"/>
          </a:pPr>
          <a:endParaRPr lang="en-US"/>
        </a:p>
      </c:txPr>
    </c:legend>
    <c:plotVisOnly val="1"/>
    <c:dispBlanksAs val="gap"/>
    <c:showDLblsOverMax val="0"/>
  </c:chart>
  <c:spPr>
    <a:ln cap="flat">
      <a:noFill/>
    </a:ln>
  </c:spPr>
  <c:externalData r:id="rId1">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6158968152932983E-2"/>
          <c:y val="2.9513983165897366E-2"/>
          <c:w val="0.87344073008837964"/>
          <c:h val="0.74026137357830268"/>
        </c:manualLayout>
      </c:layout>
      <c:lineChart>
        <c:grouping val="standard"/>
        <c:varyColors val="0"/>
        <c:ser>
          <c:idx val="3"/>
          <c:order val="0"/>
          <c:tx>
            <c:strRef>
              <c:f>'slide 20'!$A$5</c:f>
              <c:strCache>
                <c:ptCount val="1"/>
                <c:pt idx="0">
                  <c:v>Total Membership Fees</c:v>
                </c:pt>
              </c:strCache>
            </c:strRef>
          </c:tx>
          <c:spPr>
            <a:ln w="25400">
              <a:solidFill>
                <a:srgbClr val="51A6C2"/>
              </a:solidFill>
            </a:ln>
          </c:spPr>
          <c:marker>
            <c:symbol val="square"/>
            <c:size val="6"/>
            <c:spPr>
              <a:solidFill>
                <a:srgbClr val="51A6C2"/>
              </a:solidFill>
              <a:ln w="9525">
                <a:solidFill>
                  <a:srgbClr val="008000"/>
                </a:solidFill>
              </a:ln>
            </c:spPr>
          </c:marker>
          <c:cat>
            <c:strRef>
              <c:f>'slide 20'!$B$4:$H$4</c:f>
              <c:strCache>
                <c:ptCount val="7"/>
                <c:pt idx="0">
                  <c:v>FY 2017</c:v>
                </c:pt>
                <c:pt idx="1">
                  <c:v>FY 2018</c:v>
                </c:pt>
                <c:pt idx="2">
                  <c:v>FY 2019</c:v>
                </c:pt>
                <c:pt idx="3">
                  <c:v>FY 2020</c:v>
                </c:pt>
                <c:pt idx="4">
                  <c:v>FY 2021</c:v>
                </c:pt>
                <c:pt idx="5">
                  <c:v>FY 2022</c:v>
                </c:pt>
                <c:pt idx="6">
                  <c:v>FY 2023**</c:v>
                </c:pt>
              </c:strCache>
            </c:strRef>
          </c:cat>
          <c:val>
            <c:numRef>
              <c:f>'slide 20'!$B$5:$H$5</c:f>
              <c:numCache>
                <c:formatCode>"$"#,##0</c:formatCode>
                <c:ptCount val="7"/>
                <c:pt idx="0">
                  <c:v>3786620</c:v>
                </c:pt>
                <c:pt idx="1">
                  <c:v>4105519</c:v>
                </c:pt>
                <c:pt idx="2">
                  <c:v>3505352</c:v>
                </c:pt>
                <c:pt idx="3">
                  <c:v>3329864</c:v>
                </c:pt>
                <c:pt idx="4">
                  <c:v>2699714</c:v>
                </c:pt>
                <c:pt idx="5">
                  <c:v>3889583</c:v>
                </c:pt>
                <c:pt idx="6">
                  <c:v>3068104</c:v>
                </c:pt>
              </c:numCache>
            </c:numRef>
          </c:val>
          <c:smooth val="1"/>
          <c:extLst>
            <c:ext xmlns:c16="http://schemas.microsoft.com/office/drawing/2014/chart" uri="{C3380CC4-5D6E-409C-BE32-E72D297353CC}">
              <c16:uniqueId val="{00000000-73E4-474A-BD06-FF6F0843E998}"/>
            </c:ext>
          </c:extLst>
        </c:ser>
        <c:ser>
          <c:idx val="4"/>
          <c:order val="1"/>
          <c:tx>
            <c:strRef>
              <c:f>'slide 20'!$A$6</c:f>
              <c:strCache>
                <c:ptCount val="1"/>
                <c:pt idx="0">
                  <c:v>Member-Sponsored Projects Total Dollar Amount</c:v>
                </c:pt>
              </c:strCache>
            </c:strRef>
          </c:tx>
          <c:spPr>
            <a:ln w="25400">
              <a:solidFill>
                <a:srgbClr val="00B050"/>
              </a:solidFill>
            </a:ln>
          </c:spPr>
          <c:marker>
            <c:symbol val="diamond"/>
            <c:size val="6"/>
            <c:spPr>
              <a:solidFill>
                <a:srgbClr val="00B050"/>
              </a:solidFill>
              <a:ln w="9525">
                <a:solidFill>
                  <a:srgbClr val="3366FF"/>
                </a:solidFill>
              </a:ln>
            </c:spPr>
          </c:marker>
          <c:cat>
            <c:strRef>
              <c:f>'slide 20'!$B$4:$H$4</c:f>
              <c:strCache>
                <c:ptCount val="7"/>
                <c:pt idx="0">
                  <c:v>FY 2017</c:v>
                </c:pt>
                <c:pt idx="1">
                  <c:v>FY 2018</c:v>
                </c:pt>
                <c:pt idx="2">
                  <c:v>FY 2019</c:v>
                </c:pt>
                <c:pt idx="3">
                  <c:v>FY 2020</c:v>
                </c:pt>
                <c:pt idx="4">
                  <c:v>FY 2021</c:v>
                </c:pt>
                <c:pt idx="5">
                  <c:v>FY 2022</c:v>
                </c:pt>
                <c:pt idx="6">
                  <c:v>FY 2023**</c:v>
                </c:pt>
              </c:strCache>
            </c:strRef>
          </c:cat>
          <c:val>
            <c:numRef>
              <c:f>'slide 20'!$B$6:$H$6</c:f>
              <c:numCache>
                <c:formatCode>"$"#,##0</c:formatCode>
                <c:ptCount val="7"/>
                <c:pt idx="0">
                  <c:v>1440493</c:v>
                </c:pt>
                <c:pt idx="1">
                  <c:v>1344913</c:v>
                </c:pt>
                <c:pt idx="2">
                  <c:v>662354</c:v>
                </c:pt>
                <c:pt idx="3">
                  <c:v>691321</c:v>
                </c:pt>
                <c:pt idx="4">
                  <c:v>434796</c:v>
                </c:pt>
                <c:pt idx="5">
                  <c:v>376869</c:v>
                </c:pt>
                <c:pt idx="6">
                  <c:v>112408</c:v>
                </c:pt>
              </c:numCache>
            </c:numRef>
          </c:val>
          <c:smooth val="1"/>
          <c:extLst>
            <c:ext xmlns:c16="http://schemas.microsoft.com/office/drawing/2014/chart" uri="{C3380CC4-5D6E-409C-BE32-E72D297353CC}">
              <c16:uniqueId val="{00000001-73E4-474A-BD06-FF6F0843E998}"/>
            </c:ext>
          </c:extLst>
        </c:ser>
        <c:ser>
          <c:idx val="5"/>
          <c:order val="2"/>
          <c:tx>
            <c:strRef>
              <c:f>'slide 20'!$A$7</c:f>
              <c:strCache>
                <c:ptCount val="1"/>
                <c:pt idx="0">
                  <c:v>Member-Associated Projects Total Dollar Amount</c:v>
                </c:pt>
              </c:strCache>
            </c:strRef>
          </c:tx>
          <c:spPr>
            <a:ln w="25400">
              <a:solidFill>
                <a:srgbClr val="7C4A8B"/>
              </a:solidFill>
            </a:ln>
          </c:spPr>
          <c:marker>
            <c:symbol val="circle"/>
            <c:size val="6"/>
            <c:spPr>
              <a:solidFill>
                <a:srgbClr val="7C4A8B"/>
              </a:solidFill>
              <a:ln w="9525">
                <a:solidFill>
                  <a:srgbClr val="808080"/>
                </a:solidFill>
              </a:ln>
            </c:spPr>
          </c:marker>
          <c:cat>
            <c:strRef>
              <c:f>'slide 20'!$B$4:$H$4</c:f>
              <c:strCache>
                <c:ptCount val="7"/>
                <c:pt idx="0">
                  <c:v>FY 2017</c:v>
                </c:pt>
                <c:pt idx="1">
                  <c:v>FY 2018</c:v>
                </c:pt>
                <c:pt idx="2">
                  <c:v>FY 2019</c:v>
                </c:pt>
                <c:pt idx="3">
                  <c:v>FY 2020</c:v>
                </c:pt>
                <c:pt idx="4">
                  <c:v>FY 2021</c:v>
                </c:pt>
                <c:pt idx="5">
                  <c:v>FY 2022</c:v>
                </c:pt>
                <c:pt idx="6">
                  <c:v>FY 2023**</c:v>
                </c:pt>
              </c:strCache>
            </c:strRef>
          </c:cat>
          <c:val>
            <c:numRef>
              <c:f>'slide 20'!$B$7:$H$7</c:f>
              <c:numCache>
                <c:formatCode>"$"#,##0</c:formatCode>
                <c:ptCount val="7"/>
                <c:pt idx="0">
                  <c:v>2772841</c:v>
                </c:pt>
                <c:pt idx="1">
                  <c:v>2690570</c:v>
                </c:pt>
                <c:pt idx="2">
                  <c:v>1506932</c:v>
                </c:pt>
                <c:pt idx="3">
                  <c:v>1475615</c:v>
                </c:pt>
                <c:pt idx="4">
                  <c:v>1359434</c:v>
                </c:pt>
                <c:pt idx="5">
                  <c:v>5305913</c:v>
                </c:pt>
                <c:pt idx="6">
                  <c:v>5755192</c:v>
                </c:pt>
              </c:numCache>
            </c:numRef>
          </c:val>
          <c:smooth val="1"/>
          <c:extLst>
            <c:ext xmlns:c16="http://schemas.microsoft.com/office/drawing/2014/chart" uri="{C3380CC4-5D6E-409C-BE32-E72D297353CC}">
              <c16:uniqueId val="{00000002-73E4-474A-BD06-FF6F0843E998}"/>
            </c:ext>
          </c:extLst>
        </c:ser>
        <c:ser>
          <c:idx val="0"/>
          <c:order val="3"/>
          <c:tx>
            <c:strRef>
              <c:f>'slide 20'!$A$8</c:f>
              <c:strCache>
                <c:ptCount val="1"/>
                <c:pt idx="0">
                  <c:v>Member In-Kind Total Dollar Amount***</c:v>
                </c:pt>
              </c:strCache>
            </c:strRef>
          </c:tx>
          <c:spPr>
            <a:ln w="25400">
              <a:solidFill>
                <a:srgbClr val="837F17"/>
              </a:solidFill>
            </a:ln>
          </c:spPr>
          <c:marker>
            <c:symbol val="triangle"/>
            <c:size val="6"/>
            <c:spPr>
              <a:solidFill>
                <a:srgbClr val="837F17"/>
              </a:solidFill>
              <a:ln w="9525">
                <a:solidFill>
                  <a:srgbClr val="993300"/>
                </a:solidFill>
              </a:ln>
            </c:spPr>
          </c:marker>
          <c:cat>
            <c:strRef>
              <c:f>'slide 20'!$B$4:$H$4</c:f>
              <c:strCache>
                <c:ptCount val="7"/>
                <c:pt idx="0">
                  <c:v>FY 2017</c:v>
                </c:pt>
                <c:pt idx="1">
                  <c:v>FY 2018</c:v>
                </c:pt>
                <c:pt idx="2">
                  <c:v>FY 2019</c:v>
                </c:pt>
                <c:pt idx="3">
                  <c:v>FY 2020</c:v>
                </c:pt>
                <c:pt idx="4">
                  <c:v>FY 2021</c:v>
                </c:pt>
                <c:pt idx="5">
                  <c:v>FY 2022</c:v>
                </c:pt>
                <c:pt idx="6">
                  <c:v>FY 2023**</c:v>
                </c:pt>
              </c:strCache>
            </c:strRef>
          </c:cat>
          <c:val>
            <c:numRef>
              <c:f>'slide 20'!$B$8:$H$8</c:f>
              <c:numCache>
                <c:formatCode>"$"#,##0</c:formatCode>
                <c:ptCount val="7"/>
                <c:pt idx="0">
                  <c:v>2384789</c:v>
                </c:pt>
                <c:pt idx="1">
                  <c:v>1914975</c:v>
                </c:pt>
                <c:pt idx="2">
                  <c:v>1486785</c:v>
                </c:pt>
                <c:pt idx="3">
                  <c:v>1139124</c:v>
                </c:pt>
                <c:pt idx="4">
                  <c:v>890196</c:v>
                </c:pt>
                <c:pt idx="5">
                  <c:v>1110903</c:v>
                </c:pt>
                <c:pt idx="6">
                  <c:v>696937</c:v>
                </c:pt>
              </c:numCache>
            </c:numRef>
          </c:val>
          <c:smooth val="1"/>
          <c:extLst>
            <c:ext xmlns:c16="http://schemas.microsoft.com/office/drawing/2014/chart" uri="{C3380CC4-5D6E-409C-BE32-E72D297353CC}">
              <c16:uniqueId val="{00000003-73E4-474A-BD06-FF6F0843E998}"/>
            </c:ext>
          </c:extLst>
        </c:ser>
        <c:dLbls>
          <c:showLegendKey val="0"/>
          <c:showVal val="0"/>
          <c:showCatName val="0"/>
          <c:showSerName val="0"/>
          <c:showPercent val="0"/>
          <c:showBubbleSize val="0"/>
        </c:dLbls>
        <c:marker val="1"/>
        <c:smooth val="0"/>
        <c:axId val="213603512"/>
        <c:axId val="213603904"/>
      </c:lineChart>
      <c:catAx>
        <c:axId val="213603512"/>
        <c:scaling>
          <c:orientation val="minMax"/>
        </c:scaling>
        <c:delete val="0"/>
        <c:axPos val="b"/>
        <c:numFmt formatCode="General" sourceLinked="1"/>
        <c:majorTickMark val="out"/>
        <c:minorTickMark val="none"/>
        <c:tickLblPos val="nextTo"/>
        <c:txPr>
          <a:bodyPr/>
          <a:lstStyle/>
          <a:p>
            <a:pPr>
              <a:defRPr sz="1200"/>
            </a:pPr>
            <a:endParaRPr lang="en-US"/>
          </a:p>
        </c:txPr>
        <c:crossAx val="213603904"/>
        <c:crosses val="autoZero"/>
        <c:auto val="1"/>
        <c:lblAlgn val="ctr"/>
        <c:lblOffset val="100"/>
        <c:noMultiLvlLbl val="0"/>
      </c:catAx>
      <c:valAx>
        <c:axId val="213603904"/>
        <c:scaling>
          <c:orientation val="minMax"/>
          <c:min val="0"/>
        </c:scaling>
        <c:delete val="0"/>
        <c:axPos val="l"/>
        <c:majorGridlines>
          <c:spPr>
            <a:ln w="3175">
              <a:prstDash val="sysDash"/>
            </a:ln>
          </c:spPr>
        </c:majorGridlines>
        <c:numFmt formatCode="&quot;$&quot;#,##0" sourceLinked="0"/>
        <c:majorTickMark val="out"/>
        <c:minorTickMark val="none"/>
        <c:tickLblPos val="nextTo"/>
        <c:txPr>
          <a:bodyPr/>
          <a:lstStyle/>
          <a:p>
            <a:pPr>
              <a:defRPr sz="1200"/>
            </a:pPr>
            <a:endParaRPr lang="en-US"/>
          </a:p>
        </c:txPr>
        <c:crossAx val="213603512"/>
        <c:crosses val="autoZero"/>
        <c:crossBetween val="between"/>
      </c:valAx>
    </c:plotArea>
    <c:legend>
      <c:legendPos val="r"/>
      <c:legendEntry>
        <c:idx val="0"/>
        <c:txPr>
          <a:bodyPr/>
          <a:lstStyle/>
          <a:p>
            <a:pPr>
              <a:defRPr sz="1200"/>
            </a:pPr>
            <a:endParaRPr lang="en-US"/>
          </a:p>
        </c:txPr>
      </c:legendEntry>
      <c:legendEntry>
        <c:idx val="1"/>
        <c:txPr>
          <a:bodyPr/>
          <a:lstStyle/>
          <a:p>
            <a:pPr>
              <a:defRPr sz="1200"/>
            </a:pPr>
            <a:endParaRPr lang="en-US"/>
          </a:p>
        </c:txPr>
      </c:legendEntry>
      <c:legendEntry>
        <c:idx val="2"/>
        <c:txPr>
          <a:bodyPr/>
          <a:lstStyle/>
          <a:p>
            <a:pPr>
              <a:defRPr sz="1200"/>
            </a:pPr>
            <a:endParaRPr lang="en-US"/>
          </a:p>
        </c:txPr>
      </c:legendEntry>
      <c:legendEntry>
        <c:idx val="3"/>
        <c:txPr>
          <a:bodyPr/>
          <a:lstStyle/>
          <a:p>
            <a:pPr>
              <a:defRPr sz="1200"/>
            </a:pPr>
            <a:endParaRPr lang="en-US"/>
          </a:p>
        </c:txPr>
      </c:legendEntry>
      <c:layout>
        <c:manualLayout>
          <c:xMode val="edge"/>
          <c:yMode val="edge"/>
          <c:x val="9.5379904435022561E-2"/>
          <c:y val="0.89460702828813077"/>
          <c:w val="0.88997541172738037"/>
          <c:h val="9.1825994810993461E-2"/>
        </c:manualLayout>
      </c:layout>
      <c:overlay val="0"/>
      <c:txPr>
        <a:bodyPr/>
        <a:lstStyle/>
        <a:p>
          <a:pPr>
            <a:defRPr sz="1200"/>
          </a:pPr>
          <a:endParaRPr lang="en-US"/>
        </a:p>
      </c:txPr>
    </c:legend>
    <c:plotVisOnly val="1"/>
    <c:dispBlanksAs val="gap"/>
    <c:showDLblsOverMax val="0"/>
  </c:chart>
  <c:spPr>
    <a:ln>
      <a:noFill/>
    </a:ln>
  </c:spPr>
  <c:externalData r:id="rId1">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28"/>
    </mc:Choice>
    <mc:Fallback>
      <c:style val="28"/>
    </mc:Fallback>
  </mc:AlternateContent>
  <c:clrMapOvr bg1="lt1" tx1="dk1" bg2="lt2" tx2="dk2" accent1="accent1" accent2="accent2" accent3="accent3" accent4="accent4" accent5="accent5" accent6="accent6" hlink="hlink" folHlink="folHlink"/>
  <c:chart>
    <c:autoTitleDeleted val="1"/>
    <c:view3D>
      <c:rotX val="15"/>
      <c:hPercent val="47"/>
      <c:rotY val="20"/>
      <c:depthPercent val="100"/>
      <c:rAngAx val="1"/>
    </c:view3D>
    <c:floor>
      <c:thickness val="0"/>
    </c:floor>
    <c:sideWall>
      <c:thickness val="0"/>
    </c:sideWall>
    <c:backWall>
      <c:thickness val="0"/>
    </c:backWall>
    <c:plotArea>
      <c:layout>
        <c:manualLayout>
          <c:layoutTarget val="inner"/>
          <c:xMode val="edge"/>
          <c:yMode val="edge"/>
          <c:x val="5.5831265508684863E-2"/>
          <c:y val="9.4786729857819899E-2"/>
          <c:w val="0.84367245657568235"/>
          <c:h val="0.80094786729857825"/>
        </c:manualLayout>
      </c:layout>
      <c:bar3DChart>
        <c:barDir val="col"/>
        <c:grouping val="standard"/>
        <c:varyColors val="0"/>
        <c:ser>
          <c:idx val="0"/>
          <c:order val="0"/>
          <c:tx>
            <c:strRef>
              <c:f>'slide 21'!$B$7</c:f>
              <c:strCache>
                <c:ptCount val="1"/>
                <c:pt idx="0">
                  <c:v>Small</c:v>
                </c:pt>
              </c:strCache>
            </c:strRef>
          </c:tx>
          <c:spPr>
            <a:solidFill>
              <a:srgbClr val="4AA6B0"/>
            </a:solidFill>
          </c:spPr>
          <c:invertIfNegative val="0"/>
          <c:dLbls>
            <c:dLbl>
              <c:idx val="0"/>
              <c:layout>
                <c:manualLayout>
                  <c:x val="8.8757396449703867E-3"/>
                  <c:y val="0.1269093937923052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6D3-4A68-AC40-2614642E2D30}"/>
                </c:ext>
              </c:extLst>
            </c:dLbl>
            <c:dLbl>
              <c:idx val="1"/>
              <c:layout>
                <c:manualLayout>
                  <c:x val="8.8757396449704144E-3"/>
                  <c:y val="0.139157734016512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6D3-4A68-AC40-2614642E2D30}"/>
                </c:ext>
              </c:extLst>
            </c:dLbl>
            <c:dLbl>
              <c:idx val="2"/>
              <c:layout>
                <c:manualLayout>
                  <c:x val="1.0355029585798817E-2"/>
                  <c:y val="0.147865373676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6D3-4A68-AC40-2614642E2D30}"/>
                </c:ext>
              </c:extLst>
            </c:dLbl>
            <c:dLbl>
              <c:idx val="3"/>
              <c:layout>
                <c:manualLayout>
                  <c:x val="8.8757396449704144E-3"/>
                  <c:y val="0.1655202214038383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6D3-4A68-AC40-2614642E2D30}"/>
                </c:ext>
              </c:extLst>
            </c:dLbl>
            <c:dLbl>
              <c:idx val="4"/>
              <c:layout>
                <c:manualLayout>
                  <c:x val="8.8757396449704144E-3"/>
                  <c:y val="0.1566927975403692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66D3-4A68-AC40-2614642E2D30}"/>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'slide 21'!$A$8:$A$12</c:f>
              <c:numCache>
                <c:formatCode>General</c:formatCode>
                <c:ptCount val="5"/>
                <c:pt idx="0">
                  <c:v>2019</c:v>
                </c:pt>
                <c:pt idx="1">
                  <c:v>2020</c:v>
                </c:pt>
                <c:pt idx="2">
                  <c:v>2021</c:v>
                </c:pt>
                <c:pt idx="3">
                  <c:v>2022</c:v>
                </c:pt>
                <c:pt idx="4">
                  <c:v>2023</c:v>
                </c:pt>
              </c:numCache>
            </c:numRef>
          </c:cat>
          <c:val>
            <c:numRef>
              <c:f>'slide 21'!$B$8:$B$12</c:f>
              <c:numCache>
                <c:formatCode>0%</c:formatCode>
                <c:ptCount val="5"/>
                <c:pt idx="0">
                  <c:v>0.49</c:v>
                </c:pt>
                <c:pt idx="1">
                  <c:v>0.51</c:v>
                </c:pt>
                <c:pt idx="2">
                  <c:v>0.52</c:v>
                </c:pt>
                <c:pt idx="3">
                  <c:v>0.54</c:v>
                </c:pt>
                <c:pt idx="4">
                  <c:v>0.53</c:v>
                </c:pt>
              </c:numCache>
            </c:numRef>
          </c:val>
          <c:extLst>
            <c:ext xmlns:c16="http://schemas.microsoft.com/office/drawing/2014/chart" uri="{C3380CC4-5D6E-409C-BE32-E72D297353CC}">
              <c16:uniqueId val="{00000005-66D3-4A68-AC40-2614642E2D30}"/>
            </c:ext>
          </c:extLst>
        </c:ser>
        <c:ser>
          <c:idx val="1"/>
          <c:order val="1"/>
          <c:tx>
            <c:strRef>
              <c:f>'slide 21'!$C$7</c:f>
              <c:strCache>
                <c:ptCount val="1"/>
                <c:pt idx="0">
                  <c:v>Medium</c:v>
                </c:pt>
              </c:strCache>
            </c:strRef>
          </c:tx>
          <c:spPr>
            <a:solidFill>
              <a:srgbClr val="FFDA52"/>
            </a:solidFill>
          </c:spPr>
          <c:invertIfNegative val="0"/>
          <c:dLbls>
            <c:dLbl>
              <c:idx val="0"/>
              <c:layout>
                <c:manualLayout>
                  <c:x val="1.6982481479755857E-2"/>
                  <c:y val="8.827400694377672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66D3-4A68-AC40-2614642E2D30}"/>
                </c:ext>
              </c:extLst>
            </c:dLbl>
            <c:dLbl>
              <c:idx val="1"/>
              <c:layout>
                <c:manualLayout>
                  <c:x val="1.9363555886875088E-2"/>
                  <c:y val="7.687395462299746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66D3-4A68-AC40-2614642E2D30}"/>
                </c:ext>
              </c:extLst>
            </c:dLbl>
            <c:dLbl>
              <c:idx val="2"/>
              <c:layout>
                <c:manualLayout>
                  <c:x val="2.1219890043330275E-2"/>
                  <c:y val="6.289968130914623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66D3-4A68-AC40-2614642E2D30}"/>
                </c:ext>
              </c:extLst>
            </c:dLbl>
            <c:dLbl>
              <c:idx val="3"/>
              <c:layout>
                <c:manualLayout>
                  <c:x val="2.0413152867725853E-2"/>
                  <c:y val="5.934160392669762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66D3-4A68-AC40-2614642E2D30}"/>
                </c:ext>
              </c:extLst>
            </c:dLbl>
            <c:dLbl>
              <c:idx val="4"/>
              <c:layout>
                <c:manualLayout>
                  <c:x val="2.0312863998508953E-2"/>
                  <c:y val="5.979479135653861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66D3-4A68-AC40-2614642E2D30}"/>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'slide 21'!$A$8:$A$12</c:f>
              <c:numCache>
                <c:formatCode>General</c:formatCode>
                <c:ptCount val="5"/>
                <c:pt idx="0">
                  <c:v>2019</c:v>
                </c:pt>
                <c:pt idx="1">
                  <c:v>2020</c:v>
                </c:pt>
                <c:pt idx="2">
                  <c:v>2021</c:v>
                </c:pt>
                <c:pt idx="3">
                  <c:v>2022</c:v>
                </c:pt>
                <c:pt idx="4">
                  <c:v>2023</c:v>
                </c:pt>
              </c:numCache>
            </c:numRef>
          </c:cat>
          <c:val>
            <c:numRef>
              <c:f>'slide 21'!$C$8:$C$12</c:f>
              <c:numCache>
                <c:formatCode>0%</c:formatCode>
                <c:ptCount val="5"/>
                <c:pt idx="0">
                  <c:v>0.09</c:v>
                </c:pt>
                <c:pt idx="1">
                  <c:v>0.08</c:v>
                </c:pt>
                <c:pt idx="2">
                  <c:v>0.05</c:v>
                </c:pt>
                <c:pt idx="3">
                  <c:v>0.03</c:v>
                </c:pt>
                <c:pt idx="4">
                  <c:v>0.04</c:v>
                </c:pt>
              </c:numCache>
            </c:numRef>
          </c:val>
          <c:extLst>
            <c:ext xmlns:c16="http://schemas.microsoft.com/office/drawing/2014/chart" uri="{C3380CC4-5D6E-409C-BE32-E72D297353CC}">
              <c16:uniqueId val="{0000000B-66D3-4A68-AC40-2614642E2D30}"/>
            </c:ext>
          </c:extLst>
        </c:ser>
        <c:ser>
          <c:idx val="2"/>
          <c:order val="2"/>
          <c:tx>
            <c:strRef>
              <c:f>'slide 21'!$D$7</c:f>
              <c:strCache>
                <c:ptCount val="1"/>
                <c:pt idx="0">
                  <c:v>Large</c:v>
                </c:pt>
              </c:strCache>
            </c:strRef>
          </c:tx>
          <c:spPr>
            <a:solidFill>
              <a:srgbClr val="A4B7BB"/>
            </a:solidFill>
          </c:spPr>
          <c:invertIfNegative val="0"/>
          <c:dLbls>
            <c:dLbl>
              <c:idx val="0"/>
              <c:layout>
                <c:manualLayout>
                  <c:x val="2.1909798257466065E-3"/>
                  <c:y val="8.719409558872082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66D3-4A68-AC40-2614642E2D30}"/>
                </c:ext>
              </c:extLst>
            </c:dLbl>
            <c:dLbl>
              <c:idx val="1"/>
              <c:layout>
                <c:manualLayout>
                  <c:x val="3.8085309602571326E-3"/>
                  <c:y val="7.916878567316051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66D3-4A68-AC40-2614642E2D30}"/>
                </c:ext>
              </c:extLst>
            </c:dLbl>
            <c:dLbl>
              <c:idx val="2"/>
              <c:layout>
                <c:manualLayout>
                  <c:x val="6.189721846899315E-3"/>
                  <c:y val="9.179640392530742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66D3-4A68-AC40-2614642E2D30}"/>
                </c:ext>
              </c:extLst>
            </c:dLbl>
            <c:dLbl>
              <c:idx val="3"/>
              <c:layout>
                <c:manualLayout>
                  <c:x val="9.0481293388622284E-3"/>
                  <c:y val="9.757644796870398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66D3-4A68-AC40-2614642E2D30}"/>
                </c:ext>
              </c:extLst>
            </c:dLbl>
            <c:dLbl>
              <c:idx val="4"/>
              <c:layout>
                <c:manualLayout>
                  <c:x val="8.8757396449704144E-3"/>
                  <c:y val="9.808264183248978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66D3-4A68-AC40-2614642E2D30}"/>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'slide 21'!$A$8:$A$12</c:f>
              <c:numCache>
                <c:formatCode>General</c:formatCode>
                <c:ptCount val="5"/>
                <c:pt idx="0">
                  <c:v>2019</c:v>
                </c:pt>
                <c:pt idx="1">
                  <c:v>2020</c:v>
                </c:pt>
                <c:pt idx="2">
                  <c:v>2021</c:v>
                </c:pt>
                <c:pt idx="3">
                  <c:v>2022</c:v>
                </c:pt>
                <c:pt idx="4">
                  <c:v>2023</c:v>
                </c:pt>
              </c:numCache>
            </c:numRef>
          </c:cat>
          <c:val>
            <c:numRef>
              <c:f>'slide 21'!$D$8:$D$12</c:f>
              <c:numCache>
                <c:formatCode>0%</c:formatCode>
                <c:ptCount val="5"/>
                <c:pt idx="0">
                  <c:v>0.42</c:v>
                </c:pt>
                <c:pt idx="1">
                  <c:v>0.41</c:v>
                </c:pt>
                <c:pt idx="2">
                  <c:v>0.43</c:v>
                </c:pt>
                <c:pt idx="3">
                  <c:v>0.43</c:v>
                </c:pt>
                <c:pt idx="4">
                  <c:v>0.43</c:v>
                </c:pt>
              </c:numCache>
            </c:numRef>
          </c:val>
          <c:extLst>
            <c:ext xmlns:c16="http://schemas.microsoft.com/office/drawing/2014/chart" uri="{C3380CC4-5D6E-409C-BE32-E72D297353CC}">
              <c16:uniqueId val="{00000011-66D3-4A68-AC40-2614642E2D30}"/>
            </c:ext>
          </c:extLst>
        </c:ser>
        <c:dLbls>
          <c:showLegendKey val="0"/>
          <c:showVal val="1"/>
          <c:showCatName val="0"/>
          <c:showSerName val="0"/>
          <c:showPercent val="0"/>
          <c:showBubbleSize val="0"/>
        </c:dLbls>
        <c:gapWidth val="100"/>
        <c:shape val="cylinder"/>
        <c:axId val="213604688"/>
        <c:axId val="213605080"/>
        <c:axId val="209282880"/>
      </c:bar3DChart>
      <c:catAx>
        <c:axId val="213604688"/>
        <c:scaling>
          <c:orientation val="minMax"/>
        </c:scaling>
        <c:delete val="0"/>
        <c:axPos val="b"/>
        <c:numFmt formatCode="General" sourceLinked="1"/>
        <c:majorTickMark val="out"/>
        <c:minorTickMark val="none"/>
        <c:tickLblPos val="low"/>
        <c:txPr>
          <a:bodyPr rot="0" vert="horz"/>
          <a:lstStyle/>
          <a:p>
            <a:pPr>
              <a:defRPr/>
            </a:pPr>
            <a:endParaRPr lang="en-US"/>
          </a:p>
        </c:txPr>
        <c:crossAx val="213605080"/>
        <c:crosses val="autoZero"/>
        <c:auto val="1"/>
        <c:lblAlgn val="ctr"/>
        <c:lblOffset val="100"/>
        <c:tickLblSkip val="1"/>
        <c:tickMarkSkip val="1"/>
        <c:noMultiLvlLbl val="0"/>
      </c:catAx>
      <c:valAx>
        <c:axId val="213605080"/>
        <c:scaling>
          <c:orientation val="minMax"/>
          <c:max val="0.6"/>
        </c:scaling>
        <c:delete val="0"/>
        <c:axPos val="l"/>
        <c:majorGridlines/>
        <c:numFmt formatCode="0%" sourceLinked="1"/>
        <c:majorTickMark val="out"/>
        <c:minorTickMark val="none"/>
        <c:tickLblPos val="nextTo"/>
        <c:txPr>
          <a:bodyPr rot="0" vert="horz"/>
          <a:lstStyle/>
          <a:p>
            <a:pPr>
              <a:defRPr/>
            </a:pPr>
            <a:endParaRPr lang="en-US"/>
          </a:p>
        </c:txPr>
        <c:crossAx val="213604688"/>
        <c:crosses val="autoZero"/>
        <c:crossBetween val="between"/>
        <c:majorUnit val="0.1"/>
      </c:valAx>
      <c:serAx>
        <c:axId val="209282880"/>
        <c:scaling>
          <c:orientation val="minMax"/>
        </c:scaling>
        <c:delete val="0"/>
        <c:axPos val="b"/>
        <c:numFmt formatCode="General" sourceLinked="1"/>
        <c:majorTickMark val="out"/>
        <c:minorTickMark val="none"/>
        <c:tickLblPos val="low"/>
        <c:txPr>
          <a:bodyPr rot="0" vert="horz"/>
          <a:lstStyle/>
          <a:p>
            <a:pPr>
              <a:defRPr/>
            </a:pPr>
            <a:endParaRPr lang="en-US"/>
          </a:p>
        </c:txPr>
        <c:crossAx val="213605080"/>
        <c:crosses val="autoZero"/>
        <c:tickLblSkip val="1"/>
        <c:tickMarkSkip val="1"/>
      </c:serAx>
    </c:plotArea>
    <c:legend>
      <c:legendPos val="t"/>
      <c:layout>
        <c:manualLayout>
          <c:xMode val="edge"/>
          <c:yMode val="edge"/>
          <c:x val="0.34686961282206585"/>
          <c:y val="1.840041342750293E-2"/>
          <c:w val="0.35594860923449656"/>
          <c:h val="7.8349179535338612E-2"/>
        </c:manualLayout>
      </c:layout>
      <c:overlay val="0"/>
    </c:legend>
    <c:plotVisOnly val="1"/>
    <c:dispBlanksAs val="gap"/>
    <c:showDLblsOverMax val="0"/>
  </c:chart>
  <c:spPr>
    <a:ln>
      <a:noFill/>
    </a:ln>
  </c:spPr>
  <c:txPr>
    <a:bodyPr/>
    <a:lstStyle/>
    <a:p>
      <a:pPr>
        <a:defRPr sz="1800"/>
      </a:pPr>
      <a:endParaRPr lang="en-US"/>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1543352753982673"/>
          <c:y val="0.12932111164675844"/>
          <c:w val="0.43757982120051087"/>
          <c:h val="0.80998817966903069"/>
        </c:manualLayout>
      </c:layout>
      <c:pieChart>
        <c:varyColors val="1"/>
        <c:ser>
          <c:idx val="0"/>
          <c:order val="0"/>
          <c:tx>
            <c:strRef>
              <c:f>'slide 22'!$A$3</c:f>
              <c:strCache>
                <c:ptCount val="1"/>
                <c:pt idx="0">
                  <c:v>Category</c:v>
                </c:pt>
              </c:strCache>
            </c:strRef>
          </c:tx>
          <c:spPr>
            <a:ln w="38100">
              <a:solidFill>
                <a:schemeClr val="bg1"/>
              </a:solidFill>
            </a:ln>
          </c:spPr>
          <c:dPt>
            <c:idx val="0"/>
            <c:bubble3D val="0"/>
            <c:spPr>
              <a:solidFill>
                <a:srgbClr val="B54721"/>
              </a:solidFill>
              <a:ln w="38100">
                <a:solidFill>
                  <a:schemeClr val="bg1"/>
                </a:solidFill>
              </a:ln>
            </c:spPr>
            <c:extLst>
              <c:ext xmlns:c16="http://schemas.microsoft.com/office/drawing/2014/chart" uri="{C3380CC4-5D6E-409C-BE32-E72D297353CC}">
                <c16:uniqueId val="{00000001-C780-446E-B822-279005A5A841}"/>
              </c:ext>
            </c:extLst>
          </c:dPt>
          <c:dPt>
            <c:idx val="1"/>
            <c:bubble3D val="0"/>
            <c:spPr>
              <a:pattFill prst="narHorz">
                <a:fgClr>
                  <a:srgbClr val="B54721"/>
                </a:fgClr>
                <a:bgClr>
                  <a:schemeClr val="bg1"/>
                </a:bgClr>
              </a:pattFill>
              <a:ln w="38100">
                <a:solidFill>
                  <a:schemeClr val="bg1"/>
                </a:solidFill>
              </a:ln>
            </c:spPr>
            <c:extLst>
              <c:ext xmlns:c16="http://schemas.microsoft.com/office/drawing/2014/chart" uri="{C3380CC4-5D6E-409C-BE32-E72D297353CC}">
                <c16:uniqueId val="{00000003-C780-446E-B822-279005A5A841}"/>
              </c:ext>
            </c:extLst>
          </c:dPt>
          <c:dPt>
            <c:idx val="2"/>
            <c:bubble3D val="0"/>
            <c:spPr>
              <a:solidFill>
                <a:srgbClr val="51A6C2"/>
              </a:solidFill>
              <a:ln w="38100">
                <a:solidFill>
                  <a:schemeClr val="bg1"/>
                </a:solidFill>
              </a:ln>
            </c:spPr>
            <c:extLst>
              <c:ext xmlns:c16="http://schemas.microsoft.com/office/drawing/2014/chart" uri="{C3380CC4-5D6E-409C-BE32-E72D297353CC}">
                <c16:uniqueId val="{00000005-C780-446E-B822-279005A5A841}"/>
              </c:ext>
            </c:extLst>
          </c:dPt>
          <c:dPt>
            <c:idx val="3"/>
            <c:bubble3D val="0"/>
            <c:spPr>
              <a:pattFill prst="dkHorz">
                <a:fgClr>
                  <a:srgbClr val="51A6C2"/>
                </a:fgClr>
                <a:bgClr>
                  <a:schemeClr val="bg1"/>
                </a:bgClr>
              </a:pattFill>
              <a:ln w="38100">
                <a:solidFill>
                  <a:schemeClr val="bg1"/>
                </a:solidFill>
              </a:ln>
            </c:spPr>
            <c:extLst>
              <c:ext xmlns:c16="http://schemas.microsoft.com/office/drawing/2014/chart" uri="{C3380CC4-5D6E-409C-BE32-E72D297353CC}">
                <c16:uniqueId val="{00000007-C780-446E-B822-279005A5A841}"/>
              </c:ext>
            </c:extLst>
          </c:dPt>
          <c:dPt>
            <c:idx val="4"/>
            <c:bubble3D val="0"/>
            <c:spPr>
              <a:solidFill>
                <a:srgbClr val="77933C"/>
              </a:solidFill>
              <a:ln w="38100">
                <a:solidFill>
                  <a:schemeClr val="bg1"/>
                </a:solidFill>
              </a:ln>
            </c:spPr>
            <c:extLst>
              <c:ext xmlns:c16="http://schemas.microsoft.com/office/drawing/2014/chart" uri="{C3380CC4-5D6E-409C-BE32-E72D297353CC}">
                <c16:uniqueId val="{00000009-C780-446E-B822-279005A5A841}"/>
              </c:ext>
            </c:extLst>
          </c:dPt>
          <c:dPt>
            <c:idx val="5"/>
            <c:bubble3D val="0"/>
            <c:spPr>
              <a:pattFill prst="dkVert">
                <a:fgClr>
                  <a:srgbClr val="77933C"/>
                </a:fgClr>
                <a:bgClr>
                  <a:schemeClr val="bg1"/>
                </a:bgClr>
              </a:pattFill>
              <a:ln w="38100">
                <a:solidFill>
                  <a:schemeClr val="bg1"/>
                </a:solidFill>
              </a:ln>
            </c:spPr>
            <c:extLst>
              <c:ext xmlns:c16="http://schemas.microsoft.com/office/drawing/2014/chart" uri="{C3380CC4-5D6E-409C-BE32-E72D297353CC}">
                <c16:uniqueId val="{0000000B-C780-446E-B822-279005A5A841}"/>
              </c:ext>
            </c:extLst>
          </c:dPt>
          <c:dPt>
            <c:idx val="6"/>
            <c:bubble3D val="0"/>
            <c:spPr>
              <a:solidFill>
                <a:srgbClr val="A16BB1"/>
              </a:solidFill>
              <a:ln w="38100">
                <a:solidFill>
                  <a:schemeClr val="bg1"/>
                </a:solidFill>
              </a:ln>
            </c:spPr>
            <c:extLst>
              <c:ext xmlns:c16="http://schemas.microsoft.com/office/drawing/2014/chart" uri="{C3380CC4-5D6E-409C-BE32-E72D297353CC}">
                <c16:uniqueId val="{0000000D-C780-446E-B822-279005A5A841}"/>
              </c:ext>
            </c:extLst>
          </c:dPt>
          <c:dPt>
            <c:idx val="7"/>
            <c:bubble3D val="0"/>
            <c:spPr>
              <a:pattFill prst="wdUpDiag">
                <a:fgClr>
                  <a:srgbClr val="A16BB1"/>
                </a:fgClr>
                <a:bgClr>
                  <a:schemeClr val="bg1"/>
                </a:bgClr>
              </a:pattFill>
              <a:ln w="38100">
                <a:solidFill>
                  <a:schemeClr val="bg1"/>
                </a:solidFill>
              </a:ln>
            </c:spPr>
            <c:extLst>
              <c:ext xmlns:c16="http://schemas.microsoft.com/office/drawing/2014/chart" uri="{C3380CC4-5D6E-409C-BE32-E72D297353CC}">
                <c16:uniqueId val="{0000000F-C780-446E-B822-279005A5A841}"/>
              </c:ext>
            </c:extLst>
          </c:dPt>
          <c:dPt>
            <c:idx val="8"/>
            <c:bubble3D val="0"/>
            <c:spPr>
              <a:solidFill>
                <a:srgbClr val="E1DC53"/>
              </a:solidFill>
              <a:ln w="38100">
                <a:solidFill>
                  <a:schemeClr val="bg1"/>
                </a:solidFill>
              </a:ln>
            </c:spPr>
            <c:extLst>
              <c:ext xmlns:c16="http://schemas.microsoft.com/office/drawing/2014/chart" uri="{C3380CC4-5D6E-409C-BE32-E72D297353CC}">
                <c16:uniqueId val="{00000011-C780-446E-B822-279005A5A841}"/>
              </c:ext>
            </c:extLst>
          </c:dPt>
          <c:dPt>
            <c:idx val="9"/>
            <c:bubble3D val="0"/>
            <c:spPr>
              <a:pattFill prst="wdDnDiag">
                <a:fgClr>
                  <a:srgbClr val="E1DC53"/>
                </a:fgClr>
                <a:bgClr>
                  <a:schemeClr val="bg1"/>
                </a:bgClr>
              </a:pattFill>
              <a:ln w="38100">
                <a:solidFill>
                  <a:schemeClr val="bg1"/>
                </a:solidFill>
              </a:ln>
            </c:spPr>
            <c:extLst>
              <c:ext xmlns:c16="http://schemas.microsoft.com/office/drawing/2014/chart" uri="{C3380CC4-5D6E-409C-BE32-E72D297353CC}">
                <c16:uniqueId val="{00000013-C780-446E-B822-279005A5A841}"/>
              </c:ext>
            </c:extLst>
          </c:dPt>
          <c:dPt>
            <c:idx val="10"/>
            <c:bubble3D val="0"/>
            <c:spPr>
              <a:solidFill>
                <a:srgbClr val="51C2A9"/>
              </a:solidFill>
              <a:ln w="38100">
                <a:solidFill>
                  <a:schemeClr val="bg1"/>
                </a:solidFill>
              </a:ln>
            </c:spPr>
            <c:extLst>
              <c:ext xmlns:c16="http://schemas.microsoft.com/office/drawing/2014/chart" uri="{C3380CC4-5D6E-409C-BE32-E72D297353CC}">
                <c16:uniqueId val="{00000015-C780-446E-B822-279005A5A841}"/>
              </c:ext>
            </c:extLst>
          </c:dPt>
          <c:dPt>
            <c:idx val="11"/>
            <c:bubble3D val="0"/>
            <c:spPr>
              <a:pattFill prst="wdUpDiag">
                <a:fgClr>
                  <a:srgbClr val="51C2A9"/>
                </a:fgClr>
                <a:bgClr>
                  <a:schemeClr val="bg1"/>
                </a:bgClr>
              </a:pattFill>
              <a:ln w="38100">
                <a:solidFill>
                  <a:schemeClr val="bg1"/>
                </a:solidFill>
              </a:ln>
            </c:spPr>
            <c:extLst>
              <c:ext xmlns:c16="http://schemas.microsoft.com/office/drawing/2014/chart" uri="{C3380CC4-5D6E-409C-BE32-E72D297353CC}">
                <c16:uniqueId val="{00000017-C780-446E-B822-279005A5A841}"/>
              </c:ext>
            </c:extLst>
          </c:dPt>
          <c:dLbls>
            <c:dLbl>
              <c:idx val="0"/>
              <c:layout>
                <c:manualLayout>
                  <c:x val="1.3575406439579668E-2"/>
                  <c:y val="-4.7127814380345315E-2"/>
                </c:manualLayout>
              </c:layout>
              <c:tx>
                <c:rich>
                  <a:bodyPr/>
                  <a:lstStyle/>
                  <a:p>
                    <a:r>
                      <a:rPr lang="en-US"/>
                      <a:t>ERC Awards
40%</a:t>
                    </a:r>
                  </a:p>
                </c:rich>
              </c:tx>
              <c:showLegendKey val="0"/>
              <c:showVal val="0"/>
              <c:showCatName val="1"/>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1-C780-446E-B822-279005A5A841}"/>
                </c:ext>
              </c:extLst>
            </c:dLbl>
            <c:dLbl>
              <c:idx val="1"/>
              <c:delete val="1"/>
              <c:extLst>
                <c:ext xmlns:c15="http://schemas.microsoft.com/office/drawing/2012/chart" uri="{CE6537A1-D6FC-4f65-9D91-7224C49458BB}"/>
                <c:ext xmlns:c16="http://schemas.microsoft.com/office/drawing/2014/chart" uri="{C3380CC4-5D6E-409C-BE32-E72D297353CC}">
                  <c16:uniqueId val="{00000003-C780-446E-B822-279005A5A841}"/>
                </c:ext>
              </c:extLst>
            </c:dLbl>
            <c:dLbl>
              <c:idx val="2"/>
              <c:delete val="1"/>
              <c:extLst>
                <c:ext xmlns:c15="http://schemas.microsoft.com/office/drawing/2012/chart" uri="{CE6537A1-D6FC-4f65-9D91-7224C49458BB}"/>
                <c:ext xmlns:c16="http://schemas.microsoft.com/office/drawing/2014/chart" uri="{C3380CC4-5D6E-409C-BE32-E72D297353CC}">
                  <c16:uniqueId val="{00000005-C780-446E-B822-279005A5A841}"/>
                </c:ext>
              </c:extLst>
            </c:dLbl>
            <c:dLbl>
              <c:idx val="3"/>
              <c:layout>
                <c:manualLayout>
                  <c:x val="-3.9933758280214976E-2"/>
                  <c:y val="-1.7355460110384396E-3"/>
                </c:manualLayout>
              </c:layout>
              <c:tx>
                <c:rich>
                  <a:bodyPr/>
                  <a:lstStyle/>
                  <a:p>
                    <a:r>
                      <a:rPr lang="en-US"/>
                      <a:t>Other NSF
12%</a:t>
                    </a:r>
                  </a:p>
                </c:rich>
              </c:tx>
              <c:showLegendKey val="0"/>
              <c:showVal val="0"/>
              <c:showCatName val="1"/>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7-C780-446E-B822-279005A5A841}"/>
                </c:ext>
              </c:extLst>
            </c:dLbl>
            <c:dLbl>
              <c:idx val="4"/>
              <c:delete val="1"/>
              <c:extLst>
                <c:ext xmlns:c15="http://schemas.microsoft.com/office/drawing/2012/chart" uri="{CE6537A1-D6FC-4f65-9D91-7224C49458BB}"/>
                <c:ext xmlns:c16="http://schemas.microsoft.com/office/drawing/2014/chart" uri="{C3380CC4-5D6E-409C-BE32-E72D297353CC}">
                  <c16:uniqueId val="{00000009-C780-446E-B822-279005A5A841}"/>
                </c:ext>
              </c:extLst>
            </c:dLbl>
            <c:dLbl>
              <c:idx val="5"/>
              <c:layout>
                <c:manualLayout>
                  <c:x val="-4.5899731283589554E-2"/>
                  <c:y val="-6.7963234246881929E-2"/>
                </c:manualLayout>
              </c:layout>
              <c:tx>
                <c:rich>
                  <a:bodyPr/>
                  <a:lstStyle/>
                  <a:p>
                    <a:r>
                      <a:rPr lang="en-US"/>
                      <a:t>Non-NSF Government
25%</a:t>
                    </a:r>
                  </a:p>
                </c:rich>
              </c:tx>
              <c:showLegendKey val="0"/>
              <c:showVal val="0"/>
              <c:showCatName val="1"/>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B-C780-446E-B822-279005A5A841}"/>
                </c:ext>
              </c:extLst>
            </c:dLbl>
            <c:dLbl>
              <c:idx val="6"/>
              <c:delete val="1"/>
              <c:extLst>
                <c:ext xmlns:c15="http://schemas.microsoft.com/office/drawing/2012/chart" uri="{CE6537A1-D6FC-4f65-9D91-7224C49458BB}"/>
                <c:ext xmlns:c16="http://schemas.microsoft.com/office/drawing/2014/chart" uri="{C3380CC4-5D6E-409C-BE32-E72D297353CC}">
                  <c16:uniqueId val="{0000000D-C780-446E-B822-279005A5A841}"/>
                </c:ext>
              </c:extLst>
            </c:dLbl>
            <c:dLbl>
              <c:idx val="7"/>
              <c:layout>
                <c:manualLayout>
                  <c:x val="-1.7180544739599828E-2"/>
                  <c:y val="2.1628546431696039E-2"/>
                </c:manualLayout>
              </c:layout>
              <c:tx>
                <c:rich>
                  <a:bodyPr/>
                  <a:lstStyle/>
                  <a:p>
                    <a:r>
                      <a:rPr lang="en-US"/>
                      <a:t>Industry
10%</a:t>
                    </a:r>
                  </a:p>
                </c:rich>
              </c:tx>
              <c:showLegendKey val="0"/>
              <c:showVal val="0"/>
              <c:showCatName val="1"/>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F-C780-446E-B822-279005A5A841}"/>
                </c:ext>
              </c:extLst>
            </c:dLbl>
            <c:dLbl>
              <c:idx val="8"/>
              <c:layout>
                <c:manualLayout>
                  <c:x val="-2.2845701979560249E-3"/>
                  <c:y val="-4.826852000642777E-3"/>
                </c:manualLayout>
              </c:layout>
              <c:tx>
                <c:rich>
                  <a:bodyPr/>
                  <a:lstStyle/>
                  <a:p>
                    <a:r>
                      <a:rPr lang="en-US"/>
                      <a:t>University
5%</a:t>
                    </a:r>
                  </a:p>
                </c:rich>
              </c:tx>
              <c:showLegendKey val="0"/>
              <c:showVal val="0"/>
              <c:showCatName val="1"/>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11-C780-446E-B822-279005A5A841}"/>
                </c:ext>
              </c:extLst>
            </c:dLbl>
            <c:dLbl>
              <c:idx val="9"/>
              <c:delete val="1"/>
              <c:extLst>
                <c:ext xmlns:c15="http://schemas.microsoft.com/office/drawing/2012/chart" uri="{CE6537A1-D6FC-4f65-9D91-7224C49458BB}"/>
                <c:ext xmlns:c16="http://schemas.microsoft.com/office/drawing/2014/chart" uri="{C3380CC4-5D6E-409C-BE32-E72D297353CC}">
                  <c16:uniqueId val="{00000013-C780-446E-B822-279005A5A841}"/>
                </c:ext>
              </c:extLst>
            </c:dLbl>
            <c:dLbl>
              <c:idx val="10"/>
              <c:delete val="1"/>
              <c:extLst>
                <c:ext xmlns:c15="http://schemas.microsoft.com/office/drawing/2012/chart" uri="{CE6537A1-D6FC-4f65-9D91-7224C49458BB}"/>
                <c:ext xmlns:c16="http://schemas.microsoft.com/office/drawing/2014/chart" uri="{C3380CC4-5D6E-409C-BE32-E72D297353CC}">
                  <c16:uniqueId val="{00000015-C780-446E-B822-279005A5A841}"/>
                </c:ext>
              </c:extLst>
            </c:dLbl>
            <c:dLbl>
              <c:idx val="11"/>
              <c:layout>
                <c:manualLayout>
                  <c:x val="9.3904355705536735E-2"/>
                  <c:y val="-1.5874432847056915E-2"/>
                </c:manualLayout>
              </c:layout>
              <c:tx>
                <c:rich>
                  <a:bodyPr/>
                  <a:lstStyle/>
                  <a:p>
                    <a:r>
                      <a:rPr lang="en-US"/>
                      <a:t>Other Sources
9%</a:t>
                    </a:r>
                  </a:p>
                </c:rich>
              </c:tx>
              <c:showLegendKey val="0"/>
              <c:showVal val="0"/>
              <c:showCatName val="1"/>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17-C780-446E-B822-279005A5A841}"/>
                </c:ext>
              </c:extLst>
            </c:dLbl>
            <c:spPr>
              <a:noFill/>
              <a:ln>
                <a:noFill/>
              </a:ln>
              <a:effectLst/>
            </c:spPr>
            <c:showLegendKey val="0"/>
            <c:showVal val="0"/>
            <c:showCatName val="1"/>
            <c:showSerName val="0"/>
            <c:showPercent val="1"/>
            <c:showBubbleSize val="0"/>
            <c:showLeaderLines val="1"/>
            <c:extLst>
              <c:ext xmlns:c15="http://schemas.microsoft.com/office/drawing/2012/chart" uri="{CE6537A1-D6FC-4f65-9D91-7224C49458BB}"/>
            </c:extLst>
          </c:dLbls>
          <c:cat>
            <c:strRef>
              <c:f>'slide 22'!$A$4:$A$15</c:f>
              <c:strCache>
                <c:ptCount val="12"/>
                <c:pt idx="0">
                  <c:v>ERC Awards - Cash Support</c:v>
                </c:pt>
                <c:pt idx="1">
                  <c:v>ERC Awards - Associated Project Support</c:v>
                </c:pt>
                <c:pt idx="2">
                  <c:v>Other NSF - Cash Support</c:v>
                </c:pt>
                <c:pt idx="3">
                  <c:v>Other NSF - Associated Project Support</c:v>
                </c:pt>
                <c:pt idx="4">
                  <c:v>Non-NSF Government - Cash Support</c:v>
                </c:pt>
                <c:pt idx="5">
                  <c:v>Non-NSF Government - Associated Project Support</c:v>
                </c:pt>
                <c:pt idx="6">
                  <c:v>Industry - Cash Support</c:v>
                </c:pt>
                <c:pt idx="7">
                  <c:v>Industry - Associated Project Support</c:v>
                </c:pt>
                <c:pt idx="8">
                  <c:v>University - Cash Support</c:v>
                </c:pt>
                <c:pt idx="9">
                  <c:v>University - Associated Project Support</c:v>
                </c:pt>
                <c:pt idx="10">
                  <c:v>Other Sources - Cash Support</c:v>
                </c:pt>
                <c:pt idx="11">
                  <c:v>Other Sources - Associated Project Support</c:v>
                </c:pt>
              </c:strCache>
            </c:strRef>
          </c:cat>
          <c:val>
            <c:numRef>
              <c:f>'slide 22'!$B$4:$B$15</c:f>
              <c:numCache>
                <c:formatCode>General</c:formatCode>
                <c:ptCount val="12"/>
                <c:pt idx="0">
                  <c:v>70026820</c:v>
                </c:pt>
                <c:pt idx="1">
                  <c:v>218094</c:v>
                </c:pt>
                <c:pt idx="2">
                  <c:v>398494</c:v>
                </c:pt>
                <c:pt idx="3">
                  <c:v>20588706</c:v>
                </c:pt>
                <c:pt idx="4">
                  <c:v>184193</c:v>
                </c:pt>
                <c:pt idx="5">
                  <c:v>43773130</c:v>
                </c:pt>
                <c:pt idx="6">
                  <c:v>4488339</c:v>
                </c:pt>
                <c:pt idx="7">
                  <c:v>12864434</c:v>
                </c:pt>
                <c:pt idx="8">
                  <c:v>8705705</c:v>
                </c:pt>
                <c:pt idx="9">
                  <c:v>375177</c:v>
                </c:pt>
                <c:pt idx="10">
                  <c:v>112592</c:v>
                </c:pt>
                <c:pt idx="11">
                  <c:v>16002364</c:v>
                </c:pt>
              </c:numCache>
            </c:numRef>
          </c:val>
          <c:extLst>
            <c:ext xmlns:c16="http://schemas.microsoft.com/office/drawing/2014/chart" uri="{C3380CC4-5D6E-409C-BE32-E72D297353CC}">
              <c16:uniqueId val="{00000018-C780-446E-B822-279005A5A841}"/>
            </c:ext>
          </c:extLst>
        </c:ser>
        <c:dLbls>
          <c:showLegendKey val="0"/>
          <c:showVal val="0"/>
          <c:showCatName val="1"/>
          <c:showSerName val="0"/>
          <c:showPercent val="1"/>
          <c:showBubbleSize val="0"/>
          <c:showLeaderLines val="1"/>
        </c:dLbls>
        <c:firstSliceAng val="0"/>
      </c:pieChart>
    </c:plotArea>
    <c:plotVisOnly val="1"/>
    <c:dispBlanksAs val="gap"/>
    <c:showDLblsOverMax val="0"/>
  </c:chart>
  <c:spPr>
    <a:noFill/>
    <a:ln>
      <a:noFill/>
    </a:ln>
  </c:spPr>
  <c:txPr>
    <a:bodyPr/>
    <a:lstStyle/>
    <a:p>
      <a:pPr>
        <a:defRPr sz="1200"/>
      </a:pPr>
      <a:endParaRPr lang="en-US"/>
    </a:p>
  </c:txPr>
  <c:externalData r:id="rId1">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961366538952748"/>
          <c:y val="0.17183806146572103"/>
          <c:w val="0.43757982120051087"/>
          <c:h val="0.80998817966903069"/>
        </c:manualLayout>
      </c:layout>
      <c:pieChart>
        <c:varyColors val="1"/>
        <c:ser>
          <c:idx val="0"/>
          <c:order val="0"/>
          <c:spPr>
            <a:ln w="38100">
              <a:solidFill>
                <a:schemeClr val="bg1"/>
              </a:solidFill>
            </a:ln>
          </c:spPr>
          <c:dPt>
            <c:idx val="0"/>
            <c:bubble3D val="0"/>
            <c:spPr>
              <a:solidFill>
                <a:srgbClr val="A16BB1"/>
              </a:solidFill>
              <a:ln w="38100">
                <a:solidFill>
                  <a:schemeClr val="bg1"/>
                </a:solidFill>
              </a:ln>
            </c:spPr>
            <c:extLst>
              <c:ext xmlns:c16="http://schemas.microsoft.com/office/drawing/2014/chart" uri="{C3380CC4-5D6E-409C-BE32-E72D297353CC}">
                <c16:uniqueId val="{00000001-09EC-4842-8FF5-51D2B9BD6346}"/>
              </c:ext>
            </c:extLst>
          </c:dPt>
          <c:dPt>
            <c:idx val="1"/>
            <c:bubble3D val="0"/>
            <c:spPr>
              <a:solidFill>
                <a:srgbClr val="B54721"/>
              </a:solidFill>
              <a:ln w="38100">
                <a:solidFill>
                  <a:schemeClr val="bg1"/>
                </a:solidFill>
              </a:ln>
            </c:spPr>
            <c:extLst>
              <c:ext xmlns:c16="http://schemas.microsoft.com/office/drawing/2014/chart" uri="{C3380CC4-5D6E-409C-BE32-E72D297353CC}">
                <c16:uniqueId val="{00000003-09EC-4842-8FF5-51D2B9BD6346}"/>
              </c:ext>
            </c:extLst>
          </c:dPt>
          <c:dPt>
            <c:idx val="2"/>
            <c:bubble3D val="0"/>
            <c:spPr>
              <a:solidFill>
                <a:srgbClr val="7EC251"/>
              </a:solidFill>
              <a:ln w="38100">
                <a:solidFill>
                  <a:schemeClr val="bg1"/>
                </a:solidFill>
              </a:ln>
            </c:spPr>
            <c:extLst>
              <c:ext xmlns:c16="http://schemas.microsoft.com/office/drawing/2014/chart" uri="{C3380CC4-5D6E-409C-BE32-E72D297353CC}">
                <c16:uniqueId val="{00000005-09EC-4842-8FF5-51D2B9BD6346}"/>
              </c:ext>
            </c:extLst>
          </c:dPt>
          <c:dPt>
            <c:idx val="3"/>
            <c:bubble3D val="0"/>
            <c:spPr>
              <a:solidFill>
                <a:srgbClr val="E1DC53"/>
              </a:solidFill>
              <a:ln w="38100">
                <a:solidFill>
                  <a:schemeClr val="bg1"/>
                </a:solidFill>
              </a:ln>
            </c:spPr>
            <c:extLst>
              <c:ext xmlns:c16="http://schemas.microsoft.com/office/drawing/2014/chart" uri="{C3380CC4-5D6E-409C-BE32-E72D297353CC}">
                <c16:uniqueId val="{00000007-09EC-4842-8FF5-51D2B9BD6346}"/>
              </c:ext>
            </c:extLst>
          </c:dPt>
          <c:dPt>
            <c:idx val="4"/>
            <c:bubble3D val="0"/>
            <c:spPr>
              <a:solidFill>
                <a:srgbClr val="8D42C6"/>
              </a:solidFill>
              <a:ln w="25400">
                <a:solidFill>
                  <a:schemeClr val="bg1"/>
                </a:solidFill>
              </a:ln>
            </c:spPr>
            <c:extLst>
              <c:ext xmlns:c16="http://schemas.microsoft.com/office/drawing/2014/chart" uri="{C3380CC4-5D6E-409C-BE32-E72D297353CC}">
                <c16:uniqueId val="{00000009-09EC-4842-8FF5-51D2B9BD6346}"/>
              </c:ext>
            </c:extLst>
          </c:dPt>
          <c:dPt>
            <c:idx val="5"/>
            <c:bubble3D val="0"/>
            <c:spPr>
              <a:solidFill>
                <a:srgbClr val="7EC251">
                  <a:alpha val="64000"/>
                </a:srgbClr>
              </a:solidFill>
              <a:ln w="38100">
                <a:solidFill>
                  <a:schemeClr val="bg1"/>
                </a:solidFill>
              </a:ln>
            </c:spPr>
            <c:extLst>
              <c:ext xmlns:c16="http://schemas.microsoft.com/office/drawing/2014/chart" uri="{C3380CC4-5D6E-409C-BE32-E72D297353CC}">
                <c16:uniqueId val="{0000000B-09EC-4842-8FF5-51D2B9BD6346}"/>
              </c:ext>
            </c:extLst>
          </c:dPt>
          <c:dPt>
            <c:idx val="6"/>
            <c:bubble3D val="0"/>
            <c:spPr>
              <a:solidFill>
                <a:srgbClr val="51A6C2"/>
              </a:solidFill>
              <a:ln w="38100">
                <a:solidFill>
                  <a:schemeClr val="bg1"/>
                </a:solidFill>
              </a:ln>
            </c:spPr>
            <c:extLst>
              <c:ext xmlns:c16="http://schemas.microsoft.com/office/drawing/2014/chart" uri="{C3380CC4-5D6E-409C-BE32-E72D297353CC}">
                <c16:uniqueId val="{0000000D-09EC-4842-8FF5-51D2B9BD6346}"/>
              </c:ext>
            </c:extLst>
          </c:dPt>
          <c:dPt>
            <c:idx val="7"/>
            <c:bubble3D val="0"/>
            <c:spPr>
              <a:solidFill>
                <a:srgbClr val="51C2A9"/>
              </a:solidFill>
              <a:ln w="38100">
                <a:solidFill>
                  <a:schemeClr val="bg1"/>
                </a:solidFill>
              </a:ln>
            </c:spPr>
            <c:extLst>
              <c:ext xmlns:c16="http://schemas.microsoft.com/office/drawing/2014/chart" uri="{C3380CC4-5D6E-409C-BE32-E72D297353CC}">
                <c16:uniqueId val="{0000000F-09EC-4842-8FF5-51D2B9BD6346}"/>
              </c:ext>
            </c:extLst>
          </c:dPt>
          <c:dLbls>
            <c:dLbl>
              <c:idx val="0"/>
              <c:layout>
                <c:manualLayout>
                  <c:x val="5.5788005578800558E-2"/>
                  <c:y val="-0.11683357176919418"/>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09EC-4842-8FF5-51D2B9BD6346}"/>
                </c:ext>
              </c:extLst>
            </c:dLbl>
            <c:dLbl>
              <c:idx val="1"/>
              <c:layout>
                <c:manualLayout>
                  <c:x val="-2.5075711689884945E-2"/>
                  <c:y val="-2.1661153039802212E-16"/>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09EC-4842-8FF5-51D2B9BD6346}"/>
                </c:ext>
              </c:extLst>
            </c:dLbl>
            <c:dLbl>
              <c:idx val="2"/>
              <c:layout>
                <c:manualLayout>
                  <c:x val="-0.13932741580379376"/>
                  <c:y val="-9.7848450496405871E-3"/>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09EC-4842-8FF5-51D2B9BD6346}"/>
                </c:ext>
              </c:extLst>
            </c:dLbl>
            <c:dLbl>
              <c:idx val="3"/>
              <c:layout>
                <c:manualLayout>
                  <c:x val="-0.11494476651956967"/>
                  <c:y val="-0.15030238357615969"/>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09EC-4842-8FF5-51D2B9BD6346}"/>
                </c:ext>
              </c:extLst>
            </c:dLbl>
            <c:dLbl>
              <c:idx val="4"/>
              <c:layout>
                <c:manualLayout>
                  <c:x val="-9.954897464739984E-2"/>
                  <c:y val="-0.30062290877137976"/>
                </c:manualLayout>
              </c:layout>
              <c:tx>
                <c:rich>
                  <a:bodyPr/>
                  <a:lstStyle/>
                  <a:p>
                    <a:r>
                      <a:rPr lang="en-US"/>
                      <a:t>New Facilities/</a:t>
                    </a:r>
                  </a:p>
                  <a:p>
                    <a:r>
                      <a:rPr lang="en-US"/>
                      <a:t>New Construction
1.9%</a:t>
                    </a:r>
                  </a:p>
                </c:rich>
              </c:tx>
              <c:dLblPos val="bestFit"/>
              <c:showLegendKey val="0"/>
              <c:showVal val="0"/>
              <c:showCatName val="1"/>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9-09EC-4842-8FF5-51D2B9BD6346}"/>
                </c:ext>
              </c:extLst>
            </c:dLbl>
            <c:dLbl>
              <c:idx val="5"/>
              <c:layout>
                <c:manualLayout>
                  <c:x val="2.2804000461480747E-2"/>
                  <c:y val="-0.11744186425138144"/>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B-09EC-4842-8FF5-51D2B9BD6346}"/>
                </c:ext>
              </c:extLst>
            </c:dLbl>
            <c:dLbl>
              <c:idx val="6"/>
              <c:layout>
                <c:manualLayout>
                  <c:x val="1.5445545268379914E-2"/>
                  <c:y val="3.6166937279088037E-4"/>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D-09EC-4842-8FF5-51D2B9BD6346}"/>
                </c:ext>
              </c:extLst>
            </c:dLbl>
            <c:dLbl>
              <c:idx val="7"/>
              <c:layout>
                <c:manualLayout>
                  <c:x val="0.12678571428571428"/>
                  <c:y val="-5.7660203188887107E-3"/>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F-09EC-4842-8FF5-51D2B9BD6346}"/>
                </c:ext>
              </c:extLst>
            </c:dLbl>
            <c:numFmt formatCode="0.0%" sourceLinked="0"/>
            <c:spPr>
              <a:noFill/>
              <a:ln>
                <a:noFill/>
              </a:ln>
              <a:effectLst/>
            </c:spPr>
            <c:txPr>
              <a:bodyPr/>
              <a:lstStyle/>
              <a:p>
                <a:pPr>
                  <a:defRPr sz="1300"/>
                </a:pPr>
                <a:endParaRPr lang="en-US"/>
              </a:p>
            </c:txPr>
            <c:dLblPos val="outEnd"/>
            <c:showLegendKey val="0"/>
            <c:showVal val="0"/>
            <c:showCatName val="1"/>
            <c:showSerName val="0"/>
            <c:showPercent val="1"/>
            <c:showBubbleSize val="0"/>
            <c:showLeaderLines val="1"/>
            <c:extLst>
              <c:ext xmlns:c15="http://schemas.microsoft.com/office/drawing/2012/chart" uri="{CE6537A1-D6FC-4f65-9D91-7224C49458BB}"/>
            </c:extLst>
          </c:dLbls>
          <c:cat>
            <c:strRef>
              <c:f>'slide 23'!$A$3:$A$10</c:f>
              <c:strCache>
                <c:ptCount val="8"/>
                <c:pt idx="0">
                  <c:v>Research</c:v>
                </c:pt>
                <c:pt idx="1">
                  <c:v>Education Programs</c:v>
                </c:pt>
                <c:pt idx="2">
                  <c:v>Industrial Collaborations/ Innovation Programs</c:v>
                </c:pt>
                <c:pt idx="3">
                  <c:v>General and Shared Equipment</c:v>
                </c:pt>
                <c:pt idx="4">
                  <c:v>New Facilities/New Construction</c:v>
                </c:pt>
                <c:pt idx="5">
                  <c:v>Indirect Cost</c:v>
                </c:pt>
                <c:pt idx="6">
                  <c:v>Leadership/ Administration/ Management</c:v>
                </c:pt>
                <c:pt idx="7">
                  <c:v>Center-Related Travel</c:v>
                </c:pt>
              </c:strCache>
            </c:strRef>
          </c:cat>
          <c:val>
            <c:numRef>
              <c:f>'slide 23'!$B$3:$B$10</c:f>
              <c:numCache>
                <c:formatCode>General</c:formatCode>
                <c:ptCount val="8"/>
                <c:pt idx="0">
                  <c:v>41811912</c:v>
                </c:pt>
                <c:pt idx="1">
                  <c:v>8702669</c:v>
                </c:pt>
                <c:pt idx="2">
                  <c:v>1929682</c:v>
                </c:pt>
                <c:pt idx="3">
                  <c:v>883951</c:v>
                </c:pt>
                <c:pt idx="4">
                  <c:v>1485826</c:v>
                </c:pt>
                <c:pt idx="5">
                  <c:v>15926061</c:v>
                </c:pt>
                <c:pt idx="6">
                  <c:v>7077263</c:v>
                </c:pt>
                <c:pt idx="7">
                  <c:v>960564</c:v>
                </c:pt>
              </c:numCache>
            </c:numRef>
          </c:val>
          <c:extLst>
            <c:ext xmlns:c16="http://schemas.microsoft.com/office/drawing/2014/chart" uri="{C3380CC4-5D6E-409C-BE32-E72D297353CC}">
              <c16:uniqueId val="{00000010-09EC-4842-8FF5-51D2B9BD6346}"/>
            </c:ext>
          </c:extLst>
        </c:ser>
        <c:dLbls>
          <c:showLegendKey val="0"/>
          <c:showVal val="0"/>
          <c:showCatName val="1"/>
          <c:showSerName val="0"/>
          <c:showPercent val="1"/>
          <c:showBubbleSize val="0"/>
          <c:showLeaderLines val="1"/>
        </c:dLbls>
        <c:firstSliceAng val="0"/>
      </c:pieChart>
    </c:plotArea>
    <c:plotVisOnly val="1"/>
    <c:dispBlanksAs val="gap"/>
    <c:showDLblsOverMax val="0"/>
  </c:chart>
  <c:spPr>
    <a:noFill/>
    <a:ln>
      <a:noFill/>
    </a:ln>
  </c:spPr>
  <c:externalData r:id="rId1">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961366538952748"/>
          <c:y val="0.17183806146572103"/>
          <c:w val="0.43757982120051087"/>
          <c:h val="0.80998817966903069"/>
        </c:manualLayout>
      </c:layout>
      <c:pieChart>
        <c:varyColors val="1"/>
        <c:ser>
          <c:idx val="0"/>
          <c:order val="0"/>
          <c:spPr>
            <a:ln w="38100">
              <a:solidFill>
                <a:schemeClr val="bg1"/>
              </a:solidFill>
            </a:ln>
          </c:spPr>
          <c:dPt>
            <c:idx val="0"/>
            <c:bubble3D val="0"/>
            <c:spPr>
              <a:solidFill>
                <a:srgbClr val="51C2A9"/>
              </a:solidFill>
              <a:ln w="38100">
                <a:solidFill>
                  <a:schemeClr val="bg1"/>
                </a:solidFill>
              </a:ln>
            </c:spPr>
            <c:extLst>
              <c:ext xmlns:c16="http://schemas.microsoft.com/office/drawing/2014/chart" uri="{C3380CC4-5D6E-409C-BE32-E72D297353CC}">
                <c16:uniqueId val="{00000001-BD52-4799-B1DE-056A7581BF91}"/>
              </c:ext>
            </c:extLst>
          </c:dPt>
          <c:dPt>
            <c:idx val="1"/>
            <c:bubble3D val="0"/>
            <c:spPr>
              <a:solidFill>
                <a:srgbClr val="B54721"/>
              </a:solidFill>
              <a:ln w="38100">
                <a:solidFill>
                  <a:schemeClr val="bg1"/>
                </a:solidFill>
              </a:ln>
            </c:spPr>
            <c:extLst>
              <c:ext xmlns:c16="http://schemas.microsoft.com/office/drawing/2014/chart" uri="{C3380CC4-5D6E-409C-BE32-E72D297353CC}">
                <c16:uniqueId val="{00000003-BD52-4799-B1DE-056A7581BF91}"/>
              </c:ext>
            </c:extLst>
          </c:dPt>
          <c:dPt>
            <c:idx val="2"/>
            <c:bubble3D val="0"/>
            <c:spPr>
              <a:solidFill>
                <a:srgbClr val="51A6C2"/>
              </a:solidFill>
              <a:ln w="38100">
                <a:solidFill>
                  <a:schemeClr val="bg1"/>
                </a:solidFill>
              </a:ln>
            </c:spPr>
            <c:extLst>
              <c:ext xmlns:c16="http://schemas.microsoft.com/office/drawing/2014/chart" uri="{C3380CC4-5D6E-409C-BE32-E72D297353CC}">
                <c16:uniqueId val="{00000005-BD52-4799-B1DE-056A7581BF91}"/>
              </c:ext>
            </c:extLst>
          </c:dPt>
          <c:dPt>
            <c:idx val="3"/>
            <c:bubble3D val="0"/>
            <c:spPr>
              <a:solidFill>
                <a:srgbClr val="E1DC53"/>
              </a:solidFill>
              <a:ln w="38100">
                <a:solidFill>
                  <a:schemeClr val="bg1"/>
                </a:solidFill>
              </a:ln>
            </c:spPr>
            <c:extLst>
              <c:ext xmlns:c16="http://schemas.microsoft.com/office/drawing/2014/chart" uri="{C3380CC4-5D6E-409C-BE32-E72D297353CC}">
                <c16:uniqueId val="{00000007-BD52-4799-B1DE-056A7581BF91}"/>
              </c:ext>
            </c:extLst>
          </c:dPt>
          <c:dPt>
            <c:idx val="4"/>
            <c:bubble3D val="0"/>
            <c:spPr>
              <a:solidFill>
                <a:srgbClr val="77933C"/>
              </a:solidFill>
              <a:ln w="38100">
                <a:solidFill>
                  <a:schemeClr val="bg1"/>
                </a:solidFill>
              </a:ln>
            </c:spPr>
            <c:extLst>
              <c:ext xmlns:c16="http://schemas.microsoft.com/office/drawing/2014/chart" uri="{C3380CC4-5D6E-409C-BE32-E72D297353CC}">
                <c16:uniqueId val="{00000009-BD52-4799-B1DE-056A7581BF91}"/>
              </c:ext>
            </c:extLst>
          </c:dPt>
          <c:dPt>
            <c:idx val="5"/>
            <c:bubble3D val="0"/>
            <c:spPr>
              <a:solidFill>
                <a:srgbClr val="A16BB1"/>
              </a:solidFill>
              <a:ln w="38100">
                <a:solidFill>
                  <a:schemeClr val="bg1"/>
                </a:solidFill>
              </a:ln>
            </c:spPr>
            <c:extLst>
              <c:ext xmlns:c16="http://schemas.microsoft.com/office/drawing/2014/chart" uri="{C3380CC4-5D6E-409C-BE32-E72D297353CC}">
                <c16:uniqueId val="{0000000B-BD52-4799-B1DE-056A7581BF91}"/>
              </c:ext>
            </c:extLst>
          </c:dPt>
          <c:dPt>
            <c:idx val="6"/>
            <c:bubble3D val="0"/>
            <c:spPr>
              <a:solidFill>
                <a:srgbClr val="51A6C2"/>
              </a:solidFill>
              <a:ln w="38100">
                <a:solidFill>
                  <a:schemeClr val="bg1"/>
                </a:solidFill>
              </a:ln>
            </c:spPr>
            <c:extLst>
              <c:ext xmlns:c16="http://schemas.microsoft.com/office/drawing/2014/chart" uri="{C3380CC4-5D6E-409C-BE32-E72D297353CC}">
                <c16:uniqueId val="{0000000D-BD52-4799-B1DE-056A7581BF91}"/>
              </c:ext>
            </c:extLst>
          </c:dPt>
          <c:dPt>
            <c:idx val="7"/>
            <c:bubble3D val="0"/>
            <c:spPr>
              <a:solidFill>
                <a:srgbClr val="51C2A9"/>
              </a:solidFill>
              <a:ln w="38100">
                <a:solidFill>
                  <a:schemeClr val="bg1"/>
                </a:solidFill>
              </a:ln>
            </c:spPr>
            <c:extLst>
              <c:ext xmlns:c16="http://schemas.microsoft.com/office/drawing/2014/chart" uri="{C3380CC4-5D6E-409C-BE32-E72D297353CC}">
                <c16:uniqueId val="{0000000F-BD52-4799-B1DE-056A7581BF91}"/>
              </c:ext>
            </c:extLst>
          </c:dPt>
          <c:dLbls>
            <c:dLbl>
              <c:idx val="0"/>
              <c:layout>
                <c:manualLayout>
                  <c:x val="3.815628815628816E-2"/>
                  <c:y val="-1.039292604736326E-16"/>
                </c:manualLayout>
              </c:layout>
              <c:tx>
                <c:rich>
                  <a:bodyPr/>
                  <a:lstStyle/>
                  <a:p>
                    <a:r>
                      <a:rPr lang="en-US"/>
                      <a:t>Cash Support, 
82.0%</a:t>
                    </a:r>
                  </a:p>
                  <a:p>
                    <a:r>
                      <a:rPr lang="en-US"/>
                      <a:t>2022 = 79.3%</a:t>
                    </a:r>
                  </a:p>
                </c:rich>
              </c:tx>
              <c:dLblPos val="bestFit"/>
              <c:showLegendKey val="0"/>
              <c:showVal val="0"/>
              <c:showCatName val="1"/>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1-BD52-4799-B1DE-056A7581BF91}"/>
                </c:ext>
              </c:extLst>
            </c:dLbl>
            <c:dLbl>
              <c:idx val="1"/>
              <c:layout>
                <c:manualLayout>
                  <c:x val="-7.6312576312576319E-2"/>
                  <c:y val="0.22045895697931731"/>
                </c:manualLayout>
              </c:layout>
              <c:tx>
                <c:rich>
                  <a:bodyPr/>
                  <a:lstStyle/>
                  <a:p>
                    <a:pPr>
                      <a:defRPr sz="1300"/>
                    </a:pPr>
                    <a:r>
                      <a:rPr lang="en-US"/>
                      <a:t>New Construction,
0%</a:t>
                    </a:r>
                  </a:p>
                  <a:p>
                    <a:pPr>
                      <a:defRPr sz="1300"/>
                    </a:pPr>
                    <a:r>
                      <a:rPr lang="en-US"/>
                      <a:t>2022 = 0%</a:t>
                    </a:r>
                  </a:p>
                </c:rich>
              </c:tx>
              <c:numFmt formatCode="#,##0.00" sourceLinked="0"/>
              <c:spPr/>
              <c:dLblPos val="bestFit"/>
              <c:showLegendKey val="0"/>
              <c:showVal val="0"/>
              <c:showCatName val="1"/>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3-BD52-4799-B1DE-056A7581BF91}"/>
                </c:ext>
              </c:extLst>
            </c:dLbl>
            <c:dLbl>
              <c:idx val="2"/>
              <c:layout>
                <c:manualLayout>
                  <c:x val="-0.17246642246642246"/>
                  <c:y val="0.10436177565588101"/>
                </c:manualLayout>
              </c:layout>
              <c:tx>
                <c:rich>
                  <a:bodyPr/>
                  <a:lstStyle/>
                  <a:p>
                    <a:r>
                      <a:rPr lang="en-US"/>
                      <a:t>Equipment, 
6.7%</a:t>
                    </a:r>
                  </a:p>
                  <a:p>
                    <a:r>
                      <a:rPr lang="en-US"/>
                      <a:t>2022 = 8.2%</a:t>
                    </a:r>
                  </a:p>
                </c:rich>
              </c:tx>
              <c:dLblPos val="bestFit"/>
              <c:showLegendKey val="0"/>
              <c:showVal val="0"/>
              <c:showCatName val="1"/>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5-BD52-4799-B1DE-056A7581BF91}"/>
                </c:ext>
              </c:extLst>
            </c:dLbl>
            <c:dLbl>
              <c:idx val="3"/>
              <c:layout>
                <c:manualLayout>
                  <c:x val="-0.16330891330891331"/>
                  <c:y val="-1.096757331288878E-2"/>
                </c:manualLayout>
              </c:layout>
              <c:tx>
                <c:rich>
                  <a:bodyPr/>
                  <a:lstStyle/>
                  <a:p>
                    <a:fld id="{AA42553B-CBC7-44AC-83FA-6EBBAC672934}" type="CATEGORYNAME">
                      <a:rPr lang="en-US"/>
                      <a:pPr/>
                      <a:t>[CATEGORY NAME]</a:t>
                    </a:fld>
                    <a:r>
                      <a:rPr lang="en-US"/>
                      <a:t>,</a:t>
                    </a:r>
                    <a:r>
                      <a:rPr lang="en-US" baseline="0"/>
                      <a:t>
</a:t>
                    </a:r>
                    <a:fld id="{4CA7E2C6-4CD5-4936-97C8-BA3B86D3C9FD}" type="PERCENTAGE">
                      <a:rPr lang="en-US" baseline="0"/>
                      <a:pPr/>
                      <a:t>[PERCENTAGE]</a:t>
                    </a:fld>
                    <a:r>
                      <a:rPr lang="en-US" baseline="0"/>
                      <a:t> </a:t>
                    </a:r>
                  </a:p>
                  <a:p>
                    <a:r>
                      <a:rPr lang="en-US" baseline="0"/>
                      <a:t>2022 = 0%</a:t>
                    </a:r>
                  </a:p>
                </c:rich>
              </c:tx>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BD52-4799-B1DE-056A7581BF91}"/>
                </c:ext>
              </c:extLst>
            </c:dLbl>
            <c:dLbl>
              <c:idx val="4"/>
              <c:layout>
                <c:manualLayout>
                  <c:x val="1.984126984126984E-2"/>
                  <c:y val="-0.18140589569160998"/>
                </c:manualLayout>
              </c:layout>
              <c:tx>
                <c:rich>
                  <a:bodyPr/>
                  <a:lstStyle/>
                  <a:p>
                    <a:pPr>
                      <a:defRPr sz="1300"/>
                    </a:pPr>
                    <a:r>
                      <a:rPr lang="en-US"/>
                      <a:t>Visiting Personnel, 0.9%</a:t>
                    </a:r>
                  </a:p>
                  <a:p>
                    <a:pPr>
                      <a:defRPr sz="1300"/>
                    </a:pPr>
                    <a:r>
                      <a:rPr lang="en-US"/>
                      <a:t>2022 = 4.4%</a:t>
                    </a:r>
                  </a:p>
                </c:rich>
              </c:tx>
              <c:numFmt formatCode="0.0%" sourceLinked="0"/>
              <c:spPr/>
              <c:dLblPos val="bestFit"/>
              <c:showLegendKey val="0"/>
              <c:showVal val="0"/>
              <c:showCatName val="1"/>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9-BD52-4799-B1DE-056A7581BF91}"/>
                </c:ext>
              </c:extLst>
            </c:dLbl>
            <c:dLbl>
              <c:idx val="5"/>
              <c:layout>
                <c:manualLayout>
                  <c:x val="0.10225885225885226"/>
                  <c:y val="-1.7006847763586627E-2"/>
                </c:manualLayout>
              </c:layout>
              <c:tx>
                <c:rich>
                  <a:bodyPr/>
                  <a:lstStyle/>
                  <a:p>
                    <a:r>
                      <a:rPr lang="en-US"/>
                      <a:t>Other Assets,
10.4%</a:t>
                    </a:r>
                  </a:p>
                  <a:p>
                    <a:r>
                      <a:rPr lang="en-US"/>
                      <a:t>2022 = 8.0%</a:t>
                    </a:r>
                  </a:p>
                </c:rich>
              </c:tx>
              <c:dLblPos val="bestFit"/>
              <c:showLegendKey val="0"/>
              <c:showVal val="0"/>
              <c:showCatName val="1"/>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B-BD52-4799-B1DE-056A7581BF91}"/>
                </c:ext>
              </c:extLst>
            </c:dLbl>
            <c:spPr>
              <a:noFill/>
              <a:ln>
                <a:noFill/>
              </a:ln>
              <a:effectLst/>
            </c:spPr>
            <c:txPr>
              <a:bodyPr/>
              <a:lstStyle/>
              <a:p>
                <a:pPr>
                  <a:defRPr sz="1300"/>
                </a:pPr>
                <a:endParaRPr lang="en-US"/>
              </a:p>
            </c:txPr>
            <c:dLblPos val="outEnd"/>
            <c:showLegendKey val="0"/>
            <c:showVal val="0"/>
            <c:showCatName val="1"/>
            <c:showSerName val="0"/>
            <c:showPercent val="1"/>
            <c:showBubbleSize val="0"/>
            <c:showLeaderLines val="1"/>
            <c:extLst>
              <c:ext xmlns:c15="http://schemas.microsoft.com/office/drawing/2012/chart" uri="{CE6537A1-D6FC-4f65-9D91-7224C49458BB}"/>
            </c:extLst>
          </c:dLbls>
          <c:cat>
            <c:strRef>
              <c:f>'slide 24'!$A$4:$A$9</c:f>
              <c:strCache>
                <c:ptCount val="6"/>
                <c:pt idx="0">
                  <c:v>Cash Support</c:v>
                </c:pt>
                <c:pt idx="1">
                  <c:v>New Construction</c:v>
                </c:pt>
                <c:pt idx="2">
                  <c:v>Equipment</c:v>
                </c:pt>
                <c:pt idx="3">
                  <c:v>New Facilities in Existing Buildings</c:v>
                </c:pt>
                <c:pt idx="4">
                  <c:v>Visiting Personnel</c:v>
                </c:pt>
                <c:pt idx="5">
                  <c:v>Other Assets</c:v>
                </c:pt>
              </c:strCache>
            </c:strRef>
          </c:cat>
          <c:val>
            <c:numRef>
              <c:f>'slide 24'!$B$4:$B$9</c:f>
              <c:numCache>
                <c:formatCode>General</c:formatCode>
                <c:ptCount val="6"/>
                <c:pt idx="0">
                  <c:v>3180512</c:v>
                </c:pt>
                <c:pt idx="1">
                  <c:v>0</c:v>
                </c:pt>
                <c:pt idx="2">
                  <c:v>259095</c:v>
                </c:pt>
                <c:pt idx="3">
                  <c:v>0</c:v>
                </c:pt>
                <c:pt idx="4">
                  <c:v>34375</c:v>
                </c:pt>
                <c:pt idx="5">
                  <c:v>403467</c:v>
                </c:pt>
              </c:numCache>
            </c:numRef>
          </c:val>
          <c:extLst>
            <c:ext xmlns:c16="http://schemas.microsoft.com/office/drawing/2014/chart" uri="{C3380CC4-5D6E-409C-BE32-E72D297353CC}">
              <c16:uniqueId val="{00000010-BD52-4799-B1DE-056A7581BF91}"/>
            </c:ext>
          </c:extLst>
        </c:ser>
        <c:dLbls>
          <c:showLegendKey val="0"/>
          <c:showVal val="0"/>
          <c:showCatName val="1"/>
          <c:showSerName val="0"/>
          <c:showPercent val="1"/>
          <c:showBubbleSize val="0"/>
          <c:showLeaderLines val="1"/>
        </c:dLbls>
        <c:firstSliceAng val="0"/>
      </c:pieChart>
    </c:plotArea>
    <c:plotVisOnly val="1"/>
    <c:dispBlanksAs val="gap"/>
    <c:showDLblsOverMax val="0"/>
  </c:chart>
  <c:spPr>
    <a:noFill/>
    <a:ln>
      <a:noFill/>
    </a:ln>
  </c:spPr>
  <c:externalData r:id="rId1">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28388717035370586"/>
          <c:y val="3.2051282051282048E-2"/>
        </c:manualLayout>
      </c:layout>
      <c:overlay val="0"/>
      <c:spPr>
        <a:ln>
          <a:solidFill>
            <a:srgbClr val="51C2A9"/>
          </a:solidFill>
        </a:ln>
      </c:spPr>
      <c:txPr>
        <a:bodyPr/>
        <a:lstStyle/>
        <a:p>
          <a:pPr>
            <a:defRPr sz="1200" b="0">
              <a:latin typeface="+mn-lt"/>
            </a:defRPr>
          </a:pPr>
          <a:endParaRPr lang="en-US"/>
        </a:p>
      </c:txPr>
    </c:title>
    <c:autoTitleDeleted val="0"/>
    <c:plotArea>
      <c:layout/>
      <c:barChart>
        <c:barDir val="col"/>
        <c:grouping val="clustered"/>
        <c:varyColors val="0"/>
        <c:ser>
          <c:idx val="0"/>
          <c:order val="0"/>
          <c:tx>
            <c:strRef>
              <c:f>'[ERC-EOY_2023_full_set_working_copy_DRAFT.xlsx]slide 25'!$A$3</c:f>
              <c:strCache>
                <c:ptCount val="1"/>
                <c:pt idx="0">
                  <c:v>Advanced Manufacturing</c:v>
                </c:pt>
              </c:strCache>
            </c:strRef>
          </c:tx>
          <c:spPr>
            <a:solidFill>
              <a:srgbClr val="51C2A9"/>
            </a:solidFill>
          </c:spPr>
          <c:invertIfNegative val="0"/>
          <c:cat>
            <c:numRef>
              <c:f>'[ERC-EOY_2023_full_set_working_copy_DRAFT.xlsx]slide 25'!$A$4:$A$10</c:f>
              <c:numCache>
                <c:formatCode>General</c:formatCode>
                <c:ptCount val="7"/>
                <c:pt idx="0">
                  <c:v>2017</c:v>
                </c:pt>
                <c:pt idx="1">
                  <c:v>2018</c:v>
                </c:pt>
                <c:pt idx="2">
                  <c:v>2019</c:v>
                </c:pt>
                <c:pt idx="3">
                  <c:v>2020</c:v>
                </c:pt>
                <c:pt idx="4">
                  <c:v>2021</c:v>
                </c:pt>
                <c:pt idx="5">
                  <c:v>2022</c:v>
                </c:pt>
                <c:pt idx="6">
                  <c:v>2023</c:v>
                </c:pt>
              </c:numCache>
            </c:numRef>
          </c:cat>
          <c:val>
            <c:numRef>
              <c:f>'[ERC-EOY_2023_full_set_working_copy_DRAFT.xlsx]slide 25'!$B$4:$B$10</c:f>
              <c:numCache>
                <c:formatCode>General</c:formatCode>
                <c:ptCount val="7"/>
                <c:pt idx="0">
                  <c:v>242935</c:v>
                </c:pt>
                <c:pt idx="1">
                  <c:v>3979089</c:v>
                </c:pt>
                <c:pt idx="2">
                  <c:v>211323</c:v>
                </c:pt>
                <c:pt idx="3">
                  <c:v>439324</c:v>
                </c:pt>
                <c:pt idx="4">
                  <c:v>241612</c:v>
                </c:pt>
                <c:pt idx="5">
                  <c:v>74828</c:v>
                </c:pt>
                <c:pt idx="6">
                  <c:v>4500</c:v>
                </c:pt>
              </c:numCache>
            </c:numRef>
          </c:val>
          <c:extLst>
            <c:ext xmlns:c16="http://schemas.microsoft.com/office/drawing/2014/chart" uri="{C3380CC4-5D6E-409C-BE32-E72D297353CC}">
              <c16:uniqueId val="{00000000-A3A8-4ECF-A6FD-C5E4F99012D9}"/>
            </c:ext>
          </c:extLst>
        </c:ser>
        <c:dLbls>
          <c:showLegendKey val="0"/>
          <c:showVal val="0"/>
          <c:showCatName val="0"/>
          <c:showSerName val="0"/>
          <c:showPercent val="0"/>
          <c:showBubbleSize val="0"/>
        </c:dLbls>
        <c:gapWidth val="19"/>
        <c:axId val="221430432"/>
        <c:axId val="221430824"/>
      </c:barChart>
      <c:catAx>
        <c:axId val="221430432"/>
        <c:scaling>
          <c:orientation val="minMax"/>
        </c:scaling>
        <c:delete val="0"/>
        <c:axPos val="b"/>
        <c:numFmt formatCode="General" sourceLinked="1"/>
        <c:majorTickMark val="out"/>
        <c:minorTickMark val="none"/>
        <c:tickLblPos val="nextTo"/>
        <c:txPr>
          <a:bodyPr/>
          <a:lstStyle/>
          <a:p>
            <a:pPr>
              <a:defRPr>
                <a:latin typeface="+mn-lt"/>
              </a:defRPr>
            </a:pPr>
            <a:endParaRPr lang="en-US"/>
          </a:p>
        </c:txPr>
        <c:crossAx val="221430824"/>
        <c:crosses val="autoZero"/>
        <c:auto val="1"/>
        <c:lblAlgn val="ctr"/>
        <c:lblOffset val="100"/>
        <c:noMultiLvlLbl val="0"/>
      </c:catAx>
      <c:valAx>
        <c:axId val="221430824"/>
        <c:scaling>
          <c:orientation val="minMax"/>
          <c:max val="4500000"/>
          <c:min val="0"/>
        </c:scaling>
        <c:delete val="0"/>
        <c:axPos val="l"/>
        <c:majorGridlines>
          <c:spPr>
            <a:ln>
              <a:prstDash val="sysDash"/>
            </a:ln>
          </c:spPr>
        </c:majorGridlines>
        <c:numFmt formatCode="&quot;$&quot;#,##0" sourceLinked="0"/>
        <c:majorTickMark val="out"/>
        <c:minorTickMark val="none"/>
        <c:tickLblPos val="nextTo"/>
        <c:txPr>
          <a:bodyPr/>
          <a:lstStyle/>
          <a:p>
            <a:pPr>
              <a:defRPr>
                <a:latin typeface="+mn-lt"/>
              </a:defRPr>
            </a:pPr>
            <a:endParaRPr lang="en-US"/>
          </a:p>
        </c:txPr>
        <c:crossAx val="221430432"/>
        <c:crosses val="autoZero"/>
        <c:crossBetween val="between"/>
        <c:majorUnit val="1000000"/>
      </c:valAx>
    </c:plotArea>
    <c:plotVisOnly val="1"/>
    <c:dispBlanksAs val="gap"/>
    <c:showDLblsOverMax val="0"/>
  </c:chart>
  <c:spPr>
    <a:ln>
      <a:noFill/>
    </a:ln>
  </c:spPr>
  <c:externalData r:id="rId1">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ln>
          <a:solidFill>
            <a:srgbClr val="B54721"/>
          </a:solidFill>
        </a:ln>
      </c:spPr>
      <c:txPr>
        <a:bodyPr/>
        <a:lstStyle/>
        <a:p>
          <a:pPr>
            <a:defRPr sz="1200" b="0">
              <a:latin typeface="+mn-lt"/>
            </a:defRPr>
          </a:pPr>
          <a:endParaRPr lang="en-US"/>
        </a:p>
      </c:txPr>
    </c:title>
    <c:autoTitleDeleted val="0"/>
    <c:plotArea>
      <c:layout/>
      <c:barChart>
        <c:barDir val="col"/>
        <c:grouping val="clustered"/>
        <c:varyColors val="0"/>
        <c:ser>
          <c:idx val="0"/>
          <c:order val="0"/>
          <c:tx>
            <c:strRef>
              <c:f>'[ERC-EOY_2023_full_set_working_copy_DRAFT.xlsx]slide 25'!$A$11</c:f>
              <c:strCache>
                <c:ptCount val="1"/>
                <c:pt idx="0">
                  <c:v>Biotechnology and Healthcare</c:v>
                </c:pt>
              </c:strCache>
            </c:strRef>
          </c:tx>
          <c:spPr>
            <a:solidFill>
              <a:srgbClr val="B54721"/>
            </a:solidFill>
          </c:spPr>
          <c:invertIfNegative val="0"/>
          <c:cat>
            <c:numRef>
              <c:f>'[ERC-EOY_2023_full_set_working_copy_DRAFT.xlsx]slide 25'!$A$12:$A$18</c:f>
              <c:numCache>
                <c:formatCode>General</c:formatCode>
                <c:ptCount val="7"/>
                <c:pt idx="0">
                  <c:v>2017</c:v>
                </c:pt>
                <c:pt idx="1">
                  <c:v>2018</c:v>
                </c:pt>
                <c:pt idx="2">
                  <c:v>2019</c:v>
                </c:pt>
                <c:pt idx="3">
                  <c:v>2020</c:v>
                </c:pt>
                <c:pt idx="4">
                  <c:v>2021</c:v>
                </c:pt>
                <c:pt idx="5">
                  <c:v>2022</c:v>
                </c:pt>
                <c:pt idx="6">
                  <c:v>2023</c:v>
                </c:pt>
              </c:numCache>
            </c:numRef>
          </c:cat>
          <c:val>
            <c:numRef>
              <c:f>'[ERC-EOY_2023_full_set_working_copy_DRAFT.xlsx]slide 25'!$B$12:$B$18</c:f>
              <c:numCache>
                <c:formatCode>General</c:formatCode>
                <c:ptCount val="7"/>
                <c:pt idx="0">
                  <c:v>128011</c:v>
                </c:pt>
                <c:pt idx="1">
                  <c:v>537398</c:v>
                </c:pt>
                <c:pt idx="2">
                  <c:v>865611</c:v>
                </c:pt>
                <c:pt idx="3">
                  <c:v>372100</c:v>
                </c:pt>
                <c:pt idx="4">
                  <c:v>456718</c:v>
                </c:pt>
                <c:pt idx="5">
                  <c:v>351234</c:v>
                </c:pt>
                <c:pt idx="6">
                  <c:v>0</c:v>
                </c:pt>
              </c:numCache>
            </c:numRef>
          </c:val>
          <c:extLst>
            <c:ext xmlns:c16="http://schemas.microsoft.com/office/drawing/2014/chart" uri="{C3380CC4-5D6E-409C-BE32-E72D297353CC}">
              <c16:uniqueId val="{00000000-CD5D-4D4A-9EB1-32FEF042DA21}"/>
            </c:ext>
          </c:extLst>
        </c:ser>
        <c:dLbls>
          <c:showLegendKey val="0"/>
          <c:showVal val="0"/>
          <c:showCatName val="0"/>
          <c:showSerName val="0"/>
          <c:showPercent val="0"/>
          <c:showBubbleSize val="0"/>
        </c:dLbls>
        <c:gapWidth val="21"/>
        <c:axId val="221431608"/>
        <c:axId val="222044328"/>
      </c:barChart>
      <c:catAx>
        <c:axId val="221431608"/>
        <c:scaling>
          <c:orientation val="minMax"/>
        </c:scaling>
        <c:delete val="0"/>
        <c:axPos val="b"/>
        <c:numFmt formatCode="General" sourceLinked="1"/>
        <c:majorTickMark val="out"/>
        <c:minorTickMark val="none"/>
        <c:tickLblPos val="nextTo"/>
        <c:txPr>
          <a:bodyPr/>
          <a:lstStyle/>
          <a:p>
            <a:pPr>
              <a:defRPr>
                <a:latin typeface="+mn-lt"/>
              </a:defRPr>
            </a:pPr>
            <a:endParaRPr lang="en-US"/>
          </a:p>
        </c:txPr>
        <c:crossAx val="222044328"/>
        <c:crosses val="autoZero"/>
        <c:auto val="1"/>
        <c:lblAlgn val="ctr"/>
        <c:lblOffset val="100"/>
        <c:noMultiLvlLbl val="0"/>
      </c:catAx>
      <c:valAx>
        <c:axId val="222044328"/>
        <c:scaling>
          <c:orientation val="minMax"/>
          <c:max val="4500000"/>
          <c:min val="0"/>
        </c:scaling>
        <c:delete val="0"/>
        <c:axPos val="l"/>
        <c:majorGridlines>
          <c:spPr>
            <a:ln>
              <a:prstDash val="sysDash"/>
            </a:ln>
          </c:spPr>
        </c:majorGridlines>
        <c:numFmt formatCode="&quot;$&quot;#,##0" sourceLinked="0"/>
        <c:majorTickMark val="out"/>
        <c:minorTickMark val="none"/>
        <c:tickLblPos val="nextTo"/>
        <c:txPr>
          <a:bodyPr/>
          <a:lstStyle/>
          <a:p>
            <a:pPr>
              <a:defRPr>
                <a:latin typeface="+mn-lt"/>
              </a:defRPr>
            </a:pPr>
            <a:endParaRPr lang="en-US"/>
          </a:p>
        </c:txPr>
        <c:crossAx val="221431608"/>
        <c:crosses val="autoZero"/>
        <c:crossBetween val="between"/>
        <c:majorUnit val="1000000.0000000001"/>
      </c:valAx>
    </c:plotArea>
    <c:plotVisOnly val="1"/>
    <c:dispBlanksAs val="gap"/>
    <c:showDLblsOverMax val="0"/>
  </c:chart>
  <c:spPr>
    <a:ln>
      <a:noFill/>
    </a:ln>
  </c:sp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pPr>
            <a:r>
              <a:rPr lang="en-US" sz="1200" b="1">
                <a:effectLst/>
              </a:rPr>
              <a:t>Percentage of Women Personnel in ERCs vs. Percentage of Women in Engineering Programs Generally</a:t>
            </a:r>
            <a:endParaRPr lang="en-US" sz="1200">
              <a:effectLst/>
            </a:endParaRPr>
          </a:p>
        </c:rich>
      </c:tx>
      <c:overlay val="0"/>
    </c:title>
    <c:autoTitleDeleted val="0"/>
    <c:plotArea>
      <c:layout>
        <c:manualLayout>
          <c:layoutTarget val="inner"/>
          <c:xMode val="edge"/>
          <c:yMode val="edge"/>
          <c:x val="7.6946895695760825E-2"/>
          <c:y val="0.12547603116150827"/>
          <c:w val="0.90306750917890111"/>
          <c:h val="0.53242896505156767"/>
        </c:manualLayout>
      </c:layout>
      <c:barChart>
        <c:barDir val="col"/>
        <c:grouping val="clustered"/>
        <c:varyColors val="0"/>
        <c:ser>
          <c:idx val="0"/>
          <c:order val="0"/>
          <c:tx>
            <c:strRef>
              <c:f>'slide 10'!$A$3:$F$3</c:f>
              <c:strCache>
                <c:ptCount val="6"/>
                <c:pt idx="0">
                  <c:v>Percentage of women in ERCs</c:v>
                </c:pt>
              </c:strCache>
            </c:strRef>
          </c:tx>
          <c:spPr>
            <a:solidFill>
              <a:srgbClr val="97DACB"/>
            </a:solidFill>
          </c:spPr>
          <c:invertIfNegative val="0"/>
          <c:dLbls>
            <c:dLbl>
              <c:idx val="32"/>
              <c:numFmt formatCode="0%" sourceLinked="0"/>
              <c:spPr>
                <a:noFill/>
                <a:ln>
                  <a:noFill/>
                </a:ln>
                <a:effectLst/>
              </c:spPr>
              <c:txPr>
                <a:bodyPr/>
                <a:lstStyle/>
                <a:p>
                  <a:pPr>
                    <a:defRPr sz="800">
                      <a:solidFill>
                        <a:srgbClr val="246657"/>
                      </a:solidFill>
                      <a:latin typeface="Arial Narrow" pitchFamily="34" charset="0"/>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0-5AAD-467E-8376-F89C8646C371}"/>
                </c:ext>
              </c:extLst>
            </c:dLbl>
            <c:spPr>
              <a:noFill/>
              <a:ln>
                <a:noFill/>
              </a:ln>
              <a:effectLst/>
            </c:spPr>
            <c:txPr>
              <a:bodyPr/>
              <a:lstStyle/>
              <a:p>
                <a:pPr>
                  <a:defRPr sz="800">
                    <a:solidFill>
                      <a:srgbClr val="246657"/>
                    </a:solidFill>
                    <a:latin typeface="Arial Narrow"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'slide 10'!$I$4:$AP$4</c:f>
              <c:numCache>
                <c:formatCode>General</c:formatCode>
                <c:ptCount val="34"/>
                <c:pt idx="0">
                  <c:v>2018</c:v>
                </c:pt>
                <c:pt idx="1">
                  <c:v>2019</c:v>
                </c:pt>
                <c:pt idx="2">
                  <c:v>2020</c:v>
                </c:pt>
                <c:pt idx="3">
                  <c:v>2021</c:v>
                </c:pt>
                <c:pt idx="4">
                  <c:v>2022</c:v>
                </c:pt>
                <c:pt idx="5">
                  <c:v>2023</c:v>
                </c:pt>
                <c:pt idx="7">
                  <c:v>2018</c:v>
                </c:pt>
                <c:pt idx="8">
                  <c:v>2019</c:v>
                </c:pt>
                <c:pt idx="9">
                  <c:v>2020</c:v>
                </c:pt>
                <c:pt idx="10">
                  <c:v>2021</c:v>
                </c:pt>
                <c:pt idx="11">
                  <c:v>2022</c:v>
                </c:pt>
                <c:pt idx="12">
                  <c:v>2023</c:v>
                </c:pt>
                <c:pt idx="14">
                  <c:v>2018</c:v>
                </c:pt>
                <c:pt idx="15">
                  <c:v>2019</c:v>
                </c:pt>
                <c:pt idx="16">
                  <c:v>2020</c:v>
                </c:pt>
                <c:pt idx="17">
                  <c:v>2021</c:v>
                </c:pt>
                <c:pt idx="18">
                  <c:v>2022</c:v>
                </c:pt>
                <c:pt idx="19">
                  <c:v>2023</c:v>
                </c:pt>
                <c:pt idx="21">
                  <c:v>2018</c:v>
                </c:pt>
                <c:pt idx="22">
                  <c:v>2019</c:v>
                </c:pt>
                <c:pt idx="23">
                  <c:v>2020</c:v>
                </c:pt>
                <c:pt idx="24">
                  <c:v>2021</c:v>
                </c:pt>
                <c:pt idx="25">
                  <c:v>2022</c:v>
                </c:pt>
                <c:pt idx="26">
                  <c:v>2023</c:v>
                </c:pt>
                <c:pt idx="28">
                  <c:v>2018</c:v>
                </c:pt>
                <c:pt idx="29">
                  <c:v>2019</c:v>
                </c:pt>
                <c:pt idx="30">
                  <c:v>2020</c:v>
                </c:pt>
                <c:pt idx="31">
                  <c:v>2021</c:v>
                </c:pt>
                <c:pt idx="32">
                  <c:v>2022</c:v>
                </c:pt>
                <c:pt idx="33">
                  <c:v>2023</c:v>
                </c:pt>
              </c:numCache>
            </c:numRef>
          </c:cat>
          <c:val>
            <c:numRef>
              <c:f>'slide 10'!$I$5:$AP$5</c:f>
              <c:numCache>
                <c:formatCode>0%</c:formatCode>
                <c:ptCount val="34"/>
                <c:pt idx="0">
                  <c:v>0.26141732299999998</c:v>
                </c:pt>
                <c:pt idx="1">
                  <c:v>0.273706897</c:v>
                </c:pt>
                <c:pt idx="2">
                  <c:v>0.259574468</c:v>
                </c:pt>
                <c:pt idx="3">
                  <c:v>0.27017543900000002</c:v>
                </c:pt>
                <c:pt idx="4">
                  <c:v>0.26391752600000001</c:v>
                </c:pt>
                <c:pt idx="5">
                  <c:v>0.32906764199999999</c:v>
                </c:pt>
                <c:pt idx="7">
                  <c:v>0.41772151899999999</c:v>
                </c:pt>
                <c:pt idx="8">
                  <c:v>0.456140351</c:v>
                </c:pt>
                <c:pt idx="9">
                  <c:v>0.46153846199999998</c:v>
                </c:pt>
                <c:pt idx="10">
                  <c:v>0.33870967699999999</c:v>
                </c:pt>
                <c:pt idx="11">
                  <c:v>0.33333333300000001</c:v>
                </c:pt>
                <c:pt idx="12">
                  <c:v>0.28571428599999998</c:v>
                </c:pt>
                <c:pt idx="14">
                  <c:v>0.35247524800000002</c:v>
                </c:pt>
                <c:pt idx="15">
                  <c:v>0.37410071900000003</c:v>
                </c:pt>
                <c:pt idx="16">
                  <c:v>0.38584474899999999</c:v>
                </c:pt>
                <c:pt idx="17">
                  <c:v>0.36258660500000001</c:v>
                </c:pt>
                <c:pt idx="18">
                  <c:v>0.36968085099999998</c:v>
                </c:pt>
                <c:pt idx="19">
                  <c:v>0.42196531799999998</c:v>
                </c:pt>
                <c:pt idx="21">
                  <c:v>0.31288343600000001</c:v>
                </c:pt>
                <c:pt idx="22">
                  <c:v>0.375</c:v>
                </c:pt>
                <c:pt idx="23">
                  <c:v>0.34905660399999999</c:v>
                </c:pt>
                <c:pt idx="24">
                  <c:v>0.31775700899999998</c:v>
                </c:pt>
                <c:pt idx="25">
                  <c:v>0.33333333300000001</c:v>
                </c:pt>
                <c:pt idx="26">
                  <c:v>0.28235294100000002</c:v>
                </c:pt>
                <c:pt idx="28">
                  <c:v>0.46707317100000001</c:v>
                </c:pt>
                <c:pt idx="29">
                  <c:v>0.50432276700000001</c:v>
                </c:pt>
                <c:pt idx="30">
                  <c:v>0.53198653200000001</c:v>
                </c:pt>
                <c:pt idx="31">
                  <c:v>0.50980392200000002</c:v>
                </c:pt>
                <c:pt idx="32">
                  <c:v>0.4991274</c:v>
                </c:pt>
                <c:pt idx="33">
                  <c:v>0.46304347800000001</c:v>
                </c:pt>
              </c:numCache>
            </c:numRef>
          </c:val>
          <c:extLst>
            <c:ext xmlns:c16="http://schemas.microsoft.com/office/drawing/2014/chart" uri="{C3380CC4-5D6E-409C-BE32-E72D297353CC}">
              <c16:uniqueId val="{00000001-5AAD-467E-8376-F89C8646C371}"/>
            </c:ext>
          </c:extLst>
        </c:ser>
        <c:dLbls>
          <c:showLegendKey val="0"/>
          <c:showVal val="0"/>
          <c:showCatName val="0"/>
          <c:showSerName val="0"/>
          <c:showPercent val="0"/>
          <c:showBubbleSize val="0"/>
        </c:dLbls>
        <c:gapWidth val="9"/>
        <c:overlap val="-1"/>
        <c:axId val="208997904"/>
        <c:axId val="209061824"/>
      </c:barChart>
      <c:lineChart>
        <c:grouping val="standard"/>
        <c:varyColors val="0"/>
        <c:ser>
          <c:idx val="2"/>
          <c:order val="1"/>
          <c:tx>
            <c:strRef>
              <c:f>'slide 10'!$A$14</c:f>
              <c:strCache>
                <c:ptCount val="1"/>
                <c:pt idx="0">
                  <c:v>Percentage of women in engineering programs (ASEE national engineering data)</c:v>
                </c:pt>
              </c:strCache>
            </c:strRef>
          </c:tx>
          <c:spPr>
            <a:ln w="38100">
              <a:noFill/>
            </a:ln>
          </c:spPr>
          <c:marker>
            <c:symbol val="diamond"/>
            <c:size val="7"/>
            <c:spPr>
              <a:solidFill>
                <a:srgbClr val="FF6600"/>
              </a:solidFill>
              <a:ln w="9525">
                <a:solidFill>
                  <a:schemeClr val="bg1"/>
                </a:solidFill>
              </a:ln>
            </c:spPr>
          </c:marker>
          <c:cat>
            <c:numRef>
              <c:f>'slide 10'!$I$4:$AN$4</c:f>
              <c:numCache>
                <c:formatCode>General</c:formatCode>
                <c:ptCount val="32"/>
                <c:pt idx="0">
                  <c:v>2018</c:v>
                </c:pt>
                <c:pt idx="1">
                  <c:v>2019</c:v>
                </c:pt>
                <c:pt idx="2">
                  <c:v>2020</c:v>
                </c:pt>
                <c:pt idx="3">
                  <c:v>2021</c:v>
                </c:pt>
                <c:pt idx="4">
                  <c:v>2022</c:v>
                </c:pt>
                <c:pt idx="5">
                  <c:v>2023</c:v>
                </c:pt>
                <c:pt idx="7">
                  <c:v>2018</c:v>
                </c:pt>
                <c:pt idx="8">
                  <c:v>2019</c:v>
                </c:pt>
                <c:pt idx="9">
                  <c:v>2020</c:v>
                </c:pt>
                <c:pt idx="10">
                  <c:v>2021</c:v>
                </c:pt>
                <c:pt idx="11">
                  <c:v>2022</c:v>
                </c:pt>
                <c:pt idx="12">
                  <c:v>2023</c:v>
                </c:pt>
                <c:pt idx="14">
                  <c:v>2018</c:v>
                </c:pt>
                <c:pt idx="15">
                  <c:v>2019</c:v>
                </c:pt>
                <c:pt idx="16">
                  <c:v>2020</c:v>
                </c:pt>
                <c:pt idx="17">
                  <c:v>2021</c:v>
                </c:pt>
                <c:pt idx="18">
                  <c:v>2022</c:v>
                </c:pt>
                <c:pt idx="19">
                  <c:v>2023</c:v>
                </c:pt>
                <c:pt idx="21">
                  <c:v>2018</c:v>
                </c:pt>
                <c:pt idx="22">
                  <c:v>2019</c:v>
                </c:pt>
                <c:pt idx="23">
                  <c:v>2020</c:v>
                </c:pt>
                <c:pt idx="24">
                  <c:v>2021</c:v>
                </c:pt>
                <c:pt idx="25">
                  <c:v>2022</c:v>
                </c:pt>
                <c:pt idx="26">
                  <c:v>2023</c:v>
                </c:pt>
                <c:pt idx="28">
                  <c:v>2018</c:v>
                </c:pt>
                <c:pt idx="29">
                  <c:v>2019</c:v>
                </c:pt>
                <c:pt idx="30">
                  <c:v>2020</c:v>
                </c:pt>
                <c:pt idx="31">
                  <c:v>2021</c:v>
                </c:pt>
              </c:numCache>
            </c:numRef>
          </c:cat>
          <c:val>
            <c:numRef>
              <c:f>'slide 10'!$I$6:$AP$6</c:f>
              <c:numCache>
                <c:formatCode>0%</c:formatCode>
                <c:ptCount val="34"/>
                <c:pt idx="0">
                  <c:v>0.17599999999999999</c:v>
                </c:pt>
                <c:pt idx="1">
                  <c:v>0.18099999999999999</c:v>
                </c:pt>
                <c:pt idx="2">
                  <c:v>0.185</c:v>
                </c:pt>
                <c:pt idx="3">
                  <c:v>0.192</c:v>
                </c:pt>
                <c:pt idx="4">
                  <c:v>0.19500000000000001</c:v>
                </c:pt>
                <c:pt idx="5">
                  <c:v>0.2</c:v>
                </c:pt>
                <c:pt idx="7">
                  <c:v>0.42299999999999999</c:v>
                </c:pt>
                <c:pt idx="14">
                  <c:v>0.27800000000000002</c:v>
                </c:pt>
                <c:pt idx="15">
                  <c:v>0.28699999999999998</c:v>
                </c:pt>
                <c:pt idx="16">
                  <c:v>0.29399999999999998</c:v>
                </c:pt>
                <c:pt idx="17">
                  <c:v>0.30599999999999999</c:v>
                </c:pt>
                <c:pt idx="18">
                  <c:v>0.316</c:v>
                </c:pt>
                <c:pt idx="19">
                  <c:v>0.317</c:v>
                </c:pt>
                <c:pt idx="21">
                  <c:v>0.24299999999999999</c:v>
                </c:pt>
                <c:pt idx="22">
                  <c:v>0.25800000000000001</c:v>
                </c:pt>
                <c:pt idx="23">
                  <c:v>0.25700000000000001</c:v>
                </c:pt>
                <c:pt idx="24">
                  <c:v>0.27400000000000002</c:v>
                </c:pt>
                <c:pt idx="25">
                  <c:v>0.28100000000000003</c:v>
                </c:pt>
                <c:pt idx="26">
                  <c:v>0.26800000000000002</c:v>
                </c:pt>
                <c:pt idx="28">
                  <c:v>0.23100000000000001</c:v>
                </c:pt>
                <c:pt idx="29">
                  <c:v>0.23499999999999999</c:v>
                </c:pt>
                <c:pt idx="30">
                  <c:v>0.23799999999999999</c:v>
                </c:pt>
                <c:pt idx="31">
                  <c:v>0.24199999999999999</c:v>
                </c:pt>
                <c:pt idx="32">
                  <c:v>0.247</c:v>
                </c:pt>
                <c:pt idx="33">
                  <c:v>0.248</c:v>
                </c:pt>
              </c:numCache>
            </c:numRef>
          </c:val>
          <c:smooth val="0"/>
          <c:extLst>
            <c:ext xmlns:c16="http://schemas.microsoft.com/office/drawing/2014/chart" uri="{C3380CC4-5D6E-409C-BE32-E72D297353CC}">
              <c16:uniqueId val="{00000002-5AAD-467E-8376-F89C8646C371}"/>
            </c:ext>
          </c:extLst>
        </c:ser>
        <c:dLbls>
          <c:showLegendKey val="0"/>
          <c:showVal val="0"/>
          <c:showCatName val="0"/>
          <c:showSerName val="0"/>
          <c:showPercent val="0"/>
          <c:showBubbleSize val="0"/>
        </c:dLbls>
        <c:marker val="1"/>
        <c:smooth val="0"/>
        <c:axId val="208997904"/>
        <c:axId val="209061824"/>
      </c:lineChart>
      <c:catAx>
        <c:axId val="208997904"/>
        <c:scaling>
          <c:orientation val="minMax"/>
        </c:scaling>
        <c:delete val="0"/>
        <c:axPos val="b"/>
        <c:numFmt formatCode="General" sourceLinked="1"/>
        <c:majorTickMark val="out"/>
        <c:minorTickMark val="none"/>
        <c:tickLblPos val="nextTo"/>
        <c:txPr>
          <a:bodyPr rot="-2700000"/>
          <a:lstStyle/>
          <a:p>
            <a:pPr>
              <a:defRPr/>
            </a:pPr>
            <a:endParaRPr lang="en-US"/>
          </a:p>
        </c:txPr>
        <c:crossAx val="209061824"/>
        <c:crosses val="autoZero"/>
        <c:auto val="1"/>
        <c:lblAlgn val="ctr"/>
        <c:lblOffset val="100"/>
        <c:noMultiLvlLbl val="0"/>
      </c:catAx>
      <c:valAx>
        <c:axId val="209061824"/>
        <c:scaling>
          <c:orientation val="minMax"/>
          <c:max val="0.60000000000000009"/>
          <c:min val="0"/>
        </c:scaling>
        <c:delete val="0"/>
        <c:axPos val="l"/>
        <c:majorGridlines>
          <c:spPr>
            <a:ln>
              <a:prstDash val="sysDash"/>
            </a:ln>
          </c:spPr>
        </c:majorGridlines>
        <c:title>
          <c:tx>
            <c:rich>
              <a:bodyPr rot="-5400000" vert="horz"/>
              <a:lstStyle/>
              <a:p>
                <a:pPr>
                  <a:defRPr sz="1200"/>
                </a:pPr>
                <a:r>
                  <a:rPr lang="en-US" sz="1200"/>
                  <a:t>Percentage of Women</a:t>
                </a:r>
              </a:p>
            </c:rich>
          </c:tx>
          <c:layout>
            <c:manualLayout>
              <c:xMode val="edge"/>
              <c:yMode val="edge"/>
              <c:x val="3.1782332154816416E-5"/>
              <c:y val="0.24872932538713355"/>
            </c:manualLayout>
          </c:layout>
          <c:overlay val="0"/>
        </c:title>
        <c:numFmt formatCode="0%" sourceLinked="0"/>
        <c:majorTickMark val="out"/>
        <c:minorTickMark val="none"/>
        <c:tickLblPos val="nextTo"/>
        <c:crossAx val="208997904"/>
        <c:crosses val="autoZero"/>
        <c:crossBetween val="between"/>
        <c:majorUnit val="0.1"/>
      </c:valAx>
    </c:plotArea>
    <c:legend>
      <c:legendPos val="r"/>
      <c:layout>
        <c:manualLayout>
          <c:xMode val="edge"/>
          <c:yMode val="edge"/>
          <c:x val="3.9036137205884044E-2"/>
          <c:y val="0.82448132780082983"/>
          <c:w val="0.5591253034803757"/>
          <c:h val="8.0411841808912352E-2"/>
        </c:manualLayout>
      </c:layout>
      <c:overlay val="0"/>
    </c:legend>
    <c:plotVisOnly val="1"/>
    <c:dispBlanksAs val="gap"/>
    <c:showDLblsOverMax val="0"/>
  </c:chart>
  <c:spPr>
    <a:ln>
      <a:noFill/>
    </a:ln>
  </c:spPr>
  <c:externalData r:id="rId1">
    <c:autoUpdate val="0"/>
  </c:externalData>
  <c:userShapes r:id="rId2"/>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b="0">
                <a:latin typeface="+mn-lt"/>
              </a:defRPr>
            </a:pPr>
            <a:r>
              <a:rPr lang="en-US" sz="1200" b="0">
                <a:latin typeface="+mn-lt"/>
              </a:rPr>
              <a:t>Energy, Sustainability, and</a:t>
            </a:r>
            <a:r>
              <a:rPr lang="en-US" sz="1200" b="0" baseline="0">
                <a:latin typeface="+mn-lt"/>
              </a:rPr>
              <a:t> </a:t>
            </a:r>
            <a:r>
              <a:rPr lang="en-US" sz="1200" b="0">
                <a:latin typeface="+mn-lt"/>
              </a:rPr>
              <a:t>Infrastructure</a:t>
            </a:r>
          </a:p>
        </c:rich>
      </c:tx>
      <c:overlay val="0"/>
      <c:spPr>
        <a:ln>
          <a:solidFill>
            <a:srgbClr val="51A6C2"/>
          </a:solidFill>
        </a:ln>
      </c:spPr>
    </c:title>
    <c:autoTitleDeleted val="0"/>
    <c:plotArea>
      <c:layout/>
      <c:barChart>
        <c:barDir val="col"/>
        <c:grouping val="clustered"/>
        <c:varyColors val="0"/>
        <c:ser>
          <c:idx val="0"/>
          <c:order val="0"/>
          <c:tx>
            <c:strRef>
              <c:f>'[ERC-EOY_2023_full_set_working_copy_DRAFT.xlsx]slide 25'!$A$19</c:f>
              <c:strCache>
                <c:ptCount val="1"/>
                <c:pt idx="0">
                  <c:v>Energy, Sustainability, and Infrastructure</c:v>
                </c:pt>
              </c:strCache>
            </c:strRef>
          </c:tx>
          <c:spPr>
            <a:solidFill>
              <a:srgbClr val="51A6C2"/>
            </a:solidFill>
          </c:spPr>
          <c:invertIfNegative val="0"/>
          <c:cat>
            <c:numRef>
              <c:f>'[ERC-EOY_2023_full_set_working_copy_DRAFT.xlsx]slide 25'!$A$20:$A$26</c:f>
              <c:numCache>
                <c:formatCode>General</c:formatCode>
                <c:ptCount val="7"/>
                <c:pt idx="0">
                  <c:v>2017</c:v>
                </c:pt>
                <c:pt idx="1">
                  <c:v>2018</c:v>
                </c:pt>
                <c:pt idx="2">
                  <c:v>2019</c:v>
                </c:pt>
                <c:pt idx="3">
                  <c:v>2020</c:v>
                </c:pt>
                <c:pt idx="4">
                  <c:v>2021</c:v>
                </c:pt>
                <c:pt idx="5">
                  <c:v>2022</c:v>
                </c:pt>
                <c:pt idx="6">
                  <c:v>2023</c:v>
                </c:pt>
              </c:numCache>
            </c:numRef>
          </c:cat>
          <c:val>
            <c:numRef>
              <c:f>'[ERC-EOY_2023_full_set_working_copy_DRAFT.xlsx]slide 25'!$B$20:$B$26</c:f>
              <c:numCache>
                <c:formatCode>General</c:formatCode>
                <c:ptCount val="7"/>
                <c:pt idx="0">
                  <c:v>764610</c:v>
                </c:pt>
                <c:pt idx="1">
                  <c:v>1471601</c:v>
                </c:pt>
                <c:pt idx="2">
                  <c:v>1022202</c:v>
                </c:pt>
                <c:pt idx="3">
                  <c:v>855005</c:v>
                </c:pt>
                <c:pt idx="4">
                  <c:v>2870803</c:v>
                </c:pt>
                <c:pt idx="5">
                  <c:v>60001</c:v>
                </c:pt>
                <c:pt idx="6">
                  <c:v>18002</c:v>
                </c:pt>
              </c:numCache>
            </c:numRef>
          </c:val>
          <c:extLst>
            <c:ext xmlns:c16="http://schemas.microsoft.com/office/drawing/2014/chart" uri="{C3380CC4-5D6E-409C-BE32-E72D297353CC}">
              <c16:uniqueId val="{00000000-F03B-46DC-8BE6-975F0B6B0DE7}"/>
            </c:ext>
          </c:extLst>
        </c:ser>
        <c:dLbls>
          <c:showLegendKey val="0"/>
          <c:showVal val="0"/>
          <c:showCatName val="0"/>
          <c:showSerName val="0"/>
          <c:showPercent val="0"/>
          <c:showBubbleSize val="0"/>
        </c:dLbls>
        <c:gapWidth val="21"/>
        <c:axId val="222045112"/>
        <c:axId val="222045504"/>
      </c:barChart>
      <c:catAx>
        <c:axId val="222045112"/>
        <c:scaling>
          <c:orientation val="minMax"/>
        </c:scaling>
        <c:delete val="0"/>
        <c:axPos val="b"/>
        <c:numFmt formatCode="General" sourceLinked="1"/>
        <c:majorTickMark val="out"/>
        <c:minorTickMark val="none"/>
        <c:tickLblPos val="nextTo"/>
        <c:txPr>
          <a:bodyPr/>
          <a:lstStyle/>
          <a:p>
            <a:pPr>
              <a:defRPr>
                <a:latin typeface="+mn-lt"/>
              </a:defRPr>
            </a:pPr>
            <a:endParaRPr lang="en-US"/>
          </a:p>
        </c:txPr>
        <c:crossAx val="222045504"/>
        <c:crosses val="autoZero"/>
        <c:auto val="1"/>
        <c:lblAlgn val="ctr"/>
        <c:lblOffset val="100"/>
        <c:noMultiLvlLbl val="0"/>
      </c:catAx>
      <c:valAx>
        <c:axId val="222045504"/>
        <c:scaling>
          <c:orientation val="minMax"/>
          <c:max val="4500000"/>
          <c:min val="0"/>
        </c:scaling>
        <c:delete val="0"/>
        <c:axPos val="l"/>
        <c:majorGridlines>
          <c:spPr>
            <a:ln>
              <a:prstDash val="sysDash"/>
            </a:ln>
          </c:spPr>
        </c:majorGridlines>
        <c:numFmt formatCode="&quot;$&quot;#,##0" sourceLinked="0"/>
        <c:majorTickMark val="out"/>
        <c:minorTickMark val="none"/>
        <c:tickLblPos val="nextTo"/>
        <c:txPr>
          <a:bodyPr/>
          <a:lstStyle/>
          <a:p>
            <a:pPr>
              <a:defRPr>
                <a:latin typeface="+mn-lt"/>
              </a:defRPr>
            </a:pPr>
            <a:endParaRPr lang="en-US"/>
          </a:p>
        </c:txPr>
        <c:crossAx val="222045112"/>
        <c:crosses val="autoZero"/>
        <c:crossBetween val="between"/>
        <c:majorUnit val="1000000"/>
      </c:valAx>
    </c:plotArea>
    <c:plotVisOnly val="1"/>
    <c:dispBlanksAs val="gap"/>
    <c:showDLblsOverMax val="0"/>
  </c:chart>
  <c:spPr>
    <a:ln>
      <a:noFill/>
    </a:ln>
  </c:spPr>
  <c:externalData r:id="rId1">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ln>
          <a:solidFill>
            <a:srgbClr val="A16BB1"/>
          </a:solidFill>
        </a:ln>
      </c:spPr>
      <c:txPr>
        <a:bodyPr/>
        <a:lstStyle/>
        <a:p>
          <a:pPr>
            <a:defRPr sz="1200" b="0">
              <a:latin typeface="+mn-lt"/>
            </a:defRPr>
          </a:pPr>
          <a:endParaRPr lang="en-US"/>
        </a:p>
      </c:txPr>
    </c:title>
    <c:autoTitleDeleted val="0"/>
    <c:plotArea>
      <c:layout/>
      <c:barChart>
        <c:barDir val="col"/>
        <c:grouping val="clustered"/>
        <c:varyColors val="0"/>
        <c:ser>
          <c:idx val="0"/>
          <c:order val="0"/>
          <c:tx>
            <c:strRef>
              <c:f>'slide 25'!$A$27</c:f>
              <c:strCache>
                <c:ptCount val="1"/>
                <c:pt idx="0">
                  <c:v>Micro/Optoelectronics, Sensing, and Information Technology</c:v>
                </c:pt>
              </c:strCache>
            </c:strRef>
          </c:tx>
          <c:spPr>
            <a:solidFill>
              <a:srgbClr val="A16BB1"/>
            </a:solidFill>
          </c:spPr>
          <c:invertIfNegative val="0"/>
          <c:cat>
            <c:numRef>
              <c:f>'slide 25'!$A$28:$A$34</c:f>
              <c:numCache>
                <c:formatCode>General</c:formatCode>
                <c:ptCount val="7"/>
                <c:pt idx="0">
                  <c:v>2017</c:v>
                </c:pt>
                <c:pt idx="1">
                  <c:v>2018</c:v>
                </c:pt>
                <c:pt idx="2">
                  <c:v>2019</c:v>
                </c:pt>
                <c:pt idx="3">
                  <c:v>2020</c:v>
                </c:pt>
                <c:pt idx="4">
                  <c:v>2021</c:v>
                </c:pt>
                <c:pt idx="5">
                  <c:v>2022</c:v>
                </c:pt>
                <c:pt idx="6">
                  <c:v>2023</c:v>
                </c:pt>
              </c:numCache>
            </c:numRef>
          </c:cat>
          <c:val>
            <c:numRef>
              <c:f>'slide 25'!$B$28:$B$34</c:f>
              <c:numCache>
                <c:formatCode>General</c:formatCode>
                <c:ptCount val="7"/>
                <c:pt idx="0">
                  <c:v>2490000</c:v>
                </c:pt>
                <c:pt idx="1">
                  <c:v>3721716</c:v>
                </c:pt>
                <c:pt idx="2">
                  <c:v>150003</c:v>
                </c:pt>
                <c:pt idx="3">
                  <c:v>50005</c:v>
                </c:pt>
                <c:pt idx="4">
                  <c:v>150011</c:v>
                </c:pt>
                <c:pt idx="5">
                  <c:v>100005</c:v>
                </c:pt>
                <c:pt idx="6">
                  <c:v>167699</c:v>
                </c:pt>
              </c:numCache>
            </c:numRef>
          </c:val>
          <c:extLst>
            <c:ext xmlns:c16="http://schemas.microsoft.com/office/drawing/2014/chart" uri="{C3380CC4-5D6E-409C-BE32-E72D297353CC}">
              <c16:uniqueId val="{00000000-8B8A-46BC-886C-A028D0D8991C}"/>
            </c:ext>
          </c:extLst>
        </c:ser>
        <c:dLbls>
          <c:showLegendKey val="0"/>
          <c:showVal val="0"/>
          <c:showCatName val="0"/>
          <c:showSerName val="0"/>
          <c:showPercent val="0"/>
          <c:showBubbleSize val="0"/>
        </c:dLbls>
        <c:gapWidth val="21"/>
        <c:axId val="222046288"/>
        <c:axId val="222046680"/>
      </c:barChart>
      <c:catAx>
        <c:axId val="222046288"/>
        <c:scaling>
          <c:orientation val="minMax"/>
        </c:scaling>
        <c:delete val="0"/>
        <c:axPos val="b"/>
        <c:numFmt formatCode="General" sourceLinked="1"/>
        <c:majorTickMark val="out"/>
        <c:minorTickMark val="none"/>
        <c:tickLblPos val="nextTo"/>
        <c:txPr>
          <a:bodyPr/>
          <a:lstStyle/>
          <a:p>
            <a:pPr>
              <a:defRPr>
                <a:latin typeface="+mn-lt"/>
              </a:defRPr>
            </a:pPr>
            <a:endParaRPr lang="en-US"/>
          </a:p>
        </c:txPr>
        <c:crossAx val="222046680"/>
        <c:crosses val="autoZero"/>
        <c:auto val="1"/>
        <c:lblAlgn val="ctr"/>
        <c:lblOffset val="100"/>
        <c:noMultiLvlLbl val="0"/>
      </c:catAx>
      <c:valAx>
        <c:axId val="222046680"/>
        <c:scaling>
          <c:orientation val="minMax"/>
          <c:max val="4500000"/>
          <c:min val="0"/>
        </c:scaling>
        <c:delete val="0"/>
        <c:axPos val="l"/>
        <c:majorGridlines>
          <c:spPr>
            <a:ln>
              <a:prstDash val="sysDash"/>
            </a:ln>
          </c:spPr>
        </c:majorGridlines>
        <c:numFmt formatCode="&quot;$&quot;#,##0" sourceLinked="0"/>
        <c:majorTickMark val="out"/>
        <c:minorTickMark val="none"/>
        <c:tickLblPos val="nextTo"/>
        <c:txPr>
          <a:bodyPr/>
          <a:lstStyle/>
          <a:p>
            <a:pPr>
              <a:defRPr>
                <a:latin typeface="+mn-lt"/>
              </a:defRPr>
            </a:pPr>
            <a:endParaRPr lang="en-US"/>
          </a:p>
        </c:txPr>
        <c:crossAx val="222046288"/>
        <c:crosses val="autoZero"/>
        <c:crossBetween val="between"/>
        <c:majorUnit val="1000000"/>
      </c:valAx>
    </c:plotArea>
    <c:plotVisOnly val="1"/>
    <c:dispBlanksAs val="gap"/>
    <c:showDLblsOverMax val="0"/>
  </c:chart>
  <c:spPr>
    <a:ln>
      <a:noFill/>
    </a:ln>
  </c:spPr>
  <c:externalData r:id="rId1">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ln>
          <a:solidFill>
            <a:srgbClr val="51C2A9"/>
          </a:solidFill>
        </a:ln>
      </c:spPr>
      <c:txPr>
        <a:bodyPr/>
        <a:lstStyle/>
        <a:p>
          <a:pPr>
            <a:defRPr sz="1200" b="0">
              <a:latin typeface="+mn-lt"/>
            </a:defRPr>
          </a:pPr>
          <a:endParaRPr lang="en-US"/>
        </a:p>
      </c:txPr>
    </c:title>
    <c:autoTitleDeleted val="0"/>
    <c:plotArea>
      <c:layout/>
      <c:barChart>
        <c:barDir val="col"/>
        <c:grouping val="clustered"/>
        <c:varyColors val="0"/>
        <c:ser>
          <c:idx val="0"/>
          <c:order val="0"/>
          <c:tx>
            <c:strRef>
              <c:f>'[ERC-EOY_2023_full_set_working_copy_DRAFT.xlsx]slide 26'!$A$3</c:f>
              <c:strCache>
                <c:ptCount val="1"/>
                <c:pt idx="0">
                  <c:v>Advanced Manufacturing</c:v>
                </c:pt>
              </c:strCache>
            </c:strRef>
          </c:tx>
          <c:spPr>
            <a:solidFill>
              <a:srgbClr val="51C2A9"/>
            </a:solidFill>
          </c:spPr>
          <c:invertIfNegative val="0"/>
          <c:cat>
            <c:numRef>
              <c:f>'[ERC-EOY_2023_full_set_working_copy_DRAFT.xlsx]slide 26'!$A$4:$A$10</c:f>
              <c:numCache>
                <c:formatCode>General</c:formatCode>
                <c:ptCount val="7"/>
                <c:pt idx="0">
                  <c:v>2017</c:v>
                </c:pt>
                <c:pt idx="1">
                  <c:v>2018</c:v>
                </c:pt>
                <c:pt idx="2">
                  <c:v>2019</c:v>
                </c:pt>
                <c:pt idx="3">
                  <c:v>2020</c:v>
                </c:pt>
                <c:pt idx="4">
                  <c:v>2021</c:v>
                </c:pt>
                <c:pt idx="5">
                  <c:v>2022</c:v>
                </c:pt>
                <c:pt idx="6">
                  <c:v>2023</c:v>
                </c:pt>
              </c:numCache>
            </c:numRef>
          </c:cat>
          <c:val>
            <c:numRef>
              <c:f>'[ERC-EOY_2023_full_set_working_copy_DRAFT.xlsx]slide 26'!$B$4:$B$10</c:f>
              <c:numCache>
                <c:formatCode>General</c:formatCode>
                <c:ptCount val="7"/>
                <c:pt idx="0">
                  <c:v>635142</c:v>
                </c:pt>
                <c:pt idx="1">
                  <c:v>1170224</c:v>
                </c:pt>
                <c:pt idx="2">
                  <c:v>917466</c:v>
                </c:pt>
                <c:pt idx="3">
                  <c:v>1187080</c:v>
                </c:pt>
                <c:pt idx="4">
                  <c:v>1700392</c:v>
                </c:pt>
                <c:pt idx="5">
                  <c:v>2001751</c:v>
                </c:pt>
                <c:pt idx="6">
                  <c:v>1248592</c:v>
                </c:pt>
              </c:numCache>
            </c:numRef>
          </c:val>
          <c:extLst>
            <c:ext xmlns:c16="http://schemas.microsoft.com/office/drawing/2014/chart" uri="{C3380CC4-5D6E-409C-BE32-E72D297353CC}">
              <c16:uniqueId val="{00000000-50D3-45C8-A764-3D1A0CE07572}"/>
            </c:ext>
          </c:extLst>
        </c:ser>
        <c:dLbls>
          <c:showLegendKey val="0"/>
          <c:showVal val="0"/>
          <c:showCatName val="0"/>
          <c:showSerName val="0"/>
          <c:showPercent val="0"/>
          <c:showBubbleSize val="0"/>
        </c:dLbls>
        <c:gapWidth val="19"/>
        <c:axId val="214457840"/>
        <c:axId val="214458232"/>
      </c:barChart>
      <c:catAx>
        <c:axId val="214457840"/>
        <c:scaling>
          <c:orientation val="minMax"/>
        </c:scaling>
        <c:delete val="0"/>
        <c:axPos val="b"/>
        <c:numFmt formatCode="General" sourceLinked="1"/>
        <c:majorTickMark val="out"/>
        <c:minorTickMark val="none"/>
        <c:tickLblPos val="nextTo"/>
        <c:txPr>
          <a:bodyPr/>
          <a:lstStyle/>
          <a:p>
            <a:pPr>
              <a:defRPr>
                <a:latin typeface="+mn-lt"/>
              </a:defRPr>
            </a:pPr>
            <a:endParaRPr lang="en-US"/>
          </a:p>
        </c:txPr>
        <c:crossAx val="214458232"/>
        <c:crosses val="autoZero"/>
        <c:auto val="1"/>
        <c:lblAlgn val="ctr"/>
        <c:lblOffset val="100"/>
        <c:noMultiLvlLbl val="0"/>
      </c:catAx>
      <c:valAx>
        <c:axId val="214458232"/>
        <c:scaling>
          <c:orientation val="minMax"/>
          <c:max val="7000000"/>
          <c:min val="0"/>
        </c:scaling>
        <c:delete val="0"/>
        <c:axPos val="l"/>
        <c:majorGridlines>
          <c:spPr>
            <a:ln>
              <a:prstDash val="sysDash"/>
            </a:ln>
          </c:spPr>
        </c:majorGridlines>
        <c:numFmt formatCode="&quot;$&quot;#,##0" sourceLinked="0"/>
        <c:majorTickMark val="out"/>
        <c:minorTickMark val="none"/>
        <c:tickLblPos val="nextTo"/>
        <c:txPr>
          <a:bodyPr/>
          <a:lstStyle/>
          <a:p>
            <a:pPr>
              <a:defRPr>
                <a:latin typeface="+mn-lt"/>
              </a:defRPr>
            </a:pPr>
            <a:endParaRPr lang="en-US"/>
          </a:p>
        </c:txPr>
        <c:crossAx val="214457840"/>
        <c:crosses val="autoZero"/>
        <c:crossBetween val="between"/>
        <c:majorUnit val="1000000"/>
      </c:valAx>
    </c:plotArea>
    <c:plotVisOnly val="1"/>
    <c:dispBlanksAs val="gap"/>
    <c:showDLblsOverMax val="0"/>
  </c:chart>
  <c:spPr>
    <a:ln>
      <a:noFill/>
    </a:ln>
  </c:spPr>
  <c:externalData r:id="rId1">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ln>
          <a:solidFill>
            <a:srgbClr val="B54721"/>
          </a:solidFill>
        </a:ln>
      </c:spPr>
      <c:txPr>
        <a:bodyPr/>
        <a:lstStyle/>
        <a:p>
          <a:pPr>
            <a:defRPr sz="1200" b="0">
              <a:latin typeface="+mn-lt"/>
            </a:defRPr>
          </a:pPr>
          <a:endParaRPr lang="en-US"/>
        </a:p>
      </c:txPr>
    </c:title>
    <c:autoTitleDeleted val="0"/>
    <c:plotArea>
      <c:layout/>
      <c:barChart>
        <c:barDir val="col"/>
        <c:grouping val="clustered"/>
        <c:varyColors val="0"/>
        <c:ser>
          <c:idx val="0"/>
          <c:order val="0"/>
          <c:tx>
            <c:strRef>
              <c:f>'[ERC-EOY_2023_full_set_working_copy_DRAFT.xlsx]slide 26'!$A$11</c:f>
              <c:strCache>
                <c:ptCount val="1"/>
                <c:pt idx="0">
                  <c:v>Biotechnology and Healthcare</c:v>
                </c:pt>
              </c:strCache>
            </c:strRef>
          </c:tx>
          <c:spPr>
            <a:solidFill>
              <a:srgbClr val="B54721"/>
            </a:solidFill>
          </c:spPr>
          <c:invertIfNegative val="0"/>
          <c:cat>
            <c:numRef>
              <c:f>'[ERC-EOY_2023_full_set_working_copy_DRAFT.xlsx]slide 26'!$A$12:$A$18</c:f>
              <c:numCache>
                <c:formatCode>General</c:formatCode>
                <c:ptCount val="7"/>
                <c:pt idx="0">
                  <c:v>2017</c:v>
                </c:pt>
                <c:pt idx="1">
                  <c:v>2018</c:v>
                </c:pt>
                <c:pt idx="2">
                  <c:v>2019</c:v>
                </c:pt>
                <c:pt idx="3">
                  <c:v>2020</c:v>
                </c:pt>
                <c:pt idx="4">
                  <c:v>2021</c:v>
                </c:pt>
                <c:pt idx="5">
                  <c:v>2022</c:v>
                </c:pt>
                <c:pt idx="6">
                  <c:v>2023</c:v>
                </c:pt>
              </c:numCache>
            </c:numRef>
          </c:cat>
          <c:val>
            <c:numRef>
              <c:f>'[ERC-EOY_2023_full_set_working_copy_DRAFT.xlsx]slide 26'!$B$12:$B$18</c:f>
              <c:numCache>
                <c:formatCode>General</c:formatCode>
                <c:ptCount val="7"/>
                <c:pt idx="0">
                  <c:v>1651814</c:v>
                </c:pt>
                <c:pt idx="1">
                  <c:v>1307659</c:v>
                </c:pt>
                <c:pt idx="2">
                  <c:v>950268</c:v>
                </c:pt>
                <c:pt idx="3">
                  <c:v>849408</c:v>
                </c:pt>
                <c:pt idx="4">
                  <c:v>1167596</c:v>
                </c:pt>
                <c:pt idx="5">
                  <c:v>948036</c:v>
                </c:pt>
                <c:pt idx="6">
                  <c:v>1339947</c:v>
                </c:pt>
              </c:numCache>
            </c:numRef>
          </c:val>
          <c:extLst>
            <c:ext xmlns:c16="http://schemas.microsoft.com/office/drawing/2014/chart" uri="{C3380CC4-5D6E-409C-BE32-E72D297353CC}">
              <c16:uniqueId val="{00000000-F6B1-4DAB-91F6-776B1E84A192}"/>
            </c:ext>
          </c:extLst>
        </c:ser>
        <c:dLbls>
          <c:showLegendKey val="0"/>
          <c:showVal val="0"/>
          <c:showCatName val="0"/>
          <c:showSerName val="0"/>
          <c:showPercent val="0"/>
          <c:showBubbleSize val="0"/>
        </c:dLbls>
        <c:gapWidth val="21"/>
        <c:axId val="214459016"/>
        <c:axId val="214459408"/>
      </c:barChart>
      <c:catAx>
        <c:axId val="214459016"/>
        <c:scaling>
          <c:orientation val="minMax"/>
        </c:scaling>
        <c:delete val="0"/>
        <c:axPos val="b"/>
        <c:numFmt formatCode="General" sourceLinked="1"/>
        <c:majorTickMark val="out"/>
        <c:minorTickMark val="none"/>
        <c:tickLblPos val="nextTo"/>
        <c:txPr>
          <a:bodyPr/>
          <a:lstStyle/>
          <a:p>
            <a:pPr>
              <a:defRPr>
                <a:latin typeface="+mn-lt"/>
              </a:defRPr>
            </a:pPr>
            <a:endParaRPr lang="en-US"/>
          </a:p>
        </c:txPr>
        <c:crossAx val="214459408"/>
        <c:crosses val="autoZero"/>
        <c:auto val="1"/>
        <c:lblAlgn val="ctr"/>
        <c:lblOffset val="100"/>
        <c:noMultiLvlLbl val="0"/>
      </c:catAx>
      <c:valAx>
        <c:axId val="214459408"/>
        <c:scaling>
          <c:orientation val="minMax"/>
          <c:max val="7000000"/>
          <c:min val="0"/>
        </c:scaling>
        <c:delete val="0"/>
        <c:axPos val="l"/>
        <c:majorGridlines>
          <c:spPr>
            <a:ln>
              <a:prstDash val="sysDash"/>
            </a:ln>
          </c:spPr>
        </c:majorGridlines>
        <c:numFmt formatCode="&quot;$&quot;#,##0" sourceLinked="0"/>
        <c:majorTickMark val="out"/>
        <c:minorTickMark val="none"/>
        <c:tickLblPos val="nextTo"/>
        <c:txPr>
          <a:bodyPr/>
          <a:lstStyle/>
          <a:p>
            <a:pPr>
              <a:defRPr>
                <a:latin typeface="+mn-lt"/>
              </a:defRPr>
            </a:pPr>
            <a:endParaRPr lang="en-US"/>
          </a:p>
        </c:txPr>
        <c:crossAx val="214459016"/>
        <c:crosses val="autoZero"/>
        <c:crossBetween val="between"/>
        <c:majorUnit val="1000000"/>
      </c:valAx>
    </c:plotArea>
    <c:plotVisOnly val="1"/>
    <c:dispBlanksAs val="gap"/>
    <c:showDLblsOverMax val="0"/>
  </c:chart>
  <c:spPr>
    <a:ln>
      <a:noFill/>
    </a:ln>
  </c:spPr>
  <c:externalData r:id="rId1">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b="0">
                <a:latin typeface="+mn-lt"/>
              </a:defRPr>
            </a:pPr>
            <a:r>
              <a:rPr lang="en-US" sz="1200" b="0">
                <a:latin typeface="+mn-lt"/>
              </a:rPr>
              <a:t>Energy, Sustainability, and</a:t>
            </a:r>
            <a:r>
              <a:rPr lang="en-US" sz="1200" b="0" baseline="0">
                <a:latin typeface="+mn-lt"/>
              </a:rPr>
              <a:t> </a:t>
            </a:r>
            <a:r>
              <a:rPr lang="en-US" sz="1200" b="0">
                <a:latin typeface="+mn-lt"/>
              </a:rPr>
              <a:t>Infrastructure</a:t>
            </a:r>
          </a:p>
        </c:rich>
      </c:tx>
      <c:overlay val="0"/>
      <c:spPr>
        <a:ln>
          <a:solidFill>
            <a:srgbClr val="51A6C2"/>
          </a:solidFill>
        </a:ln>
      </c:spPr>
    </c:title>
    <c:autoTitleDeleted val="0"/>
    <c:plotArea>
      <c:layout/>
      <c:barChart>
        <c:barDir val="col"/>
        <c:grouping val="clustered"/>
        <c:varyColors val="0"/>
        <c:ser>
          <c:idx val="0"/>
          <c:order val="0"/>
          <c:tx>
            <c:strRef>
              <c:f>'[ERC-EOY_2023_full_set_working_copy_DRAFT.xlsx]slide 26'!$A$19</c:f>
              <c:strCache>
                <c:ptCount val="1"/>
                <c:pt idx="0">
                  <c:v>Energy, Sustainability, and Infrastructure</c:v>
                </c:pt>
              </c:strCache>
            </c:strRef>
          </c:tx>
          <c:spPr>
            <a:solidFill>
              <a:srgbClr val="51A6C2"/>
            </a:solidFill>
          </c:spPr>
          <c:invertIfNegative val="0"/>
          <c:cat>
            <c:numRef>
              <c:f>'[ERC-EOY_2023_full_set_working_copy_DRAFT.xlsx]slide 26'!$A$20:$A$26</c:f>
              <c:numCache>
                <c:formatCode>General</c:formatCode>
                <c:ptCount val="7"/>
                <c:pt idx="0">
                  <c:v>2017</c:v>
                </c:pt>
                <c:pt idx="1">
                  <c:v>2018</c:v>
                </c:pt>
                <c:pt idx="2">
                  <c:v>2019</c:v>
                </c:pt>
                <c:pt idx="3">
                  <c:v>2020</c:v>
                </c:pt>
                <c:pt idx="4">
                  <c:v>2021</c:v>
                </c:pt>
                <c:pt idx="5">
                  <c:v>2022</c:v>
                </c:pt>
                <c:pt idx="6">
                  <c:v>2023</c:v>
                </c:pt>
              </c:numCache>
            </c:numRef>
          </c:cat>
          <c:val>
            <c:numRef>
              <c:f>'[ERC-EOY_2023_full_set_working_copy_DRAFT.xlsx]slide 26'!$B$20:$B$26</c:f>
              <c:numCache>
                <c:formatCode>General</c:formatCode>
                <c:ptCount val="7"/>
                <c:pt idx="0">
                  <c:v>2803209</c:v>
                </c:pt>
                <c:pt idx="1">
                  <c:v>3787918</c:v>
                </c:pt>
                <c:pt idx="2">
                  <c:v>2409582</c:v>
                </c:pt>
                <c:pt idx="3">
                  <c:v>2451487</c:v>
                </c:pt>
                <c:pt idx="4">
                  <c:v>788293</c:v>
                </c:pt>
                <c:pt idx="5">
                  <c:v>1745840</c:v>
                </c:pt>
                <c:pt idx="6">
                  <c:v>1613935</c:v>
                </c:pt>
              </c:numCache>
            </c:numRef>
          </c:val>
          <c:extLst>
            <c:ext xmlns:c16="http://schemas.microsoft.com/office/drawing/2014/chart" uri="{C3380CC4-5D6E-409C-BE32-E72D297353CC}">
              <c16:uniqueId val="{00000000-8804-4A3D-B3EC-DD2B309261BC}"/>
            </c:ext>
          </c:extLst>
        </c:ser>
        <c:dLbls>
          <c:showLegendKey val="0"/>
          <c:showVal val="0"/>
          <c:showCatName val="0"/>
          <c:showSerName val="0"/>
          <c:showPercent val="0"/>
          <c:showBubbleSize val="0"/>
        </c:dLbls>
        <c:gapWidth val="21"/>
        <c:axId val="214460192"/>
        <c:axId val="215047504"/>
      </c:barChart>
      <c:catAx>
        <c:axId val="214460192"/>
        <c:scaling>
          <c:orientation val="minMax"/>
        </c:scaling>
        <c:delete val="0"/>
        <c:axPos val="b"/>
        <c:numFmt formatCode="General" sourceLinked="1"/>
        <c:majorTickMark val="out"/>
        <c:minorTickMark val="none"/>
        <c:tickLblPos val="nextTo"/>
        <c:txPr>
          <a:bodyPr/>
          <a:lstStyle/>
          <a:p>
            <a:pPr>
              <a:defRPr>
                <a:latin typeface="+mn-lt"/>
              </a:defRPr>
            </a:pPr>
            <a:endParaRPr lang="en-US"/>
          </a:p>
        </c:txPr>
        <c:crossAx val="215047504"/>
        <c:crosses val="autoZero"/>
        <c:auto val="1"/>
        <c:lblAlgn val="ctr"/>
        <c:lblOffset val="100"/>
        <c:noMultiLvlLbl val="0"/>
      </c:catAx>
      <c:valAx>
        <c:axId val="215047504"/>
        <c:scaling>
          <c:orientation val="minMax"/>
          <c:max val="7000000"/>
          <c:min val="0"/>
        </c:scaling>
        <c:delete val="0"/>
        <c:axPos val="l"/>
        <c:majorGridlines>
          <c:spPr>
            <a:ln>
              <a:prstDash val="sysDash"/>
            </a:ln>
          </c:spPr>
        </c:majorGridlines>
        <c:numFmt formatCode="&quot;$&quot;#,##0" sourceLinked="0"/>
        <c:majorTickMark val="out"/>
        <c:minorTickMark val="none"/>
        <c:tickLblPos val="nextTo"/>
        <c:txPr>
          <a:bodyPr/>
          <a:lstStyle/>
          <a:p>
            <a:pPr>
              <a:defRPr>
                <a:latin typeface="+mn-lt"/>
              </a:defRPr>
            </a:pPr>
            <a:endParaRPr lang="en-US"/>
          </a:p>
        </c:txPr>
        <c:crossAx val="214460192"/>
        <c:crosses val="autoZero"/>
        <c:crossBetween val="between"/>
        <c:majorUnit val="1000000"/>
      </c:valAx>
    </c:plotArea>
    <c:plotVisOnly val="1"/>
    <c:dispBlanksAs val="gap"/>
    <c:showDLblsOverMax val="0"/>
  </c:chart>
  <c:spPr>
    <a:ln>
      <a:noFill/>
    </a:ln>
  </c:spPr>
  <c:externalData r:id="rId1">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28253135024788567"/>
          <c:y val="4.807692307692308E-2"/>
        </c:manualLayout>
      </c:layout>
      <c:overlay val="0"/>
      <c:spPr>
        <a:ln>
          <a:solidFill>
            <a:srgbClr val="A16BB1"/>
          </a:solidFill>
        </a:ln>
      </c:spPr>
      <c:txPr>
        <a:bodyPr/>
        <a:lstStyle/>
        <a:p>
          <a:pPr>
            <a:defRPr sz="1200" b="0">
              <a:latin typeface="+mn-lt"/>
            </a:defRPr>
          </a:pPr>
          <a:endParaRPr lang="en-US"/>
        </a:p>
      </c:txPr>
    </c:title>
    <c:autoTitleDeleted val="0"/>
    <c:plotArea>
      <c:layout/>
      <c:barChart>
        <c:barDir val="col"/>
        <c:grouping val="clustered"/>
        <c:varyColors val="0"/>
        <c:ser>
          <c:idx val="0"/>
          <c:order val="0"/>
          <c:tx>
            <c:strRef>
              <c:f>'slide 26'!$A$27</c:f>
              <c:strCache>
                <c:ptCount val="1"/>
                <c:pt idx="0">
                  <c:v>Micro/Optoelectronics, Sensing, and Information Technology</c:v>
                </c:pt>
              </c:strCache>
            </c:strRef>
          </c:tx>
          <c:spPr>
            <a:solidFill>
              <a:srgbClr val="A16BB1"/>
            </a:solidFill>
          </c:spPr>
          <c:invertIfNegative val="0"/>
          <c:cat>
            <c:numRef>
              <c:f>'slide 26'!$A$28:$A$34</c:f>
              <c:numCache>
                <c:formatCode>General</c:formatCode>
                <c:ptCount val="7"/>
                <c:pt idx="0">
                  <c:v>2017</c:v>
                </c:pt>
                <c:pt idx="1">
                  <c:v>2018</c:v>
                </c:pt>
                <c:pt idx="2">
                  <c:v>2019</c:v>
                </c:pt>
                <c:pt idx="3">
                  <c:v>2020</c:v>
                </c:pt>
                <c:pt idx="4">
                  <c:v>2021</c:v>
                </c:pt>
                <c:pt idx="5">
                  <c:v>2022</c:v>
                </c:pt>
                <c:pt idx="6">
                  <c:v>2023</c:v>
                </c:pt>
              </c:numCache>
            </c:numRef>
          </c:cat>
          <c:val>
            <c:numRef>
              <c:f>'slide 26'!$B$28:$B$34</c:f>
              <c:numCache>
                <c:formatCode>General</c:formatCode>
                <c:ptCount val="7"/>
                <c:pt idx="0">
                  <c:v>1813468</c:v>
                </c:pt>
                <c:pt idx="1">
                  <c:v>1054140</c:v>
                </c:pt>
                <c:pt idx="2">
                  <c:v>882974</c:v>
                </c:pt>
                <c:pt idx="3">
                  <c:v>479612</c:v>
                </c:pt>
                <c:pt idx="4">
                  <c:v>937609</c:v>
                </c:pt>
                <c:pt idx="5">
                  <c:v>1088014</c:v>
                </c:pt>
                <c:pt idx="6">
                  <c:v>1003519</c:v>
                </c:pt>
              </c:numCache>
            </c:numRef>
          </c:val>
          <c:extLst>
            <c:ext xmlns:c16="http://schemas.microsoft.com/office/drawing/2014/chart" uri="{C3380CC4-5D6E-409C-BE32-E72D297353CC}">
              <c16:uniqueId val="{00000000-1484-4AFC-84FA-0C22511C9889}"/>
            </c:ext>
          </c:extLst>
        </c:ser>
        <c:dLbls>
          <c:showLegendKey val="0"/>
          <c:showVal val="0"/>
          <c:showCatName val="0"/>
          <c:showSerName val="0"/>
          <c:showPercent val="0"/>
          <c:showBubbleSize val="0"/>
        </c:dLbls>
        <c:gapWidth val="21"/>
        <c:axId val="215048288"/>
        <c:axId val="215048680"/>
      </c:barChart>
      <c:catAx>
        <c:axId val="215048288"/>
        <c:scaling>
          <c:orientation val="minMax"/>
        </c:scaling>
        <c:delete val="0"/>
        <c:axPos val="b"/>
        <c:numFmt formatCode="General" sourceLinked="1"/>
        <c:majorTickMark val="out"/>
        <c:minorTickMark val="none"/>
        <c:tickLblPos val="nextTo"/>
        <c:txPr>
          <a:bodyPr/>
          <a:lstStyle/>
          <a:p>
            <a:pPr>
              <a:defRPr>
                <a:latin typeface="+mn-lt"/>
              </a:defRPr>
            </a:pPr>
            <a:endParaRPr lang="en-US"/>
          </a:p>
        </c:txPr>
        <c:crossAx val="215048680"/>
        <c:crosses val="autoZero"/>
        <c:auto val="1"/>
        <c:lblAlgn val="ctr"/>
        <c:lblOffset val="100"/>
        <c:noMultiLvlLbl val="0"/>
      </c:catAx>
      <c:valAx>
        <c:axId val="215048680"/>
        <c:scaling>
          <c:orientation val="minMax"/>
          <c:max val="7000000"/>
          <c:min val="0"/>
        </c:scaling>
        <c:delete val="0"/>
        <c:axPos val="l"/>
        <c:majorGridlines>
          <c:spPr>
            <a:ln>
              <a:prstDash val="sysDash"/>
            </a:ln>
          </c:spPr>
        </c:majorGridlines>
        <c:numFmt formatCode="&quot;$&quot;#,##0" sourceLinked="0"/>
        <c:majorTickMark val="out"/>
        <c:minorTickMark val="none"/>
        <c:tickLblPos val="nextTo"/>
        <c:txPr>
          <a:bodyPr/>
          <a:lstStyle/>
          <a:p>
            <a:pPr>
              <a:defRPr>
                <a:latin typeface="+mn-lt"/>
              </a:defRPr>
            </a:pPr>
            <a:endParaRPr lang="en-US"/>
          </a:p>
        </c:txPr>
        <c:crossAx val="215048288"/>
        <c:crosses val="autoZero"/>
        <c:crossBetween val="between"/>
        <c:majorUnit val="1000000"/>
      </c:valAx>
    </c:plotArea>
    <c:plotVisOnly val="1"/>
    <c:dispBlanksAs val="gap"/>
    <c:showDLblsOverMax val="0"/>
  </c:chart>
  <c:spPr>
    <a:ln>
      <a:noFill/>
    </a:ln>
  </c:spPr>
  <c:externalData r:id="rId1">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512236317682515"/>
          <c:y val="0.13343108897102149"/>
          <c:w val="0.43308167361432753"/>
          <c:h val="0.75126412769832329"/>
        </c:manualLayout>
      </c:layout>
      <c:pieChart>
        <c:varyColors val="1"/>
        <c:ser>
          <c:idx val="0"/>
          <c:order val="0"/>
          <c:tx>
            <c:strRef>
              <c:f>'slide 27'!$A$3</c:f>
              <c:strCache>
                <c:ptCount val="1"/>
                <c:pt idx="0">
                  <c:v>Category</c:v>
                </c:pt>
              </c:strCache>
            </c:strRef>
          </c:tx>
          <c:spPr>
            <a:ln w="38100">
              <a:solidFill>
                <a:schemeClr val="bg1"/>
              </a:solidFill>
            </a:ln>
          </c:spPr>
          <c:dPt>
            <c:idx val="0"/>
            <c:bubble3D val="0"/>
            <c:spPr>
              <a:solidFill>
                <a:srgbClr val="51C2A9"/>
              </a:solidFill>
              <a:ln w="38100">
                <a:solidFill>
                  <a:schemeClr val="bg1"/>
                </a:solidFill>
              </a:ln>
            </c:spPr>
            <c:extLst>
              <c:ext xmlns:c16="http://schemas.microsoft.com/office/drawing/2014/chart" uri="{C3380CC4-5D6E-409C-BE32-E72D297353CC}">
                <c16:uniqueId val="{00000001-1149-44A0-8F05-15E426DFF265}"/>
              </c:ext>
            </c:extLst>
          </c:dPt>
          <c:dPt>
            <c:idx val="1"/>
            <c:bubble3D val="0"/>
            <c:spPr>
              <a:pattFill prst="dkHorz">
                <a:fgClr>
                  <a:srgbClr val="51C2A9"/>
                </a:fgClr>
                <a:bgClr>
                  <a:schemeClr val="bg1"/>
                </a:bgClr>
              </a:pattFill>
              <a:ln w="38100">
                <a:solidFill>
                  <a:schemeClr val="bg1"/>
                </a:solidFill>
              </a:ln>
            </c:spPr>
            <c:extLst>
              <c:ext xmlns:c16="http://schemas.microsoft.com/office/drawing/2014/chart" uri="{C3380CC4-5D6E-409C-BE32-E72D297353CC}">
                <c16:uniqueId val="{00000003-1149-44A0-8F05-15E426DFF265}"/>
              </c:ext>
            </c:extLst>
          </c:dPt>
          <c:dPt>
            <c:idx val="2"/>
            <c:bubble3D val="0"/>
            <c:spPr>
              <a:solidFill>
                <a:srgbClr val="B54721"/>
              </a:solidFill>
              <a:ln w="38100">
                <a:solidFill>
                  <a:schemeClr val="bg1"/>
                </a:solidFill>
              </a:ln>
            </c:spPr>
            <c:extLst>
              <c:ext xmlns:c16="http://schemas.microsoft.com/office/drawing/2014/chart" uri="{C3380CC4-5D6E-409C-BE32-E72D297353CC}">
                <c16:uniqueId val="{00000005-1149-44A0-8F05-15E426DFF265}"/>
              </c:ext>
            </c:extLst>
          </c:dPt>
          <c:dPt>
            <c:idx val="3"/>
            <c:bubble3D val="0"/>
            <c:spPr>
              <a:pattFill prst="narHorz">
                <a:fgClr>
                  <a:srgbClr val="B54721"/>
                </a:fgClr>
                <a:bgClr>
                  <a:schemeClr val="bg1"/>
                </a:bgClr>
              </a:pattFill>
              <a:ln w="38100">
                <a:solidFill>
                  <a:schemeClr val="bg1"/>
                </a:solidFill>
              </a:ln>
            </c:spPr>
            <c:extLst>
              <c:ext xmlns:c16="http://schemas.microsoft.com/office/drawing/2014/chart" uri="{C3380CC4-5D6E-409C-BE32-E72D297353CC}">
                <c16:uniqueId val="{00000007-1149-44A0-8F05-15E426DFF265}"/>
              </c:ext>
            </c:extLst>
          </c:dPt>
          <c:dPt>
            <c:idx val="4"/>
            <c:bubble3D val="0"/>
            <c:spPr>
              <a:solidFill>
                <a:srgbClr val="51A6C2"/>
              </a:solidFill>
              <a:ln w="38100">
                <a:solidFill>
                  <a:schemeClr val="bg1"/>
                </a:solidFill>
              </a:ln>
            </c:spPr>
            <c:extLst>
              <c:ext xmlns:c16="http://schemas.microsoft.com/office/drawing/2014/chart" uri="{C3380CC4-5D6E-409C-BE32-E72D297353CC}">
                <c16:uniqueId val="{00000009-1149-44A0-8F05-15E426DFF265}"/>
              </c:ext>
            </c:extLst>
          </c:dPt>
          <c:dPt>
            <c:idx val="5"/>
            <c:bubble3D val="0"/>
            <c:spPr>
              <a:pattFill prst="wdUpDiag">
                <a:fgClr>
                  <a:srgbClr val="51A6C2"/>
                </a:fgClr>
                <a:bgClr>
                  <a:schemeClr val="bg1"/>
                </a:bgClr>
              </a:pattFill>
              <a:ln w="38100">
                <a:solidFill>
                  <a:schemeClr val="bg1"/>
                </a:solidFill>
              </a:ln>
            </c:spPr>
            <c:extLst>
              <c:ext xmlns:c16="http://schemas.microsoft.com/office/drawing/2014/chart" uri="{C3380CC4-5D6E-409C-BE32-E72D297353CC}">
                <c16:uniqueId val="{0000000B-1149-44A0-8F05-15E426DFF265}"/>
              </c:ext>
            </c:extLst>
          </c:dPt>
          <c:dPt>
            <c:idx val="6"/>
            <c:bubble3D val="0"/>
            <c:spPr>
              <a:solidFill>
                <a:srgbClr val="A16BB1"/>
              </a:solidFill>
              <a:ln w="38100">
                <a:solidFill>
                  <a:schemeClr val="bg1"/>
                </a:solidFill>
              </a:ln>
            </c:spPr>
            <c:extLst>
              <c:ext xmlns:c16="http://schemas.microsoft.com/office/drawing/2014/chart" uri="{C3380CC4-5D6E-409C-BE32-E72D297353CC}">
                <c16:uniqueId val="{0000000D-1149-44A0-8F05-15E426DFF265}"/>
              </c:ext>
            </c:extLst>
          </c:dPt>
          <c:dPt>
            <c:idx val="7"/>
            <c:bubble3D val="0"/>
            <c:spPr>
              <a:pattFill prst="dkVert">
                <a:fgClr>
                  <a:srgbClr val="A16BB1"/>
                </a:fgClr>
                <a:bgClr>
                  <a:schemeClr val="bg1"/>
                </a:bgClr>
              </a:pattFill>
              <a:ln w="38100">
                <a:solidFill>
                  <a:schemeClr val="bg1"/>
                </a:solidFill>
              </a:ln>
            </c:spPr>
            <c:extLst>
              <c:ext xmlns:c16="http://schemas.microsoft.com/office/drawing/2014/chart" uri="{C3380CC4-5D6E-409C-BE32-E72D297353CC}">
                <c16:uniqueId val="{0000000F-1149-44A0-8F05-15E426DFF265}"/>
              </c:ext>
            </c:extLst>
          </c:dPt>
          <c:dPt>
            <c:idx val="8"/>
            <c:bubble3D val="0"/>
            <c:spPr>
              <a:solidFill>
                <a:srgbClr val="E1DC53"/>
              </a:solidFill>
              <a:ln w="38100">
                <a:solidFill>
                  <a:schemeClr val="bg1"/>
                </a:solidFill>
              </a:ln>
            </c:spPr>
            <c:extLst>
              <c:ext xmlns:c16="http://schemas.microsoft.com/office/drawing/2014/chart" uri="{C3380CC4-5D6E-409C-BE32-E72D297353CC}">
                <c16:uniqueId val="{00000011-1149-44A0-8F05-15E426DFF265}"/>
              </c:ext>
            </c:extLst>
          </c:dPt>
          <c:dPt>
            <c:idx val="9"/>
            <c:bubble3D val="0"/>
            <c:spPr>
              <a:pattFill prst="wdDnDiag">
                <a:fgClr>
                  <a:srgbClr val="E1DC53"/>
                </a:fgClr>
                <a:bgClr>
                  <a:schemeClr val="bg1"/>
                </a:bgClr>
              </a:pattFill>
              <a:ln w="38100">
                <a:solidFill>
                  <a:schemeClr val="bg1"/>
                </a:solidFill>
              </a:ln>
            </c:spPr>
            <c:extLst>
              <c:ext xmlns:c16="http://schemas.microsoft.com/office/drawing/2014/chart" uri="{C3380CC4-5D6E-409C-BE32-E72D297353CC}">
                <c16:uniqueId val="{00000013-1149-44A0-8F05-15E426DFF265}"/>
              </c:ext>
            </c:extLst>
          </c:dPt>
          <c:dPt>
            <c:idx val="10"/>
            <c:bubble3D val="0"/>
            <c:spPr>
              <a:solidFill>
                <a:srgbClr val="51C2A9"/>
              </a:solidFill>
              <a:ln w="38100">
                <a:solidFill>
                  <a:schemeClr val="bg1"/>
                </a:solidFill>
              </a:ln>
            </c:spPr>
            <c:extLst>
              <c:ext xmlns:c16="http://schemas.microsoft.com/office/drawing/2014/chart" uri="{C3380CC4-5D6E-409C-BE32-E72D297353CC}">
                <c16:uniqueId val="{00000015-1149-44A0-8F05-15E426DFF265}"/>
              </c:ext>
            </c:extLst>
          </c:dPt>
          <c:dPt>
            <c:idx val="11"/>
            <c:bubble3D val="0"/>
            <c:spPr>
              <a:pattFill prst="wdUpDiag">
                <a:fgClr>
                  <a:srgbClr val="51C2A9"/>
                </a:fgClr>
                <a:bgClr>
                  <a:schemeClr val="bg1"/>
                </a:bgClr>
              </a:pattFill>
              <a:ln w="38100">
                <a:solidFill>
                  <a:schemeClr val="bg1"/>
                </a:solidFill>
              </a:ln>
            </c:spPr>
            <c:extLst>
              <c:ext xmlns:c16="http://schemas.microsoft.com/office/drawing/2014/chart" uri="{C3380CC4-5D6E-409C-BE32-E72D297353CC}">
                <c16:uniqueId val="{00000017-1149-44A0-8F05-15E426DFF265}"/>
              </c:ext>
            </c:extLst>
          </c:dPt>
          <c:dLbls>
            <c:dLbl>
              <c:idx val="0"/>
              <c:layout>
                <c:manualLayout>
                  <c:x val="-2.008454905196471E-3"/>
                  <c:y val="-4.8105357705165309E-2"/>
                </c:manualLayout>
              </c:layout>
              <c:tx>
                <c:rich>
                  <a:bodyPr/>
                  <a:lstStyle/>
                  <a:p>
                    <a:r>
                      <a:rPr lang="en-US"/>
                      <a:t>Advanced Manufacturing
8%</a:t>
                    </a:r>
                  </a:p>
                </c:rich>
              </c:tx>
              <c:showLegendKey val="0"/>
              <c:showVal val="0"/>
              <c:showCatName val="1"/>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1-1149-44A0-8F05-15E426DFF265}"/>
                </c:ext>
              </c:extLst>
            </c:dLbl>
            <c:dLbl>
              <c:idx val="1"/>
              <c:delete val="1"/>
              <c:extLst>
                <c:ext xmlns:c15="http://schemas.microsoft.com/office/drawing/2012/chart" uri="{CE6537A1-D6FC-4f65-9D91-7224C49458BB}"/>
                <c:ext xmlns:c16="http://schemas.microsoft.com/office/drawing/2014/chart" uri="{C3380CC4-5D6E-409C-BE32-E72D297353CC}">
                  <c16:uniqueId val="{00000003-1149-44A0-8F05-15E426DFF265}"/>
                </c:ext>
              </c:extLst>
            </c:dLbl>
            <c:dLbl>
              <c:idx val="2"/>
              <c:layout>
                <c:manualLayout>
                  <c:x val="0.24696396351540068"/>
                  <c:y val="-1.2609645937595507E-3"/>
                </c:manualLayout>
              </c:layout>
              <c:tx>
                <c:rich>
                  <a:bodyPr/>
                  <a:lstStyle/>
                  <a:p>
                    <a:r>
                      <a:rPr lang="en-US"/>
                      <a:t>Biotechnology and Healthcare
25%</a:t>
                    </a:r>
                  </a:p>
                </c:rich>
              </c:tx>
              <c:showLegendKey val="0"/>
              <c:showVal val="0"/>
              <c:showCatName val="1"/>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5-1149-44A0-8F05-15E426DFF265}"/>
                </c:ext>
              </c:extLst>
            </c:dLbl>
            <c:dLbl>
              <c:idx val="3"/>
              <c:delete val="1"/>
              <c:extLst>
                <c:ext xmlns:c15="http://schemas.microsoft.com/office/drawing/2012/chart" uri="{CE6537A1-D6FC-4f65-9D91-7224C49458BB}"/>
                <c:ext xmlns:c16="http://schemas.microsoft.com/office/drawing/2014/chart" uri="{C3380CC4-5D6E-409C-BE32-E72D297353CC}">
                  <c16:uniqueId val="{00000007-1149-44A0-8F05-15E426DFF265}"/>
                </c:ext>
              </c:extLst>
            </c:dLbl>
            <c:dLbl>
              <c:idx val="4"/>
              <c:delete val="1"/>
              <c:extLst>
                <c:ext xmlns:c15="http://schemas.microsoft.com/office/drawing/2012/chart" uri="{CE6537A1-D6FC-4f65-9D91-7224C49458BB}"/>
                <c:ext xmlns:c16="http://schemas.microsoft.com/office/drawing/2014/chart" uri="{C3380CC4-5D6E-409C-BE32-E72D297353CC}">
                  <c16:uniqueId val="{00000009-1149-44A0-8F05-15E426DFF265}"/>
                </c:ext>
              </c:extLst>
            </c:dLbl>
            <c:dLbl>
              <c:idx val="5"/>
              <c:layout>
                <c:manualLayout>
                  <c:x val="3.6451998378251499E-2"/>
                  <c:y val="-0.20791530668327501"/>
                </c:manualLayout>
              </c:layout>
              <c:tx>
                <c:rich>
                  <a:bodyPr/>
                  <a:lstStyle/>
                  <a:p>
                    <a:r>
                      <a:rPr lang="en-US" sz="1300" b="0" i="0" u="none" strike="noStrike" kern="1200" baseline="0">
                        <a:solidFill>
                          <a:sysClr val="windowText" lastClr="000000"/>
                        </a:solidFill>
                      </a:rPr>
                      <a:t>Energy, Sustainability, and Infrastructure</a:t>
                    </a:r>
                  </a:p>
                  <a:p>
                    <a:r>
                      <a:rPr lang="en-US" sz="1300" b="0" i="0" u="none" strike="noStrike" kern="1200" baseline="0">
                        <a:solidFill>
                          <a:sysClr val="windowText" lastClr="000000"/>
                        </a:solidFill>
                      </a:rPr>
                      <a:t>28%</a:t>
                    </a:r>
                    <a:endParaRPr lang="en-US" sz="1300"/>
                  </a:p>
                </c:rich>
              </c:tx>
              <c:showLegendKey val="0"/>
              <c:showVal val="0"/>
              <c:showCatName val="1"/>
              <c:showSerName val="0"/>
              <c:showPercent val="1"/>
              <c:showBubbleSize val="0"/>
              <c:extLst>
                <c:ext xmlns:c15="http://schemas.microsoft.com/office/drawing/2012/chart" uri="{CE6537A1-D6FC-4f65-9D91-7224C49458BB}">
                  <c15:layout>
                    <c:manualLayout>
                      <c:w val="0.20500765529308834"/>
                      <c:h val="0.20790816326530609"/>
                    </c:manualLayout>
                  </c15:layout>
                  <c15:showDataLabelsRange val="0"/>
                </c:ext>
                <c:ext xmlns:c16="http://schemas.microsoft.com/office/drawing/2014/chart" uri="{C3380CC4-5D6E-409C-BE32-E72D297353CC}">
                  <c16:uniqueId val="{0000000B-1149-44A0-8F05-15E426DFF265}"/>
                </c:ext>
              </c:extLst>
            </c:dLbl>
            <c:dLbl>
              <c:idx val="6"/>
              <c:layout>
                <c:manualLayout>
                  <c:x val="-0.33268771620349624"/>
                  <c:y val="-8.9799340236181038E-2"/>
                </c:manualLayout>
              </c:layout>
              <c:tx>
                <c:rich>
                  <a:bodyPr/>
                  <a:lstStyle/>
                  <a:p>
                    <a:r>
                      <a:rPr lang="en-US" sz="1300" b="0" i="0" u="none" strike="noStrike" kern="1200" baseline="0">
                        <a:solidFill>
                          <a:sysClr val="windowText" lastClr="000000"/>
                        </a:solidFill>
                      </a:rPr>
                      <a:t>Micro/Optoelectronics, Sensing, and Information Technology
38%</a:t>
                    </a:r>
                  </a:p>
                </c:rich>
              </c:tx>
              <c:showLegendKey val="0"/>
              <c:showVal val="0"/>
              <c:showCatName val="1"/>
              <c:showSerName val="0"/>
              <c:showPercent val="1"/>
              <c:showBubbleSize val="0"/>
              <c:extLst>
                <c:ext xmlns:c15="http://schemas.microsoft.com/office/drawing/2012/chart" uri="{CE6537A1-D6FC-4f65-9D91-7224C49458BB}">
                  <c15:layout>
                    <c:manualLayout>
                      <c:w val="0.23895827257703894"/>
                      <c:h val="0.19940476190476192"/>
                    </c:manualLayout>
                  </c15:layout>
                  <c15:showDataLabelsRange val="0"/>
                </c:ext>
                <c:ext xmlns:c16="http://schemas.microsoft.com/office/drawing/2014/chart" uri="{C3380CC4-5D6E-409C-BE32-E72D297353CC}">
                  <c16:uniqueId val="{0000000D-1149-44A0-8F05-15E426DFF265}"/>
                </c:ext>
              </c:extLst>
            </c:dLbl>
            <c:dLbl>
              <c:idx val="7"/>
              <c:delete val="1"/>
              <c:extLst>
                <c:ext xmlns:c15="http://schemas.microsoft.com/office/drawing/2012/chart" uri="{CE6537A1-D6FC-4f65-9D91-7224C49458BB}"/>
                <c:ext xmlns:c16="http://schemas.microsoft.com/office/drawing/2014/chart" uri="{C3380CC4-5D6E-409C-BE32-E72D297353CC}">
                  <c16:uniqueId val="{0000000F-1149-44A0-8F05-15E426DFF265}"/>
                </c:ext>
              </c:extLst>
            </c:dLbl>
            <c:spPr>
              <a:noFill/>
              <a:ln>
                <a:noFill/>
              </a:ln>
              <a:effectLst/>
            </c:spPr>
            <c:txPr>
              <a:bodyPr/>
              <a:lstStyle/>
              <a:p>
                <a:pPr>
                  <a:defRPr sz="1300"/>
                </a:pPr>
                <a:endParaRPr lang="en-US"/>
              </a:p>
            </c:txPr>
            <c:showLegendKey val="0"/>
            <c:showVal val="0"/>
            <c:showCatName val="1"/>
            <c:showSerName val="0"/>
            <c:showPercent val="1"/>
            <c:showBubbleSize val="0"/>
            <c:showLeaderLines val="0"/>
            <c:extLst>
              <c:ext xmlns:c15="http://schemas.microsoft.com/office/drawing/2012/chart" uri="{CE6537A1-D6FC-4f65-9D91-7224C49458BB}"/>
            </c:extLst>
          </c:dLbls>
          <c:cat>
            <c:strRef>
              <c:f>'slide 27'!$A$4:$A$11</c:f>
              <c:strCache>
                <c:ptCount val="8"/>
                <c:pt idx="0">
                  <c:v>Advanced Manufacturing - Direct Support</c:v>
                </c:pt>
                <c:pt idx="1">
                  <c:v>Advanced Manufacturing - Associated Project Support</c:v>
                </c:pt>
                <c:pt idx="2">
                  <c:v>Biotechnology and Healthcare - Direct Support</c:v>
                </c:pt>
                <c:pt idx="3">
                  <c:v>Biotechnology and Healthcare - Associated Project Support</c:v>
                </c:pt>
                <c:pt idx="4">
                  <c:v>Energy, Sustainability, and Infrastructure - Direct Support</c:v>
                </c:pt>
                <c:pt idx="5">
                  <c:v>Energy, Sustainability, and Infrastructure - Associated Project Support</c:v>
                </c:pt>
                <c:pt idx="6">
                  <c:v>Micro/Optoelectronics, Sensing, and Information Technology - Direct Support</c:v>
                </c:pt>
                <c:pt idx="7">
                  <c:v>Micro/Optoelectronics, Sensing, and Information Technology - Associated Project Support</c:v>
                </c:pt>
              </c:strCache>
            </c:strRef>
          </c:cat>
          <c:val>
            <c:numRef>
              <c:f>'slide 27'!$B$4:$B$11</c:f>
              <c:numCache>
                <c:formatCode>General</c:formatCode>
                <c:ptCount val="8"/>
                <c:pt idx="0">
                  <c:v>9441721</c:v>
                </c:pt>
                <c:pt idx="1">
                  <c:v>4349418</c:v>
                </c:pt>
                <c:pt idx="2">
                  <c:v>20512057</c:v>
                </c:pt>
                <c:pt idx="3">
                  <c:v>25006009</c:v>
                </c:pt>
                <c:pt idx="4">
                  <c:v>30380997</c:v>
                </c:pt>
                <c:pt idx="5">
                  <c:v>20535840</c:v>
                </c:pt>
                <c:pt idx="6">
                  <c:v>24525878</c:v>
                </c:pt>
                <c:pt idx="7">
                  <c:v>43930638</c:v>
                </c:pt>
              </c:numCache>
            </c:numRef>
          </c:val>
          <c:extLst>
            <c:ext xmlns:c16="http://schemas.microsoft.com/office/drawing/2014/chart" uri="{C3380CC4-5D6E-409C-BE32-E72D297353CC}">
              <c16:uniqueId val="{00000018-1149-44A0-8F05-15E426DFF265}"/>
            </c:ext>
          </c:extLst>
        </c:ser>
        <c:dLbls>
          <c:showLegendKey val="0"/>
          <c:showVal val="0"/>
          <c:showCatName val="1"/>
          <c:showSerName val="0"/>
          <c:showPercent val="1"/>
          <c:showBubbleSize val="0"/>
          <c:showLeaderLines val="0"/>
        </c:dLbls>
        <c:firstSliceAng val="287"/>
      </c:pieChart>
    </c:plotArea>
    <c:plotVisOnly val="1"/>
    <c:dispBlanksAs val="gap"/>
    <c:showDLblsOverMax val="0"/>
  </c:chart>
  <c:spPr>
    <a:noFill/>
    <a:ln>
      <a:noFill/>
    </a:ln>
  </c:spPr>
  <c:externalData r:id="rId1">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1543352753982673"/>
          <c:y val="0.12932111164675844"/>
          <c:w val="0.43757982120051087"/>
          <c:h val="0.80998817966903069"/>
        </c:manualLayout>
      </c:layout>
      <c:pieChart>
        <c:varyColors val="1"/>
        <c:ser>
          <c:idx val="0"/>
          <c:order val="0"/>
          <c:tx>
            <c:strRef>
              <c:f>'slide 28'!$A$3</c:f>
              <c:strCache>
                <c:ptCount val="1"/>
                <c:pt idx="0">
                  <c:v>Category</c:v>
                </c:pt>
              </c:strCache>
            </c:strRef>
          </c:tx>
          <c:spPr>
            <a:ln w="38100">
              <a:solidFill>
                <a:schemeClr val="bg1"/>
              </a:solidFill>
            </a:ln>
          </c:spPr>
          <c:dPt>
            <c:idx val="0"/>
            <c:bubble3D val="0"/>
            <c:spPr>
              <a:solidFill>
                <a:srgbClr val="B54721"/>
              </a:solidFill>
              <a:ln w="38100">
                <a:solidFill>
                  <a:schemeClr val="bg1"/>
                </a:solidFill>
              </a:ln>
            </c:spPr>
            <c:extLst>
              <c:ext xmlns:c16="http://schemas.microsoft.com/office/drawing/2014/chart" uri="{C3380CC4-5D6E-409C-BE32-E72D297353CC}">
                <c16:uniqueId val="{00000001-96F2-4748-BB26-F3E3955B2906}"/>
              </c:ext>
            </c:extLst>
          </c:dPt>
          <c:dPt>
            <c:idx val="1"/>
            <c:bubble3D val="0"/>
            <c:spPr>
              <a:pattFill prst="narHorz">
                <a:fgClr>
                  <a:srgbClr val="B54721"/>
                </a:fgClr>
                <a:bgClr>
                  <a:schemeClr val="bg1"/>
                </a:bgClr>
              </a:pattFill>
              <a:ln w="38100">
                <a:solidFill>
                  <a:schemeClr val="bg1"/>
                </a:solidFill>
              </a:ln>
            </c:spPr>
            <c:extLst>
              <c:ext xmlns:c16="http://schemas.microsoft.com/office/drawing/2014/chart" uri="{C3380CC4-5D6E-409C-BE32-E72D297353CC}">
                <c16:uniqueId val="{00000003-96F2-4748-BB26-F3E3955B2906}"/>
              </c:ext>
            </c:extLst>
          </c:dPt>
          <c:dPt>
            <c:idx val="2"/>
            <c:bubble3D val="0"/>
            <c:spPr>
              <a:solidFill>
                <a:srgbClr val="51A6C2"/>
              </a:solidFill>
              <a:ln w="38100">
                <a:solidFill>
                  <a:schemeClr val="bg1"/>
                </a:solidFill>
              </a:ln>
            </c:spPr>
            <c:extLst>
              <c:ext xmlns:c16="http://schemas.microsoft.com/office/drawing/2014/chart" uri="{C3380CC4-5D6E-409C-BE32-E72D297353CC}">
                <c16:uniqueId val="{00000005-96F2-4748-BB26-F3E3955B2906}"/>
              </c:ext>
            </c:extLst>
          </c:dPt>
          <c:dPt>
            <c:idx val="3"/>
            <c:bubble3D val="0"/>
            <c:spPr>
              <a:pattFill prst="dkHorz">
                <a:fgClr>
                  <a:srgbClr val="51A6C2"/>
                </a:fgClr>
                <a:bgClr>
                  <a:schemeClr val="bg1"/>
                </a:bgClr>
              </a:pattFill>
              <a:ln w="38100">
                <a:solidFill>
                  <a:schemeClr val="bg1"/>
                </a:solidFill>
              </a:ln>
            </c:spPr>
            <c:extLst>
              <c:ext xmlns:c16="http://schemas.microsoft.com/office/drawing/2014/chart" uri="{C3380CC4-5D6E-409C-BE32-E72D297353CC}">
                <c16:uniqueId val="{00000007-96F2-4748-BB26-F3E3955B2906}"/>
              </c:ext>
            </c:extLst>
          </c:dPt>
          <c:dPt>
            <c:idx val="4"/>
            <c:bubble3D val="0"/>
            <c:spPr>
              <a:solidFill>
                <a:srgbClr val="77933C"/>
              </a:solidFill>
              <a:ln w="38100">
                <a:solidFill>
                  <a:schemeClr val="bg1"/>
                </a:solidFill>
              </a:ln>
            </c:spPr>
            <c:extLst>
              <c:ext xmlns:c16="http://schemas.microsoft.com/office/drawing/2014/chart" uri="{C3380CC4-5D6E-409C-BE32-E72D297353CC}">
                <c16:uniqueId val="{00000009-96F2-4748-BB26-F3E3955B2906}"/>
              </c:ext>
            </c:extLst>
          </c:dPt>
          <c:dPt>
            <c:idx val="5"/>
            <c:bubble3D val="0"/>
            <c:spPr>
              <a:pattFill prst="dkVert">
                <a:fgClr>
                  <a:srgbClr val="77933C"/>
                </a:fgClr>
                <a:bgClr>
                  <a:schemeClr val="bg1"/>
                </a:bgClr>
              </a:pattFill>
              <a:ln w="38100">
                <a:solidFill>
                  <a:schemeClr val="bg1"/>
                </a:solidFill>
              </a:ln>
            </c:spPr>
            <c:extLst>
              <c:ext xmlns:c16="http://schemas.microsoft.com/office/drawing/2014/chart" uri="{C3380CC4-5D6E-409C-BE32-E72D297353CC}">
                <c16:uniqueId val="{0000000B-96F2-4748-BB26-F3E3955B2906}"/>
              </c:ext>
            </c:extLst>
          </c:dPt>
          <c:dPt>
            <c:idx val="6"/>
            <c:bubble3D val="0"/>
            <c:spPr>
              <a:solidFill>
                <a:srgbClr val="A16BB1"/>
              </a:solidFill>
              <a:ln w="38100">
                <a:solidFill>
                  <a:schemeClr val="bg1"/>
                </a:solidFill>
              </a:ln>
            </c:spPr>
            <c:extLst>
              <c:ext xmlns:c16="http://schemas.microsoft.com/office/drawing/2014/chart" uri="{C3380CC4-5D6E-409C-BE32-E72D297353CC}">
                <c16:uniqueId val="{0000000D-96F2-4748-BB26-F3E3955B2906}"/>
              </c:ext>
            </c:extLst>
          </c:dPt>
          <c:dPt>
            <c:idx val="7"/>
            <c:bubble3D val="0"/>
            <c:spPr>
              <a:pattFill prst="wdUpDiag">
                <a:fgClr>
                  <a:srgbClr val="A16BB1"/>
                </a:fgClr>
                <a:bgClr>
                  <a:schemeClr val="bg1"/>
                </a:bgClr>
              </a:pattFill>
              <a:ln w="38100">
                <a:solidFill>
                  <a:schemeClr val="bg1"/>
                </a:solidFill>
              </a:ln>
            </c:spPr>
            <c:extLst>
              <c:ext xmlns:c16="http://schemas.microsoft.com/office/drawing/2014/chart" uri="{C3380CC4-5D6E-409C-BE32-E72D297353CC}">
                <c16:uniqueId val="{0000000F-96F2-4748-BB26-F3E3955B2906}"/>
              </c:ext>
            </c:extLst>
          </c:dPt>
          <c:dPt>
            <c:idx val="8"/>
            <c:bubble3D val="0"/>
            <c:spPr>
              <a:solidFill>
                <a:srgbClr val="E1DC53"/>
              </a:solidFill>
              <a:ln w="38100">
                <a:solidFill>
                  <a:schemeClr val="bg1"/>
                </a:solidFill>
              </a:ln>
            </c:spPr>
            <c:extLst>
              <c:ext xmlns:c16="http://schemas.microsoft.com/office/drawing/2014/chart" uri="{C3380CC4-5D6E-409C-BE32-E72D297353CC}">
                <c16:uniqueId val="{00000011-96F2-4748-BB26-F3E3955B2906}"/>
              </c:ext>
            </c:extLst>
          </c:dPt>
          <c:dPt>
            <c:idx val="9"/>
            <c:bubble3D val="0"/>
            <c:spPr>
              <a:pattFill prst="wdDnDiag">
                <a:fgClr>
                  <a:srgbClr val="E1DC53"/>
                </a:fgClr>
                <a:bgClr>
                  <a:schemeClr val="bg1"/>
                </a:bgClr>
              </a:pattFill>
              <a:ln w="38100">
                <a:solidFill>
                  <a:schemeClr val="bg1"/>
                </a:solidFill>
              </a:ln>
            </c:spPr>
            <c:extLst>
              <c:ext xmlns:c16="http://schemas.microsoft.com/office/drawing/2014/chart" uri="{C3380CC4-5D6E-409C-BE32-E72D297353CC}">
                <c16:uniqueId val="{00000013-96F2-4748-BB26-F3E3955B2906}"/>
              </c:ext>
            </c:extLst>
          </c:dPt>
          <c:dPt>
            <c:idx val="10"/>
            <c:bubble3D val="0"/>
            <c:spPr>
              <a:solidFill>
                <a:srgbClr val="51C2A9"/>
              </a:solidFill>
              <a:ln w="38100">
                <a:solidFill>
                  <a:schemeClr val="bg1"/>
                </a:solidFill>
              </a:ln>
            </c:spPr>
            <c:extLst>
              <c:ext xmlns:c16="http://schemas.microsoft.com/office/drawing/2014/chart" uri="{C3380CC4-5D6E-409C-BE32-E72D297353CC}">
                <c16:uniqueId val="{00000015-96F2-4748-BB26-F3E3955B2906}"/>
              </c:ext>
            </c:extLst>
          </c:dPt>
          <c:dPt>
            <c:idx val="11"/>
            <c:bubble3D val="0"/>
            <c:spPr>
              <a:pattFill prst="wdUpDiag">
                <a:fgClr>
                  <a:srgbClr val="51C2A9"/>
                </a:fgClr>
                <a:bgClr>
                  <a:schemeClr val="bg1"/>
                </a:bgClr>
              </a:pattFill>
              <a:ln w="38100">
                <a:solidFill>
                  <a:schemeClr val="bg1"/>
                </a:solidFill>
              </a:ln>
            </c:spPr>
            <c:extLst>
              <c:ext xmlns:c16="http://schemas.microsoft.com/office/drawing/2014/chart" uri="{C3380CC4-5D6E-409C-BE32-E72D297353CC}">
                <c16:uniqueId val="{00000017-96F2-4748-BB26-F3E3955B2906}"/>
              </c:ext>
            </c:extLst>
          </c:dPt>
          <c:dLbls>
            <c:dLbl>
              <c:idx val="0"/>
              <c:layout>
                <c:manualLayout>
                  <c:x val="3.9813116400222698E-2"/>
                  <c:y val="4.0271834227243335E-2"/>
                </c:manualLayout>
              </c:layout>
              <c:tx>
                <c:rich>
                  <a:bodyPr/>
                  <a:lstStyle/>
                  <a:p>
                    <a:r>
                      <a:rPr lang="en-US"/>
                      <a:t>ERC Awards
57%</a:t>
                    </a:r>
                  </a:p>
                </c:rich>
              </c:tx>
              <c:showLegendKey val="0"/>
              <c:showVal val="0"/>
              <c:showCatName val="1"/>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1-96F2-4748-BB26-F3E3955B2906}"/>
                </c:ext>
              </c:extLst>
            </c:dLbl>
            <c:dLbl>
              <c:idx val="1"/>
              <c:delete val="1"/>
              <c:extLst>
                <c:ext xmlns:c15="http://schemas.microsoft.com/office/drawing/2012/chart" uri="{CE6537A1-D6FC-4f65-9D91-7224C49458BB}"/>
                <c:ext xmlns:c16="http://schemas.microsoft.com/office/drawing/2014/chart" uri="{C3380CC4-5D6E-409C-BE32-E72D297353CC}">
                  <c16:uniqueId val="{00000003-96F2-4748-BB26-F3E3955B2906}"/>
                </c:ext>
              </c:extLst>
            </c:dLbl>
            <c:dLbl>
              <c:idx val="2"/>
              <c:delete val="1"/>
              <c:extLst>
                <c:ext xmlns:c15="http://schemas.microsoft.com/office/drawing/2012/chart" uri="{CE6537A1-D6FC-4f65-9D91-7224C49458BB}"/>
                <c:ext xmlns:c16="http://schemas.microsoft.com/office/drawing/2014/chart" uri="{C3380CC4-5D6E-409C-BE32-E72D297353CC}">
                  <c16:uniqueId val="{00000005-96F2-4748-BB26-F3E3955B2906}"/>
                </c:ext>
              </c:extLst>
            </c:dLbl>
            <c:dLbl>
              <c:idx val="3"/>
              <c:layout>
                <c:manualLayout>
                  <c:x val="1.098328516198533E-2"/>
                  <c:y val="-2.1291032216170371E-2"/>
                </c:manualLayout>
              </c:layout>
              <c:tx>
                <c:rich>
                  <a:bodyPr/>
                  <a:lstStyle/>
                  <a:p>
                    <a:r>
                      <a:rPr lang="en-US"/>
                      <a:t>Other NSF
6%</a:t>
                    </a:r>
                  </a:p>
                </c:rich>
              </c:tx>
              <c:showLegendKey val="0"/>
              <c:showVal val="0"/>
              <c:showCatName val="1"/>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7-96F2-4748-BB26-F3E3955B2906}"/>
                </c:ext>
              </c:extLst>
            </c:dLbl>
            <c:dLbl>
              <c:idx val="4"/>
              <c:delete val="1"/>
              <c:extLst>
                <c:ext xmlns:c15="http://schemas.microsoft.com/office/drawing/2012/chart" uri="{CE6537A1-D6FC-4f65-9D91-7224C49458BB}"/>
                <c:ext xmlns:c16="http://schemas.microsoft.com/office/drawing/2014/chart" uri="{C3380CC4-5D6E-409C-BE32-E72D297353CC}">
                  <c16:uniqueId val="{00000009-96F2-4748-BB26-F3E3955B2906}"/>
                </c:ext>
              </c:extLst>
            </c:dLbl>
            <c:dLbl>
              <c:idx val="5"/>
              <c:layout>
                <c:manualLayout>
                  <c:x val="-5.5643513310836147E-2"/>
                  <c:y val="-3.6480142017131699E-2"/>
                </c:manualLayout>
              </c:layout>
              <c:tx>
                <c:rich>
                  <a:bodyPr/>
                  <a:lstStyle/>
                  <a:p>
                    <a:r>
                      <a:rPr lang="en-US"/>
                      <a:t>Non-NSF Government</a:t>
                    </a:r>
                  </a:p>
                  <a:p>
                    <a:r>
                      <a:rPr lang="en-US"/>
                      <a:t>13%</a:t>
                    </a:r>
                  </a:p>
                </c:rich>
              </c:tx>
              <c:showLegendKey val="0"/>
              <c:showVal val="0"/>
              <c:showCatName val="1"/>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B-96F2-4748-BB26-F3E3955B2906}"/>
                </c:ext>
              </c:extLst>
            </c:dLbl>
            <c:dLbl>
              <c:idx val="6"/>
              <c:layout>
                <c:manualLayout>
                  <c:x val="-3.8832333458317748E-2"/>
                  <c:y val="6.7320800016276742E-3"/>
                </c:manualLayout>
              </c:layout>
              <c:tx>
                <c:rich>
                  <a:bodyPr/>
                  <a:lstStyle/>
                  <a:p>
                    <a:r>
                      <a:rPr lang="en-US"/>
                      <a:t>Industry
10%</a:t>
                    </a:r>
                  </a:p>
                </c:rich>
              </c:tx>
              <c:showLegendKey val="0"/>
              <c:showVal val="0"/>
              <c:showCatName val="1"/>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D-96F2-4748-BB26-F3E3955B2906}"/>
                </c:ext>
              </c:extLst>
            </c:dLbl>
            <c:dLbl>
              <c:idx val="7"/>
              <c:delete val="1"/>
              <c:extLst>
                <c:ext xmlns:c15="http://schemas.microsoft.com/office/drawing/2012/chart" uri="{CE6537A1-D6FC-4f65-9D91-7224C49458BB}"/>
                <c:ext xmlns:c16="http://schemas.microsoft.com/office/drawing/2014/chart" uri="{C3380CC4-5D6E-409C-BE32-E72D297353CC}">
                  <c16:uniqueId val="{0000000F-96F2-4748-BB26-F3E3955B2906}"/>
                </c:ext>
              </c:extLst>
            </c:dLbl>
            <c:dLbl>
              <c:idx val="8"/>
              <c:layout>
                <c:manualLayout>
                  <c:x val="-3.9246674421379149E-2"/>
                  <c:y val="3.0728869489139943E-2"/>
                </c:manualLayout>
              </c:layout>
              <c:tx>
                <c:rich>
                  <a:bodyPr/>
                  <a:lstStyle/>
                  <a:p>
                    <a:r>
                      <a:rPr lang="en-US"/>
                      <a:t>University
2%</a:t>
                    </a:r>
                  </a:p>
                </c:rich>
              </c:tx>
              <c:showLegendKey val="0"/>
              <c:showVal val="0"/>
              <c:showCatName val="1"/>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11-96F2-4748-BB26-F3E3955B2906}"/>
                </c:ext>
              </c:extLst>
            </c:dLbl>
            <c:dLbl>
              <c:idx val="9"/>
              <c:delete val="1"/>
              <c:extLst>
                <c:ext xmlns:c15="http://schemas.microsoft.com/office/drawing/2012/chart" uri="{CE6537A1-D6FC-4f65-9D91-7224C49458BB}"/>
                <c:ext xmlns:c16="http://schemas.microsoft.com/office/drawing/2014/chart" uri="{C3380CC4-5D6E-409C-BE32-E72D297353CC}">
                  <c16:uniqueId val="{00000013-96F2-4748-BB26-F3E3955B2906}"/>
                </c:ext>
              </c:extLst>
            </c:dLbl>
            <c:dLbl>
              <c:idx val="10"/>
              <c:delete val="1"/>
              <c:extLst>
                <c:ext xmlns:c15="http://schemas.microsoft.com/office/drawing/2012/chart" uri="{CE6537A1-D6FC-4f65-9D91-7224C49458BB}"/>
                <c:ext xmlns:c16="http://schemas.microsoft.com/office/drawing/2014/chart" uri="{C3380CC4-5D6E-409C-BE32-E72D297353CC}">
                  <c16:uniqueId val="{00000015-96F2-4748-BB26-F3E3955B2906}"/>
                </c:ext>
              </c:extLst>
            </c:dLbl>
            <c:dLbl>
              <c:idx val="11"/>
              <c:layout>
                <c:manualLayout>
                  <c:x val="9.5376359205099362E-2"/>
                  <c:y val="-1.5395023296506541E-2"/>
                </c:manualLayout>
              </c:layout>
              <c:tx>
                <c:rich>
                  <a:bodyPr/>
                  <a:lstStyle/>
                  <a:p>
                    <a:r>
                      <a:rPr lang="en-US"/>
                      <a:t>Other Sources
12%</a:t>
                    </a:r>
                  </a:p>
                </c:rich>
              </c:tx>
              <c:showLegendKey val="0"/>
              <c:showVal val="0"/>
              <c:showCatName val="1"/>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17-96F2-4748-BB26-F3E3955B2906}"/>
                </c:ext>
              </c:extLst>
            </c:dLbl>
            <c:spPr>
              <a:noFill/>
              <a:ln>
                <a:noFill/>
              </a:ln>
              <a:effectLst/>
            </c:spPr>
            <c:txPr>
              <a:bodyPr/>
              <a:lstStyle/>
              <a:p>
                <a:pPr>
                  <a:defRPr sz="1300"/>
                </a:pPr>
                <a:endParaRPr lang="en-US"/>
              </a:p>
            </c:txPr>
            <c:showLegendKey val="0"/>
            <c:showVal val="0"/>
            <c:showCatName val="1"/>
            <c:showSerName val="0"/>
            <c:showPercent val="1"/>
            <c:showBubbleSize val="0"/>
            <c:showLeaderLines val="1"/>
            <c:extLst>
              <c:ext xmlns:c15="http://schemas.microsoft.com/office/drawing/2012/chart" uri="{CE6537A1-D6FC-4f65-9D91-7224C49458BB}"/>
            </c:extLst>
          </c:dLbls>
          <c:cat>
            <c:strRef>
              <c:f>'slide 28'!$A$4:$A$15</c:f>
              <c:strCache>
                <c:ptCount val="12"/>
                <c:pt idx="0">
                  <c:v>ERC Awards - Direct Support</c:v>
                </c:pt>
                <c:pt idx="1">
                  <c:v>ERC Awards - Associated Project Support</c:v>
                </c:pt>
                <c:pt idx="2">
                  <c:v>Other NSF - Direct Support</c:v>
                </c:pt>
                <c:pt idx="3">
                  <c:v>Other NSF - Associated Project Support</c:v>
                </c:pt>
                <c:pt idx="4">
                  <c:v>Non-NSF Government - Direct Support</c:v>
                </c:pt>
                <c:pt idx="5">
                  <c:v>Non-NSF Government - Associated Project Support</c:v>
                </c:pt>
                <c:pt idx="6">
                  <c:v>Industry - Direct Support</c:v>
                </c:pt>
                <c:pt idx="7">
                  <c:v>Industry - Associated Project Support</c:v>
                </c:pt>
                <c:pt idx="8">
                  <c:v>University - Direct Support</c:v>
                </c:pt>
                <c:pt idx="9">
                  <c:v>University - Associated Project Support</c:v>
                </c:pt>
                <c:pt idx="10">
                  <c:v>Other Sources - Direct Support</c:v>
                </c:pt>
                <c:pt idx="11">
                  <c:v>Other Sources - Associated Project Support</c:v>
                </c:pt>
              </c:strCache>
            </c:strRef>
          </c:cat>
          <c:val>
            <c:numRef>
              <c:f>'slide 28'!$B$4:$B$15</c:f>
              <c:numCache>
                <c:formatCode>General</c:formatCode>
                <c:ptCount val="12"/>
                <c:pt idx="0">
                  <c:v>7888416</c:v>
                </c:pt>
                <c:pt idx="1">
                  <c:v>0</c:v>
                </c:pt>
                <c:pt idx="2">
                  <c:v>0</c:v>
                </c:pt>
                <c:pt idx="3">
                  <c:v>852204</c:v>
                </c:pt>
                <c:pt idx="4">
                  <c:v>4500</c:v>
                </c:pt>
                <c:pt idx="5">
                  <c:v>1803661</c:v>
                </c:pt>
                <c:pt idx="6">
                  <c:v>1248592</c:v>
                </c:pt>
                <c:pt idx="7">
                  <c:v>88695</c:v>
                </c:pt>
                <c:pt idx="8">
                  <c:v>299213</c:v>
                </c:pt>
                <c:pt idx="9">
                  <c:v>0</c:v>
                </c:pt>
                <c:pt idx="10">
                  <c:v>1000</c:v>
                </c:pt>
                <c:pt idx="11">
                  <c:v>1604858</c:v>
                </c:pt>
              </c:numCache>
            </c:numRef>
          </c:val>
          <c:extLst>
            <c:ext xmlns:c16="http://schemas.microsoft.com/office/drawing/2014/chart" uri="{C3380CC4-5D6E-409C-BE32-E72D297353CC}">
              <c16:uniqueId val="{00000018-96F2-4748-BB26-F3E3955B2906}"/>
            </c:ext>
          </c:extLst>
        </c:ser>
        <c:dLbls>
          <c:showLegendKey val="0"/>
          <c:showVal val="0"/>
          <c:showCatName val="1"/>
          <c:showSerName val="0"/>
          <c:showPercent val="1"/>
          <c:showBubbleSize val="0"/>
          <c:showLeaderLines val="1"/>
        </c:dLbls>
        <c:firstSliceAng val="0"/>
      </c:pieChart>
    </c:plotArea>
    <c:plotVisOnly val="1"/>
    <c:dispBlanksAs val="gap"/>
    <c:showDLblsOverMax val="0"/>
  </c:chart>
  <c:spPr>
    <a:noFill/>
    <a:ln>
      <a:noFill/>
    </a:ln>
  </c:spPr>
  <c:externalData r:id="rId1">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1543352753982673"/>
          <c:y val="0.12932111164675844"/>
          <c:w val="0.43757982120051087"/>
          <c:h val="0.80998817966903069"/>
        </c:manualLayout>
      </c:layout>
      <c:pieChart>
        <c:varyColors val="1"/>
        <c:ser>
          <c:idx val="0"/>
          <c:order val="0"/>
          <c:tx>
            <c:strRef>
              <c:f>'slide 29'!$A$3</c:f>
              <c:strCache>
                <c:ptCount val="1"/>
                <c:pt idx="0">
                  <c:v>Category</c:v>
                </c:pt>
              </c:strCache>
            </c:strRef>
          </c:tx>
          <c:spPr>
            <a:ln w="38100">
              <a:solidFill>
                <a:schemeClr val="bg1"/>
              </a:solidFill>
            </a:ln>
          </c:spPr>
          <c:dPt>
            <c:idx val="0"/>
            <c:bubble3D val="0"/>
            <c:spPr>
              <a:solidFill>
                <a:srgbClr val="B54721"/>
              </a:solidFill>
              <a:ln w="38100">
                <a:solidFill>
                  <a:schemeClr val="bg1"/>
                </a:solidFill>
              </a:ln>
            </c:spPr>
            <c:extLst>
              <c:ext xmlns:c16="http://schemas.microsoft.com/office/drawing/2014/chart" uri="{C3380CC4-5D6E-409C-BE32-E72D297353CC}">
                <c16:uniqueId val="{00000001-8522-400F-B2F6-61A90C66B640}"/>
              </c:ext>
            </c:extLst>
          </c:dPt>
          <c:dPt>
            <c:idx val="1"/>
            <c:bubble3D val="0"/>
            <c:spPr>
              <a:pattFill prst="narHorz">
                <a:fgClr>
                  <a:srgbClr val="B54721"/>
                </a:fgClr>
                <a:bgClr>
                  <a:schemeClr val="bg1"/>
                </a:bgClr>
              </a:pattFill>
              <a:ln w="38100">
                <a:solidFill>
                  <a:schemeClr val="bg1"/>
                </a:solidFill>
              </a:ln>
            </c:spPr>
            <c:extLst>
              <c:ext xmlns:c16="http://schemas.microsoft.com/office/drawing/2014/chart" uri="{C3380CC4-5D6E-409C-BE32-E72D297353CC}">
                <c16:uniqueId val="{00000003-8522-400F-B2F6-61A90C66B640}"/>
              </c:ext>
            </c:extLst>
          </c:dPt>
          <c:dPt>
            <c:idx val="2"/>
            <c:bubble3D val="0"/>
            <c:spPr>
              <a:solidFill>
                <a:srgbClr val="51A6C2"/>
              </a:solidFill>
              <a:ln w="38100">
                <a:solidFill>
                  <a:schemeClr val="bg1"/>
                </a:solidFill>
              </a:ln>
            </c:spPr>
            <c:extLst>
              <c:ext xmlns:c16="http://schemas.microsoft.com/office/drawing/2014/chart" uri="{C3380CC4-5D6E-409C-BE32-E72D297353CC}">
                <c16:uniqueId val="{00000005-8522-400F-B2F6-61A90C66B640}"/>
              </c:ext>
            </c:extLst>
          </c:dPt>
          <c:dPt>
            <c:idx val="3"/>
            <c:bubble3D val="0"/>
            <c:spPr>
              <a:pattFill prst="dkHorz">
                <a:fgClr>
                  <a:srgbClr val="51A6C2"/>
                </a:fgClr>
                <a:bgClr>
                  <a:schemeClr val="bg1"/>
                </a:bgClr>
              </a:pattFill>
              <a:ln w="38100">
                <a:solidFill>
                  <a:schemeClr val="bg1"/>
                </a:solidFill>
              </a:ln>
            </c:spPr>
            <c:extLst>
              <c:ext xmlns:c16="http://schemas.microsoft.com/office/drawing/2014/chart" uri="{C3380CC4-5D6E-409C-BE32-E72D297353CC}">
                <c16:uniqueId val="{00000007-8522-400F-B2F6-61A90C66B640}"/>
              </c:ext>
            </c:extLst>
          </c:dPt>
          <c:dPt>
            <c:idx val="4"/>
            <c:bubble3D val="0"/>
            <c:spPr>
              <a:solidFill>
                <a:srgbClr val="77933C"/>
              </a:solidFill>
              <a:ln w="38100">
                <a:solidFill>
                  <a:schemeClr val="bg1"/>
                </a:solidFill>
              </a:ln>
            </c:spPr>
            <c:extLst>
              <c:ext xmlns:c16="http://schemas.microsoft.com/office/drawing/2014/chart" uri="{C3380CC4-5D6E-409C-BE32-E72D297353CC}">
                <c16:uniqueId val="{00000009-8522-400F-B2F6-61A90C66B640}"/>
              </c:ext>
            </c:extLst>
          </c:dPt>
          <c:dPt>
            <c:idx val="5"/>
            <c:bubble3D val="0"/>
            <c:spPr>
              <a:pattFill prst="dkVert">
                <a:fgClr>
                  <a:srgbClr val="77933C"/>
                </a:fgClr>
                <a:bgClr>
                  <a:schemeClr val="bg1"/>
                </a:bgClr>
              </a:pattFill>
              <a:ln w="38100">
                <a:solidFill>
                  <a:schemeClr val="bg1"/>
                </a:solidFill>
              </a:ln>
            </c:spPr>
            <c:extLst>
              <c:ext xmlns:c16="http://schemas.microsoft.com/office/drawing/2014/chart" uri="{C3380CC4-5D6E-409C-BE32-E72D297353CC}">
                <c16:uniqueId val="{0000000B-8522-400F-B2F6-61A90C66B640}"/>
              </c:ext>
            </c:extLst>
          </c:dPt>
          <c:dPt>
            <c:idx val="6"/>
            <c:bubble3D val="0"/>
            <c:spPr>
              <a:solidFill>
                <a:srgbClr val="A16BB1"/>
              </a:solidFill>
              <a:ln w="38100">
                <a:solidFill>
                  <a:schemeClr val="bg1"/>
                </a:solidFill>
              </a:ln>
            </c:spPr>
            <c:extLst>
              <c:ext xmlns:c16="http://schemas.microsoft.com/office/drawing/2014/chart" uri="{C3380CC4-5D6E-409C-BE32-E72D297353CC}">
                <c16:uniqueId val="{0000000D-8522-400F-B2F6-61A90C66B640}"/>
              </c:ext>
            </c:extLst>
          </c:dPt>
          <c:dPt>
            <c:idx val="7"/>
            <c:bubble3D val="0"/>
            <c:spPr>
              <a:pattFill prst="wdUpDiag">
                <a:fgClr>
                  <a:srgbClr val="A16BB1"/>
                </a:fgClr>
                <a:bgClr>
                  <a:schemeClr val="bg1"/>
                </a:bgClr>
              </a:pattFill>
              <a:ln w="38100">
                <a:solidFill>
                  <a:schemeClr val="bg1"/>
                </a:solidFill>
              </a:ln>
            </c:spPr>
            <c:extLst>
              <c:ext xmlns:c16="http://schemas.microsoft.com/office/drawing/2014/chart" uri="{C3380CC4-5D6E-409C-BE32-E72D297353CC}">
                <c16:uniqueId val="{0000000F-8522-400F-B2F6-61A90C66B640}"/>
              </c:ext>
            </c:extLst>
          </c:dPt>
          <c:dPt>
            <c:idx val="8"/>
            <c:bubble3D val="0"/>
            <c:spPr>
              <a:solidFill>
                <a:srgbClr val="E1DC53"/>
              </a:solidFill>
              <a:ln w="38100">
                <a:solidFill>
                  <a:schemeClr val="bg1"/>
                </a:solidFill>
              </a:ln>
            </c:spPr>
            <c:extLst>
              <c:ext xmlns:c16="http://schemas.microsoft.com/office/drawing/2014/chart" uri="{C3380CC4-5D6E-409C-BE32-E72D297353CC}">
                <c16:uniqueId val="{00000011-8522-400F-B2F6-61A90C66B640}"/>
              </c:ext>
            </c:extLst>
          </c:dPt>
          <c:dPt>
            <c:idx val="9"/>
            <c:bubble3D val="0"/>
            <c:spPr>
              <a:pattFill prst="wdDnDiag">
                <a:fgClr>
                  <a:srgbClr val="E1DC53"/>
                </a:fgClr>
                <a:bgClr>
                  <a:schemeClr val="bg1"/>
                </a:bgClr>
              </a:pattFill>
              <a:ln w="38100">
                <a:solidFill>
                  <a:schemeClr val="bg1"/>
                </a:solidFill>
              </a:ln>
            </c:spPr>
            <c:extLst>
              <c:ext xmlns:c16="http://schemas.microsoft.com/office/drawing/2014/chart" uri="{C3380CC4-5D6E-409C-BE32-E72D297353CC}">
                <c16:uniqueId val="{00000013-8522-400F-B2F6-61A90C66B640}"/>
              </c:ext>
            </c:extLst>
          </c:dPt>
          <c:dPt>
            <c:idx val="10"/>
            <c:bubble3D val="0"/>
            <c:spPr>
              <a:solidFill>
                <a:srgbClr val="51C2A9"/>
              </a:solidFill>
              <a:ln w="38100">
                <a:solidFill>
                  <a:schemeClr val="bg1"/>
                </a:solidFill>
              </a:ln>
            </c:spPr>
            <c:extLst>
              <c:ext xmlns:c16="http://schemas.microsoft.com/office/drawing/2014/chart" uri="{C3380CC4-5D6E-409C-BE32-E72D297353CC}">
                <c16:uniqueId val="{00000015-8522-400F-B2F6-61A90C66B640}"/>
              </c:ext>
            </c:extLst>
          </c:dPt>
          <c:dPt>
            <c:idx val="11"/>
            <c:bubble3D val="0"/>
            <c:spPr>
              <a:pattFill prst="wdUpDiag">
                <a:fgClr>
                  <a:srgbClr val="51C2A9"/>
                </a:fgClr>
                <a:bgClr>
                  <a:schemeClr val="bg1"/>
                </a:bgClr>
              </a:pattFill>
              <a:ln w="38100">
                <a:solidFill>
                  <a:schemeClr val="bg1"/>
                </a:solidFill>
              </a:ln>
            </c:spPr>
            <c:extLst>
              <c:ext xmlns:c16="http://schemas.microsoft.com/office/drawing/2014/chart" uri="{C3380CC4-5D6E-409C-BE32-E72D297353CC}">
                <c16:uniqueId val="{00000017-8522-400F-B2F6-61A90C66B640}"/>
              </c:ext>
            </c:extLst>
          </c:dPt>
          <c:dLbls>
            <c:dLbl>
              <c:idx val="0"/>
              <c:layout>
                <c:manualLayout>
                  <c:x val="3.9813148356455441E-2"/>
                  <c:y val="-2.4327554985859326E-2"/>
                </c:manualLayout>
              </c:layout>
              <c:tx>
                <c:rich>
                  <a:bodyPr/>
                  <a:lstStyle/>
                  <a:p>
                    <a:r>
                      <a:rPr lang="en-US"/>
                      <a:t>ERC Awards
38%</a:t>
                    </a:r>
                  </a:p>
                </c:rich>
              </c:tx>
              <c:showLegendKey val="0"/>
              <c:showVal val="0"/>
              <c:showCatName val="1"/>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1-8522-400F-B2F6-61A90C66B640}"/>
                </c:ext>
              </c:extLst>
            </c:dLbl>
            <c:dLbl>
              <c:idx val="1"/>
              <c:delete val="1"/>
              <c:extLst>
                <c:ext xmlns:c15="http://schemas.microsoft.com/office/drawing/2012/chart" uri="{CE6537A1-D6FC-4f65-9D91-7224C49458BB}"/>
                <c:ext xmlns:c16="http://schemas.microsoft.com/office/drawing/2014/chart" uri="{C3380CC4-5D6E-409C-BE32-E72D297353CC}">
                  <c16:uniqueId val="{00000003-8522-400F-B2F6-61A90C66B640}"/>
                </c:ext>
              </c:extLst>
            </c:dLbl>
            <c:dLbl>
              <c:idx val="2"/>
              <c:delete val="1"/>
              <c:extLst>
                <c:ext xmlns:c15="http://schemas.microsoft.com/office/drawing/2012/chart" uri="{CE6537A1-D6FC-4f65-9D91-7224C49458BB}"/>
                <c:ext xmlns:c16="http://schemas.microsoft.com/office/drawing/2014/chart" uri="{C3380CC4-5D6E-409C-BE32-E72D297353CC}">
                  <c16:uniqueId val="{00000005-8522-400F-B2F6-61A90C66B640}"/>
                </c:ext>
              </c:extLst>
            </c:dLbl>
            <c:dLbl>
              <c:idx val="3"/>
              <c:layout>
                <c:manualLayout>
                  <c:x val="0.10557758405199358"/>
                  <c:y val="0"/>
                </c:manualLayout>
              </c:layout>
              <c:tx>
                <c:rich>
                  <a:bodyPr/>
                  <a:lstStyle/>
                  <a:p>
                    <a:r>
                      <a:rPr lang="en-US"/>
                      <a:t>Other NSF 
13%</a:t>
                    </a:r>
                  </a:p>
                </c:rich>
              </c:tx>
              <c:showLegendKey val="0"/>
              <c:showVal val="0"/>
              <c:showCatName val="1"/>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7-8522-400F-B2F6-61A90C66B640}"/>
                </c:ext>
              </c:extLst>
            </c:dLbl>
            <c:dLbl>
              <c:idx val="4"/>
              <c:delete val="1"/>
              <c:extLst>
                <c:ext xmlns:c15="http://schemas.microsoft.com/office/drawing/2012/chart" uri="{CE6537A1-D6FC-4f65-9D91-7224C49458BB}"/>
                <c:ext xmlns:c16="http://schemas.microsoft.com/office/drawing/2014/chart" uri="{C3380CC4-5D6E-409C-BE32-E72D297353CC}">
                  <c16:uniqueId val="{00000009-8522-400F-B2F6-61A90C66B640}"/>
                </c:ext>
              </c:extLst>
            </c:dLbl>
            <c:dLbl>
              <c:idx val="5"/>
              <c:layout>
                <c:manualLayout>
                  <c:x val="-4.1348737657792796E-2"/>
                  <c:y val="7.186463610653307E-2"/>
                </c:manualLayout>
              </c:layout>
              <c:tx>
                <c:rich>
                  <a:bodyPr/>
                  <a:lstStyle/>
                  <a:p>
                    <a:r>
                      <a:rPr lang="en-US"/>
                      <a:t>Non-NSF Government 
30%</a:t>
                    </a:r>
                  </a:p>
                </c:rich>
              </c:tx>
              <c:showLegendKey val="0"/>
              <c:showVal val="0"/>
              <c:showCatName val="1"/>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B-8522-400F-B2F6-61A90C66B640}"/>
                </c:ext>
              </c:extLst>
            </c:dLbl>
            <c:dLbl>
              <c:idx val="6"/>
              <c:layout>
                <c:manualLayout>
                  <c:x val="-0.10164791901012377"/>
                  <c:y val="1.4355995789987121E-2"/>
                </c:manualLayout>
              </c:layout>
              <c:tx>
                <c:rich>
                  <a:bodyPr/>
                  <a:lstStyle/>
                  <a:p>
                    <a:r>
                      <a:rPr lang="en-US"/>
                      <a:t>Industry 
5%</a:t>
                    </a:r>
                  </a:p>
                </c:rich>
              </c:tx>
              <c:showLegendKey val="0"/>
              <c:showVal val="0"/>
              <c:showCatName val="1"/>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D-8522-400F-B2F6-61A90C66B640}"/>
                </c:ext>
              </c:extLst>
            </c:dLbl>
            <c:dLbl>
              <c:idx val="7"/>
              <c:delete val="1"/>
              <c:extLst>
                <c:ext xmlns:c15="http://schemas.microsoft.com/office/drawing/2012/chart" uri="{CE6537A1-D6FC-4f65-9D91-7224C49458BB}"/>
                <c:ext xmlns:c16="http://schemas.microsoft.com/office/drawing/2014/chart" uri="{C3380CC4-5D6E-409C-BE32-E72D297353CC}">
                  <c16:uniqueId val="{0000000F-8522-400F-B2F6-61A90C66B640}"/>
                </c:ext>
              </c:extLst>
            </c:dLbl>
            <c:dLbl>
              <c:idx val="8"/>
              <c:layout>
                <c:manualLayout>
                  <c:x val="-5.7103799525059368E-2"/>
                  <c:y val="-3.3870729821563E-2"/>
                </c:manualLayout>
              </c:layout>
              <c:tx>
                <c:rich>
                  <a:bodyPr/>
                  <a:lstStyle/>
                  <a:p>
                    <a:r>
                      <a:rPr lang="en-US"/>
                      <a:t>University
5%</a:t>
                    </a:r>
                  </a:p>
                </c:rich>
              </c:tx>
              <c:showLegendKey val="0"/>
              <c:showVal val="0"/>
              <c:showCatName val="1"/>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11-8522-400F-B2F6-61A90C66B640}"/>
                </c:ext>
              </c:extLst>
            </c:dLbl>
            <c:dLbl>
              <c:idx val="9"/>
              <c:delete val="1"/>
              <c:extLst>
                <c:ext xmlns:c15="http://schemas.microsoft.com/office/drawing/2012/chart" uri="{CE6537A1-D6FC-4f65-9D91-7224C49458BB}"/>
                <c:ext xmlns:c16="http://schemas.microsoft.com/office/drawing/2014/chart" uri="{C3380CC4-5D6E-409C-BE32-E72D297353CC}">
                  <c16:uniqueId val="{00000013-8522-400F-B2F6-61A90C66B640}"/>
                </c:ext>
              </c:extLst>
            </c:dLbl>
            <c:dLbl>
              <c:idx val="10"/>
              <c:delete val="1"/>
              <c:extLst>
                <c:ext xmlns:c15="http://schemas.microsoft.com/office/drawing/2012/chart" uri="{CE6537A1-D6FC-4f65-9D91-7224C49458BB}"/>
                <c:ext xmlns:c16="http://schemas.microsoft.com/office/drawing/2014/chart" uri="{C3380CC4-5D6E-409C-BE32-E72D297353CC}">
                  <c16:uniqueId val="{00000015-8522-400F-B2F6-61A90C66B640}"/>
                </c:ext>
              </c:extLst>
            </c:dLbl>
            <c:dLbl>
              <c:idx val="11"/>
              <c:layout>
                <c:manualLayout>
                  <c:x val="9.7585926759155034E-2"/>
                  <c:y val="-3.2176900852509717E-2"/>
                </c:manualLayout>
              </c:layout>
              <c:tx>
                <c:rich>
                  <a:bodyPr/>
                  <a:lstStyle/>
                  <a:p>
                    <a:r>
                      <a:rPr lang="en-US"/>
                      <a:t>Other Sources
9%</a:t>
                    </a:r>
                  </a:p>
                </c:rich>
              </c:tx>
              <c:showLegendKey val="0"/>
              <c:showVal val="0"/>
              <c:showCatName val="1"/>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17-8522-400F-B2F6-61A90C66B640}"/>
                </c:ext>
              </c:extLst>
            </c:dLbl>
            <c:spPr>
              <a:noFill/>
              <a:ln>
                <a:noFill/>
              </a:ln>
              <a:effectLst/>
            </c:spPr>
            <c:txPr>
              <a:bodyPr/>
              <a:lstStyle/>
              <a:p>
                <a:pPr>
                  <a:defRPr sz="1300"/>
                </a:pPr>
                <a:endParaRPr lang="en-US"/>
              </a:p>
            </c:txPr>
            <c:showLegendKey val="0"/>
            <c:showVal val="0"/>
            <c:showCatName val="1"/>
            <c:showSerName val="0"/>
            <c:showPercent val="1"/>
            <c:showBubbleSize val="0"/>
            <c:showLeaderLines val="1"/>
            <c:extLst>
              <c:ext xmlns:c15="http://schemas.microsoft.com/office/drawing/2012/chart" uri="{CE6537A1-D6FC-4f65-9D91-7224C49458BB}"/>
            </c:extLst>
          </c:dLbls>
          <c:cat>
            <c:strRef>
              <c:f>'slide 29'!$A$4:$A$15</c:f>
              <c:strCache>
                <c:ptCount val="12"/>
                <c:pt idx="0">
                  <c:v>ERC Awards - Direct Support</c:v>
                </c:pt>
                <c:pt idx="1">
                  <c:v>ERC Awards - Associated Project Support</c:v>
                </c:pt>
                <c:pt idx="2">
                  <c:v>Other NSF - Direct Support</c:v>
                </c:pt>
                <c:pt idx="3">
                  <c:v>Other NSF - Associated Project Support</c:v>
                </c:pt>
                <c:pt idx="4">
                  <c:v>Non-NSF Government - Direct Support</c:v>
                </c:pt>
                <c:pt idx="5">
                  <c:v>Non-NSF Government - Associated Project Support</c:v>
                </c:pt>
                <c:pt idx="6">
                  <c:v>Industry - Direct Support</c:v>
                </c:pt>
                <c:pt idx="7">
                  <c:v>Industry - Associated Project Support</c:v>
                </c:pt>
                <c:pt idx="8">
                  <c:v>University - Direct Support</c:v>
                </c:pt>
                <c:pt idx="9">
                  <c:v>University - Associated Project Support</c:v>
                </c:pt>
                <c:pt idx="10">
                  <c:v>Other Sources - Direct Support</c:v>
                </c:pt>
                <c:pt idx="11">
                  <c:v>Other Sources - Associated Project Support</c:v>
                </c:pt>
              </c:strCache>
            </c:strRef>
          </c:cat>
          <c:val>
            <c:numRef>
              <c:f>'slide 29'!$B$4:$B$15</c:f>
              <c:numCache>
                <c:formatCode>General</c:formatCode>
                <c:ptCount val="12"/>
                <c:pt idx="0">
                  <c:v>17074782</c:v>
                </c:pt>
                <c:pt idx="1">
                  <c:v>113143</c:v>
                </c:pt>
                <c:pt idx="2">
                  <c:v>0</c:v>
                </c:pt>
                <c:pt idx="3">
                  <c:v>5991785</c:v>
                </c:pt>
                <c:pt idx="4">
                  <c:v>0</c:v>
                </c:pt>
                <c:pt idx="5">
                  <c:v>13830657</c:v>
                </c:pt>
                <c:pt idx="6">
                  <c:v>1339947</c:v>
                </c:pt>
                <c:pt idx="7">
                  <c:v>1071953</c:v>
                </c:pt>
                <c:pt idx="8">
                  <c:v>2071226</c:v>
                </c:pt>
                <c:pt idx="9">
                  <c:v>0</c:v>
                </c:pt>
                <c:pt idx="10">
                  <c:v>26102</c:v>
                </c:pt>
                <c:pt idx="11">
                  <c:v>3998471</c:v>
                </c:pt>
              </c:numCache>
            </c:numRef>
          </c:val>
          <c:extLst>
            <c:ext xmlns:c16="http://schemas.microsoft.com/office/drawing/2014/chart" uri="{C3380CC4-5D6E-409C-BE32-E72D297353CC}">
              <c16:uniqueId val="{00000018-B17E-41CD-89ED-98D165B201D2}"/>
            </c:ext>
          </c:extLst>
        </c:ser>
        <c:dLbls>
          <c:showLegendKey val="0"/>
          <c:showVal val="0"/>
          <c:showCatName val="1"/>
          <c:showSerName val="0"/>
          <c:showPercent val="1"/>
          <c:showBubbleSize val="0"/>
          <c:showLeaderLines val="1"/>
        </c:dLbls>
        <c:firstSliceAng val="0"/>
      </c:pieChart>
    </c:plotArea>
    <c:plotVisOnly val="1"/>
    <c:dispBlanksAs val="gap"/>
    <c:showDLblsOverMax val="0"/>
  </c:chart>
  <c:spPr>
    <a:noFill/>
    <a:ln>
      <a:noFill/>
    </a:ln>
  </c:spPr>
  <c:externalData r:id="rId1">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252197168535751"/>
          <c:y val="6.8934725550610504E-2"/>
          <c:w val="0.43757982120051087"/>
          <c:h val="0.80998817966903069"/>
        </c:manualLayout>
      </c:layout>
      <c:pieChart>
        <c:varyColors val="1"/>
        <c:ser>
          <c:idx val="0"/>
          <c:order val="0"/>
          <c:tx>
            <c:strRef>
              <c:f>'slide 30'!$A$3</c:f>
              <c:strCache>
                <c:ptCount val="1"/>
                <c:pt idx="0">
                  <c:v>Category</c:v>
                </c:pt>
              </c:strCache>
            </c:strRef>
          </c:tx>
          <c:spPr>
            <a:ln w="38100">
              <a:solidFill>
                <a:schemeClr val="bg1"/>
              </a:solidFill>
            </a:ln>
          </c:spPr>
          <c:dPt>
            <c:idx val="0"/>
            <c:bubble3D val="0"/>
            <c:spPr>
              <a:solidFill>
                <a:srgbClr val="B54721"/>
              </a:solidFill>
              <a:ln w="38100">
                <a:solidFill>
                  <a:schemeClr val="bg1"/>
                </a:solidFill>
              </a:ln>
            </c:spPr>
            <c:extLst>
              <c:ext xmlns:c16="http://schemas.microsoft.com/office/drawing/2014/chart" uri="{C3380CC4-5D6E-409C-BE32-E72D297353CC}">
                <c16:uniqueId val="{00000001-750F-4F81-B4C4-BD27AC5B28D5}"/>
              </c:ext>
            </c:extLst>
          </c:dPt>
          <c:dPt>
            <c:idx val="1"/>
            <c:bubble3D val="0"/>
            <c:spPr>
              <a:pattFill prst="narHorz">
                <a:fgClr>
                  <a:srgbClr val="B54721"/>
                </a:fgClr>
                <a:bgClr>
                  <a:schemeClr val="bg1"/>
                </a:bgClr>
              </a:pattFill>
              <a:ln w="38100">
                <a:solidFill>
                  <a:schemeClr val="bg1"/>
                </a:solidFill>
              </a:ln>
            </c:spPr>
            <c:extLst>
              <c:ext xmlns:c16="http://schemas.microsoft.com/office/drawing/2014/chart" uri="{C3380CC4-5D6E-409C-BE32-E72D297353CC}">
                <c16:uniqueId val="{00000003-750F-4F81-B4C4-BD27AC5B28D5}"/>
              </c:ext>
            </c:extLst>
          </c:dPt>
          <c:dPt>
            <c:idx val="2"/>
            <c:bubble3D val="0"/>
            <c:spPr>
              <a:solidFill>
                <a:srgbClr val="51A6C2"/>
              </a:solidFill>
              <a:ln w="38100">
                <a:solidFill>
                  <a:schemeClr val="bg1"/>
                </a:solidFill>
              </a:ln>
            </c:spPr>
            <c:extLst>
              <c:ext xmlns:c16="http://schemas.microsoft.com/office/drawing/2014/chart" uri="{C3380CC4-5D6E-409C-BE32-E72D297353CC}">
                <c16:uniqueId val="{00000005-750F-4F81-B4C4-BD27AC5B28D5}"/>
              </c:ext>
            </c:extLst>
          </c:dPt>
          <c:dPt>
            <c:idx val="3"/>
            <c:bubble3D val="0"/>
            <c:spPr>
              <a:pattFill prst="dkHorz">
                <a:fgClr>
                  <a:srgbClr val="51A6C2"/>
                </a:fgClr>
                <a:bgClr>
                  <a:schemeClr val="bg1"/>
                </a:bgClr>
              </a:pattFill>
              <a:ln w="38100">
                <a:solidFill>
                  <a:schemeClr val="bg1"/>
                </a:solidFill>
              </a:ln>
            </c:spPr>
            <c:extLst>
              <c:ext xmlns:c16="http://schemas.microsoft.com/office/drawing/2014/chart" uri="{C3380CC4-5D6E-409C-BE32-E72D297353CC}">
                <c16:uniqueId val="{00000007-750F-4F81-B4C4-BD27AC5B28D5}"/>
              </c:ext>
            </c:extLst>
          </c:dPt>
          <c:dPt>
            <c:idx val="4"/>
            <c:bubble3D val="0"/>
            <c:spPr>
              <a:solidFill>
                <a:srgbClr val="77933C"/>
              </a:solidFill>
              <a:ln w="38100">
                <a:solidFill>
                  <a:schemeClr val="bg1"/>
                </a:solidFill>
              </a:ln>
            </c:spPr>
            <c:extLst>
              <c:ext xmlns:c16="http://schemas.microsoft.com/office/drawing/2014/chart" uri="{C3380CC4-5D6E-409C-BE32-E72D297353CC}">
                <c16:uniqueId val="{00000009-750F-4F81-B4C4-BD27AC5B28D5}"/>
              </c:ext>
            </c:extLst>
          </c:dPt>
          <c:dPt>
            <c:idx val="5"/>
            <c:bubble3D val="0"/>
            <c:spPr>
              <a:pattFill prst="dkVert">
                <a:fgClr>
                  <a:srgbClr val="77933C"/>
                </a:fgClr>
                <a:bgClr>
                  <a:schemeClr val="bg1"/>
                </a:bgClr>
              </a:pattFill>
              <a:ln w="38100">
                <a:solidFill>
                  <a:schemeClr val="bg1"/>
                </a:solidFill>
              </a:ln>
            </c:spPr>
            <c:extLst>
              <c:ext xmlns:c16="http://schemas.microsoft.com/office/drawing/2014/chart" uri="{C3380CC4-5D6E-409C-BE32-E72D297353CC}">
                <c16:uniqueId val="{0000000B-750F-4F81-B4C4-BD27AC5B28D5}"/>
              </c:ext>
            </c:extLst>
          </c:dPt>
          <c:dPt>
            <c:idx val="6"/>
            <c:bubble3D val="0"/>
            <c:spPr>
              <a:solidFill>
                <a:srgbClr val="A16BB1"/>
              </a:solidFill>
              <a:ln w="38100">
                <a:solidFill>
                  <a:schemeClr val="bg1"/>
                </a:solidFill>
              </a:ln>
            </c:spPr>
            <c:extLst>
              <c:ext xmlns:c16="http://schemas.microsoft.com/office/drawing/2014/chart" uri="{C3380CC4-5D6E-409C-BE32-E72D297353CC}">
                <c16:uniqueId val="{0000000D-750F-4F81-B4C4-BD27AC5B28D5}"/>
              </c:ext>
            </c:extLst>
          </c:dPt>
          <c:dPt>
            <c:idx val="7"/>
            <c:bubble3D val="0"/>
            <c:spPr>
              <a:pattFill prst="wdUpDiag">
                <a:fgClr>
                  <a:srgbClr val="A16BB1"/>
                </a:fgClr>
                <a:bgClr>
                  <a:schemeClr val="bg1"/>
                </a:bgClr>
              </a:pattFill>
              <a:ln w="38100">
                <a:solidFill>
                  <a:schemeClr val="bg1"/>
                </a:solidFill>
              </a:ln>
            </c:spPr>
            <c:extLst>
              <c:ext xmlns:c16="http://schemas.microsoft.com/office/drawing/2014/chart" uri="{C3380CC4-5D6E-409C-BE32-E72D297353CC}">
                <c16:uniqueId val="{0000000F-750F-4F81-B4C4-BD27AC5B28D5}"/>
              </c:ext>
            </c:extLst>
          </c:dPt>
          <c:dPt>
            <c:idx val="8"/>
            <c:bubble3D val="0"/>
            <c:spPr>
              <a:solidFill>
                <a:srgbClr val="E1DC53"/>
              </a:solidFill>
              <a:ln w="38100">
                <a:solidFill>
                  <a:schemeClr val="bg1"/>
                </a:solidFill>
              </a:ln>
            </c:spPr>
            <c:extLst>
              <c:ext xmlns:c16="http://schemas.microsoft.com/office/drawing/2014/chart" uri="{C3380CC4-5D6E-409C-BE32-E72D297353CC}">
                <c16:uniqueId val="{00000011-750F-4F81-B4C4-BD27AC5B28D5}"/>
              </c:ext>
            </c:extLst>
          </c:dPt>
          <c:dPt>
            <c:idx val="9"/>
            <c:bubble3D val="0"/>
            <c:spPr>
              <a:pattFill prst="wdDnDiag">
                <a:fgClr>
                  <a:srgbClr val="E1DC53"/>
                </a:fgClr>
                <a:bgClr>
                  <a:schemeClr val="bg1"/>
                </a:bgClr>
              </a:pattFill>
              <a:ln w="38100">
                <a:solidFill>
                  <a:schemeClr val="bg1"/>
                </a:solidFill>
              </a:ln>
            </c:spPr>
            <c:extLst>
              <c:ext xmlns:c16="http://schemas.microsoft.com/office/drawing/2014/chart" uri="{C3380CC4-5D6E-409C-BE32-E72D297353CC}">
                <c16:uniqueId val="{00000013-750F-4F81-B4C4-BD27AC5B28D5}"/>
              </c:ext>
            </c:extLst>
          </c:dPt>
          <c:dPt>
            <c:idx val="10"/>
            <c:bubble3D val="0"/>
            <c:spPr>
              <a:solidFill>
                <a:srgbClr val="51C2A9"/>
              </a:solidFill>
              <a:ln w="38100">
                <a:solidFill>
                  <a:schemeClr val="bg1"/>
                </a:solidFill>
              </a:ln>
            </c:spPr>
            <c:extLst>
              <c:ext xmlns:c16="http://schemas.microsoft.com/office/drawing/2014/chart" uri="{C3380CC4-5D6E-409C-BE32-E72D297353CC}">
                <c16:uniqueId val="{00000015-750F-4F81-B4C4-BD27AC5B28D5}"/>
              </c:ext>
            </c:extLst>
          </c:dPt>
          <c:dPt>
            <c:idx val="11"/>
            <c:bubble3D val="0"/>
            <c:spPr>
              <a:pattFill prst="wdUpDiag">
                <a:fgClr>
                  <a:srgbClr val="51C2A9"/>
                </a:fgClr>
                <a:bgClr>
                  <a:schemeClr val="bg1"/>
                </a:bgClr>
              </a:pattFill>
              <a:ln w="38100">
                <a:solidFill>
                  <a:schemeClr val="bg1"/>
                </a:solidFill>
              </a:ln>
            </c:spPr>
            <c:extLst>
              <c:ext xmlns:c16="http://schemas.microsoft.com/office/drawing/2014/chart" uri="{C3380CC4-5D6E-409C-BE32-E72D297353CC}">
                <c16:uniqueId val="{00000017-750F-4F81-B4C4-BD27AC5B28D5}"/>
              </c:ext>
            </c:extLst>
          </c:dPt>
          <c:dLbls>
            <c:dLbl>
              <c:idx val="0"/>
              <c:layout>
                <c:manualLayout>
                  <c:x val="3.9813116400222698E-2"/>
                  <c:y val="4.0271834227243335E-2"/>
                </c:manualLayout>
              </c:layout>
              <c:tx>
                <c:rich>
                  <a:bodyPr/>
                  <a:lstStyle/>
                  <a:p>
                    <a:r>
                      <a:rPr lang="en-US"/>
                      <a:t>ERC Awards 
48%</a:t>
                    </a:r>
                  </a:p>
                </c:rich>
              </c:tx>
              <c:showLegendKey val="0"/>
              <c:showVal val="0"/>
              <c:showCatName val="1"/>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1-750F-4F81-B4C4-BD27AC5B28D5}"/>
                </c:ext>
              </c:extLst>
            </c:dLbl>
            <c:dLbl>
              <c:idx val="1"/>
              <c:delete val="1"/>
              <c:extLst>
                <c:ext xmlns:c15="http://schemas.microsoft.com/office/drawing/2012/chart" uri="{CE6537A1-D6FC-4f65-9D91-7224C49458BB}"/>
                <c:ext xmlns:c16="http://schemas.microsoft.com/office/drawing/2014/chart" uri="{C3380CC4-5D6E-409C-BE32-E72D297353CC}">
                  <c16:uniqueId val="{00000003-750F-4F81-B4C4-BD27AC5B28D5}"/>
                </c:ext>
              </c:extLst>
            </c:dLbl>
            <c:dLbl>
              <c:idx val="2"/>
              <c:delete val="1"/>
              <c:extLst>
                <c:ext xmlns:c15="http://schemas.microsoft.com/office/drawing/2012/chart" uri="{CE6537A1-D6FC-4f65-9D91-7224C49458BB}"/>
                <c:ext xmlns:c16="http://schemas.microsoft.com/office/drawing/2014/chart" uri="{C3380CC4-5D6E-409C-BE32-E72D297353CC}">
                  <c16:uniqueId val="{00000005-750F-4F81-B4C4-BD27AC5B28D5}"/>
                </c:ext>
              </c:extLst>
            </c:dLbl>
            <c:dLbl>
              <c:idx val="3"/>
              <c:layout>
                <c:manualLayout>
                  <c:x val="-4.1112517185351832E-2"/>
                  <c:y val="4.0820006510814057E-2"/>
                </c:manualLayout>
              </c:layout>
              <c:tx>
                <c:rich>
                  <a:bodyPr/>
                  <a:lstStyle/>
                  <a:p>
                    <a:r>
                      <a:rPr lang="en-US"/>
                      <a:t>Other NSF 
1%</a:t>
                    </a:r>
                  </a:p>
                </c:rich>
              </c:tx>
              <c:showLegendKey val="0"/>
              <c:showVal val="0"/>
              <c:showCatName val="1"/>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7-750F-4F81-B4C4-BD27AC5B28D5}"/>
                </c:ext>
              </c:extLst>
            </c:dLbl>
            <c:dLbl>
              <c:idx val="4"/>
              <c:delete val="1"/>
              <c:extLst>
                <c:ext xmlns:c15="http://schemas.microsoft.com/office/drawing/2012/chart" uri="{CE6537A1-D6FC-4f65-9D91-7224C49458BB}"/>
                <c:ext xmlns:c16="http://schemas.microsoft.com/office/drawing/2014/chart" uri="{C3380CC4-5D6E-409C-BE32-E72D297353CC}">
                  <c16:uniqueId val="{00000009-750F-4F81-B4C4-BD27AC5B28D5}"/>
                </c:ext>
              </c:extLst>
            </c:dLbl>
            <c:dLbl>
              <c:idx val="5"/>
              <c:layout>
                <c:manualLayout>
                  <c:x val="-2.9443975753030871E-2"/>
                  <c:y val="3.3104946184052575E-2"/>
                </c:manualLayout>
              </c:layout>
              <c:tx>
                <c:rich>
                  <a:bodyPr/>
                  <a:lstStyle/>
                  <a:p>
                    <a:r>
                      <a:rPr lang="en-US"/>
                      <a:t>Non-NSF Government 
26%</a:t>
                    </a:r>
                  </a:p>
                </c:rich>
              </c:tx>
              <c:showLegendKey val="0"/>
              <c:showVal val="0"/>
              <c:showCatName val="1"/>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B-750F-4F81-B4C4-BD27AC5B28D5}"/>
                </c:ext>
              </c:extLst>
            </c:dLbl>
            <c:dLbl>
              <c:idx val="6"/>
              <c:layout>
                <c:manualLayout>
                  <c:x val="-5.0060617422822147E-2"/>
                  <c:y val="-2.9578424789924516E-3"/>
                </c:manualLayout>
              </c:layout>
              <c:tx>
                <c:rich>
                  <a:bodyPr/>
                  <a:lstStyle/>
                  <a:p>
                    <a:r>
                      <a:rPr lang="en-US"/>
                      <a:t>Industry 
11%</a:t>
                    </a:r>
                  </a:p>
                </c:rich>
              </c:tx>
              <c:showLegendKey val="0"/>
              <c:showVal val="0"/>
              <c:showCatName val="1"/>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D-750F-4F81-B4C4-BD27AC5B28D5}"/>
                </c:ext>
              </c:extLst>
            </c:dLbl>
            <c:dLbl>
              <c:idx val="7"/>
              <c:delete val="1"/>
              <c:extLst>
                <c:ext xmlns:c15="http://schemas.microsoft.com/office/drawing/2012/chart" uri="{CE6537A1-D6FC-4f65-9D91-7224C49458BB}"/>
                <c:ext xmlns:c16="http://schemas.microsoft.com/office/drawing/2014/chart" uri="{C3380CC4-5D6E-409C-BE32-E72D297353CC}">
                  <c16:uniqueId val="{0000000F-750F-4F81-B4C4-BD27AC5B28D5}"/>
                </c:ext>
              </c:extLst>
            </c:dLbl>
            <c:dLbl>
              <c:idx val="8"/>
              <c:layout>
                <c:manualLayout>
                  <c:x val="-0.12059586301712286"/>
                  <c:y val="-2.4180807340942849E-2"/>
                </c:manualLayout>
              </c:layout>
              <c:tx>
                <c:rich>
                  <a:bodyPr/>
                  <a:lstStyle/>
                  <a:p>
                    <a:r>
                      <a:rPr lang="en-US"/>
                      <a:t>University 
8%</a:t>
                    </a:r>
                  </a:p>
                </c:rich>
              </c:tx>
              <c:showLegendKey val="0"/>
              <c:showVal val="0"/>
              <c:showCatName val="1"/>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11-750F-4F81-B4C4-BD27AC5B28D5}"/>
                </c:ext>
              </c:extLst>
            </c:dLbl>
            <c:dLbl>
              <c:idx val="9"/>
              <c:delete val="1"/>
              <c:extLst>
                <c:ext xmlns:c15="http://schemas.microsoft.com/office/drawing/2012/chart" uri="{CE6537A1-D6FC-4f65-9D91-7224C49458BB}"/>
                <c:ext xmlns:c16="http://schemas.microsoft.com/office/drawing/2014/chart" uri="{C3380CC4-5D6E-409C-BE32-E72D297353CC}">
                  <c16:uniqueId val="{00000013-750F-4F81-B4C4-BD27AC5B28D5}"/>
                </c:ext>
              </c:extLst>
            </c:dLbl>
            <c:dLbl>
              <c:idx val="10"/>
              <c:delete val="1"/>
              <c:extLst>
                <c:ext xmlns:c15="http://schemas.microsoft.com/office/drawing/2012/chart" uri="{CE6537A1-D6FC-4f65-9D91-7224C49458BB}"/>
                <c:ext xmlns:c16="http://schemas.microsoft.com/office/drawing/2014/chart" uri="{C3380CC4-5D6E-409C-BE32-E72D297353CC}">
                  <c16:uniqueId val="{00000015-750F-4F81-B4C4-BD27AC5B28D5}"/>
                </c:ext>
              </c:extLst>
            </c:dLbl>
            <c:dLbl>
              <c:idx val="11"/>
              <c:layout>
                <c:manualLayout>
                  <c:x val="1.1727284089488813E-2"/>
                  <c:y val="1.0444769985147205E-2"/>
                </c:manualLayout>
              </c:layout>
              <c:tx>
                <c:rich>
                  <a:bodyPr/>
                  <a:lstStyle/>
                  <a:p>
                    <a:r>
                      <a:rPr lang="en-US"/>
                      <a:t>Other Sources 
5%</a:t>
                    </a:r>
                  </a:p>
                </c:rich>
              </c:tx>
              <c:showLegendKey val="0"/>
              <c:showVal val="0"/>
              <c:showCatName val="1"/>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17-750F-4F81-B4C4-BD27AC5B28D5}"/>
                </c:ext>
              </c:extLst>
            </c:dLbl>
            <c:spPr>
              <a:noFill/>
              <a:ln>
                <a:noFill/>
              </a:ln>
              <a:effectLst/>
            </c:spPr>
            <c:txPr>
              <a:bodyPr/>
              <a:lstStyle/>
              <a:p>
                <a:pPr>
                  <a:defRPr sz="1300"/>
                </a:pPr>
                <a:endParaRPr lang="en-US"/>
              </a:p>
            </c:txPr>
            <c:showLegendKey val="0"/>
            <c:showVal val="0"/>
            <c:showCatName val="1"/>
            <c:showSerName val="0"/>
            <c:showPercent val="1"/>
            <c:showBubbleSize val="0"/>
            <c:showLeaderLines val="1"/>
            <c:extLst>
              <c:ext xmlns:c15="http://schemas.microsoft.com/office/drawing/2012/chart" uri="{CE6537A1-D6FC-4f65-9D91-7224C49458BB}"/>
            </c:extLst>
          </c:dLbls>
          <c:cat>
            <c:strRef>
              <c:f>'slide 30'!$A$4:$A$15</c:f>
              <c:strCache>
                <c:ptCount val="12"/>
                <c:pt idx="0">
                  <c:v>ERC Awards - Direct Support</c:v>
                </c:pt>
                <c:pt idx="1">
                  <c:v>ERC Awards - Associated Project Support</c:v>
                </c:pt>
                <c:pt idx="2">
                  <c:v>Other NSF - Direct Support</c:v>
                </c:pt>
                <c:pt idx="3">
                  <c:v>Other NSF - Associated Project Support</c:v>
                </c:pt>
                <c:pt idx="4">
                  <c:v>Non-NSF Government - Direct Support</c:v>
                </c:pt>
                <c:pt idx="5">
                  <c:v>Non-NSF Government - Associated Project Support</c:v>
                </c:pt>
                <c:pt idx="6">
                  <c:v>Industry - Direct Support</c:v>
                </c:pt>
                <c:pt idx="7">
                  <c:v>Industry - Associated Project Support</c:v>
                </c:pt>
                <c:pt idx="8">
                  <c:v>University - Direct Support</c:v>
                </c:pt>
                <c:pt idx="9">
                  <c:v>University - Associated Project Support</c:v>
                </c:pt>
                <c:pt idx="10">
                  <c:v>Other Sources - Direct Support</c:v>
                </c:pt>
                <c:pt idx="11">
                  <c:v>Other Sources - Associated Project Support</c:v>
                </c:pt>
              </c:strCache>
            </c:strRef>
          </c:cat>
          <c:val>
            <c:numRef>
              <c:f>'slide 30'!$B$4:$B$15</c:f>
              <c:numCache>
                <c:formatCode>General</c:formatCode>
                <c:ptCount val="12"/>
                <c:pt idx="0">
                  <c:v>24565114</c:v>
                </c:pt>
                <c:pt idx="1">
                  <c:v>104950</c:v>
                </c:pt>
                <c:pt idx="2">
                  <c:v>0</c:v>
                </c:pt>
                <c:pt idx="3">
                  <c:v>466817</c:v>
                </c:pt>
                <c:pt idx="4">
                  <c:v>18002</c:v>
                </c:pt>
                <c:pt idx="5">
                  <c:v>13342010</c:v>
                </c:pt>
                <c:pt idx="6">
                  <c:v>1613935</c:v>
                </c:pt>
                <c:pt idx="7">
                  <c:v>4005531</c:v>
                </c:pt>
                <c:pt idx="8">
                  <c:v>4077354</c:v>
                </c:pt>
                <c:pt idx="9">
                  <c:v>143796</c:v>
                </c:pt>
                <c:pt idx="10">
                  <c:v>106592</c:v>
                </c:pt>
                <c:pt idx="11">
                  <c:v>2472736</c:v>
                </c:pt>
              </c:numCache>
            </c:numRef>
          </c:val>
          <c:extLst>
            <c:ext xmlns:c16="http://schemas.microsoft.com/office/drawing/2014/chart" uri="{C3380CC4-5D6E-409C-BE32-E72D297353CC}">
              <c16:uniqueId val="{00000018-750F-4F81-B4C4-BD27AC5B28D5}"/>
            </c:ext>
          </c:extLst>
        </c:ser>
        <c:dLbls>
          <c:showLegendKey val="0"/>
          <c:showVal val="0"/>
          <c:showCatName val="1"/>
          <c:showSerName val="0"/>
          <c:showPercent val="1"/>
          <c:showBubbleSize val="0"/>
          <c:showLeaderLines val="1"/>
        </c:dLbls>
        <c:firstSliceAng val="30"/>
      </c:pieChart>
    </c:plotArea>
    <c:plotVisOnly val="1"/>
    <c:dispBlanksAs val="gap"/>
    <c:showDLblsOverMax val="0"/>
  </c:chart>
  <c:spPr>
    <a:noFill/>
    <a:ln>
      <a:noFill/>
    </a:ln>
  </c:sp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pPr>
            <a:r>
              <a:rPr lang="en-US" sz="1200" b="1">
                <a:effectLst/>
              </a:rPr>
              <a:t>Percentage of </a:t>
            </a:r>
            <a:r>
              <a:rPr lang="en-US" sz="1200" b="1" i="0" u="none" strike="noStrike" baseline="0">
                <a:effectLst/>
              </a:rPr>
              <a:t>Hispanic and Latino Personnel in ERCs vs. Percentage of Hispanics and Latinos</a:t>
            </a:r>
            <a:br>
              <a:rPr lang="en-US" sz="1200" b="1" i="0" u="none" strike="noStrike" baseline="0">
                <a:effectLst/>
              </a:rPr>
            </a:br>
            <a:r>
              <a:rPr lang="en-US" sz="1200" b="1">
                <a:effectLst/>
              </a:rPr>
              <a:t>in Engineering Programs Generally</a:t>
            </a:r>
            <a:endParaRPr lang="en-US" sz="1200">
              <a:effectLst/>
            </a:endParaRPr>
          </a:p>
        </c:rich>
      </c:tx>
      <c:overlay val="0"/>
    </c:title>
    <c:autoTitleDeleted val="0"/>
    <c:plotArea>
      <c:layout>
        <c:manualLayout>
          <c:layoutTarget val="inner"/>
          <c:xMode val="edge"/>
          <c:yMode val="edge"/>
          <c:x val="7.6946895695760825E-2"/>
          <c:y val="0.12547603116150827"/>
          <c:w val="0.90306750917890111"/>
          <c:h val="0.53242896505156767"/>
        </c:manualLayout>
      </c:layout>
      <c:barChart>
        <c:barDir val="col"/>
        <c:grouping val="clustered"/>
        <c:varyColors val="0"/>
        <c:ser>
          <c:idx val="0"/>
          <c:order val="0"/>
          <c:tx>
            <c:strRef>
              <c:f>'slide 11'!$A$3:$F$3</c:f>
              <c:strCache>
                <c:ptCount val="6"/>
                <c:pt idx="0">
                  <c:v>Percentage of Hispanics and Latinos in ERCs</c:v>
                </c:pt>
              </c:strCache>
            </c:strRef>
          </c:tx>
          <c:spPr>
            <a:solidFill>
              <a:srgbClr val="97CADA"/>
            </a:solidFill>
          </c:spPr>
          <c:invertIfNegative val="0"/>
          <c:dLbls>
            <c:dLbl>
              <c:idx val="0"/>
              <c:layout>
                <c:manualLayout>
                  <c:x val="-1.3491645589934936E-17"/>
                  <c:y val="1.640321930713017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974-4C7E-B831-57BAC0090223}"/>
                </c:ext>
              </c:extLst>
            </c:dLbl>
            <c:dLbl>
              <c:idx val="1"/>
              <c:layout>
                <c:manualLayout>
                  <c:x val="-1.4718328850810267E-3"/>
                  <c:y val="1.100009801679354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974-4C7E-B831-57BAC0090223}"/>
                </c:ext>
              </c:extLst>
            </c:dLbl>
            <c:dLbl>
              <c:idx val="2"/>
              <c:layout>
                <c:manualLayout>
                  <c:x val="-1.4718328850810267E-3"/>
                  <c:y val="1.366920421254397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974-4C7E-B831-57BAC0090223}"/>
                </c:ext>
              </c:extLst>
            </c:dLbl>
            <c:dLbl>
              <c:idx val="3"/>
              <c:layout>
                <c:manualLayout>
                  <c:x val="0"/>
                  <c:y val="1.103266784739240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974-4C7E-B831-57BAC0090223}"/>
                </c:ext>
              </c:extLst>
            </c:dLbl>
            <c:dLbl>
              <c:idx val="4"/>
              <c:layout>
                <c:manualLayout>
                  <c:x val="6.953541189359181E-7"/>
                  <c:y val="1.379880419511876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F974-4C7E-B831-57BAC0090223}"/>
                </c:ext>
              </c:extLst>
            </c:dLbl>
            <c:dLbl>
              <c:idx val="5"/>
              <c:layout>
                <c:manualLayout>
                  <c:x val="-1.4718328850809998E-3"/>
                  <c:y val="1.383125864453665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F974-4C7E-B831-57BAC0090223}"/>
                </c:ext>
              </c:extLst>
            </c:dLbl>
            <c:dLbl>
              <c:idx val="6"/>
              <c:layout>
                <c:manualLayout>
                  <c:x val="0"/>
                  <c:y val="1.106500691562932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F974-4C7E-B831-57BAC0090223}"/>
                </c:ext>
              </c:extLst>
            </c:dLbl>
            <c:dLbl>
              <c:idx val="7"/>
              <c:layout>
                <c:manualLayout>
                  <c:x val="0"/>
                  <c:y val="8.298755186721991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F974-4C7E-B831-57BAC0090223}"/>
                </c:ext>
              </c:extLst>
            </c:dLbl>
            <c:dLbl>
              <c:idx val="8"/>
              <c:layout>
                <c:manualLayout>
                  <c:x val="0"/>
                  <c:y val="1.106500691562932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F974-4C7E-B831-57BAC0090223}"/>
                </c:ext>
              </c:extLst>
            </c:dLbl>
            <c:dLbl>
              <c:idx val="9"/>
              <c:layout>
                <c:manualLayout>
                  <c:x val="0"/>
                  <c:y val="1.103266784739240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F974-4C7E-B831-57BAC0090223}"/>
                </c:ext>
              </c:extLst>
            </c:dLbl>
            <c:dLbl>
              <c:idx val="10"/>
              <c:layout>
                <c:manualLayout>
                  <c:x val="1.4711375309620909E-3"/>
                  <c:y val="1.159821827250846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F974-4C7E-B831-57BAC0090223}"/>
                </c:ext>
              </c:extLst>
            </c:dLbl>
            <c:dLbl>
              <c:idx val="11"/>
              <c:layout>
                <c:manualLayout>
                  <c:x val="0"/>
                  <c:y val="5.597318752097617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F974-4C7E-B831-57BAC0090223}"/>
                </c:ext>
              </c:extLst>
            </c:dLbl>
            <c:dLbl>
              <c:idx val="12"/>
              <c:layout>
                <c:manualLayout>
                  <c:x val="-5.3991529837842577E-17"/>
                  <c:y val="7.830075980296556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F974-4C7E-B831-57BAC0090223}"/>
                </c:ext>
              </c:extLst>
            </c:dLbl>
            <c:dLbl>
              <c:idx val="13"/>
              <c:layout>
                <c:manualLayout>
                  <c:x val="0"/>
                  <c:y val="1.156576382309057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F974-4C7E-B831-57BAC0090223}"/>
                </c:ext>
              </c:extLst>
            </c:dLbl>
            <c:dLbl>
              <c:idx val="14"/>
              <c:layout>
                <c:manualLayout>
                  <c:x val="0"/>
                  <c:y val="8.298755186721991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F974-4C7E-B831-57BAC0090223}"/>
                </c:ext>
              </c:extLst>
            </c:dLbl>
            <c:dLbl>
              <c:idx val="15"/>
              <c:layout>
                <c:manualLayout>
                  <c:x val="0"/>
                  <c:y val="8.298755186721991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F974-4C7E-B831-57BAC0090223}"/>
                </c:ext>
              </c:extLst>
            </c:dLbl>
            <c:dLbl>
              <c:idx val="16"/>
              <c:layout>
                <c:manualLayout>
                  <c:x val="0"/>
                  <c:y val="6.534452902930651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F974-4C7E-B831-57BAC0090223}"/>
                </c:ext>
              </c:extLst>
            </c:dLbl>
            <c:dLbl>
              <c:idx val="17"/>
              <c:layout>
                <c:manualLayout>
                  <c:x val="0"/>
                  <c:y val="5.597318752097514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F974-4C7E-B831-57BAC0090223}"/>
                </c:ext>
              </c:extLst>
            </c:dLbl>
            <c:dLbl>
              <c:idx val="18"/>
              <c:layout>
                <c:manualLayout>
                  <c:x val="0"/>
                  <c:y val="2.733871513327678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F974-4C7E-B831-57BAC0090223}"/>
                </c:ext>
              </c:extLst>
            </c:dLbl>
            <c:dLbl>
              <c:idx val="19"/>
              <c:layout>
                <c:manualLayout>
                  <c:x val="0"/>
                  <c:y val="-5.6590214784997192E-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F974-4C7E-B831-57BAC0090223}"/>
                </c:ext>
              </c:extLst>
            </c:dLbl>
            <c:dLbl>
              <c:idx val="20"/>
              <c:layout>
                <c:manualLayout>
                  <c:x val="0"/>
                  <c:y val="7.5167989893379513E-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F974-4C7E-B831-57BAC0090223}"/>
                </c:ext>
              </c:extLst>
            </c:dLbl>
            <c:dLbl>
              <c:idx val="21"/>
              <c:layout>
                <c:manualLayout>
                  <c:x val="1.4718176031425984E-3"/>
                  <c:y val="8.331190265425347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F974-4C7E-B831-57BAC0090223}"/>
                </c:ext>
              </c:extLst>
            </c:dLbl>
            <c:dLbl>
              <c:idx val="22"/>
              <c:layout>
                <c:manualLayout>
                  <c:x val="0"/>
                  <c:y val="1.106500691562932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F974-4C7E-B831-57BAC0090223}"/>
                </c:ext>
              </c:extLst>
            </c:dLbl>
            <c:dLbl>
              <c:idx val="23"/>
              <c:layout>
                <c:manualLayout>
                  <c:x val="1.4741365216917439E-3"/>
                  <c:y val="8.331190265425296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F974-4C7E-B831-57BAC0090223}"/>
                </c:ext>
              </c:extLst>
            </c:dLbl>
            <c:dLbl>
              <c:idx val="24"/>
              <c:layout>
                <c:manualLayout>
                  <c:x val="0"/>
                  <c:y val="1.106500691562932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F974-4C7E-B831-57BAC0090223}"/>
                </c:ext>
              </c:extLst>
            </c:dLbl>
            <c:dLbl>
              <c:idx val="25"/>
              <c:layout>
                <c:manualLayout>
                  <c:x val="0"/>
                  <c:y val="8.298755186721991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F974-4C7E-B831-57BAC0090223}"/>
                </c:ext>
              </c:extLst>
            </c:dLbl>
            <c:dLbl>
              <c:idx val="26"/>
              <c:layout>
                <c:manualLayout>
                  <c:x val="-1.0798305967568515E-16"/>
                  <c:y val="8.331190265425296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A-F974-4C7E-B831-57BAC0090223}"/>
                </c:ext>
              </c:extLst>
            </c:dLbl>
            <c:dLbl>
              <c:idx val="27"/>
              <c:layout>
                <c:manualLayout>
                  <c:x val="0"/>
                  <c:y val="5.031447537552175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B-F974-4C7E-B831-57BAC0090223}"/>
                </c:ext>
              </c:extLst>
            </c:dLbl>
            <c:dLbl>
              <c:idx val="28"/>
              <c:layout>
                <c:manualLayout>
                  <c:x val="-8.1162149220089718E-7"/>
                  <c:y val="8.298796334064731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C-F974-4C7E-B831-57BAC0090223}"/>
                </c:ext>
              </c:extLst>
            </c:dLbl>
            <c:dLbl>
              <c:idx val="29"/>
              <c:layout>
                <c:manualLayout>
                  <c:x val="1.0809838102606341E-16"/>
                  <c:y val="1.206717417584212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D-F974-4C7E-B831-57BAC0090223}"/>
                </c:ext>
              </c:extLst>
            </c:dLbl>
            <c:dLbl>
              <c:idx val="30"/>
              <c:layout>
                <c:manualLayout>
                  <c:x val="1.4718328850809189E-3"/>
                  <c:y val="-4.780823558880916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E-F974-4C7E-B831-57BAC0090223}"/>
                </c:ext>
              </c:extLst>
            </c:dLbl>
            <c:dLbl>
              <c:idx val="31"/>
              <c:layout>
                <c:manualLayout>
                  <c:x val="-1.0793316471947949E-16"/>
                  <c:y val="6.4908898835727591E-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F-F974-4C7E-B831-57BAC0090223}"/>
                </c:ext>
              </c:extLst>
            </c:dLbl>
            <c:dLbl>
              <c:idx val="32"/>
              <c:layout>
                <c:manualLayout>
                  <c:x val="0"/>
                  <c:y val="-2.766251728907330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0-F974-4C7E-B831-57BAC0090223}"/>
                </c:ext>
              </c:extLst>
            </c:dLbl>
            <c:dLbl>
              <c:idx val="33"/>
              <c:layout>
                <c:manualLayout>
                  <c:x val="0"/>
                  <c:y val="1.090295248363653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1-F974-4C7E-B831-57BAC0090223}"/>
                </c:ext>
              </c:extLst>
            </c:dLbl>
            <c:spPr>
              <a:noFill/>
              <a:ln>
                <a:noFill/>
              </a:ln>
              <a:effectLst/>
            </c:spPr>
            <c:txPr>
              <a:bodyPr/>
              <a:lstStyle/>
              <a:p>
                <a:pPr>
                  <a:defRPr sz="800">
                    <a:solidFill>
                      <a:srgbClr val="246657"/>
                    </a:solidFill>
                    <a:latin typeface="Arial Narrow"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'slide 11'!$I$4:$AP$4</c:f>
              <c:numCache>
                <c:formatCode>General</c:formatCode>
                <c:ptCount val="34"/>
                <c:pt idx="0">
                  <c:v>2018</c:v>
                </c:pt>
                <c:pt idx="1">
                  <c:v>2019</c:v>
                </c:pt>
                <c:pt idx="2">
                  <c:v>2020</c:v>
                </c:pt>
                <c:pt idx="3">
                  <c:v>2021</c:v>
                </c:pt>
                <c:pt idx="4">
                  <c:v>2022</c:v>
                </c:pt>
                <c:pt idx="5">
                  <c:v>2023</c:v>
                </c:pt>
                <c:pt idx="7">
                  <c:v>2018</c:v>
                </c:pt>
                <c:pt idx="8">
                  <c:v>2019</c:v>
                </c:pt>
                <c:pt idx="9">
                  <c:v>2020</c:v>
                </c:pt>
                <c:pt idx="10">
                  <c:v>2021</c:v>
                </c:pt>
                <c:pt idx="11">
                  <c:v>2022</c:v>
                </c:pt>
                <c:pt idx="12">
                  <c:v>2023</c:v>
                </c:pt>
                <c:pt idx="14">
                  <c:v>2018</c:v>
                </c:pt>
                <c:pt idx="15">
                  <c:v>2019</c:v>
                </c:pt>
                <c:pt idx="16">
                  <c:v>2020</c:v>
                </c:pt>
                <c:pt idx="17">
                  <c:v>2021</c:v>
                </c:pt>
                <c:pt idx="18">
                  <c:v>2022</c:v>
                </c:pt>
                <c:pt idx="19">
                  <c:v>2023</c:v>
                </c:pt>
                <c:pt idx="21">
                  <c:v>2018</c:v>
                </c:pt>
                <c:pt idx="22">
                  <c:v>2019</c:v>
                </c:pt>
                <c:pt idx="23">
                  <c:v>2020</c:v>
                </c:pt>
                <c:pt idx="24">
                  <c:v>2021</c:v>
                </c:pt>
                <c:pt idx="25">
                  <c:v>2022</c:v>
                </c:pt>
                <c:pt idx="26">
                  <c:v>2023</c:v>
                </c:pt>
                <c:pt idx="28">
                  <c:v>2018</c:v>
                </c:pt>
                <c:pt idx="29">
                  <c:v>2019</c:v>
                </c:pt>
                <c:pt idx="30">
                  <c:v>2020</c:v>
                </c:pt>
                <c:pt idx="31">
                  <c:v>2021</c:v>
                </c:pt>
                <c:pt idx="32">
                  <c:v>2022</c:v>
                </c:pt>
                <c:pt idx="33">
                  <c:v>2023</c:v>
                </c:pt>
              </c:numCache>
            </c:numRef>
          </c:cat>
          <c:val>
            <c:numRef>
              <c:f>'slide 11'!$I$5:$AP$5</c:f>
              <c:numCache>
                <c:formatCode>0%</c:formatCode>
                <c:ptCount val="34"/>
                <c:pt idx="0">
                  <c:v>8.6614173228346455E-2</c:v>
                </c:pt>
                <c:pt idx="1">
                  <c:v>0.10560344827586207</c:v>
                </c:pt>
                <c:pt idx="2">
                  <c:v>0.10638297872340426</c:v>
                </c:pt>
                <c:pt idx="3">
                  <c:v>8.5964912280701758E-2</c:v>
                </c:pt>
                <c:pt idx="4">
                  <c:v>0.10309278350515463</c:v>
                </c:pt>
                <c:pt idx="5">
                  <c:v>8.7751371115173671E-2</c:v>
                </c:pt>
                <c:pt idx="7">
                  <c:v>6.3291139240506333E-2</c:v>
                </c:pt>
                <c:pt idx="8">
                  <c:v>7.0175438596491224E-2</c:v>
                </c:pt>
                <c:pt idx="9">
                  <c:v>5.7692307692307696E-2</c:v>
                </c:pt>
                <c:pt idx="10">
                  <c:v>8.0645161290322578E-2</c:v>
                </c:pt>
                <c:pt idx="11">
                  <c:v>0.125</c:v>
                </c:pt>
                <c:pt idx="12">
                  <c:v>0.24489795918367346</c:v>
                </c:pt>
                <c:pt idx="14">
                  <c:v>0.11089108910891089</c:v>
                </c:pt>
                <c:pt idx="15">
                  <c:v>0.10311750599520383</c:v>
                </c:pt>
                <c:pt idx="16">
                  <c:v>0.11187214611872145</c:v>
                </c:pt>
                <c:pt idx="17">
                  <c:v>0.15473441108545036</c:v>
                </c:pt>
                <c:pt idx="18">
                  <c:v>0.15957446808510639</c:v>
                </c:pt>
                <c:pt idx="19">
                  <c:v>0.14450867052023122</c:v>
                </c:pt>
                <c:pt idx="21">
                  <c:v>0.17177914110429449</c:v>
                </c:pt>
                <c:pt idx="22">
                  <c:v>0.23076923076923078</c:v>
                </c:pt>
                <c:pt idx="23">
                  <c:v>0.21698113207547171</c:v>
                </c:pt>
                <c:pt idx="24">
                  <c:v>0.19626168224299065</c:v>
                </c:pt>
                <c:pt idx="25">
                  <c:v>0.21212121212121213</c:v>
                </c:pt>
                <c:pt idx="26">
                  <c:v>0.18823529411764706</c:v>
                </c:pt>
                <c:pt idx="28">
                  <c:v>0.19390243902439025</c:v>
                </c:pt>
                <c:pt idx="29">
                  <c:v>0.2680115273775216</c:v>
                </c:pt>
                <c:pt idx="30">
                  <c:v>0.2356902356902357</c:v>
                </c:pt>
                <c:pt idx="31">
                  <c:v>0.24019607843137256</c:v>
                </c:pt>
                <c:pt idx="32">
                  <c:v>0.2582897033158813</c:v>
                </c:pt>
                <c:pt idx="33">
                  <c:v>0.24130434782608695</c:v>
                </c:pt>
              </c:numCache>
            </c:numRef>
          </c:val>
          <c:extLst>
            <c:ext xmlns:c16="http://schemas.microsoft.com/office/drawing/2014/chart" uri="{C3380CC4-5D6E-409C-BE32-E72D297353CC}">
              <c16:uniqueId val="{00000022-F974-4C7E-B831-57BAC0090223}"/>
            </c:ext>
          </c:extLst>
        </c:ser>
        <c:dLbls>
          <c:showLegendKey val="0"/>
          <c:showVal val="0"/>
          <c:showCatName val="0"/>
          <c:showSerName val="0"/>
          <c:showPercent val="0"/>
          <c:showBubbleSize val="0"/>
        </c:dLbls>
        <c:gapWidth val="9"/>
        <c:overlap val="-1"/>
        <c:axId val="209067400"/>
        <c:axId val="209230824"/>
      </c:barChart>
      <c:lineChart>
        <c:grouping val="standard"/>
        <c:varyColors val="0"/>
        <c:ser>
          <c:idx val="2"/>
          <c:order val="1"/>
          <c:tx>
            <c:strRef>
              <c:f>'slide 11'!$A$14</c:f>
              <c:strCache>
                <c:ptCount val="1"/>
                <c:pt idx="0">
                  <c:v>Percentage of Hispanics and Latinos in engineering programs (ASEE national engineering data)</c:v>
                </c:pt>
              </c:strCache>
            </c:strRef>
          </c:tx>
          <c:spPr>
            <a:ln w="38100">
              <a:noFill/>
            </a:ln>
          </c:spPr>
          <c:marker>
            <c:symbol val="diamond"/>
            <c:size val="7"/>
            <c:spPr>
              <a:solidFill>
                <a:srgbClr val="FF6600"/>
              </a:solidFill>
              <a:ln w="9525">
                <a:solidFill>
                  <a:schemeClr val="bg1"/>
                </a:solidFill>
              </a:ln>
            </c:spPr>
          </c:marker>
          <c:cat>
            <c:numRef>
              <c:f>'slide 11'!$I$4:$AP$4</c:f>
              <c:numCache>
                <c:formatCode>General</c:formatCode>
                <c:ptCount val="34"/>
                <c:pt idx="0">
                  <c:v>2018</c:v>
                </c:pt>
                <c:pt idx="1">
                  <c:v>2019</c:v>
                </c:pt>
                <c:pt idx="2">
                  <c:v>2020</c:v>
                </c:pt>
                <c:pt idx="3">
                  <c:v>2021</c:v>
                </c:pt>
                <c:pt idx="4">
                  <c:v>2022</c:v>
                </c:pt>
                <c:pt idx="5">
                  <c:v>2023</c:v>
                </c:pt>
                <c:pt idx="7">
                  <c:v>2018</c:v>
                </c:pt>
                <c:pt idx="8">
                  <c:v>2019</c:v>
                </c:pt>
                <c:pt idx="9">
                  <c:v>2020</c:v>
                </c:pt>
                <c:pt idx="10">
                  <c:v>2021</c:v>
                </c:pt>
                <c:pt idx="11">
                  <c:v>2022</c:v>
                </c:pt>
                <c:pt idx="12">
                  <c:v>2023</c:v>
                </c:pt>
                <c:pt idx="14">
                  <c:v>2018</c:v>
                </c:pt>
                <c:pt idx="15">
                  <c:v>2019</c:v>
                </c:pt>
                <c:pt idx="16">
                  <c:v>2020</c:v>
                </c:pt>
                <c:pt idx="17">
                  <c:v>2021</c:v>
                </c:pt>
                <c:pt idx="18">
                  <c:v>2022</c:v>
                </c:pt>
                <c:pt idx="19">
                  <c:v>2023</c:v>
                </c:pt>
                <c:pt idx="21">
                  <c:v>2018</c:v>
                </c:pt>
                <c:pt idx="22">
                  <c:v>2019</c:v>
                </c:pt>
                <c:pt idx="23">
                  <c:v>2020</c:v>
                </c:pt>
                <c:pt idx="24">
                  <c:v>2021</c:v>
                </c:pt>
                <c:pt idx="25">
                  <c:v>2022</c:v>
                </c:pt>
                <c:pt idx="26">
                  <c:v>2023</c:v>
                </c:pt>
                <c:pt idx="28">
                  <c:v>2018</c:v>
                </c:pt>
                <c:pt idx="29">
                  <c:v>2019</c:v>
                </c:pt>
                <c:pt idx="30">
                  <c:v>2020</c:v>
                </c:pt>
                <c:pt idx="31">
                  <c:v>2021</c:v>
                </c:pt>
                <c:pt idx="32">
                  <c:v>2022</c:v>
                </c:pt>
                <c:pt idx="33">
                  <c:v>2023</c:v>
                </c:pt>
              </c:numCache>
            </c:numRef>
          </c:cat>
          <c:val>
            <c:numRef>
              <c:f>'slide 11'!$I$6:$AP$6</c:f>
              <c:numCache>
                <c:formatCode>0%</c:formatCode>
                <c:ptCount val="34"/>
                <c:pt idx="0">
                  <c:v>3.6999999999999998E-2</c:v>
                </c:pt>
                <c:pt idx="1">
                  <c:v>3.9E-2</c:v>
                </c:pt>
                <c:pt idx="2">
                  <c:v>4.2000000000000003E-2</c:v>
                </c:pt>
                <c:pt idx="3">
                  <c:v>4.2000000000000003E-2</c:v>
                </c:pt>
                <c:pt idx="4">
                  <c:v>4.2000000000000003E-2</c:v>
                </c:pt>
                <c:pt idx="5">
                  <c:v>3.9E-2</c:v>
                </c:pt>
                <c:pt idx="14">
                  <c:v>8.3000000000000004E-2</c:v>
                </c:pt>
                <c:pt idx="15">
                  <c:v>8.6999999999999994E-2</c:v>
                </c:pt>
                <c:pt idx="16">
                  <c:v>0.09</c:v>
                </c:pt>
                <c:pt idx="17">
                  <c:v>9.1999999999999998E-2</c:v>
                </c:pt>
                <c:pt idx="18">
                  <c:v>9.5000000000000001E-2</c:v>
                </c:pt>
                <c:pt idx="19">
                  <c:v>9.7000000000000003E-2</c:v>
                </c:pt>
                <c:pt idx="21">
                  <c:v>0.104</c:v>
                </c:pt>
                <c:pt idx="22">
                  <c:v>0.10299999999999999</c:v>
                </c:pt>
                <c:pt idx="23">
                  <c:v>0.11899999999999999</c:v>
                </c:pt>
                <c:pt idx="24">
                  <c:v>0.11799999999999999</c:v>
                </c:pt>
                <c:pt idx="25">
                  <c:v>0.114</c:v>
                </c:pt>
                <c:pt idx="26">
                  <c:v>0.115</c:v>
                </c:pt>
                <c:pt idx="28">
                  <c:v>0.14899999999999999</c:v>
                </c:pt>
                <c:pt idx="29">
                  <c:v>0.154</c:v>
                </c:pt>
                <c:pt idx="30">
                  <c:v>0.16400000000000001</c:v>
                </c:pt>
                <c:pt idx="31">
                  <c:v>0.16900000000000001</c:v>
                </c:pt>
                <c:pt idx="32">
                  <c:v>0.17100000000000001</c:v>
                </c:pt>
                <c:pt idx="33">
                  <c:v>0.192</c:v>
                </c:pt>
              </c:numCache>
            </c:numRef>
          </c:val>
          <c:smooth val="0"/>
          <c:extLst>
            <c:ext xmlns:c16="http://schemas.microsoft.com/office/drawing/2014/chart" uri="{C3380CC4-5D6E-409C-BE32-E72D297353CC}">
              <c16:uniqueId val="{00000023-F974-4C7E-B831-57BAC0090223}"/>
            </c:ext>
          </c:extLst>
        </c:ser>
        <c:dLbls>
          <c:showLegendKey val="0"/>
          <c:showVal val="0"/>
          <c:showCatName val="0"/>
          <c:showSerName val="0"/>
          <c:showPercent val="0"/>
          <c:showBubbleSize val="0"/>
        </c:dLbls>
        <c:marker val="1"/>
        <c:smooth val="0"/>
        <c:axId val="209067400"/>
        <c:axId val="209230824"/>
      </c:lineChart>
      <c:catAx>
        <c:axId val="209067400"/>
        <c:scaling>
          <c:orientation val="minMax"/>
        </c:scaling>
        <c:delete val="0"/>
        <c:axPos val="b"/>
        <c:numFmt formatCode="General" sourceLinked="1"/>
        <c:majorTickMark val="out"/>
        <c:minorTickMark val="none"/>
        <c:tickLblPos val="nextTo"/>
        <c:txPr>
          <a:bodyPr rot="-2700000"/>
          <a:lstStyle/>
          <a:p>
            <a:pPr>
              <a:defRPr/>
            </a:pPr>
            <a:endParaRPr lang="en-US"/>
          </a:p>
        </c:txPr>
        <c:crossAx val="209230824"/>
        <c:crosses val="autoZero"/>
        <c:auto val="1"/>
        <c:lblAlgn val="ctr"/>
        <c:lblOffset val="100"/>
        <c:noMultiLvlLbl val="0"/>
      </c:catAx>
      <c:valAx>
        <c:axId val="209230824"/>
        <c:scaling>
          <c:orientation val="minMax"/>
          <c:max val="0.30000000000000004"/>
          <c:min val="0"/>
        </c:scaling>
        <c:delete val="0"/>
        <c:axPos val="l"/>
        <c:majorGridlines>
          <c:spPr>
            <a:ln>
              <a:prstDash val="sysDash"/>
            </a:ln>
          </c:spPr>
        </c:majorGridlines>
        <c:title>
          <c:tx>
            <c:rich>
              <a:bodyPr rot="-5400000" vert="horz"/>
              <a:lstStyle/>
              <a:p>
                <a:pPr>
                  <a:defRPr sz="1200"/>
                </a:pPr>
                <a:r>
                  <a:rPr lang="en-US" sz="1200"/>
                  <a:t>Percentage of Hispanics </a:t>
                </a:r>
                <a:r>
                  <a:rPr lang="en-US" sz="1200" b="1" i="0" u="none" strike="noStrike" baseline="0">
                    <a:effectLst/>
                  </a:rPr>
                  <a:t>and Latinos</a:t>
                </a:r>
                <a:endParaRPr lang="en-US" sz="1200"/>
              </a:p>
            </c:rich>
          </c:tx>
          <c:layout>
            <c:manualLayout>
              <c:xMode val="edge"/>
              <c:yMode val="edge"/>
              <c:x val="3.1754504764740261E-5"/>
              <c:y val="0.13807930647673189"/>
            </c:manualLayout>
          </c:layout>
          <c:overlay val="0"/>
        </c:title>
        <c:numFmt formatCode="0%" sourceLinked="0"/>
        <c:majorTickMark val="out"/>
        <c:minorTickMark val="none"/>
        <c:tickLblPos val="nextTo"/>
        <c:crossAx val="209067400"/>
        <c:crosses val="autoZero"/>
        <c:crossBetween val="between"/>
        <c:majorUnit val="5.000000000000001E-2"/>
      </c:valAx>
    </c:plotArea>
    <c:legend>
      <c:legendPos val="r"/>
      <c:layout>
        <c:manualLayout>
          <c:xMode val="edge"/>
          <c:yMode val="edge"/>
          <c:x val="5.6698131826856367E-2"/>
          <c:y val="0.81894882434301519"/>
          <c:w val="0.60769580853285254"/>
          <c:h val="9.7009398721425388E-2"/>
        </c:manualLayout>
      </c:layout>
      <c:overlay val="0"/>
    </c:legend>
    <c:plotVisOnly val="1"/>
    <c:dispBlanksAs val="gap"/>
    <c:showDLblsOverMax val="0"/>
  </c:chart>
  <c:spPr>
    <a:ln>
      <a:noFill/>
    </a:ln>
  </c:spPr>
  <c:externalData r:id="rId1">
    <c:autoUpdate val="0"/>
  </c:externalData>
  <c:userShapes r:id="rId2"/>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252197168535751"/>
          <c:y val="6.8934725550610504E-2"/>
          <c:w val="0.43757982120051087"/>
          <c:h val="0.80998817966903069"/>
        </c:manualLayout>
      </c:layout>
      <c:pieChart>
        <c:varyColors val="1"/>
        <c:ser>
          <c:idx val="0"/>
          <c:order val="0"/>
          <c:tx>
            <c:strRef>
              <c:f>'slide 31'!$A$3</c:f>
              <c:strCache>
                <c:ptCount val="1"/>
                <c:pt idx="0">
                  <c:v>Category</c:v>
                </c:pt>
              </c:strCache>
            </c:strRef>
          </c:tx>
          <c:spPr>
            <a:ln w="38100">
              <a:solidFill>
                <a:schemeClr val="bg1"/>
              </a:solidFill>
            </a:ln>
          </c:spPr>
          <c:dPt>
            <c:idx val="0"/>
            <c:bubble3D val="0"/>
            <c:spPr>
              <a:solidFill>
                <a:srgbClr val="B54721"/>
              </a:solidFill>
              <a:ln w="38100">
                <a:solidFill>
                  <a:schemeClr val="bg1"/>
                </a:solidFill>
              </a:ln>
            </c:spPr>
            <c:extLst>
              <c:ext xmlns:c16="http://schemas.microsoft.com/office/drawing/2014/chart" uri="{C3380CC4-5D6E-409C-BE32-E72D297353CC}">
                <c16:uniqueId val="{00000001-AC48-4FB1-85F1-78F3322E23EC}"/>
              </c:ext>
            </c:extLst>
          </c:dPt>
          <c:dPt>
            <c:idx val="1"/>
            <c:bubble3D val="0"/>
            <c:spPr>
              <a:pattFill prst="narHorz">
                <a:fgClr>
                  <a:srgbClr val="B54721"/>
                </a:fgClr>
                <a:bgClr>
                  <a:schemeClr val="bg1"/>
                </a:bgClr>
              </a:pattFill>
              <a:ln w="38100">
                <a:solidFill>
                  <a:schemeClr val="bg1"/>
                </a:solidFill>
              </a:ln>
            </c:spPr>
            <c:extLst>
              <c:ext xmlns:c16="http://schemas.microsoft.com/office/drawing/2014/chart" uri="{C3380CC4-5D6E-409C-BE32-E72D297353CC}">
                <c16:uniqueId val="{00000003-AC48-4FB1-85F1-78F3322E23EC}"/>
              </c:ext>
            </c:extLst>
          </c:dPt>
          <c:dPt>
            <c:idx val="2"/>
            <c:bubble3D val="0"/>
            <c:spPr>
              <a:solidFill>
                <a:srgbClr val="51A6C2"/>
              </a:solidFill>
              <a:ln w="38100">
                <a:solidFill>
                  <a:schemeClr val="bg1"/>
                </a:solidFill>
              </a:ln>
            </c:spPr>
            <c:extLst>
              <c:ext xmlns:c16="http://schemas.microsoft.com/office/drawing/2014/chart" uri="{C3380CC4-5D6E-409C-BE32-E72D297353CC}">
                <c16:uniqueId val="{00000005-AC48-4FB1-85F1-78F3322E23EC}"/>
              </c:ext>
            </c:extLst>
          </c:dPt>
          <c:dPt>
            <c:idx val="3"/>
            <c:bubble3D val="0"/>
            <c:spPr>
              <a:pattFill prst="dkHorz">
                <a:fgClr>
                  <a:srgbClr val="51A6C2"/>
                </a:fgClr>
                <a:bgClr>
                  <a:schemeClr val="bg1"/>
                </a:bgClr>
              </a:pattFill>
              <a:ln w="38100">
                <a:solidFill>
                  <a:schemeClr val="bg1"/>
                </a:solidFill>
              </a:ln>
            </c:spPr>
            <c:extLst>
              <c:ext xmlns:c16="http://schemas.microsoft.com/office/drawing/2014/chart" uri="{C3380CC4-5D6E-409C-BE32-E72D297353CC}">
                <c16:uniqueId val="{00000007-AC48-4FB1-85F1-78F3322E23EC}"/>
              </c:ext>
            </c:extLst>
          </c:dPt>
          <c:dPt>
            <c:idx val="4"/>
            <c:bubble3D val="0"/>
            <c:spPr>
              <a:solidFill>
                <a:srgbClr val="77933C"/>
              </a:solidFill>
              <a:ln w="38100">
                <a:solidFill>
                  <a:schemeClr val="bg1"/>
                </a:solidFill>
              </a:ln>
            </c:spPr>
            <c:extLst>
              <c:ext xmlns:c16="http://schemas.microsoft.com/office/drawing/2014/chart" uri="{C3380CC4-5D6E-409C-BE32-E72D297353CC}">
                <c16:uniqueId val="{00000009-AC48-4FB1-85F1-78F3322E23EC}"/>
              </c:ext>
            </c:extLst>
          </c:dPt>
          <c:dPt>
            <c:idx val="5"/>
            <c:bubble3D val="0"/>
            <c:spPr>
              <a:pattFill prst="dkVert">
                <a:fgClr>
                  <a:srgbClr val="77933C"/>
                </a:fgClr>
                <a:bgClr>
                  <a:schemeClr val="bg1"/>
                </a:bgClr>
              </a:pattFill>
              <a:ln w="38100">
                <a:solidFill>
                  <a:schemeClr val="bg1"/>
                </a:solidFill>
              </a:ln>
            </c:spPr>
            <c:extLst>
              <c:ext xmlns:c16="http://schemas.microsoft.com/office/drawing/2014/chart" uri="{C3380CC4-5D6E-409C-BE32-E72D297353CC}">
                <c16:uniqueId val="{0000000B-AC48-4FB1-85F1-78F3322E23EC}"/>
              </c:ext>
            </c:extLst>
          </c:dPt>
          <c:dPt>
            <c:idx val="6"/>
            <c:bubble3D val="0"/>
            <c:spPr>
              <a:solidFill>
                <a:srgbClr val="A16BB1"/>
              </a:solidFill>
              <a:ln w="38100">
                <a:solidFill>
                  <a:schemeClr val="bg1"/>
                </a:solidFill>
              </a:ln>
            </c:spPr>
            <c:extLst>
              <c:ext xmlns:c16="http://schemas.microsoft.com/office/drawing/2014/chart" uri="{C3380CC4-5D6E-409C-BE32-E72D297353CC}">
                <c16:uniqueId val="{0000000D-AC48-4FB1-85F1-78F3322E23EC}"/>
              </c:ext>
            </c:extLst>
          </c:dPt>
          <c:dPt>
            <c:idx val="7"/>
            <c:bubble3D val="0"/>
            <c:spPr>
              <a:pattFill prst="wdUpDiag">
                <a:fgClr>
                  <a:srgbClr val="A16BB1"/>
                </a:fgClr>
                <a:bgClr>
                  <a:schemeClr val="bg1"/>
                </a:bgClr>
              </a:pattFill>
              <a:ln w="38100">
                <a:solidFill>
                  <a:schemeClr val="bg1"/>
                </a:solidFill>
              </a:ln>
            </c:spPr>
            <c:extLst>
              <c:ext xmlns:c16="http://schemas.microsoft.com/office/drawing/2014/chart" uri="{C3380CC4-5D6E-409C-BE32-E72D297353CC}">
                <c16:uniqueId val="{0000000F-AC48-4FB1-85F1-78F3322E23EC}"/>
              </c:ext>
            </c:extLst>
          </c:dPt>
          <c:dPt>
            <c:idx val="8"/>
            <c:bubble3D val="0"/>
            <c:spPr>
              <a:solidFill>
                <a:srgbClr val="E1DC53"/>
              </a:solidFill>
              <a:ln w="38100">
                <a:solidFill>
                  <a:schemeClr val="bg1"/>
                </a:solidFill>
              </a:ln>
            </c:spPr>
            <c:extLst>
              <c:ext xmlns:c16="http://schemas.microsoft.com/office/drawing/2014/chart" uri="{C3380CC4-5D6E-409C-BE32-E72D297353CC}">
                <c16:uniqueId val="{00000011-AC48-4FB1-85F1-78F3322E23EC}"/>
              </c:ext>
            </c:extLst>
          </c:dPt>
          <c:dPt>
            <c:idx val="9"/>
            <c:bubble3D val="0"/>
            <c:spPr>
              <a:pattFill prst="wdDnDiag">
                <a:fgClr>
                  <a:srgbClr val="E1DC53"/>
                </a:fgClr>
                <a:bgClr>
                  <a:schemeClr val="bg1"/>
                </a:bgClr>
              </a:pattFill>
              <a:ln w="38100">
                <a:solidFill>
                  <a:schemeClr val="bg1"/>
                </a:solidFill>
              </a:ln>
            </c:spPr>
            <c:extLst>
              <c:ext xmlns:c16="http://schemas.microsoft.com/office/drawing/2014/chart" uri="{C3380CC4-5D6E-409C-BE32-E72D297353CC}">
                <c16:uniqueId val="{00000013-AC48-4FB1-85F1-78F3322E23EC}"/>
              </c:ext>
            </c:extLst>
          </c:dPt>
          <c:dPt>
            <c:idx val="10"/>
            <c:bubble3D val="0"/>
            <c:spPr>
              <a:solidFill>
                <a:srgbClr val="51C2A9"/>
              </a:solidFill>
              <a:ln w="38100">
                <a:solidFill>
                  <a:schemeClr val="bg1"/>
                </a:solidFill>
              </a:ln>
            </c:spPr>
            <c:extLst>
              <c:ext xmlns:c16="http://schemas.microsoft.com/office/drawing/2014/chart" uri="{C3380CC4-5D6E-409C-BE32-E72D297353CC}">
                <c16:uniqueId val="{00000015-AC48-4FB1-85F1-78F3322E23EC}"/>
              </c:ext>
            </c:extLst>
          </c:dPt>
          <c:dPt>
            <c:idx val="11"/>
            <c:bubble3D val="0"/>
            <c:spPr>
              <a:pattFill prst="wdUpDiag">
                <a:fgClr>
                  <a:srgbClr val="51C2A9"/>
                </a:fgClr>
                <a:bgClr>
                  <a:schemeClr val="bg1"/>
                </a:bgClr>
              </a:pattFill>
              <a:ln w="38100">
                <a:solidFill>
                  <a:schemeClr val="bg1"/>
                </a:solidFill>
              </a:ln>
            </c:spPr>
            <c:extLst>
              <c:ext xmlns:c16="http://schemas.microsoft.com/office/drawing/2014/chart" uri="{C3380CC4-5D6E-409C-BE32-E72D297353CC}">
                <c16:uniqueId val="{00000017-AC48-4FB1-85F1-78F3322E23EC}"/>
              </c:ext>
            </c:extLst>
          </c:dPt>
          <c:dLbls>
            <c:dLbl>
              <c:idx val="0"/>
              <c:layout>
                <c:manualLayout>
                  <c:x val="0.12716926009248844"/>
                  <c:y val="-4.5954148479701043E-2"/>
                </c:manualLayout>
              </c:layout>
              <c:tx>
                <c:rich>
                  <a:bodyPr/>
                  <a:lstStyle/>
                  <a:p>
                    <a:r>
                      <a:rPr lang="en-US"/>
                      <a:t>ERC Awards 
30%</a:t>
                    </a:r>
                  </a:p>
                </c:rich>
              </c:tx>
              <c:showLegendKey val="0"/>
              <c:showVal val="0"/>
              <c:showCatName val="1"/>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1-AC48-4FB1-85F1-78F3322E23EC}"/>
                </c:ext>
              </c:extLst>
            </c:dLbl>
            <c:dLbl>
              <c:idx val="1"/>
              <c:delete val="1"/>
              <c:extLst>
                <c:ext xmlns:c15="http://schemas.microsoft.com/office/drawing/2012/chart" uri="{CE6537A1-D6FC-4f65-9D91-7224C49458BB}"/>
                <c:ext xmlns:c16="http://schemas.microsoft.com/office/drawing/2014/chart" uri="{C3380CC4-5D6E-409C-BE32-E72D297353CC}">
                  <c16:uniqueId val="{00000003-AC48-4FB1-85F1-78F3322E23EC}"/>
                </c:ext>
              </c:extLst>
            </c:dLbl>
            <c:dLbl>
              <c:idx val="2"/>
              <c:delete val="1"/>
              <c:extLst>
                <c:ext xmlns:c15="http://schemas.microsoft.com/office/drawing/2012/chart" uri="{CE6537A1-D6FC-4f65-9D91-7224C49458BB}"/>
                <c:ext xmlns:c16="http://schemas.microsoft.com/office/drawing/2014/chart" uri="{C3380CC4-5D6E-409C-BE32-E72D297353CC}">
                  <c16:uniqueId val="{00000005-AC48-4FB1-85F1-78F3322E23EC}"/>
                </c:ext>
              </c:extLst>
            </c:dLbl>
            <c:dLbl>
              <c:idx val="3"/>
              <c:layout>
                <c:manualLayout>
                  <c:x val="-5.9408198975128147E-2"/>
                  <c:y val="-9.7379906000122085E-3"/>
                </c:manualLayout>
              </c:layout>
              <c:tx>
                <c:rich>
                  <a:bodyPr/>
                  <a:lstStyle/>
                  <a:p>
                    <a:r>
                      <a:rPr lang="en-US"/>
                      <a:t>Other NSF 
20%</a:t>
                    </a:r>
                  </a:p>
                </c:rich>
              </c:tx>
              <c:showLegendKey val="0"/>
              <c:showVal val="0"/>
              <c:showCatName val="1"/>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7-AC48-4FB1-85F1-78F3322E23EC}"/>
                </c:ext>
              </c:extLst>
            </c:dLbl>
            <c:dLbl>
              <c:idx val="4"/>
              <c:delete val="1"/>
              <c:extLst>
                <c:ext xmlns:c15="http://schemas.microsoft.com/office/drawing/2012/chart" uri="{CE6537A1-D6FC-4f65-9D91-7224C49458BB}"/>
                <c:ext xmlns:c16="http://schemas.microsoft.com/office/drawing/2014/chart" uri="{C3380CC4-5D6E-409C-BE32-E72D297353CC}">
                  <c16:uniqueId val="{00000009-AC48-4FB1-85F1-78F3322E23EC}"/>
                </c:ext>
              </c:extLst>
            </c:dLbl>
            <c:dLbl>
              <c:idx val="5"/>
              <c:layout>
                <c:manualLayout>
                  <c:x val="-0.10597503437070366"/>
                  <c:y val="5.3345439378217297E-3"/>
                </c:manualLayout>
              </c:layout>
              <c:tx>
                <c:rich>
                  <a:bodyPr/>
                  <a:lstStyle/>
                  <a:p>
                    <a:r>
                      <a:rPr lang="en-US"/>
                      <a:t>Non-NSF Government</a:t>
                    </a:r>
                  </a:p>
                  <a:p>
                    <a:r>
                      <a:rPr lang="en-US"/>
                      <a:t>22%</a:t>
                    </a:r>
                  </a:p>
                </c:rich>
              </c:tx>
              <c:showLegendKey val="0"/>
              <c:showVal val="0"/>
              <c:showCatName val="1"/>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B-AC48-4FB1-85F1-78F3322E23EC}"/>
                </c:ext>
              </c:extLst>
            </c:dLbl>
            <c:dLbl>
              <c:idx val="6"/>
              <c:delete val="1"/>
              <c:extLst>
                <c:ext xmlns:c15="http://schemas.microsoft.com/office/drawing/2012/chart" uri="{CE6537A1-D6FC-4f65-9D91-7224C49458BB}"/>
                <c:ext xmlns:c16="http://schemas.microsoft.com/office/drawing/2014/chart" uri="{C3380CC4-5D6E-409C-BE32-E72D297353CC}">
                  <c16:uniqueId val="{0000000D-AC48-4FB1-85F1-78F3322E23EC}"/>
                </c:ext>
              </c:extLst>
            </c:dLbl>
            <c:dLbl>
              <c:idx val="7"/>
              <c:layout>
                <c:manualLayout>
                  <c:x val="1.9028558930133735E-2"/>
                  <c:y val="-6.8724694296933815E-3"/>
                </c:manualLayout>
              </c:layout>
              <c:tx>
                <c:rich>
                  <a:bodyPr/>
                  <a:lstStyle/>
                  <a:p>
                    <a:r>
                      <a:rPr lang="en-US"/>
                      <a:t>Industry 
13%</a:t>
                    </a:r>
                  </a:p>
                </c:rich>
              </c:tx>
              <c:showLegendKey val="0"/>
              <c:showVal val="0"/>
              <c:showCatName val="1"/>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F-AC48-4FB1-85F1-78F3322E23EC}"/>
                </c:ext>
              </c:extLst>
            </c:dLbl>
            <c:dLbl>
              <c:idx val="8"/>
              <c:layout>
                <c:manualLayout>
                  <c:x val="6.5610236220472434E-2"/>
                  <c:y val="2.1575973061506847E-2"/>
                </c:manualLayout>
              </c:layout>
              <c:tx>
                <c:rich>
                  <a:bodyPr/>
                  <a:lstStyle/>
                  <a:p>
                    <a:r>
                      <a:rPr lang="en-US"/>
                      <a:t>University 
4%</a:t>
                    </a:r>
                  </a:p>
                </c:rich>
              </c:tx>
              <c:showLegendKey val="0"/>
              <c:showVal val="0"/>
              <c:showCatName val="1"/>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11-AC48-4FB1-85F1-78F3322E23EC}"/>
                </c:ext>
              </c:extLst>
            </c:dLbl>
            <c:dLbl>
              <c:idx val="9"/>
              <c:delete val="1"/>
              <c:extLst>
                <c:ext xmlns:c15="http://schemas.microsoft.com/office/drawing/2012/chart" uri="{CE6537A1-D6FC-4f65-9D91-7224C49458BB}"/>
                <c:ext xmlns:c16="http://schemas.microsoft.com/office/drawing/2014/chart" uri="{C3380CC4-5D6E-409C-BE32-E72D297353CC}">
                  <c16:uniqueId val="{00000013-AC48-4FB1-85F1-78F3322E23EC}"/>
                </c:ext>
              </c:extLst>
            </c:dLbl>
            <c:dLbl>
              <c:idx val="10"/>
              <c:delete val="1"/>
              <c:extLst>
                <c:ext xmlns:c15="http://schemas.microsoft.com/office/drawing/2012/chart" uri="{CE6537A1-D6FC-4f65-9D91-7224C49458BB}"/>
                <c:ext xmlns:c16="http://schemas.microsoft.com/office/drawing/2014/chart" uri="{C3380CC4-5D6E-409C-BE32-E72D297353CC}">
                  <c16:uniqueId val="{00000015-AC48-4FB1-85F1-78F3322E23EC}"/>
                </c:ext>
              </c:extLst>
            </c:dLbl>
            <c:dLbl>
              <c:idx val="11"/>
              <c:layout>
                <c:manualLayout>
                  <c:x val="4.1520747406574181E-2"/>
                  <c:y val="8.6537365968788721E-2"/>
                </c:manualLayout>
              </c:layout>
              <c:tx>
                <c:rich>
                  <a:bodyPr/>
                  <a:lstStyle/>
                  <a:p>
                    <a:r>
                      <a:rPr lang="en-US"/>
                      <a:t>Other Sources 
12%</a:t>
                    </a:r>
                  </a:p>
                </c:rich>
              </c:tx>
              <c:showLegendKey val="0"/>
              <c:showVal val="0"/>
              <c:showCatName val="1"/>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17-AC48-4FB1-85F1-78F3322E23EC}"/>
                </c:ext>
              </c:extLst>
            </c:dLbl>
            <c:spPr>
              <a:noFill/>
              <a:ln>
                <a:noFill/>
              </a:ln>
              <a:effectLst/>
            </c:spPr>
            <c:txPr>
              <a:bodyPr/>
              <a:lstStyle/>
              <a:p>
                <a:pPr>
                  <a:defRPr sz="1300"/>
                </a:pPr>
                <a:endParaRPr lang="en-US"/>
              </a:p>
            </c:txPr>
            <c:showLegendKey val="0"/>
            <c:showVal val="0"/>
            <c:showCatName val="1"/>
            <c:showSerName val="0"/>
            <c:showPercent val="1"/>
            <c:showBubbleSize val="0"/>
            <c:showLeaderLines val="1"/>
            <c:extLst>
              <c:ext xmlns:c15="http://schemas.microsoft.com/office/drawing/2012/chart" uri="{CE6537A1-D6FC-4f65-9D91-7224C49458BB}"/>
            </c:extLst>
          </c:dLbls>
          <c:cat>
            <c:strRef>
              <c:f>'slide 31'!$A$4:$A$15</c:f>
              <c:strCache>
                <c:ptCount val="12"/>
                <c:pt idx="0">
                  <c:v>ERC Awards - Direct Support</c:v>
                </c:pt>
                <c:pt idx="1">
                  <c:v>ERC Awards - Associated Project Support</c:v>
                </c:pt>
                <c:pt idx="2">
                  <c:v>Other NSF - Direct Support</c:v>
                </c:pt>
                <c:pt idx="3">
                  <c:v>Other NSF - Associated Project Support</c:v>
                </c:pt>
                <c:pt idx="4">
                  <c:v>Non-NSF Government - Direct Support</c:v>
                </c:pt>
                <c:pt idx="5">
                  <c:v>Non-NSF Government - Associated Project Support</c:v>
                </c:pt>
                <c:pt idx="6">
                  <c:v>Industry - Direct Support</c:v>
                </c:pt>
                <c:pt idx="7">
                  <c:v>Industry - Associated Project Support</c:v>
                </c:pt>
                <c:pt idx="8">
                  <c:v>University - Direct Support</c:v>
                </c:pt>
                <c:pt idx="9">
                  <c:v>University - Associated Project Support</c:v>
                </c:pt>
                <c:pt idx="10">
                  <c:v>Other Sources - Direct Support</c:v>
                </c:pt>
                <c:pt idx="11">
                  <c:v>Other Sources - Associated Project Support</c:v>
                </c:pt>
              </c:strCache>
            </c:strRef>
          </c:cat>
          <c:val>
            <c:numRef>
              <c:f>'slide 31'!$B$4:$B$15</c:f>
              <c:numCache>
                <c:formatCode>General</c:formatCode>
                <c:ptCount val="12"/>
                <c:pt idx="0">
                  <c:v>20498508</c:v>
                </c:pt>
                <c:pt idx="1">
                  <c:v>1</c:v>
                </c:pt>
                <c:pt idx="2">
                  <c:v>398494</c:v>
                </c:pt>
                <c:pt idx="3">
                  <c:v>13277900</c:v>
                </c:pt>
                <c:pt idx="4">
                  <c:v>167699</c:v>
                </c:pt>
                <c:pt idx="5">
                  <c:v>14796802</c:v>
                </c:pt>
                <c:pt idx="6">
                  <c:v>1003519</c:v>
                </c:pt>
                <c:pt idx="7">
                  <c:v>7698255</c:v>
                </c:pt>
                <c:pt idx="8">
                  <c:v>2457643</c:v>
                </c:pt>
                <c:pt idx="9">
                  <c:v>231381</c:v>
                </c:pt>
                <c:pt idx="10">
                  <c:v>15</c:v>
                </c:pt>
                <c:pt idx="11">
                  <c:v>7926299</c:v>
                </c:pt>
              </c:numCache>
            </c:numRef>
          </c:val>
          <c:extLst>
            <c:ext xmlns:c16="http://schemas.microsoft.com/office/drawing/2014/chart" uri="{C3380CC4-5D6E-409C-BE32-E72D297353CC}">
              <c16:uniqueId val="{00000018-AC48-4FB1-85F1-78F3322E23EC}"/>
            </c:ext>
          </c:extLst>
        </c:ser>
        <c:dLbls>
          <c:showLegendKey val="0"/>
          <c:showVal val="0"/>
          <c:showCatName val="1"/>
          <c:showSerName val="0"/>
          <c:showPercent val="1"/>
          <c:showBubbleSize val="0"/>
          <c:showLeaderLines val="1"/>
        </c:dLbls>
        <c:firstSliceAng val="63"/>
      </c:pieChart>
    </c:plotArea>
    <c:plotVisOnly val="1"/>
    <c:dispBlanksAs val="gap"/>
    <c:showDLblsOverMax val="0"/>
  </c:chart>
  <c:spPr>
    <a:noFill/>
    <a:ln>
      <a:noFill/>
    </a:ln>
  </c:spPr>
  <c:externalData r:id="rId1">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136743716057528"/>
          <c:y val="8.5121123991976091E-2"/>
          <c:w val="0.65742204755440659"/>
          <c:h val="0.80456631566734549"/>
        </c:manualLayout>
      </c:layout>
      <c:areaChart>
        <c:grouping val="percentStacked"/>
        <c:varyColors val="0"/>
        <c:ser>
          <c:idx val="0"/>
          <c:order val="0"/>
          <c:tx>
            <c:strRef>
              <c:f>'slide 32'!$C$3</c:f>
              <c:strCache>
                <c:ptCount val="1"/>
                <c:pt idx="0">
                  <c:v>Center-Funded Projects</c:v>
                </c:pt>
              </c:strCache>
            </c:strRef>
          </c:tx>
          <c:spPr>
            <a:solidFill>
              <a:srgbClr val="51A6C2"/>
            </a:solidFill>
            <a:ln w="25400">
              <a:solidFill>
                <a:schemeClr val="bg1"/>
              </a:solidFill>
            </a:ln>
          </c:spPr>
          <c:dPt>
            <c:idx val="0"/>
            <c:bubble3D val="0"/>
            <c:extLst>
              <c:ext xmlns:c16="http://schemas.microsoft.com/office/drawing/2014/chart" uri="{C3380CC4-5D6E-409C-BE32-E72D297353CC}">
                <c16:uniqueId val="{00000000-1B05-44A4-9FE9-3B24C4518302}"/>
              </c:ext>
            </c:extLst>
          </c:dPt>
          <c:dPt>
            <c:idx val="1"/>
            <c:bubble3D val="0"/>
            <c:extLst>
              <c:ext xmlns:c16="http://schemas.microsoft.com/office/drawing/2014/chart" uri="{C3380CC4-5D6E-409C-BE32-E72D297353CC}">
                <c16:uniqueId val="{00000001-1B05-44A4-9FE9-3B24C4518302}"/>
              </c:ext>
            </c:extLst>
          </c:dPt>
          <c:dPt>
            <c:idx val="2"/>
            <c:bubble3D val="0"/>
            <c:extLst>
              <c:ext xmlns:c16="http://schemas.microsoft.com/office/drawing/2014/chart" uri="{C3380CC4-5D6E-409C-BE32-E72D297353CC}">
                <c16:uniqueId val="{00000002-1B05-44A4-9FE9-3B24C4518302}"/>
              </c:ext>
            </c:extLst>
          </c:dPt>
          <c:dLbls>
            <c:dLbl>
              <c:idx val="0"/>
              <c:layout>
                <c:manualLayout>
                  <c:x val="2.1279714273520673E-2"/>
                  <c:y val="1.310959989636495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B05-44A4-9FE9-3B24C4518302}"/>
                </c:ext>
              </c:extLst>
            </c:dLbl>
            <c:dLbl>
              <c:idx val="1"/>
              <c:delete val="1"/>
              <c:extLst>
                <c:ext xmlns:c15="http://schemas.microsoft.com/office/drawing/2012/chart" uri="{CE6537A1-D6FC-4f65-9D91-7224C49458BB}"/>
                <c:ext xmlns:c16="http://schemas.microsoft.com/office/drawing/2014/chart" uri="{C3380CC4-5D6E-409C-BE32-E72D297353CC}">
                  <c16:uniqueId val="{00000001-1B05-44A4-9FE9-3B24C4518302}"/>
                </c:ext>
              </c:extLst>
            </c:dLbl>
            <c:dLbl>
              <c:idx val="2"/>
              <c:delete val="1"/>
              <c:extLst>
                <c:ext xmlns:c15="http://schemas.microsoft.com/office/drawing/2012/chart" uri="{CE6537A1-D6FC-4f65-9D91-7224C49458BB}"/>
                <c:ext xmlns:c16="http://schemas.microsoft.com/office/drawing/2014/chart" uri="{C3380CC4-5D6E-409C-BE32-E72D297353CC}">
                  <c16:uniqueId val="{00000002-1B05-44A4-9FE9-3B24C4518302}"/>
                </c:ext>
              </c:extLst>
            </c:dLbl>
            <c:dLbl>
              <c:idx val="3"/>
              <c:delete val="1"/>
              <c:extLst>
                <c:ext xmlns:c15="http://schemas.microsoft.com/office/drawing/2012/chart" uri="{CE6537A1-D6FC-4f65-9D91-7224C49458BB}"/>
                <c:ext xmlns:c16="http://schemas.microsoft.com/office/drawing/2014/chart" uri="{C3380CC4-5D6E-409C-BE32-E72D297353CC}">
                  <c16:uniqueId val="{00000003-1B05-44A4-9FE9-3B24C4518302}"/>
                </c:ext>
              </c:extLst>
            </c:dLbl>
            <c:dLbl>
              <c:idx val="4"/>
              <c:delete val="1"/>
              <c:extLst>
                <c:ext xmlns:c15="http://schemas.microsoft.com/office/drawing/2012/chart" uri="{CE6537A1-D6FC-4f65-9D91-7224C49458BB}"/>
                <c:ext xmlns:c16="http://schemas.microsoft.com/office/drawing/2014/chart" uri="{C3380CC4-5D6E-409C-BE32-E72D297353CC}">
                  <c16:uniqueId val="{00000004-1B05-44A4-9FE9-3B24C4518302}"/>
                </c:ext>
              </c:extLst>
            </c:dLbl>
            <c:numFmt formatCode="&quot;$&quot;#,##0" sourceLinked="0"/>
            <c:spPr>
              <a:noFill/>
              <a:ln>
                <a:noFill/>
              </a:ln>
              <a:effectLst/>
            </c:spPr>
            <c:txPr>
              <a:bodyPr/>
              <a:lstStyle/>
              <a:p>
                <a:pPr>
                  <a:defRPr sz="11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'slide 32'!$B$4:$B$8</c:f>
              <c:numCache>
                <c:formatCode>m/d/yyyy</c:formatCode>
                <c:ptCount val="5"/>
                <c:pt idx="0">
                  <c:v>0</c:v>
                </c:pt>
                <c:pt idx="1">
                  <c:v>11.732749341854099</c:v>
                </c:pt>
                <c:pt idx="2">
                  <c:v>11.732749341854099</c:v>
                </c:pt>
                <c:pt idx="3">
                  <c:v>100</c:v>
                </c:pt>
                <c:pt idx="4">
                  <c:v>100</c:v>
                </c:pt>
              </c:numCache>
            </c:numRef>
          </c:cat>
          <c:val>
            <c:numRef>
              <c:f>'slide 32'!$C$4:$C$8</c:f>
              <c:numCache>
                <c:formatCode>"$"#,##0</c:formatCode>
                <c:ptCount val="5"/>
                <c:pt idx="0">
                  <c:v>4817686</c:v>
                </c:pt>
                <c:pt idx="1">
                  <c:v>4817686</c:v>
                </c:pt>
                <c:pt idx="2">
                  <c:v>35283463</c:v>
                </c:pt>
                <c:pt idx="3">
                  <c:v>35283463</c:v>
                </c:pt>
                <c:pt idx="4" formatCode="&quot;$&quot;#,##0_);[Red]\(&quot;$&quot;#,##0\)">
                  <c:v>0</c:v>
                </c:pt>
              </c:numCache>
            </c:numRef>
          </c:val>
          <c:extLst>
            <c:ext xmlns:c16="http://schemas.microsoft.com/office/drawing/2014/chart" uri="{C3380CC4-5D6E-409C-BE32-E72D297353CC}">
              <c16:uniqueId val="{00000005-1B05-44A4-9FE9-3B24C4518302}"/>
            </c:ext>
          </c:extLst>
        </c:ser>
        <c:ser>
          <c:idx val="1"/>
          <c:order val="1"/>
          <c:tx>
            <c:strRef>
              <c:f>'slide 32'!$D$3</c:f>
              <c:strCache>
                <c:ptCount val="1"/>
                <c:pt idx="0">
                  <c:v>Associated Projects</c:v>
                </c:pt>
              </c:strCache>
            </c:strRef>
          </c:tx>
          <c:spPr>
            <a:solidFill>
              <a:srgbClr val="945191"/>
            </a:solidFill>
            <a:ln w="25400">
              <a:solidFill>
                <a:schemeClr val="bg1"/>
              </a:solidFill>
            </a:ln>
          </c:spPr>
          <c:dPt>
            <c:idx val="0"/>
            <c:bubble3D val="0"/>
            <c:extLst>
              <c:ext xmlns:c16="http://schemas.microsoft.com/office/drawing/2014/chart" uri="{C3380CC4-5D6E-409C-BE32-E72D297353CC}">
                <c16:uniqueId val="{00000006-1B05-44A4-9FE9-3B24C4518302}"/>
              </c:ext>
            </c:extLst>
          </c:dPt>
          <c:dPt>
            <c:idx val="1"/>
            <c:bubble3D val="0"/>
            <c:extLst>
              <c:ext xmlns:c16="http://schemas.microsoft.com/office/drawing/2014/chart" uri="{C3380CC4-5D6E-409C-BE32-E72D297353CC}">
                <c16:uniqueId val="{00000007-1B05-44A4-9FE9-3B24C4518302}"/>
              </c:ext>
            </c:extLst>
          </c:dPt>
          <c:dPt>
            <c:idx val="2"/>
            <c:bubble3D val="0"/>
            <c:extLst>
              <c:ext xmlns:c16="http://schemas.microsoft.com/office/drawing/2014/chart" uri="{C3380CC4-5D6E-409C-BE32-E72D297353CC}">
                <c16:uniqueId val="{00000008-1B05-44A4-9FE9-3B24C4518302}"/>
              </c:ext>
            </c:extLst>
          </c:dPt>
          <c:dLbls>
            <c:dLbl>
              <c:idx val="0"/>
              <c:layout>
                <c:manualLayout>
                  <c:x val="1.8484065254038361E-2"/>
                  <c:y val="-5.4345528031965722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1B05-44A4-9FE9-3B24C4518302}"/>
                </c:ext>
              </c:extLst>
            </c:dLbl>
            <c:dLbl>
              <c:idx val="1"/>
              <c:delete val="1"/>
              <c:extLst>
                <c:ext xmlns:c15="http://schemas.microsoft.com/office/drawing/2012/chart" uri="{CE6537A1-D6FC-4f65-9D91-7224C49458BB}"/>
                <c:ext xmlns:c16="http://schemas.microsoft.com/office/drawing/2014/chart" uri="{C3380CC4-5D6E-409C-BE32-E72D297353CC}">
                  <c16:uniqueId val="{00000007-1B05-44A4-9FE9-3B24C4518302}"/>
                </c:ext>
              </c:extLst>
            </c:dLbl>
            <c:dLbl>
              <c:idx val="2"/>
              <c:delete val="1"/>
              <c:extLst>
                <c:ext xmlns:c15="http://schemas.microsoft.com/office/drawing/2012/chart" uri="{CE6537A1-D6FC-4f65-9D91-7224C49458BB}"/>
                <c:ext xmlns:c16="http://schemas.microsoft.com/office/drawing/2014/chart" uri="{C3380CC4-5D6E-409C-BE32-E72D297353CC}">
                  <c16:uniqueId val="{00000008-1B05-44A4-9FE9-3B24C4518302}"/>
                </c:ext>
              </c:extLst>
            </c:dLbl>
            <c:dLbl>
              <c:idx val="3"/>
              <c:delete val="1"/>
              <c:extLst>
                <c:ext xmlns:c15="http://schemas.microsoft.com/office/drawing/2012/chart" uri="{CE6537A1-D6FC-4f65-9D91-7224C49458BB}"/>
                <c:ext xmlns:c16="http://schemas.microsoft.com/office/drawing/2014/chart" uri="{C3380CC4-5D6E-409C-BE32-E72D297353CC}">
                  <c16:uniqueId val="{00000009-1B05-44A4-9FE9-3B24C4518302}"/>
                </c:ext>
              </c:extLst>
            </c:dLbl>
            <c:dLbl>
              <c:idx val="4"/>
              <c:delete val="1"/>
              <c:extLst>
                <c:ext xmlns:c15="http://schemas.microsoft.com/office/drawing/2012/chart" uri="{CE6537A1-D6FC-4f65-9D91-7224C49458BB}"/>
                <c:ext xmlns:c16="http://schemas.microsoft.com/office/drawing/2014/chart" uri="{C3380CC4-5D6E-409C-BE32-E72D297353CC}">
                  <c16:uniqueId val="{0000000A-1B05-44A4-9FE9-3B24C4518302}"/>
                </c:ext>
              </c:extLst>
            </c:dLbl>
            <c:spPr>
              <a:noFill/>
              <a:ln>
                <a:noFill/>
              </a:ln>
              <a:effectLst/>
            </c:spPr>
            <c:txPr>
              <a:bodyPr/>
              <a:lstStyle/>
              <a:p>
                <a:pPr>
                  <a:defRPr sz="11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'slide 32'!$B$4:$B$8</c:f>
              <c:numCache>
                <c:formatCode>m/d/yyyy</c:formatCode>
                <c:ptCount val="5"/>
                <c:pt idx="0">
                  <c:v>0</c:v>
                </c:pt>
                <c:pt idx="1">
                  <c:v>11.732749341854099</c:v>
                </c:pt>
                <c:pt idx="2">
                  <c:v>11.732749341854099</c:v>
                </c:pt>
                <c:pt idx="3">
                  <c:v>100</c:v>
                </c:pt>
                <c:pt idx="4">
                  <c:v>100</c:v>
                </c:pt>
              </c:numCache>
            </c:numRef>
          </c:cat>
          <c:val>
            <c:numRef>
              <c:f>'slide 32'!$D$4:$D$8</c:f>
              <c:numCache>
                <c:formatCode>"$"#,##0</c:formatCode>
                <c:ptCount val="5"/>
                <c:pt idx="0">
                  <c:v>27461537</c:v>
                </c:pt>
                <c:pt idx="1">
                  <c:v>27461537</c:v>
                </c:pt>
                <c:pt idx="2">
                  <c:v>63027874</c:v>
                </c:pt>
                <c:pt idx="3">
                  <c:v>63027874</c:v>
                </c:pt>
                <c:pt idx="4" formatCode="&quot;$&quot;#,##0_);[Red]\(&quot;$&quot;#,##0\)">
                  <c:v>0</c:v>
                </c:pt>
              </c:numCache>
            </c:numRef>
          </c:val>
          <c:extLst>
            <c:ext xmlns:c16="http://schemas.microsoft.com/office/drawing/2014/chart" uri="{C3380CC4-5D6E-409C-BE32-E72D297353CC}">
              <c16:uniqueId val="{0000000B-1B05-44A4-9FE9-3B24C4518302}"/>
            </c:ext>
          </c:extLst>
        </c:ser>
        <c:ser>
          <c:idx val="2"/>
          <c:order val="2"/>
          <c:tx>
            <c:strRef>
              <c:f>'slide 32'!$E$3</c:f>
              <c:strCache>
                <c:ptCount val="1"/>
                <c:pt idx="0">
                  <c:v>Sponsored Projects</c:v>
                </c:pt>
              </c:strCache>
            </c:strRef>
          </c:tx>
          <c:dLbls>
            <c:dLbl>
              <c:idx val="0"/>
              <c:layout>
                <c:manualLayout>
                  <c:x val="2.3663524528946076E-2"/>
                  <c:y val="-5.036569866709925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1B05-44A4-9FE9-3B24C4518302}"/>
                </c:ext>
              </c:extLst>
            </c:dLbl>
            <c:dLbl>
              <c:idx val="1"/>
              <c:delete val="1"/>
              <c:extLst>
                <c:ext xmlns:c15="http://schemas.microsoft.com/office/drawing/2012/chart" uri="{CE6537A1-D6FC-4f65-9D91-7224C49458BB}"/>
                <c:ext xmlns:c16="http://schemas.microsoft.com/office/drawing/2014/chart" uri="{C3380CC4-5D6E-409C-BE32-E72D297353CC}">
                  <c16:uniqueId val="{0000000D-1B05-44A4-9FE9-3B24C4518302}"/>
                </c:ext>
              </c:extLst>
            </c:dLbl>
            <c:dLbl>
              <c:idx val="2"/>
              <c:delete val="1"/>
              <c:extLst>
                <c:ext xmlns:c15="http://schemas.microsoft.com/office/drawing/2012/chart" uri="{CE6537A1-D6FC-4f65-9D91-7224C49458BB}"/>
                <c:ext xmlns:c16="http://schemas.microsoft.com/office/drawing/2014/chart" uri="{C3380CC4-5D6E-409C-BE32-E72D297353CC}">
                  <c16:uniqueId val="{0000000E-1B05-44A4-9FE9-3B24C4518302}"/>
                </c:ext>
              </c:extLst>
            </c:dLbl>
            <c:dLbl>
              <c:idx val="3"/>
              <c:delete val="1"/>
              <c:extLst>
                <c:ext xmlns:c15="http://schemas.microsoft.com/office/drawing/2012/chart" uri="{CE6537A1-D6FC-4f65-9D91-7224C49458BB}"/>
                <c:ext xmlns:c16="http://schemas.microsoft.com/office/drawing/2014/chart" uri="{C3380CC4-5D6E-409C-BE32-E72D297353CC}">
                  <c16:uniqueId val="{0000000F-1B05-44A4-9FE9-3B24C4518302}"/>
                </c:ext>
              </c:extLst>
            </c:dLbl>
            <c:dLbl>
              <c:idx val="4"/>
              <c:delete val="1"/>
              <c:extLst>
                <c:ext xmlns:c15="http://schemas.microsoft.com/office/drawing/2012/chart" uri="{CE6537A1-D6FC-4f65-9D91-7224C49458BB}"/>
                <c:ext xmlns:c16="http://schemas.microsoft.com/office/drawing/2014/chart" uri="{C3380CC4-5D6E-409C-BE32-E72D297353CC}">
                  <c16:uniqueId val="{00000010-1B05-44A4-9FE9-3B24C4518302}"/>
                </c:ext>
              </c:extLst>
            </c:dLbl>
            <c:spPr>
              <a:noFill/>
              <a:ln>
                <a:noFill/>
              </a:ln>
              <a:effectLst/>
            </c:spPr>
            <c:txPr>
              <a:bodyPr/>
              <a:lstStyle/>
              <a:p>
                <a:pPr>
                  <a:defRPr sz="11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'slide 32'!$B$4:$B$8</c:f>
              <c:numCache>
                <c:formatCode>m/d/yyyy</c:formatCode>
                <c:ptCount val="5"/>
                <c:pt idx="0">
                  <c:v>0</c:v>
                </c:pt>
                <c:pt idx="1">
                  <c:v>11.732749341854099</c:v>
                </c:pt>
                <c:pt idx="2">
                  <c:v>11.732749341854099</c:v>
                </c:pt>
                <c:pt idx="3">
                  <c:v>100</c:v>
                </c:pt>
                <c:pt idx="4">
                  <c:v>100</c:v>
                </c:pt>
              </c:numCache>
            </c:numRef>
          </c:cat>
          <c:val>
            <c:numRef>
              <c:f>'slide 32'!$E$4:$E$8</c:f>
              <c:numCache>
                <c:formatCode>"$"#,##0</c:formatCode>
                <c:ptCount val="5"/>
                <c:pt idx="0">
                  <c:v>853853</c:v>
                </c:pt>
                <c:pt idx="1">
                  <c:v>853853</c:v>
                </c:pt>
                <c:pt idx="2">
                  <c:v>856910</c:v>
                </c:pt>
                <c:pt idx="3">
                  <c:v>856910</c:v>
                </c:pt>
                <c:pt idx="4" formatCode="&quot;$&quot;#,##0_);[Red]\(&quot;$&quot;#,##0\)">
                  <c:v>0</c:v>
                </c:pt>
              </c:numCache>
            </c:numRef>
          </c:val>
          <c:extLst>
            <c:ext xmlns:c16="http://schemas.microsoft.com/office/drawing/2014/chart" uri="{C3380CC4-5D6E-409C-BE32-E72D297353CC}">
              <c16:uniqueId val="{00000011-1B05-44A4-9FE9-3B24C4518302}"/>
            </c:ext>
          </c:extLst>
        </c:ser>
        <c:dLbls>
          <c:showLegendKey val="0"/>
          <c:showVal val="0"/>
          <c:showCatName val="0"/>
          <c:showSerName val="0"/>
          <c:showPercent val="0"/>
          <c:showBubbleSize val="0"/>
        </c:dLbls>
        <c:dropLines>
          <c:spPr>
            <a:ln w="38100">
              <a:solidFill>
                <a:schemeClr val="bg1"/>
              </a:solidFill>
            </a:ln>
          </c:spPr>
        </c:dropLines>
        <c:axId val="215051032"/>
        <c:axId val="235182864"/>
      </c:areaChart>
      <c:dateAx>
        <c:axId val="215051032"/>
        <c:scaling>
          <c:orientation val="minMax"/>
        </c:scaling>
        <c:delete val="0"/>
        <c:axPos val="b"/>
        <c:numFmt formatCode="m/d/yyyy" sourceLinked="1"/>
        <c:majorTickMark val="none"/>
        <c:minorTickMark val="none"/>
        <c:tickLblPos val="none"/>
        <c:spPr>
          <a:ln>
            <a:noFill/>
          </a:ln>
        </c:spPr>
        <c:txPr>
          <a:bodyPr/>
          <a:lstStyle/>
          <a:p>
            <a:pPr>
              <a:defRPr sz="1200" b="1"/>
            </a:pPr>
            <a:endParaRPr lang="en-US"/>
          </a:p>
        </c:txPr>
        <c:crossAx val="235182864"/>
        <c:crosses val="autoZero"/>
        <c:auto val="1"/>
        <c:lblOffset val="100"/>
        <c:baseTimeUnit val="days"/>
      </c:dateAx>
      <c:valAx>
        <c:axId val="235182864"/>
        <c:scaling>
          <c:orientation val="minMax"/>
        </c:scaling>
        <c:delete val="0"/>
        <c:axPos val="l"/>
        <c:title>
          <c:tx>
            <c:rich>
              <a:bodyPr rot="-5400000" vert="horz"/>
              <a:lstStyle/>
              <a:p>
                <a:pPr>
                  <a:defRPr sz="1200" b="1"/>
                </a:pPr>
                <a:r>
                  <a:rPr lang="en-US" sz="1200" b="1" i="0" u="none" strike="noStrike" baseline="0">
                    <a:effectLst/>
                  </a:rPr>
                  <a:t>All ERC Expenditures</a:t>
                </a:r>
                <a:endParaRPr lang="en-US" sz="1200" b="1"/>
              </a:p>
            </c:rich>
          </c:tx>
          <c:layout>
            <c:manualLayout>
              <c:xMode val="edge"/>
              <c:yMode val="edge"/>
              <c:x val="1.5733633372517484E-3"/>
              <c:y val="0.33404265091863516"/>
            </c:manualLayout>
          </c:layout>
          <c:overlay val="0"/>
        </c:title>
        <c:numFmt formatCode="0%" sourceLinked="1"/>
        <c:majorTickMark val="none"/>
        <c:minorTickMark val="none"/>
        <c:tickLblPos val="nextTo"/>
        <c:spPr>
          <a:ln w="6350"/>
        </c:spPr>
        <c:txPr>
          <a:bodyPr/>
          <a:lstStyle/>
          <a:p>
            <a:pPr>
              <a:defRPr sz="1200">
                <a:solidFill>
                  <a:srgbClr val="7F7F7F"/>
                </a:solidFill>
              </a:defRPr>
            </a:pPr>
            <a:endParaRPr lang="en-US"/>
          </a:p>
        </c:txPr>
        <c:crossAx val="215051032"/>
        <c:crosses val="autoZero"/>
        <c:crossBetween val="midCat"/>
        <c:majorUnit val="0.25"/>
      </c:valAx>
      <c:spPr>
        <a:noFill/>
        <a:ln>
          <a:noFill/>
        </a:ln>
      </c:spPr>
    </c:plotArea>
    <c:legend>
      <c:legendPos val="r"/>
      <c:layout>
        <c:manualLayout>
          <c:xMode val="edge"/>
          <c:yMode val="edge"/>
          <c:x val="0.7610684335189809"/>
          <c:y val="0.22557708265011617"/>
          <c:w val="0.23893156648101915"/>
          <c:h val="0.30318969531529916"/>
        </c:manualLayout>
      </c:layout>
      <c:overlay val="0"/>
      <c:txPr>
        <a:bodyPr/>
        <a:lstStyle/>
        <a:p>
          <a:pPr>
            <a:defRPr sz="1400"/>
          </a:pPr>
          <a:endParaRPr lang="en-US"/>
        </a:p>
      </c:txPr>
    </c:legend>
    <c:plotVisOnly val="1"/>
    <c:dispBlanksAs val="gap"/>
    <c:showDLblsOverMax val="0"/>
  </c:chart>
  <c:spPr>
    <a:ln>
      <a:noFill/>
    </a:ln>
  </c:spPr>
  <c:externalData r:id="rId2">
    <c:autoUpdate val="0"/>
  </c:externalData>
  <c:userShapes r:id="rId3"/>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169715447154469"/>
          <c:y val="8.6863425925925941E-2"/>
          <c:w val="0.54136578964214843"/>
          <c:h val="0.71633630431612716"/>
        </c:manualLayout>
      </c:layout>
      <c:areaChart>
        <c:grouping val="percentStacked"/>
        <c:varyColors val="0"/>
        <c:ser>
          <c:idx val="0"/>
          <c:order val="0"/>
          <c:tx>
            <c:strRef>
              <c:f>'slide 33'!$C$3</c:f>
              <c:strCache>
                <c:ptCount val="1"/>
                <c:pt idx="0">
                  <c:v>Center-Funded Projects</c:v>
                </c:pt>
              </c:strCache>
            </c:strRef>
          </c:tx>
          <c:spPr>
            <a:solidFill>
              <a:srgbClr val="51A6C2"/>
            </a:solidFill>
            <a:ln w="25400">
              <a:solidFill>
                <a:schemeClr val="bg1"/>
              </a:solidFill>
            </a:ln>
          </c:spPr>
          <c:dLbls>
            <c:dLbl>
              <c:idx val="0"/>
              <c:layout>
                <c:manualLayout>
                  <c:x val="1.0642851484422516E-2"/>
                  <c:y val="4.133453002348385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803-48D8-9A9E-0C5BFEBAC817}"/>
                </c:ext>
              </c:extLst>
            </c:dLbl>
            <c:dLbl>
              <c:idx val="1"/>
              <c:delete val="1"/>
              <c:extLst>
                <c:ext xmlns:c15="http://schemas.microsoft.com/office/drawing/2012/chart" uri="{CE6537A1-D6FC-4f65-9D91-7224C49458BB}"/>
                <c:ext xmlns:c16="http://schemas.microsoft.com/office/drawing/2014/chart" uri="{C3380CC4-5D6E-409C-BE32-E72D297353CC}">
                  <c16:uniqueId val="{00000001-0803-48D8-9A9E-0C5BFEBAC817}"/>
                </c:ext>
              </c:extLst>
            </c:dLbl>
            <c:dLbl>
              <c:idx val="2"/>
              <c:delete val="1"/>
              <c:extLst>
                <c:ext xmlns:c15="http://schemas.microsoft.com/office/drawing/2012/chart" uri="{CE6537A1-D6FC-4f65-9D91-7224C49458BB}"/>
                <c:ext xmlns:c16="http://schemas.microsoft.com/office/drawing/2014/chart" uri="{C3380CC4-5D6E-409C-BE32-E72D297353CC}">
                  <c16:uniqueId val="{00000002-0803-48D8-9A9E-0C5BFEBAC817}"/>
                </c:ext>
              </c:extLst>
            </c:dLbl>
            <c:dLbl>
              <c:idx val="3"/>
              <c:delete val="1"/>
              <c:extLst>
                <c:ext xmlns:c15="http://schemas.microsoft.com/office/drawing/2012/chart" uri="{CE6537A1-D6FC-4f65-9D91-7224C49458BB}"/>
                <c:ext xmlns:c16="http://schemas.microsoft.com/office/drawing/2014/chart" uri="{C3380CC4-5D6E-409C-BE32-E72D297353CC}">
                  <c16:uniqueId val="{00000003-0803-48D8-9A9E-0C5BFEBAC817}"/>
                </c:ext>
              </c:extLst>
            </c:dLbl>
            <c:dLbl>
              <c:idx val="4"/>
              <c:delete val="1"/>
              <c:extLst>
                <c:ext xmlns:c15="http://schemas.microsoft.com/office/drawing/2012/chart" uri="{CE6537A1-D6FC-4f65-9D91-7224C49458BB}"/>
                <c:ext xmlns:c16="http://schemas.microsoft.com/office/drawing/2014/chart" uri="{C3380CC4-5D6E-409C-BE32-E72D297353CC}">
                  <c16:uniqueId val="{00000004-0803-48D8-9A9E-0C5BFEBAC817}"/>
                </c:ext>
              </c:extLst>
            </c:dLbl>
            <c:numFmt formatCode="&quot;$&quot;#,##0" sourceLinked="0"/>
            <c:spPr>
              <a:noFill/>
              <a:ln>
                <a:noFill/>
              </a:ln>
              <a:effectLst/>
            </c:spPr>
            <c:txPr>
              <a:bodyPr/>
              <a:lstStyle/>
              <a:p>
                <a:pPr>
                  <a:defRPr sz="11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'slide 33'!$B$4:$B$8</c:f>
              <c:numCache>
                <c:formatCode>m/d/yyyy</c:formatCode>
                <c:ptCount val="5"/>
                <c:pt idx="0">
                  <c:v>0</c:v>
                </c:pt>
                <c:pt idx="1">
                  <c:v>16.083436422596058</c:v>
                </c:pt>
                <c:pt idx="2">
                  <c:v>16.083436422596058</c:v>
                </c:pt>
                <c:pt idx="3">
                  <c:v>100</c:v>
                </c:pt>
                <c:pt idx="4">
                  <c:v>100</c:v>
                </c:pt>
              </c:numCache>
            </c:numRef>
          </c:cat>
          <c:val>
            <c:numRef>
              <c:f>'slide 33'!$C$4:$C$8</c:f>
              <c:numCache>
                <c:formatCode>"$"#,##0</c:formatCode>
                <c:ptCount val="5"/>
                <c:pt idx="0">
                  <c:v>701420</c:v>
                </c:pt>
                <c:pt idx="1">
                  <c:v>701420</c:v>
                </c:pt>
                <c:pt idx="2">
                  <c:v>2655670</c:v>
                </c:pt>
                <c:pt idx="3">
                  <c:v>2655670</c:v>
                </c:pt>
                <c:pt idx="4">
                  <c:v>0</c:v>
                </c:pt>
              </c:numCache>
            </c:numRef>
          </c:val>
          <c:extLst>
            <c:ext xmlns:c16="http://schemas.microsoft.com/office/drawing/2014/chart" uri="{C3380CC4-5D6E-409C-BE32-E72D297353CC}">
              <c16:uniqueId val="{00000005-0803-48D8-9A9E-0C5BFEBAC817}"/>
            </c:ext>
          </c:extLst>
        </c:ser>
        <c:ser>
          <c:idx val="1"/>
          <c:order val="1"/>
          <c:tx>
            <c:strRef>
              <c:f>'slide 33'!$D$3</c:f>
              <c:strCache>
                <c:ptCount val="1"/>
                <c:pt idx="0">
                  <c:v>Associated Projects</c:v>
                </c:pt>
              </c:strCache>
            </c:strRef>
          </c:tx>
          <c:spPr>
            <a:solidFill>
              <a:srgbClr val="945191"/>
            </a:solidFill>
            <a:ln w="25400">
              <a:solidFill>
                <a:schemeClr val="bg1"/>
              </a:solidFill>
            </a:ln>
          </c:spPr>
          <c:dLbls>
            <c:dLbl>
              <c:idx val="0"/>
              <c:layout>
                <c:manualLayout>
                  <c:x val="-1.6591409486136507E-2"/>
                  <c:y val="-1.751857834640425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803-48D8-9A9E-0C5BFEBAC817}"/>
                </c:ext>
              </c:extLst>
            </c:dLbl>
            <c:dLbl>
              <c:idx val="1"/>
              <c:delete val="1"/>
              <c:extLst>
                <c:ext xmlns:c15="http://schemas.microsoft.com/office/drawing/2012/chart" uri="{CE6537A1-D6FC-4f65-9D91-7224C49458BB}"/>
                <c:ext xmlns:c16="http://schemas.microsoft.com/office/drawing/2014/chart" uri="{C3380CC4-5D6E-409C-BE32-E72D297353CC}">
                  <c16:uniqueId val="{00000007-0803-48D8-9A9E-0C5BFEBAC817}"/>
                </c:ext>
              </c:extLst>
            </c:dLbl>
            <c:dLbl>
              <c:idx val="2"/>
              <c:delete val="1"/>
              <c:extLst>
                <c:ext xmlns:c15="http://schemas.microsoft.com/office/drawing/2012/chart" uri="{CE6537A1-D6FC-4f65-9D91-7224C49458BB}"/>
                <c:ext xmlns:c16="http://schemas.microsoft.com/office/drawing/2014/chart" uri="{C3380CC4-5D6E-409C-BE32-E72D297353CC}">
                  <c16:uniqueId val="{00000008-0803-48D8-9A9E-0C5BFEBAC817}"/>
                </c:ext>
              </c:extLst>
            </c:dLbl>
            <c:dLbl>
              <c:idx val="3"/>
              <c:delete val="1"/>
              <c:extLst>
                <c:ext xmlns:c15="http://schemas.microsoft.com/office/drawing/2012/chart" uri="{CE6537A1-D6FC-4f65-9D91-7224C49458BB}"/>
                <c:ext xmlns:c16="http://schemas.microsoft.com/office/drawing/2014/chart" uri="{C3380CC4-5D6E-409C-BE32-E72D297353CC}">
                  <c16:uniqueId val="{00000009-0803-48D8-9A9E-0C5BFEBAC817}"/>
                </c:ext>
              </c:extLst>
            </c:dLbl>
            <c:dLbl>
              <c:idx val="4"/>
              <c:delete val="1"/>
              <c:extLst>
                <c:ext xmlns:c15="http://schemas.microsoft.com/office/drawing/2012/chart" uri="{CE6537A1-D6FC-4f65-9D91-7224C49458BB}"/>
                <c:ext xmlns:c16="http://schemas.microsoft.com/office/drawing/2014/chart" uri="{C3380CC4-5D6E-409C-BE32-E72D297353CC}">
                  <c16:uniqueId val="{0000000A-0803-48D8-9A9E-0C5BFEBAC817}"/>
                </c:ext>
              </c:extLst>
            </c:dLbl>
            <c:numFmt formatCode="&quot;$&quot;#,##0" sourceLinked="0"/>
            <c:spPr>
              <a:noFill/>
              <a:ln>
                <a:noFill/>
              </a:ln>
              <a:effectLst/>
            </c:spPr>
            <c:txPr>
              <a:bodyPr/>
              <a:lstStyle/>
              <a:p>
                <a:pPr>
                  <a:defRPr sz="11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'slide 33'!$B$4:$B$8</c:f>
              <c:numCache>
                <c:formatCode>m/d/yyyy</c:formatCode>
                <c:ptCount val="5"/>
                <c:pt idx="0">
                  <c:v>0</c:v>
                </c:pt>
                <c:pt idx="1">
                  <c:v>16.083436422596058</c:v>
                </c:pt>
                <c:pt idx="2">
                  <c:v>16.083436422596058</c:v>
                </c:pt>
                <c:pt idx="3">
                  <c:v>100</c:v>
                </c:pt>
                <c:pt idx="4">
                  <c:v>100</c:v>
                </c:pt>
              </c:numCache>
            </c:numRef>
          </c:cat>
          <c:val>
            <c:numRef>
              <c:f>'slide 33'!$D$4:$D$8</c:f>
              <c:numCache>
                <c:formatCode>"$"#,##0</c:formatCode>
                <c:ptCount val="5"/>
                <c:pt idx="0">
                  <c:v>0</c:v>
                </c:pt>
                <c:pt idx="1">
                  <c:v>0</c:v>
                </c:pt>
                <c:pt idx="2">
                  <c:v>4349418</c:v>
                </c:pt>
                <c:pt idx="3">
                  <c:v>4349418</c:v>
                </c:pt>
                <c:pt idx="4">
                  <c:v>0</c:v>
                </c:pt>
              </c:numCache>
            </c:numRef>
          </c:val>
          <c:extLst>
            <c:ext xmlns:c16="http://schemas.microsoft.com/office/drawing/2014/chart" uri="{C3380CC4-5D6E-409C-BE32-E72D297353CC}">
              <c16:uniqueId val="{0000000B-0803-48D8-9A9E-0C5BFEBAC817}"/>
            </c:ext>
          </c:extLst>
        </c:ser>
        <c:ser>
          <c:idx val="2"/>
          <c:order val="2"/>
          <c:tx>
            <c:strRef>
              <c:f>'slide 33'!$E$3</c:f>
              <c:strCache>
                <c:ptCount val="1"/>
                <c:pt idx="0">
                  <c:v>Sponsored Projects</c:v>
                </c:pt>
              </c:strCache>
            </c:strRef>
          </c:tx>
          <c:spPr>
            <a:solidFill>
              <a:srgbClr val="7EC251"/>
            </a:solidFill>
            <a:ln w="25400">
              <a:solidFill>
                <a:schemeClr val="bg1"/>
              </a:solidFill>
            </a:ln>
          </c:spPr>
          <c:dLbls>
            <c:dLbl>
              <c:idx val="0"/>
              <c:layout>
                <c:manualLayout>
                  <c:x val="-1.4779516889657085E-2"/>
                  <c:y val="-6.465356046180506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0803-48D8-9A9E-0C5BFEBAC817}"/>
                </c:ext>
              </c:extLst>
            </c:dLbl>
            <c:dLbl>
              <c:idx val="1"/>
              <c:delete val="1"/>
              <c:extLst>
                <c:ext xmlns:c15="http://schemas.microsoft.com/office/drawing/2012/chart" uri="{CE6537A1-D6FC-4f65-9D91-7224C49458BB}"/>
                <c:ext xmlns:c16="http://schemas.microsoft.com/office/drawing/2014/chart" uri="{C3380CC4-5D6E-409C-BE32-E72D297353CC}">
                  <c16:uniqueId val="{0000000D-0803-48D8-9A9E-0C5BFEBAC817}"/>
                </c:ext>
              </c:extLst>
            </c:dLbl>
            <c:dLbl>
              <c:idx val="2"/>
              <c:delete val="1"/>
              <c:extLst>
                <c:ext xmlns:c15="http://schemas.microsoft.com/office/drawing/2012/chart" uri="{CE6537A1-D6FC-4f65-9D91-7224C49458BB}"/>
                <c:ext xmlns:c16="http://schemas.microsoft.com/office/drawing/2014/chart" uri="{C3380CC4-5D6E-409C-BE32-E72D297353CC}">
                  <c16:uniqueId val="{0000000E-0803-48D8-9A9E-0C5BFEBAC817}"/>
                </c:ext>
              </c:extLst>
            </c:dLbl>
            <c:dLbl>
              <c:idx val="3"/>
              <c:delete val="1"/>
              <c:extLst>
                <c:ext xmlns:c15="http://schemas.microsoft.com/office/drawing/2012/chart" uri="{CE6537A1-D6FC-4f65-9D91-7224C49458BB}"/>
                <c:ext xmlns:c16="http://schemas.microsoft.com/office/drawing/2014/chart" uri="{C3380CC4-5D6E-409C-BE32-E72D297353CC}">
                  <c16:uniqueId val="{0000000F-0803-48D8-9A9E-0C5BFEBAC817}"/>
                </c:ext>
              </c:extLst>
            </c:dLbl>
            <c:dLbl>
              <c:idx val="4"/>
              <c:delete val="1"/>
              <c:extLst>
                <c:ext xmlns:c15="http://schemas.microsoft.com/office/drawing/2012/chart" uri="{CE6537A1-D6FC-4f65-9D91-7224C49458BB}"/>
                <c:ext xmlns:c16="http://schemas.microsoft.com/office/drawing/2014/chart" uri="{C3380CC4-5D6E-409C-BE32-E72D297353CC}">
                  <c16:uniqueId val="{00000010-0803-48D8-9A9E-0C5BFEBAC817}"/>
                </c:ext>
              </c:extLst>
            </c:dLbl>
            <c:numFmt formatCode="&quot;$&quot;#,##0" sourceLinked="0"/>
            <c:spPr>
              <a:noFill/>
              <a:ln>
                <a:noFill/>
              </a:ln>
              <a:effectLst/>
            </c:spPr>
            <c:txPr>
              <a:bodyPr/>
              <a:lstStyle/>
              <a:p>
                <a:pPr>
                  <a:defRPr sz="11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'slide 33'!$B$4:$B$8</c:f>
              <c:numCache>
                <c:formatCode>m/d/yyyy</c:formatCode>
                <c:ptCount val="5"/>
                <c:pt idx="0">
                  <c:v>0</c:v>
                </c:pt>
                <c:pt idx="1">
                  <c:v>16.083436422596058</c:v>
                </c:pt>
                <c:pt idx="2">
                  <c:v>16.083436422596058</c:v>
                </c:pt>
                <c:pt idx="3">
                  <c:v>100</c:v>
                </c:pt>
                <c:pt idx="4">
                  <c:v>100</c:v>
                </c:pt>
              </c:numCache>
            </c:numRef>
          </c:cat>
          <c:val>
            <c:numRef>
              <c:f>'slide 33'!$E$4:$E$8</c:f>
              <c:numCache>
                <c:formatCode>"$"#,##0</c:formatCode>
                <c:ptCount val="5"/>
                <c:pt idx="0">
                  <c:v>692571</c:v>
                </c:pt>
                <c:pt idx="1">
                  <c:v>692571</c:v>
                </c:pt>
                <c:pt idx="2">
                  <c:v>268167</c:v>
                </c:pt>
                <c:pt idx="3">
                  <c:v>268167</c:v>
                </c:pt>
                <c:pt idx="4">
                  <c:v>0</c:v>
                </c:pt>
              </c:numCache>
            </c:numRef>
          </c:val>
          <c:extLst>
            <c:ext xmlns:c16="http://schemas.microsoft.com/office/drawing/2014/chart" uri="{C3380CC4-5D6E-409C-BE32-E72D297353CC}">
              <c16:uniqueId val="{00000011-0803-48D8-9A9E-0C5BFEBAC817}"/>
            </c:ext>
          </c:extLst>
        </c:ser>
        <c:dLbls>
          <c:showLegendKey val="0"/>
          <c:showVal val="0"/>
          <c:showCatName val="0"/>
          <c:showSerName val="0"/>
          <c:showPercent val="0"/>
          <c:showBubbleSize val="0"/>
        </c:dLbls>
        <c:dropLines>
          <c:spPr>
            <a:ln w="38100">
              <a:solidFill>
                <a:schemeClr val="bg1"/>
              </a:solidFill>
            </a:ln>
          </c:spPr>
        </c:dropLines>
        <c:axId val="235183648"/>
        <c:axId val="235184040"/>
      </c:areaChart>
      <c:dateAx>
        <c:axId val="235183648"/>
        <c:scaling>
          <c:orientation val="minMax"/>
        </c:scaling>
        <c:delete val="1"/>
        <c:axPos val="b"/>
        <c:numFmt formatCode="m/d;@" sourceLinked="0"/>
        <c:majorTickMark val="out"/>
        <c:minorTickMark val="none"/>
        <c:tickLblPos val="nextTo"/>
        <c:crossAx val="235184040"/>
        <c:crosses val="autoZero"/>
        <c:auto val="0"/>
        <c:lblOffset val="100"/>
        <c:baseTimeUnit val="days"/>
      </c:dateAx>
      <c:valAx>
        <c:axId val="235184040"/>
        <c:scaling>
          <c:orientation val="minMax"/>
        </c:scaling>
        <c:delete val="0"/>
        <c:axPos val="l"/>
        <c:majorGridlines>
          <c:spPr>
            <a:ln>
              <a:noFill/>
            </a:ln>
          </c:spPr>
        </c:majorGridlines>
        <c:title>
          <c:tx>
            <c:rich>
              <a:bodyPr rot="-5400000" vert="horz"/>
              <a:lstStyle/>
              <a:p>
                <a:pPr>
                  <a:defRPr sz="1200"/>
                </a:pPr>
                <a:r>
                  <a:rPr lang="en-US" sz="1200" b="1">
                    <a:effectLst/>
                  </a:rPr>
                  <a:t>Advanced Manufacturing </a:t>
                </a:r>
              </a:p>
              <a:p>
                <a:pPr>
                  <a:defRPr sz="1200"/>
                </a:pPr>
                <a:r>
                  <a:rPr lang="en-US" sz="1200" b="1">
                    <a:effectLst/>
                  </a:rPr>
                  <a:t>Expenditures</a:t>
                </a:r>
                <a:endParaRPr lang="en-US" sz="1200">
                  <a:effectLst/>
                </a:endParaRPr>
              </a:p>
            </c:rich>
          </c:tx>
          <c:layout>
            <c:manualLayout>
              <c:xMode val="edge"/>
              <c:yMode val="edge"/>
              <c:x val="1.5413279132791325E-3"/>
              <c:y val="0.2487965965038684"/>
            </c:manualLayout>
          </c:layout>
          <c:overlay val="0"/>
        </c:title>
        <c:numFmt formatCode="0%" sourceLinked="1"/>
        <c:majorTickMark val="none"/>
        <c:minorTickMark val="none"/>
        <c:tickLblPos val="nextTo"/>
        <c:txPr>
          <a:bodyPr/>
          <a:lstStyle/>
          <a:p>
            <a:pPr>
              <a:defRPr sz="1200">
                <a:solidFill>
                  <a:schemeClr val="bg1">
                    <a:lumMod val="50000"/>
                  </a:schemeClr>
                </a:solidFill>
              </a:defRPr>
            </a:pPr>
            <a:endParaRPr lang="en-US"/>
          </a:p>
        </c:txPr>
        <c:crossAx val="235183648"/>
        <c:crosses val="autoZero"/>
        <c:crossBetween val="midCat"/>
        <c:majorUnit val="0.25"/>
      </c:valAx>
      <c:spPr>
        <a:ln>
          <a:noFill/>
        </a:ln>
      </c:spPr>
    </c:plotArea>
    <c:legend>
      <c:legendPos val="r"/>
      <c:layout>
        <c:manualLayout>
          <c:xMode val="edge"/>
          <c:yMode val="edge"/>
          <c:x val="0.6834831050082153"/>
          <c:y val="0.24716861372720567"/>
          <c:w val="0.29619169173975202"/>
          <c:h val="0.32915787487348397"/>
        </c:manualLayout>
      </c:layout>
      <c:overlay val="0"/>
      <c:txPr>
        <a:bodyPr/>
        <a:lstStyle/>
        <a:p>
          <a:pPr>
            <a:defRPr sz="1400"/>
          </a:pPr>
          <a:endParaRPr lang="en-US"/>
        </a:p>
      </c:txPr>
    </c:legend>
    <c:plotVisOnly val="1"/>
    <c:dispBlanksAs val="zero"/>
    <c:showDLblsOverMax val="0"/>
  </c:chart>
  <c:spPr>
    <a:ln>
      <a:noFill/>
    </a:ln>
  </c:spPr>
  <c:externalData r:id="rId1">
    <c:autoUpdate val="0"/>
  </c:externalData>
  <c:userShapes r:id="rId2"/>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169715447154469"/>
          <c:y val="8.6863425925925941E-2"/>
          <c:w val="0.54136578964214843"/>
          <c:h val="0.71633630431612716"/>
        </c:manualLayout>
      </c:layout>
      <c:areaChart>
        <c:grouping val="percentStacked"/>
        <c:varyColors val="0"/>
        <c:ser>
          <c:idx val="0"/>
          <c:order val="0"/>
          <c:tx>
            <c:strRef>
              <c:f>'slide 34'!$C$3</c:f>
              <c:strCache>
                <c:ptCount val="1"/>
                <c:pt idx="0">
                  <c:v>Center-Funded Projects</c:v>
                </c:pt>
              </c:strCache>
            </c:strRef>
          </c:tx>
          <c:spPr>
            <a:solidFill>
              <a:srgbClr val="51A6C2"/>
            </a:solidFill>
            <a:ln w="25400">
              <a:solidFill>
                <a:schemeClr val="bg1"/>
              </a:solidFill>
            </a:ln>
          </c:spPr>
          <c:dLbls>
            <c:dLbl>
              <c:idx val="0"/>
              <c:layout>
                <c:manualLayout>
                  <c:x val="5.4372412727531051E-2"/>
                  <c:y val="2.2884761638092533E-3"/>
                </c:manualLayout>
              </c:layout>
              <c:numFmt formatCode="&quot;$&quot;#,##0" sourceLinked="0"/>
              <c:spPr>
                <a:noFill/>
                <a:ln>
                  <a:noFill/>
                </a:ln>
                <a:effectLst/>
              </c:spPr>
              <c:txPr>
                <a:bodyPr/>
                <a:lstStyle/>
                <a:p>
                  <a:pPr>
                    <a:defRPr sz="1050"/>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17E-404B-B338-E7AEFAA8B5F9}"/>
                </c:ext>
              </c:extLst>
            </c:dLbl>
            <c:dLbl>
              <c:idx val="1"/>
              <c:delete val="1"/>
              <c:extLst>
                <c:ext xmlns:c15="http://schemas.microsoft.com/office/drawing/2012/chart" uri="{CE6537A1-D6FC-4f65-9D91-7224C49458BB}"/>
                <c:ext xmlns:c16="http://schemas.microsoft.com/office/drawing/2014/chart" uri="{C3380CC4-5D6E-409C-BE32-E72D297353CC}">
                  <c16:uniqueId val="{00000001-517E-404B-B338-E7AEFAA8B5F9}"/>
                </c:ext>
              </c:extLst>
            </c:dLbl>
            <c:dLbl>
              <c:idx val="2"/>
              <c:delete val="1"/>
              <c:extLst>
                <c:ext xmlns:c15="http://schemas.microsoft.com/office/drawing/2012/chart" uri="{CE6537A1-D6FC-4f65-9D91-7224C49458BB}"/>
                <c:ext xmlns:c16="http://schemas.microsoft.com/office/drawing/2014/chart" uri="{C3380CC4-5D6E-409C-BE32-E72D297353CC}">
                  <c16:uniqueId val="{00000002-517E-404B-B338-E7AEFAA8B5F9}"/>
                </c:ext>
              </c:extLst>
            </c:dLbl>
            <c:dLbl>
              <c:idx val="3"/>
              <c:delete val="1"/>
              <c:extLst>
                <c:ext xmlns:c15="http://schemas.microsoft.com/office/drawing/2012/chart" uri="{CE6537A1-D6FC-4f65-9D91-7224C49458BB}"/>
                <c:ext xmlns:c16="http://schemas.microsoft.com/office/drawing/2014/chart" uri="{C3380CC4-5D6E-409C-BE32-E72D297353CC}">
                  <c16:uniqueId val="{00000003-517E-404B-B338-E7AEFAA8B5F9}"/>
                </c:ext>
              </c:extLst>
            </c:dLbl>
            <c:dLbl>
              <c:idx val="4"/>
              <c:delete val="1"/>
              <c:extLst>
                <c:ext xmlns:c15="http://schemas.microsoft.com/office/drawing/2012/chart" uri="{CE6537A1-D6FC-4f65-9D91-7224C49458BB}"/>
                <c:ext xmlns:c16="http://schemas.microsoft.com/office/drawing/2014/chart" uri="{C3380CC4-5D6E-409C-BE32-E72D297353CC}">
                  <c16:uniqueId val="{00000004-517E-404B-B338-E7AEFAA8B5F9}"/>
                </c:ext>
              </c:extLst>
            </c:dLbl>
            <c:numFmt formatCode="&quot;$&quot;#,##0" sourceLinked="0"/>
            <c:spPr>
              <a:noFill/>
              <a:ln>
                <a:noFill/>
              </a:ln>
              <a:effectLst/>
            </c:spPr>
            <c:txPr>
              <a:bodyPr/>
              <a:lstStyle/>
              <a:p>
                <a:pPr>
                  <a:defRPr sz="9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'slide 34'!$B$4:$B$8</c:f>
              <c:numCache>
                <c:formatCode>m/d/yyyy</c:formatCode>
                <c:ptCount val="5"/>
                <c:pt idx="0">
                  <c:v>0</c:v>
                </c:pt>
                <c:pt idx="1">
                  <c:v>35.03042878767738</c:v>
                </c:pt>
                <c:pt idx="2">
                  <c:v>35.03042878767738</c:v>
                </c:pt>
                <c:pt idx="3">
                  <c:v>100</c:v>
                </c:pt>
                <c:pt idx="4">
                  <c:v>100</c:v>
                </c:pt>
              </c:numCache>
            </c:numRef>
          </c:cat>
          <c:val>
            <c:numRef>
              <c:f>'slide 34'!$C$4:$C$8</c:f>
              <c:numCache>
                <c:formatCode>"$"#,##0</c:formatCode>
                <c:ptCount val="5"/>
                <c:pt idx="0">
                  <c:v>3501702</c:v>
                </c:pt>
                <c:pt idx="1">
                  <c:v>3501702</c:v>
                </c:pt>
                <c:pt idx="2">
                  <c:v>6219735</c:v>
                </c:pt>
                <c:pt idx="3">
                  <c:v>6219735</c:v>
                </c:pt>
                <c:pt idx="4">
                  <c:v>0</c:v>
                </c:pt>
              </c:numCache>
            </c:numRef>
          </c:val>
          <c:extLst>
            <c:ext xmlns:c16="http://schemas.microsoft.com/office/drawing/2014/chart" uri="{C3380CC4-5D6E-409C-BE32-E72D297353CC}">
              <c16:uniqueId val="{00000005-CBFA-48D4-88F2-C6F9E7362AB8}"/>
            </c:ext>
          </c:extLst>
        </c:ser>
        <c:ser>
          <c:idx val="1"/>
          <c:order val="1"/>
          <c:tx>
            <c:strRef>
              <c:f>'slide 34'!$D$3</c:f>
              <c:strCache>
                <c:ptCount val="1"/>
                <c:pt idx="0">
                  <c:v>Associated Projects</c:v>
                </c:pt>
              </c:strCache>
            </c:strRef>
          </c:tx>
          <c:spPr>
            <a:solidFill>
              <a:srgbClr val="945191"/>
            </a:solidFill>
            <a:ln w="25400">
              <a:solidFill>
                <a:schemeClr val="bg1"/>
              </a:solidFill>
            </a:ln>
          </c:spPr>
          <c:dLbls>
            <c:dLbl>
              <c:idx val="0"/>
              <c:layout>
                <c:manualLayout>
                  <c:x val="5.1712917163150261E-2"/>
                  <c:y val="1.1441593619406052E-2"/>
                </c:manualLayout>
              </c:layout>
              <c:numFmt formatCode="&quot;$&quot;#,##0" sourceLinked="0"/>
              <c:spPr/>
              <c:txPr>
                <a:bodyPr/>
                <a:lstStyle/>
                <a:p>
                  <a:pPr>
                    <a:defRPr sz="1000"/>
                  </a:pPr>
                  <a:endParaRPr lang="en-US"/>
                </a:p>
              </c:txPr>
              <c:showLegendKey val="0"/>
              <c:showVal val="1"/>
              <c:showCatName val="0"/>
              <c:showSerName val="0"/>
              <c:showPercent val="0"/>
              <c:showBubbleSize val="0"/>
              <c:extLst>
                <c:ext xmlns:c15="http://schemas.microsoft.com/office/drawing/2012/chart" uri="{CE6537A1-D6FC-4f65-9D91-7224C49458BB}">
                  <c15:layout>
                    <c:manualLayout>
                      <c:w val="0.10305146753138771"/>
                      <c:h val="4.2493891963561223E-2"/>
                    </c:manualLayout>
                  </c15:layout>
                </c:ext>
                <c:ext xmlns:c16="http://schemas.microsoft.com/office/drawing/2014/chart" uri="{C3380CC4-5D6E-409C-BE32-E72D297353CC}">
                  <c16:uniqueId val="{00000005-517E-404B-B338-E7AEFAA8B5F9}"/>
                </c:ext>
              </c:extLst>
            </c:dLbl>
            <c:dLbl>
              <c:idx val="1"/>
              <c:delete val="1"/>
              <c:extLst>
                <c:ext xmlns:c15="http://schemas.microsoft.com/office/drawing/2012/chart" uri="{CE6537A1-D6FC-4f65-9D91-7224C49458BB}"/>
                <c:ext xmlns:c16="http://schemas.microsoft.com/office/drawing/2014/chart" uri="{C3380CC4-5D6E-409C-BE32-E72D297353CC}">
                  <c16:uniqueId val="{00000006-517E-404B-B338-E7AEFAA8B5F9}"/>
                </c:ext>
              </c:extLst>
            </c:dLbl>
            <c:dLbl>
              <c:idx val="2"/>
              <c:delete val="1"/>
              <c:extLst>
                <c:ext xmlns:c15="http://schemas.microsoft.com/office/drawing/2012/chart" uri="{CE6537A1-D6FC-4f65-9D91-7224C49458BB}"/>
                <c:ext xmlns:c16="http://schemas.microsoft.com/office/drawing/2014/chart" uri="{C3380CC4-5D6E-409C-BE32-E72D297353CC}">
                  <c16:uniqueId val="{00000007-517E-404B-B338-E7AEFAA8B5F9}"/>
                </c:ext>
              </c:extLst>
            </c:dLbl>
            <c:dLbl>
              <c:idx val="3"/>
              <c:delete val="1"/>
              <c:extLst>
                <c:ext xmlns:c15="http://schemas.microsoft.com/office/drawing/2012/chart" uri="{CE6537A1-D6FC-4f65-9D91-7224C49458BB}"/>
                <c:ext xmlns:c16="http://schemas.microsoft.com/office/drawing/2014/chart" uri="{C3380CC4-5D6E-409C-BE32-E72D297353CC}">
                  <c16:uniqueId val="{00000008-517E-404B-B338-E7AEFAA8B5F9}"/>
                </c:ext>
              </c:extLst>
            </c:dLbl>
            <c:dLbl>
              <c:idx val="4"/>
              <c:delete val="1"/>
              <c:extLst>
                <c:ext xmlns:c15="http://schemas.microsoft.com/office/drawing/2012/chart" uri="{CE6537A1-D6FC-4f65-9D91-7224C49458BB}"/>
                <c:ext xmlns:c16="http://schemas.microsoft.com/office/drawing/2014/chart" uri="{C3380CC4-5D6E-409C-BE32-E72D297353CC}">
                  <c16:uniqueId val="{00000009-517E-404B-B338-E7AEFAA8B5F9}"/>
                </c:ext>
              </c:extLst>
            </c:dLbl>
            <c:numFmt formatCode="&quot;$&quot;#,##0" sourceLinked="0"/>
            <c:spPr>
              <a:noFill/>
              <a:ln>
                <a:noFill/>
              </a:ln>
              <a:effectLst/>
            </c:spPr>
            <c:txPr>
              <a:bodyPr/>
              <a:lstStyle/>
              <a:p>
                <a:pPr>
                  <a:defRPr sz="9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'slide 34'!$B$4:$B$8</c:f>
              <c:numCache>
                <c:formatCode>m/d/yyyy</c:formatCode>
                <c:ptCount val="5"/>
                <c:pt idx="0">
                  <c:v>0</c:v>
                </c:pt>
                <c:pt idx="1">
                  <c:v>35.03042878767738</c:v>
                </c:pt>
                <c:pt idx="2">
                  <c:v>35.03042878767738</c:v>
                </c:pt>
                <c:pt idx="3">
                  <c:v>100</c:v>
                </c:pt>
                <c:pt idx="4">
                  <c:v>100</c:v>
                </c:pt>
              </c:numCache>
            </c:numRef>
          </c:cat>
          <c:val>
            <c:numRef>
              <c:f>'slide 34'!$D$4:$D$8</c:f>
              <c:numCache>
                <c:formatCode>"$"#,##0</c:formatCode>
                <c:ptCount val="5"/>
                <c:pt idx="0">
                  <c:v>8567130</c:v>
                </c:pt>
                <c:pt idx="1">
                  <c:v>8567130</c:v>
                </c:pt>
                <c:pt idx="2">
                  <c:v>16434412</c:v>
                </c:pt>
                <c:pt idx="3">
                  <c:v>16434412</c:v>
                </c:pt>
                <c:pt idx="4">
                  <c:v>0</c:v>
                </c:pt>
              </c:numCache>
            </c:numRef>
          </c:val>
          <c:extLst>
            <c:ext xmlns:c16="http://schemas.microsoft.com/office/drawing/2014/chart" uri="{C3380CC4-5D6E-409C-BE32-E72D297353CC}">
              <c16:uniqueId val="{0000000B-CBFA-48D4-88F2-C6F9E7362AB8}"/>
            </c:ext>
          </c:extLst>
        </c:ser>
        <c:ser>
          <c:idx val="2"/>
          <c:order val="2"/>
          <c:tx>
            <c:strRef>
              <c:f>'slide 34'!$E$3</c:f>
              <c:strCache>
                <c:ptCount val="1"/>
                <c:pt idx="0">
                  <c:v>Sponsored Projects</c:v>
                </c:pt>
              </c:strCache>
            </c:strRef>
          </c:tx>
          <c:spPr>
            <a:solidFill>
              <a:srgbClr val="7EC251"/>
            </a:solidFill>
            <a:ln w="25400">
              <a:solidFill>
                <a:schemeClr val="bg1"/>
              </a:solidFill>
            </a:ln>
          </c:spPr>
          <c:dLbls>
            <c:dLbl>
              <c:idx val="0"/>
              <c:layout>
                <c:manualLayout>
                  <c:x val="3.9421025115762953E-2"/>
                  <c:y val="-4.741135299264062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517E-404B-B338-E7AEFAA8B5F9}"/>
                </c:ext>
              </c:extLst>
            </c:dLbl>
            <c:dLbl>
              <c:idx val="1"/>
              <c:delete val="1"/>
              <c:extLst>
                <c:ext xmlns:c15="http://schemas.microsoft.com/office/drawing/2012/chart" uri="{CE6537A1-D6FC-4f65-9D91-7224C49458BB}"/>
                <c:ext xmlns:c16="http://schemas.microsoft.com/office/drawing/2014/chart" uri="{C3380CC4-5D6E-409C-BE32-E72D297353CC}">
                  <c16:uniqueId val="{0000000B-517E-404B-B338-E7AEFAA8B5F9}"/>
                </c:ext>
              </c:extLst>
            </c:dLbl>
            <c:dLbl>
              <c:idx val="2"/>
              <c:delete val="1"/>
              <c:extLst>
                <c:ext xmlns:c15="http://schemas.microsoft.com/office/drawing/2012/chart" uri="{CE6537A1-D6FC-4f65-9D91-7224C49458BB}"/>
                <c:ext xmlns:c16="http://schemas.microsoft.com/office/drawing/2014/chart" uri="{C3380CC4-5D6E-409C-BE32-E72D297353CC}">
                  <c16:uniqueId val="{0000000C-517E-404B-B338-E7AEFAA8B5F9}"/>
                </c:ext>
              </c:extLst>
            </c:dLbl>
            <c:dLbl>
              <c:idx val="3"/>
              <c:delete val="1"/>
              <c:extLst>
                <c:ext xmlns:c15="http://schemas.microsoft.com/office/drawing/2012/chart" uri="{CE6537A1-D6FC-4f65-9D91-7224C49458BB}"/>
                <c:ext xmlns:c16="http://schemas.microsoft.com/office/drawing/2014/chart" uri="{C3380CC4-5D6E-409C-BE32-E72D297353CC}">
                  <c16:uniqueId val="{0000000D-517E-404B-B338-E7AEFAA8B5F9}"/>
                </c:ext>
              </c:extLst>
            </c:dLbl>
            <c:dLbl>
              <c:idx val="4"/>
              <c:delete val="1"/>
              <c:extLst>
                <c:ext xmlns:c15="http://schemas.microsoft.com/office/drawing/2012/chart" uri="{CE6537A1-D6FC-4f65-9D91-7224C49458BB}"/>
                <c:ext xmlns:c16="http://schemas.microsoft.com/office/drawing/2014/chart" uri="{C3380CC4-5D6E-409C-BE32-E72D297353CC}">
                  <c16:uniqueId val="{0000000E-517E-404B-B338-E7AEFAA8B5F9}"/>
                </c:ext>
              </c:extLst>
            </c:dLbl>
            <c:numFmt formatCode="&quot;$&quot;#,##0" sourceLinked="0"/>
            <c:spPr>
              <a:noFill/>
              <a:ln>
                <a:noFill/>
              </a:ln>
              <a:effectLst/>
            </c:spPr>
            <c:txPr>
              <a:bodyPr/>
              <a:lstStyle/>
              <a:p>
                <a:pPr>
                  <a:defRPr sz="9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'slide 34'!$B$4:$B$8</c:f>
              <c:numCache>
                <c:formatCode>m/d/yyyy</c:formatCode>
                <c:ptCount val="5"/>
                <c:pt idx="0">
                  <c:v>0</c:v>
                </c:pt>
                <c:pt idx="1">
                  <c:v>35.03042878767738</c:v>
                </c:pt>
                <c:pt idx="2">
                  <c:v>35.03042878767738</c:v>
                </c:pt>
                <c:pt idx="3">
                  <c:v>100</c:v>
                </c:pt>
                <c:pt idx="4">
                  <c:v>100</c:v>
                </c:pt>
              </c:numCache>
            </c:numRef>
          </c:cat>
          <c:val>
            <c:numRef>
              <c:f>'slide 34'!$E$4:$E$8</c:f>
              <c:numCache>
                <c:formatCode>"$"#,##0</c:formatCode>
                <c:ptCount val="5"/>
                <c:pt idx="0">
                  <c:v>161281</c:v>
                </c:pt>
                <c:pt idx="1">
                  <c:v>161281</c:v>
                </c:pt>
                <c:pt idx="2">
                  <c:v>28567</c:v>
                </c:pt>
                <c:pt idx="3">
                  <c:v>28567</c:v>
                </c:pt>
                <c:pt idx="4">
                  <c:v>0</c:v>
                </c:pt>
              </c:numCache>
            </c:numRef>
          </c:val>
          <c:extLst>
            <c:ext xmlns:c16="http://schemas.microsoft.com/office/drawing/2014/chart" uri="{C3380CC4-5D6E-409C-BE32-E72D297353CC}">
              <c16:uniqueId val="{00000011-CBFA-48D4-88F2-C6F9E7362AB8}"/>
            </c:ext>
          </c:extLst>
        </c:ser>
        <c:dLbls>
          <c:showLegendKey val="0"/>
          <c:showVal val="0"/>
          <c:showCatName val="0"/>
          <c:showSerName val="0"/>
          <c:showPercent val="0"/>
          <c:showBubbleSize val="0"/>
        </c:dLbls>
        <c:dropLines>
          <c:spPr>
            <a:ln w="38100">
              <a:solidFill>
                <a:schemeClr val="bg1"/>
              </a:solidFill>
            </a:ln>
          </c:spPr>
        </c:dropLines>
        <c:axId val="235184824"/>
        <c:axId val="235185216"/>
      </c:areaChart>
      <c:dateAx>
        <c:axId val="235184824"/>
        <c:scaling>
          <c:orientation val="minMax"/>
        </c:scaling>
        <c:delete val="1"/>
        <c:axPos val="b"/>
        <c:numFmt formatCode="m/d;@" sourceLinked="0"/>
        <c:majorTickMark val="out"/>
        <c:minorTickMark val="none"/>
        <c:tickLblPos val="nextTo"/>
        <c:crossAx val="235185216"/>
        <c:crosses val="autoZero"/>
        <c:auto val="0"/>
        <c:lblOffset val="100"/>
        <c:baseTimeUnit val="days"/>
      </c:dateAx>
      <c:valAx>
        <c:axId val="235185216"/>
        <c:scaling>
          <c:orientation val="minMax"/>
        </c:scaling>
        <c:delete val="0"/>
        <c:axPos val="l"/>
        <c:majorGridlines>
          <c:spPr>
            <a:ln>
              <a:noFill/>
            </a:ln>
          </c:spPr>
        </c:majorGridlines>
        <c:title>
          <c:tx>
            <c:rich>
              <a:bodyPr rot="-5400000" vert="horz"/>
              <a:lstStyle/>
              <a:p>
                <a:pPr>
                  <a:defRPr sz="1200"/>
                </a:pPr>
                <a:r>
                  <a:rPr lang="en-US" sz="1200" b="1">
                    <a:effectLst/>
                  </a:rPr>
                  <a:t>Biotechnology and Healthcare</a:t>
                </a:r>
              </a:p>
              <a:p>
                <a:pPr>
                  <a:defRPr sz="1200"/>
                </a:pPr>
                <a:r>
                  <a:rPr lang="en-US" sz="1200" b="1">
                    <a:effectLst/>
                  </a:rPr>
                  <a:t>Expenditures</a:t>
                </a:r>
                <a:endParaRPr lang="en-US" sz="1200">
                  <a:effectLst/>
                </a:endParaRPr>
              </a:p>
            </c:rich>
          </c:tx>
          <c:layout>
            <c:manualLayout>
              <c:xMode val="edge"/>
              <c:yMode val="edge"/>
              <c:x val="1.5413279132791325E-3"/>
              <c:y val="0.2487965965038684"/>
            </c:manualLayout>
          </c:layout>
          <c:overlay val="0"/>
        </c:title>
        <c:numFmt formatCode="0%" sourceLinked="1"/>
        <c:majorTickMark val="none"/>
        <c:minorTickMark val="none"/>
        <c:tickLblPos val="nextTo"/>
        <c:txPr>
          <a:bodyPr/>
          <a:lstStyle/>
          <a:p>
            <a:pPr>
              <a:defRPr sz="1200">
                <a:solidFill>
                  <a:schemeClr val="bg1">
                    <a:lumMod val="50000"/>
                  </a:schemeClr>
                </a:solidFill>
              </a:defRPr>
            </a:pPr>
            <a:endParaRPr lang="en-US"/>
          </a:p>
        </c:txPr>
        <c:crossAx val="235184824"/>
        <c:crosses val="autoZero"/>
        <c:crossBetween val="midCat"/>
        <c:majorUnit val="0.25"/>
      </c:valAx>
      <c:spPr>
        <a:ln>
          <a:noFill/>
        </a:ln>
      </c:spPr>
    </c:plotArea>
    <c:legend>
      <c:legendPos val="r"/>
      <c:layout>
        <c:manualLayout>
          <c:xMode val="edge"/>
          <c:yMode val="edge"/>
          <c:x val="0.6834831050082153"/>
          <c:y val="0.24716861372720567"/>
          <c:w val="0.29619169173975202"/>
          <c:h val="0.32915787487348397"/>
        </c:manualLayout>
      </c:layout>
      <c:overlay val="0"/>
      <c:txPr>
        <a:bodyPr/>
        <a:lstStyle/>
        <a:p>
          <a:pPr>
            <a:defRPr sz="1400"/>
          </a:pPr>
          <a:endParaRPr lang="en-US"/>
        </a:p>
      </c:txPr>
    </c:legend>
    <c:plotVisOnly val="1"/>
    <c:dispBlanksAs val="zero"/>
    <c:showDLblsOverMax val="0"/>
  </c:chart>
  <c:spPr>
    <a:ln>
      <a:noFill/>
    </a:ln>
  </c:spPr>
  <c:externalData r:id="rId1">
    <c:autoUpdate val="0"/>
  </c:externalData>
  <c:userShapes r:id="rId2"/>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169715447154469"/>
          <c:y val="8.6863425925925941E-2"/>
          <c:w val="0.54136578964214843"/>
          <c:h val="0.71633630431612716"/>
        </c:manualLayout>
      </c:layout>
      <c:areaChart>
        <c:grouping val="percentStacked"/>
        <c:varyColors val="0"/>
        <c:ser>
          <c:idx val="0"/>
          <c:order val="0"/>
          <c:tx>
            <c:strRef>
              <c:f>'slide 35'!$C$3</c:f>
              <c:strCache>
                <c:ptCount val="1"/>
                <c:pt idx="0">
                  <c:v>Center-Funded Projects</c:v>
                </c:pt>
              </c:strCache>
            </c:strRef>
          </c:tx>
          <c:spPr>
            <a:solidFill>
              <a:srgbClr val="51A6C2"/>
            </a:solidFill>
            <a:ln w="25400">
              <a:solidFill>
                <a:schemeClr val="bg1"/>
              </a:solidFill>
            </a:ln>
          </c:spPr>
          <c:dLbls>
            <c:dLbl>
              <c:idx val="0"/>
              <c:layout>
                <c:manualLayout>
                  <c:x val="5.7978210443824202E-2"/>
                  <c:y val="5.344491868217599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139-4CD3-A0AF-EC885F7D0F4B}"/>
                </c:ext>
              </c:extLst>
            </c:dLbl>
            <c:dLbl>
              <c:idx val="1"/>
              <c:delete val="1"/>
              <c:extLst>
                <c:ext xmlns:c15="http://schemas.microsoft.com/office/drawing/2012/chart" uri="{CE6537A1-D6FC-4f65-9D91-7224C49458BB}"/>
                <c:ext xmlns:c16="http://schemas.microsoft.com/office/drawing/2014/chart" uri="{C3380CC4-5D6E-409C-BE32-E72D297353CC}">
                  <c16:uniqueId val="{00000001-8139-4CD3-A0AF-EC885F7D0F4B}"/>
                </c:ext>
              </c:extLst>
            </c:dLbl>
            <c:dLbl>
              <c:idx val="2"/>
              <c:delete val="1"/>
              <c:extLst>
                <c:ext xmlns:c15="http://schemas.microsoft.com/office/drawing/2012/chart" uri="{CE6537A1-D6FC-4f65-9D91-7224C49458BB}"/>
                <c:ext xmlns:c16="http://schemas.microsoft.com/office/drawing/2014/chart" uri="{C3380CC4-5D6E-409C-BE32-E72D297353CC}">
                  <c16:uniqueId val="{00000002-8139-4CD3-A0AF-EC885F7D0F4B}"/>
                </c:ext>
              </c:extLst>
            </c:dLbl>
            <c:dLbl>
              <c:idx val="3"/>
              <c:delete val="1"/>
              <c:extLst>
                <c:ext xmlns:c15="http://schemas.microsoft.com/office/drawing/2012/chart" uri="{CE6537A1-D6FC-4f65-9D91-7224C49458BB}"/>
                <c:ext xmlns:c16="http://schemas.microsoft.com/office/drawing/2014/chart" uri="{C3380CC4-5D6E-409C-BE32-E72D297353CC}">
                  <c16:uniqueId val="{00000003-8139-4CD3-A0AF-EC885F7D0F4B}"/>
                </c:ext>
              </c:extLst>
            </c:dLbl>
            <c:dLbl>
              <c:idx val="4"/>
              <c:delete val="1"/>
              <c:extLst>
                <c:ext xmlns:c15="http://schemas.microsoft.com/office/drawing/2012/chart" uri="{CE6537A1-D6FC-4f65-9D91-7224C49458BB}"/>
                <c:ext xmlns:c16="http://schemas.microsoft.com/office/drawing/2014/chart" uri="{C3380CC4-5D6E-409C-BE32-E72D297353CC}">
                  <c16:uniqueId val="{00000004-8139-4CD3-A0AF-EC885F7D0F4B}"/>
                </c:ext>
              </c:extLst>
            </c:dLbl>
            <c:numFmt formatCode="&quot;$&quot;#,##0" sourceLinked="0"/>
            <c:spPr>
              <a:noFill/>
              <a:ln>
                <a:noFill/>
              </a:ln>
              <a:effectLst/>
            </c:spPr>
            <c:txPr>
              <a:bodyPr/>
              <a:lstStyle/>
              <a:p>
                <a:pPr>
                  <a:defRPr sz="11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'slide 35'!$B$4:$B$8</c:f>
              <c:numCache>
                <c:formatCode>m/d/yyyy</c:formatCode>
                <c:ptCount val="5"/>
                <c:pt idx="0">
                  <c:v>0</c:v>
                </c:pt>
                <c:pt idx="1">
                  <c:v>33.354721770218802</c:v>
                </c:pt>
                <c:pt idx="2">
                  <c:v>33.354721770218802</c:v>
                </c:pt>
                <c:pt idx="3">
                  <c:v>100</c:v>
                </c:pt>
                <c:pt idx="4">
                  <c:v>100</c:v>
                </c:pt>
              </c:numCache>
            </c:numRef>
          </c:cat>
          <c:val>
            <c:numRef>
              <c:f>'slide 35'!$C$4:$C$8</c:f>
              <c:numCache>
                <c:formatCode>"$"#,##0</c:formatCode>
                <c:ptCount val="5"/>
                <c:pt idx="0">
                  <c:v>478899</c:v>
                </c:pt>
                <c:pt idx="1">
                  <c:v>478899</c:v>
                </c:pt>
                <c:pt idx="2">
                  <c:v>14427205</c:v>
                </c:pt>
                <c:pt idx="3">
                  <c:v>14427205</c:v>
                </c:pt>
                <c:pt idx="4">
                  <c:v>0</c:v>
                </c:pt>
              </c:numCache>
            </c:numRef>
          </c:val>
          <c:extLst>
            <c:ext xmlns:c16="http://schemas.microsoft.com/office/drawing/2014/chart" uri="{C3380CC4-5D6E-409C-BE32-E72D297353CC}">
              <c16:uniqueId val="{00000005-8139-4CD3-A0AF-EC885F7D0F4B}"/>
            </c:ext>
          </c:extLst>
        </c:ser>
        <c:ser>
          <c:idx val="1"/>
          <c:order val="1"/>
          <c:tx>
            <c:strRef>
              <c:f>'slide 35'!$D$3</c:f>
              <c:strCache>
                <c:ptCount val="1"/>
                <c:pt idx="0">
                  <c:v>Associated Projects</c:v>
                </c:pt>
              </c:strCache>
            </c:strRef>
          </c:tx>
          <c:spPr>
            <a:solidFill>
              <a:srgbClr val="945191"/>
            </a:solidFill>
            <a:ln w="25400">
              <a:solidFill>
                <a:schemeClr val="bg1"/>
              </a:solidFill>
            </a:ln>
          </c:spPr>
          <c:dLbls>
            <c:dLbl>
              <c:idx val="0"/>
              <c:layout>
                <c:manualLayout>
                  <c:x val="7.1147791484906991E-2"/>
                  <c:y val="6.4207771919546963E-2"/>
                </c:manualLayout>
              </c:layout>
              <c:numFmt formatCode="&quot;$&quot;#,##0" sourceLinked="0"/>
              <c:spPr/>
              <c:txPr>
                <a:bodyPr/>
                <a:lstStyle/>
                <a:p>
                  <a:pPr>
                    <a:defRPr sz="1100"/>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8139-4CD3-A0AF-EC885F7D0F4B}"/>
                </c:ext>
              </c:extLst>
            </c:dLbl>
            <c:dLbl>
              <c:idx val="1"/>
              <c:delete val="1"/>
              <c:extLst>
                <c:ext xmlns:c15="http://schemas.microsoft.com/office/drawing/2012/chart" uri="{CE6537A1-D6FC-4f65-9D91-7224C49458BB}"/>
                <c:ext xmlns:c16="http://schemas.microsoft.com/office/drawing/2014/chart" uri="{C3380CC4-5D6E-409C-BE32-E72D297353CC}">
                  <c16:uniqueId val="{00000007-8139-4CD3-A0AF-EC885F7D0F4B}"/>
                </c:ext>
              </c:extLst>
            </c:dLbl>
            <c:dLbl>
              <c:idx val="2"/>
              <c:delete val="1"/>
              <c:extLst>
                <c:ext xmlns:c15="http://schemas.microsoft.com/office/drawing/2012/chart" uri="{CE6537A1-D6FC-4f65-9D91-7224C49458BB}"/>
                <c:ext xmlns:c16="http://schemas.microsoft.com/office/drawing/2014/chart" uri="{C3380CC4-5D6E-409C-BE32-E72D297353CC}">
                  <c16:uniqueId val="{00000008-8139-4CD3-A0AF-EC885F7D0F4B}"/>
                </c:ext>
              </c:extLst>
            </c:dLbl>
            <c:dLbl>
              <c:idx val="3"/>
              <c:delete val="1"/>
              <c:extLst>
                <c:ext xmlns:c15="http://schemas.microsoft.com/office/drawing/2012/chart" uri="{CE6537A1-D6FC-4f65-9D91-7224C49458BB}"/>
                <c:ext xmlns:c16="http://schemas.microsoft.com/office/drawing/2014/chart" uri="{C3380CC4-5D6E-409C-BE32-E72D297353CC}">
                  <c16:uniqueId val="{00000009-8139-4CD3-A0AF-EC885F7D0F4B}"/>
                </c:ext>
              </c:extLst>
            </c:dLbl>
            <c:dLbl>
              <c:idx val="4"/>
              <c:delete val="1"/>
              <c:extLst>
                <c:ext xmlns:c15="http://schemas.microsoft.com/office/drawing/2012/chart" uri="{CE6537A1-D6FC-4f65-9D91-7224C49458BB}"/>
                <c:ext xmlns:c16="http://schemas.microsoft.com/office/drawing/2014/chart" uri="{C3380CC4-5D6E-409C-BE32-E72D297353CC}">
                  <c16:uniqueId val="{0000000A-8139-4CD3-A0AF-EC885F7D0F4B}"/>
                </c:ext>
              </c:extLst>
            </c:dLbl>
            <c:numFmt formatCode="&quot;$&quot;#,##0" sourceLinked="0"/>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'slide 35'!$B$4:$B$8</c:f>
              <c:numCache>
                <c:formatCode>m/d/yyyy</c:formatCode>
                <c:ptCount val="5"/>
                <c:pt idx="0">
                  <c:v>0</c:v>
                </c:pt>
                <c:pt idx="1">
                  <c:v>33.354721770218802</c:v>
                </c:pt>
                <c:pt idx="2">
                  <c:v>33.354721770218802</c:v>
                </c:pt>
                <c:pt idx="3">
                  <c:v>100</c:v>
                </c:pt>
                <c:pt idx="4">
                  <c:v>100</c:v>
                </c:pt>
              </c:numCache>
            </c:numRef>
          </c:cat>
          <c:val>
            <c:numRef>
              <c:f>'slide 35'!$D$4:$D$8</c:f>
              <c:numCache>
                <c:formatCode>"$"#,##0</c:formatCode>
                <c:ptCount val="5"/>
                <c:pt idx="0">
                  <c:v>10750356</c:v>
                </c:pt>
                <c:pt idx="1">
                  <c:v>10750356</c:v>
                </c:pt>
                <c:pt idx="2">
                  <c:v>7723515</c:v>
                </c:pt>
                <c:pt idx="3">
                  <c:v>7723515</c:v>
                </c:pt>
                <c:pt idx="4">
                  <c:v>0</c:v>
                </c:pt>
              </c:numCache>
            </c:numRef>
          </c:val>
          <c:extLst>
            <c:ext xmlns:c16="http://schemas.microsoft.com/office/drawing/2014/chart" uri="{C3380CC4-5D6E-409C-BE32-E72D297353CC}">
              <c16:uniqueId val="{0000000B-8139-4CD3-A0AF-EC885F7D0F4B}"/>
            </c:ext>
          </c:extLst>
        </c:ser>
        <c:ser>
          <c:idx val="2"/>
          <c:order val="2"/>
          <c:tx>
            <c:strRef>
              <c:f>'slide 35'!$E$3</c:f>
              <c:strCache>
                <c:ptCount val="1"/>
                <c:pt idx="0">
                  <c:v>Sponsored Projects</c:v>
                </c:pt>
              </c:strCache>
            </c:strRef>
          </c:tx>
          <c:spPr>
            <a:solidFill>
              <a:srgbClr val="7EC251"/>
            </a:solidFill>
            <a:ln w="25400">
              <a:solidFill>
                <a:schemeClr val="bg1"/>
              </a:solidFill>
            </a:ln>
          </c:spPr>
          <c:dLbls>
            <c:dLbl>
              <c:idx val="0"/>
              <c:layout>
                <c:manualLayout>
                  <c:x val="4.2810762398775966E-2"/>
                  <c:y val="-2.925098334588669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8139-4CD3-A0AF-EC885F7D0F4B}"/>
                </c:ext>
              </c:extLst>
            </c:dLbl>
            <c:dLbl>
              <c:idx val="1"/>
              <c:delete val="1"/>
              <c:extLst>
                <c:ext xmlns:c15="http://schemas.microsoft.com/office/drawing/2012/chart" uri="{CE6537A1-D6FC-4f65-9D91-7224C49458BB}"/>
                <c:ext xmlns:c16="http://schemas.microsoft.com/office/drawing/2014/chart" uri="{C3380CC4-5D6E-409C-BE32-E72D297353CC}">
                  <c16:uniqueId val="{0000000D-8139-4CD3-A0AF-EC885F7D0F4B}"/>
                </c:ext>
              </c:extLst>
            </c:dLbl>
            <c:dLbl>
              <c:idx val="2"/>
              <c:delete val="1"/>
              <c:extLst>
                <c:ext xmlns:c15="http://schemas.microsoft.com/office/drawing/2012/chart" uri="{CE6537A1-D6FC-4f65-9D91-7224C49458BB}"/>
                <c:ext xmlns:c16="http://schemas.microsoft.com/office/drawing/2014/chart" uri="{C3380CC4-5D6E-409C-BE32-E72D297353CC}">
                  <c16:uniqueId val="{0000000E-8139-4CD3-A0AF-EC885F7D0F4B}"/>
                </c:ext>
              </c:extLst>
            </c:dLbl>
            <c:dLbl>
              <c:idx val="3"/>
              <c:delete val="1"/>
              <c:extLst>
                <c:ext xmlns:c15="http://schemas.microsoft.com/office/drawing/2012/chart" uri="{CE6537A1-D6FC-4f65-9D91-7224C49458BB}"/>
                <c:ext xmlns:c16="http://schemas.microsoft.com/office/drawing/2014/chart" uri="{C3380CC4-5D6E-409C-BE32-E72D297353CC}">
                  <c16:uniqueId val="{0000000F-8139-4CD3-A0AF-EC885F7D0F4B}"/>
                </c:ext>
              </c:extLst>
            </c:dLbl>
            <c:dLbl>
              <c:idx val="4"/>
              <c:delete val="1"/>
              <c:extLst>
                <c:ext xmlns:c15="http://schemas.microsoft.com/office/drawing/2012/chart" uri="{CE6537A1-D6FC-4f65-9D91-7224C49458BB}"/>
                <c:ext xmlns:c16="http://schemas.microsoft.com/office/drawing/2014/chart" uri="{C3380CC4-5D6E-409C-BE32-E72D297353CC}">
                  <c16:uniqueId val="{00000010-8139-4CD3-A0AF-EC885F7D0F4B}"/>
                </c:ext>
              </c:extLst>
            </c:dLbl>
            <c:numFmt formatCode="&quot;$&quot;#,##0" sourceLinked="0"/>
            <c:spPr>
              <a:noFill/>
              <a:ln>
                <a:noFill/>
              </a:ln>
              <a:effectLst/>
            </c:spPr>
            <c:txPr>
              <a:bodyPr/>
              <a:lstStyle/>
              <a:p>
                <a:pPr>
                  <a:defRPr sz="11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'slide 35'!$B$4:$B$8</c:f>
              <c:numCache>
                <c:formatCode>m/d/yyyy</c:formatCode>
                <c:ptCount val="5"/>
                <c:pt idx="0">
                  <c:v>0</c:v>
                </c:pt>
                <c:pt idx="1">
                  <c:v>33.354721770218802</c:v>
                </c:pt>
                <c:pt idx="2">
                  <c:v>33.354721770218802</c:v>
                </c:pt>
                <c:pt idx="3">
                  <c:v>100</c:v>
                </c:pt>
                <c:pt idx="4">
                  <c:v>100</c:v>
                </c:pt>
              </c:numCache>
            </c:numRef>
          </c:cat>
          <c:val>
            <c:numRef>
              <c:f>'slide 35'!$E$4:$E$8</c:f>
              <c:numCache>
                <c:formatCode>"$"#,##0</c:formatCode>
                <c:ptCount val="5"/>
                <c:pt idx="0">
                  <c:v>1</c:v>
                </c:pt>
                <c:pt idx="1">
                  <c:v>1</c:v>
                </c:pt>
                <c:pt idx="2">
                  <c:v>286190</c:v>
                </c:pt>
                <c:pt idx="3">
                  <c:v>286190</c:v>
                </c:pt>
                <c:pt idx="4">
                  <c:v>0</c:v>
                </c:pt>
              </c:numCache>
            </c:numRef>
          </c:val>
          <c:extLst>
            <c:ext xmlns:c16="http://schemas.microsoft.com/office/drawing/2014/chart" uri="{C3380CC4-5D6E-409C-BE32-E72D297353CC}">
              <c16:uniqueId val="{00000011-8139-4CD3-A0AF-EC885F7D0F4B}"/>
            </c:ext>
          </c:extLst>
        </c:ser>
        <c:dLbls>
          <c:showLegendKey val="0"/>
          <c:showVal val="0"/>
          <c:showCatName val="0"/>
          <c:showSerName val="0"/>
          <c:showPercent val="0"/>
          <c:showBubbleSize val="0"/>
        </c:dLbls>
        <c:dropLines>
          <c:spPr>
            <a:ln w="38100">
              <a:solidFill>
                <a:schemeClr val="bg1"/>
              </a:solidFill>
            </a:ln>
          </c:spPr>
        </c:dropLines>
        <c:axId val="235186000"/>
        <c:axId val="235186392"/>
      </c:areaChart>
      <c:dateAx>
        <c:axId val="235186000"/>
        <c:scaling>
          <c:orientation val="minMax"/>
        </c:scaling>
        <c:delete val="1"/>
        <c:axPos val="b"/>
        <c:numFmt formatCode="m/d;@" sourceLinked="0"/>
        <c:majorTickMark val="out"/>
        <c:minorTickMark val="none"/>
        <c:tickLblPos val="nextTo"/>
        <c:crossAx val="235186392"/>
        <c:crosses val="autoZero"/>
        <c:auto val="0"/>
        <c:lblOffset val="100"/>
        <c:baseTimeUnit val="days"/>
      </c:dateAx>
      <c:valAx>
        <c:axId val="235186392"/>
        <c:scaling>
          <c:orientation val="minMax"/>
        </c:scaling>
        <c:delete val="0"/>
        <c:axPos val="l"/>
        <c:majorGridlines>
          <c:spPr>
            <a:ln>
              <a:noFill/>
            </a:ln>
          </c:spPr>
        </c:majorGridlines>
        <c:title>
          <c:tx>
            <c:rich>
              <a:bodyPr rot="-5400000" vert="horz"/>
              <a:lstStyle/>
              <a:p>
                <a:pPr>
                  <a:defRPr sz="1200"/>
                </a:pPr>
                <a:r>
                  <a:rPr lang="en-US" sz="1200" b="1">
                    <a:effectLst/>
                  </a:rPr>
                  <a:t>Energy, Sustainability, and Infrastructure</a:t>
                </a:r>
              </a:p>
              <a:p>
                <a:pPr>
                  <a:defRPr sz="1200"/>
                </a:pPr>
                <a:r>
                  <a:rPr lang="en-US" sz="1200" b="1">
                    <a:effectLst/>
                  </a:rPr>
                  <a:t>Expenditures</a:t>
                </a:r>
                <a:endParaRPr lang="en-US" sz="1200">
                  <a:effectLst/>
                </a:endParaRPr>
              </a:p>
            </c:rich>
          </c:tx>
          <c:layout>
            <c:manualLayout>
              <c:xMode val="edge"/>
              <c:yMode val="edge"/>
              <c:x val="1.5413279132791328E-3"/>
              <c:y val="0.15075738081759388"/>
            </c:manualLayout>
          </c:layout>
          <c:overlay val="0"/>
        </c:title>
        <c:numFmt formatCode="0%" sourceLinked="1"/>
        <c:majorTickMark val="none"/>
        <c:minorTickMark val="none"/>
        <c:tickLblPos val="nextTo"/>
        <c:txPr>
          <a:bodyPr/>
          <a:lstStyle/>
          <a:p>
            <a:pPr>
              <a:defRPr sz="1200">
                <a:solidFill>
                  <a:schemeClr val="bg1">
                    <a:lumMod val="50000"/>
                  </a:schemeClr>
                </a:solidFill>
              </a:defRPr>
            </a:pPr>
            <a:endParaRPr lang="en-US"/>
          </a:p>
        </c:txPr>
        <c:crossAx val="235186000"/>
        <c:crosses val="autoZero"/>
        <c:crossBetween val="midCat"/>
        <c:majorUnit val="0.25"/>
      </c:valAx>
      <c:spPr>
        <a:ln>
          <a:noFill/>
        </a:ln>
      </c:spPr>
    </c:plotArea>
    <c:legend>
      <c:legendPos val="r"/>
      <c:layout>
        <c:manualLayout>
          <c:xMode val="edge"/>
          <c:yMode val="edge"/>
          <c:x val="0.6834831050082153"/>
          <c:y val="0.24716861372720567"/>
          <c:w val="0.29619169173975202"/>
          <c:h val="0.32915787487348397"/>
        </c:manualLayout>
      </c:layout>
      <c:overlay val="0"/>
      <c:txPr>
        <a:bodyPr/>
        <a:lstStyle/>
        <a:p>
          <a:pPr>
            <a:defRPr sz="1400"/>
          </a:pPr>
          <a:endParaRPr lang="en-US"/>
        </a:p>
      </c:txPr>
    </c:legend>
    <c:plotVisOnly val="1"/>
    <c:dispBlanksAs val="zero"/>
    <c:showDLblsOverMax val="0"/>
  </c:chart>
  <c:spPr>
    <a:ln>
      <a:noFill/>
    </a:ln>
  </c:spPr>
  <c:externalData r:id="rId1">
    <c:autoUpdate val="0"/>
  </c:externalData>
  <c:userShapes r:id="rId2"/>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049119241192413"/>
          <c:y val="8.6863345513183407E-2"/>
          <c:w val="0.54136578964214843"/>
          <c:h val="0.71633630431612716"/>
        </c:manualLayout>
      </c:layout>
      <c:areaChart>
        <c:grouping val="percentStacked"/>
        <c:varyColors val="0"/>
        <c:ser>
          <c:idx val="0"/>
          <c:order val="0"/>
          <c:tx>
            <c:strRef>
              <c:f>'slide 36'!$C$3</c:f>
              <c:strCache>
                <c:ptCount val="1"/>
                <c:pt idx="0">
                  <c:v>Center-Funded Projects</c:v>
                </c:pt>
              </c:strCache>
            </c:strRef>
          </c:tx>
          <c:spPr>
            <a:solidFill>
              <a:srgbClr val="51A6C2"/>
            </a:solidFill>
            <a:ln w="25400">
              <a:solidFill>
                <a:schemeClr val="bg1"/>
              </a:solidFill>
            </a:ln>
          </c:spPr>
          <c:dLbls>
            <c:dLbl>
              <c:idx val="0"/>
              <c:layout>
                <c:manualLayout>
                  <c:x val="4.3163773897182754E-2"/>
                  <c:y val="2.985124572419856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627-4344-B9EF-24EB7D217F73}"/>
                </c:ext>
              </c:extLst>
            </c:dLbl>
            <c:dLbl>
              <c:idx val="1"/>
              <c:delete val="1"/>
              <c:extLst>
                <c:ext xmlns:c15="http://schemas.microsoft.com/office/drawing/2012/chart" uri="{CE6537A1-D6FC-4f65-9D91-7224C49458BB}"/>
                <c:ext xmlns:c16="http://schemas.microsoft.com/office/drawing/2014/chart" uri="{C3380CC4-5D6E-409C-BE32-E72D297353CC}">
                  <c16:uniqueId val="{00000001-A627-4344-B9EF-24EB7D217F73}"/>
                </c:ext>
              </c:extLst>
            </c:dLbl>
            <c:dLbl>
              <c:idx val="2"/>
              <c:delete val="1"/>
              <c:extLst>
                <c:ext xmlns:c15="http://schemas.microsoft.com/office/drawing/2012/chart" uri="{CE6537A1-D6FC-4f65-9D91-7224C49458BB}"/>
                <c:ext xmlns:c16="http://schemas.microsoft.com/office/drawing/2014/chart" uri="{C3380CC4-5D6E-409C-BE32-E72D297353CC}">
                  <c16:uniqueId val="{00000002-A627-4344-B9EF-24EB7D217F73}"/>
                </c:ext>
              </c:extLst>
            </c:dLbl>
            <c:dLbl>
              <c:idx val="3"/>
              <c:delete val="1"/>
              <c:extLst>
                <c:ext xmlns:c15="http://schemas.microsoft.com/office/drawing/2012/chart" uri="{CE6537A1-D6FC-4f65-9D91-7224C49458BB}"/>
                <c:ext xmlns:c16="http://schemas.microsoft.com/office/drawing/2014/chart" uri="{C3380CC4-5D6E-409C-BE32-E72D297353CC}">
                  <c16:uniqueId val="{00000003-A627-4344-B9EF-24EB7D217F73}"/>
                </c:ext>
              </c:extLst>
            </c:dLbl>
            <c:dLbl>
              <c:idx val="4"/>
              <c:delete val="1"/>
              <c:extLst>
                <c:ext xmlns:c15="http://schemas.microsoft.com/office/drawing/2012/chart" uri="{CE6537A1-D6FC-4f65-9D91-7224C49458BB}"/>
                <c:ext xmlns:c16="http://schemas.microsoft.com/office/drawing/2014/chart" uri="{C3380CC4-5D6E-409C-BE32-E72D297353CC}">
                  <c16:uniqueId val="{00000004-A627-4344-B9EF-24EB7D217F73}"/>
                </c:ext>
              </c:extLst>
            </c:dLbl>
            <c:numFmt formatCode="&quot;$&quot;#,##0" sourceLinked="0"/>
            <c:spPr>
              <a:noFill/>
              <a:ln>
                <a:noFill/>
              </a:ln>
              <a:effectLst/>
            </c:spPr>
            <c:txPr>
              <a:bodyPr/>
              <a:lstStyle/>
              <a:p>
                <a:pPr>
                  <a:defRPr sz="11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'slide 36'!$B$4:$B$8</c:f>
              <c:numCache>
                <c:formatCode>m/d/yyyy</c:formatCode>
                <c:ptCount val="5"/>
                <c:pt idx="0">
                  <c:v>0</c:v>
                </c:pt>
                <c:pt idx="1">
                  <c:v>15.038967155149559</c:v>
                </c:pt>
                <c:pt idx="2">
                  <c:v>15.038967155149559</c:v>
                </c:pt>
                <c:pt idx="3">
                  <c:v>100</c:v>
                </c:pt>
                <c:pt idx="4">
                  <c:v>100</c:v>
                </c:pt>
              </c:numCache>
            </c:numRef>
          </c:cat>
          <c:val>
            <c:numRef>
              <c:f>'slide 36'!$C$4:$C$8</c:f>
              <c:numCache>
                <c:formatCode>"$"#,##0</c:formatCode>
                <c:ptCount val="5"/>
                <c:pt idx="0">
                  <c:v>135665</c:v>
                </c:pt>
                <c:pt idx="1">
                  <c:v>135665</c:v>
                </c:pt>
                <c:pt idx="2">
                  <c:v>11980853</c:v>
                </c:pt>
                <c:pt idx="3">
                  <c:v>11980853</c:v>
                </c:pt>
                <c:pt idx="4">
                  <c:v>0</c:v>
                </c:pt>
              </c:numCache>
            </c:numRef>
          </c:val>
          <c:extLst>
            <c:ext xmlns:c16="http://schemas.microsoft.com/office/drawing/2014/chart" uri="{C3380CC4-5D6E-409C-BE32-E72D297353CC}">
              <c16:uniqueId val="{00000005-A627-4344-B9EF-24EB7D217F73}"/>
            </c:ext>
          </c:extLst>
        </c:ser>
        <c:ser>
          <c:idx val="1"/>
          <c:order val="1"/>
          <c:tx>
            <c:strRef>
              <c:f>'slide 36'!$D$3</c:f>
              <c:strCache>
                <c:ptCount val="1"/>
                <c:pt idx="0">
                  <c:v>Associated Projects</c:v>
                </c:pt>
              </c:strCache>
            </c:strRef>
          </c:tx>
          <c:spPr>
            <a:solidFill>
              <a:srgbClr val="945191"/>
            </a:solidFill>
            <a:ln w="25400">
              <a:solidFill>
                <a:schemeClr val="bg1"/>
              </a:solidFill>
            </a:ln>
          </c:spPr>
          <c:dLbls>
            <c:dLbl>
              <c:idx val="0"/>
              <c:layout>
                <c:manualLayout>
                  <c:x val="4.4538502280629735E-2"/>
                  <c:y val="-8.5292269279617444E-2"/>
                </c:manualLayout>
              </c:layout>
              <c:numFmt formatCode="&quot;$&quot;#,##0" sourceLinked="0"/>
              <c:spPr/>
              <c:txPr>
                <a:bodyPr/>
                <a:lstStyle/>
                <a:p>
                  <a:pPr>
                    <a:defRPr sz="1100"/>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A627-4344-B9EF-24EB7D217F73}"/>
                </c:ext>
              </c:extLst>
            </c:dLbl>
            <c:dLbl>
              <c:idx val="1"/>
              <c:delete val="1"/>
              <c:extLst>
                <c:ext xmlns:c15="http://schemas.microsoft.com/office/drawing/2012/chart" uri="{CE6537A1-D6FC-4f65-9D91-7224C49458BB}"/>
                <c:ext xmlns:c16="http://schemas.microsoft.com/office/drawing/2014/chart" uri="{C3380CC4-5D6E-409C-BE32-E72D297353CC}">
                  <c16:uniqueId val="{00000007-A627-4344-B9EF-24EB7D217F73}"/>
                </c:ext>
              </c:extLst>
            </c:dLbl>
            <c:dLbl>
              <c:idx val="2"/>
              <c:delete val="1"/>
              <c:extLst>
                <c:ext xmlns:c15="http://schemas.microsoft.com/office/drawing/2012/chart" uri="{CE6537A1-D6FC-4f65-9D91-7224C49458BB}"/>
                <c:ext xmlns:c16="http://schemas.microsoft.com/office/drawing/2014/chart" uri="{C3380CC4-5D6E-409C-BE32-E72D297353CC}">
                  <c16:uniqueId val="{00000008-A627-4344-B9EF-24EB7D217F73}"/>
                </c:ext>
              </c:extLst>
            </c:dLbl>
            <c:dLbl>
              <c:idx val="3"/>
              <c:delete val="1"/>
              <c:extLst>
                <c:ext xmlns:c15="http://schemas.microsoft.com/office/drawing/2012/chart" uri="{CE6537A1-D6FC-4f65-9D91-7224C49458BB}"/>
                <c:ext xmlns:c16="http://schemas.microsoft.com/office/drawing/2014/chart" uri="{C3380CC4-5D6E-409C-BE32-E72D297353CC}">
                  <c16:uniqueId val="{00000009-A627-4344-B9EF-24EB7D217F73}"/>
                </c:ext>
              </c:extLst>
            </c:dLbl>
            <c:dLbl>
              <c:idx val="4"/>
              <c:delete val="1"/>
              <c:extLst>
                <c:ext xmlns:c15="http://schemas.microsoft.com/office/drawing/2012/chart" uri="{CE6537A1-D6FC-4f65-9D91-7224C49458BB}"/>
                <c:ext xmlns:c16="http://schemas.microsoft.com/office/drawing/2014/chart" uri="{C3380CC4-5D6E-409C-BE32-E72D297353CC}">
                  <c16:uniqueId val="{0000000A-A627-4344-B9EF-24EB7D217F73}"/>
                </c:ext>
              </c:extLst>
            </c:dLbl>
            <c:numFmt formatCode="&quot;$&quot;#,##0" sourceLinked="0"/>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'slide 36'!$B$4:$B$8</c:f>
              <c:numCache>
                <c:formatCode>m/d/yyyy</c:formatCode>
                <c:ptCount val="5"/>
                <c:pt idx="0">
                  <c:v>0</c:v>
                </c:pt>
                <c:pt idx="1">
                  <c:v>15.038967155149559</c:v>
                </c:pt>
                <c:pt idx="2">
                  <c:v>15.038967155149559</c:v>
                </c:pt>
                <c:pt idx="3">
                  <c:v>100</c:v>
                </c:pt>
                <c:pt idx="4">
                  <c:v>100</c:v>
                </c:pt>
              </c:numCache>
            </c:numRef>
          </c:cat>
          <c:val>
            <c:numRef>
              <c:f>'slide 36'!$D$4:$D$8</c:f>
              <c:numCache>
                <c:formatCode>"$"#,##0</c:formatCode>
                <c:ptCount val="5"/>
                <c:pt idx="0">
                  <c:v>8144051</c:v>
                </c:pt>
                <c:pt idx="1">
                  <c:v>8144051</c:v>
                </c:pt>
                <c:pt idx="2">
                  <c:v>34520529</c:v>
                </c:pt>
                <c:pt idx="3">
                  <c:v>34520529</c:v>
                </c:pt>
                <c:pt idx="4">
                  <c:v>0</c:v>
                </c:pt>
              </c:numCache>
            </c:numRef>
          </c:val>
          <c:extLst>
            <c:ext xmlns:c16="http://schemas.microsoft.com/office/drawing/2014/chart" uri="{C3380CC4-5D6E-409C-BE32-E72D297353CC}">
              <c16:uniqueId val="{0000000B-A627-4344-B9EF-24EB7D217F73}"/>
            </c:ext>
          </c:extLst>
        </c:ser>
        <c:ser>
          <c:idx val="2"/>
          <c:order val="2"/>
          <c:tx>
            <c:strRef>
              <c:f>'slide 36'!$E$3</c:f>
              <c:strCache>
                <c:ptCount val="1"/>
                <c:pt idx="0">
                  <c:v>Sponsored Projects</c:v>
                </c:pt>
              </c:strCache>
            </c:strRef>
          </c:tx>
          <c:spPr>
            <a:solidFill>
              <a:srgbClr val="7EC251"/>
            </a:solidFill>
            <a:ln w="25400">
              <a:solidFill>
                <a:schemeClr val="bg1"/>
              </a:solidFill>
            </a:ln>
          </c:spPr>
          <c:dLbls>
            <c:dLbl>
              <c:idx val="0"/>
              <c:layout>
                <c:manualLayout>
                  <c:x val="5.9714985115511099E-2"/>
                  <c:y val="-2.625503263474142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A627-4344-B9EF-24EB7D217F73}"/>
                </c:ext>
              </c:extLst>
            </c:dLbl>
            <c:dLbl>
              <c:idx val="1"/>
              <c:delete val="1"/>
              <c:extLst>
                <c:ext xmlns:c15="http://schemas.microsoft.com/office/drawing/2012/chart" uri="{CE6537A1-D6FC-4f65-9D91-7224C49458BB}"/>
                <c:ext xmlns:c16="http://schemas.microsoft.com/office/drawing/2014/chart" uri="{C3380CC4-5D6E-409C-BE32-E72D297353CC}">
                  <c16:uniqueId val="{0000000D-A627-4344-B9EF-24EB7D217F73}"/>
                </c:ext>
              </c:extLst>
            </c:dLbl>
            <c:dLbl>
              <c:idx val="2"/>
              <c:delete val="1"/>
              <c:extLst>
                <c:ext xmlns:c15="http://schemas.microsoft.com/office/drawing/2012/chart" uri="{CE6537A1-D6FC-4f65-9D91-7224C49458BB}"/>
                <c:ext xmlns:c16="http://schemas.microsoft.com/office/drawing/2014/chart" uri="{C3380CC4-5D6E-409C-BE32-E72D297353CC}">
                  <c16:uniqueId val="{0000000E-A627-4344-B9EF-24EB7D217F73}"/>
                </c:ext>
              </c:extLst>
            </c:dLbl>
            <c:dLbl>
              <c:idx val="3"/>
              <c:delete val="1"/>
              <c:extLst>
                <c:ext xmlns:c15="http://schemas.microsoft.com/office/drawing/2012/chart" uri="{CE6537A1-D6FC-4f65-9D91-7224C49458BB}"/>
                <c:ext xmlns:c16="http://schemas.microsoft.com/office/drawing/2014/chart" uri="{C3380CC4-5D6E-409C-BE32-E72D297353CC}">
                  <c16:uniqueId val="{0000000F-A627-4344-B9EF-24EB7D217F73}"/>
                </c:ext>
              </c:extLst>
            </c:dLbl>
            <c:dLbl>
              <c:idx val="4"/>
              <c:delete val="1"/>
              <c:extLst>
                <c:ext xmlns:c15="http://schemas.microsoft.com/office/drawing/2012/chart" uri="{CE6537A1-D6FC-4f65-9D91-7224C49458BB}"/>
                <c:ext xmlns:c16="http://schemas.microsoft.com/office/drawing/2014/chart" uri="{C3380CC4-5D6E-409C-BE32-E72D297353CC}">
                  <c16:uniqueId val="{00000010-A627-4344-B9EF-24EB7D217F73}"/>
                </c:ext>
              </c:extLst>
            </c:dLbl>
            <c:numFmt formatCode="&quot;$&quot;#,##0" sourceLinked="0"/>
            <c:spPr>
              <a:noFill/>
              <a:ln>
                <a:noFill/>
              </a:ln>
              <a:effectLst/>
            </c:spPr>
            <c:txPr>
              <a:bodyPr/>
              <a:lstStyle/>
              <a:p>
                <a:pPr>
                  <a:defRPr sz="11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'slide 36'!$B$4:$B$8</c:f>
              <c:numCache>
                <c:formatCode>m/d/yyyy</c:formatCode>
                <c:ptCount val="5"/>
                <c:pt idx="0">
                  <c:v>0</c:v>
                </c:pt>
                <c:pt idx="1">
                  <c:v>15.038967155149559</c:v>
                </c:pt>
                <c:pt idx="2">
                  <c:v>15.038967155149559</c:v>
                </c:pt>
                <c:pt idx="3">
                  <c:v>100</c:v>
                </c:pt>
                <c:pt idx="4">
                  <c:v>100</c:v>
                </c:pt>
              </c:numCache>
            </c:numRef>
          </c:cat>
          <c:val>
            <c:numRef>
              <c:f>'slide 36'!$E$4:$E$8</c:f>
              <c:numCache>
                <c:formatCode>"$"#,##0</c:formatCode>
                <c:ptCount val="5"/>
                <c:pt idx="0">
                  <c:v>0</c:v>
                </c:pt>
                <c:pt idx="1">
                  <c:v>0</c:v>
                </c:pt>
                <c:pt idx="2">
                  <c:v>273986</c:v>
                </c:pt>
                <c:pt idx="3">
                  <c:v>273986</c:v>
                </c:pt>
                <c:pt idx="4">
                  <c:v>0</c:v>
                </c:pt>
              </c:numCache>
            </c:numRef>
          </c:val>
          <c:extLst>
            <c:ext xmlns:c16="http://schemas.microsoft.com/office/drawing/2014/chart" uri="{C3380CC4-5D6E-409C-BE32-E72D297353CC}">
              <c16:uniqueId val="{00000011-A627-4344-B9EF-24EB7D217F73}"/>
            </c:ext>
          </c:extLst>
        </c:ser>
        <c:dLbls>
          <c:showLegendKey val="0"/>
          <c:showVal val="0"/>
          <c:showCatName val="0"/>
          <c:showSerName val="0"/>
          <c:showPercent val="0"/>
          <c:showBubbleSize val="0"/>
        </c:dLbls>
        <c:dropLines>
          <c:spPr>
            <a:ln w="38100">
              <a:solidFill>
                <a:schemeClr val="bg1"/>
              </a:solidFill>
            </a:ln>
          </c:spPr>
        </c:dropLines>
        <c:axId val="235924344"/>
        <c:axId val="235924736"/>
      </c:areaChart>
      <c:dateAx>
        <c:axId val="235924344"/>
        <c:scaling>
          <c:orientation val="minMax"/>
        </c:scaling>
        <c:delete val="1"/>
        <c:axPos val="b"/>
        <c:numFmt formatCode="m/d;@" sourceLinked="0"/>
        <c:majorTickMark val="out"/>
        <c:minorTickMark val="none"/>
        <c:tickLblPos val="nextTo"/>
        <c:crossAx val="235924736"/>
        <c:crosses val="autoZero"/>
        <c:auto val="0"/>
        <c:lblOffset val="100"/>
        <c:baseTimeUnit val="days"/>
      </c:dateAx>
      <c:valAx>
        <c:axId val="235924736"/>
        <c:scaling>
          <c:orientation val="minMax"/>
        </c:scaling>
        <c:delete val="0"/>
        <c:axPos val="l"/>
        <c:majorGridlines>
          <c:spPr>
            <a:ln>
              <a:noFill/>
            </a:ln>
          </c:spPr>
        </c:majorGridlines>
        <c:title>
          <c:tx>
            <c:rich>
              <a:bodyPr rot="-5400000" vert="horz"/>
              <a:lstStyle/>
              <a:p>
                <a:pPr>
                  <a:defRPr sz="1200"/>
                </a:pPr>
                <a:r>
                  <a:rPr lang="en-US" sz="1200" b="1">
                    <a:effectLst/>
                  </a:rPr>
                  <a:t>Micro/Optoelectronics, Sensing, and Information Technology</a:t>
                </a:r>
                <a:r>
                  <a:rPr lang="en-US" sz="1200" b="1" baseline="0">
                    <a:effectLst/>
                  </a:rPr>
                  <a:t> </a:t>
                </a:r>
                <a:r>
                  <a:rPr lang="en-US" sz="1200" b="1">
                    <a:effectLst/>
                  </a:rPr>
                  <a:t>Expenditures</a:t>
                </a:r>
                <a:endParaRPr lang="en-US" sz="1200">
                  <a:effectLst/>
                </a:endParaRPr>
              </a:p>
            </c:rich>
          </c:tx>
          <c:layout>
            <c:manualLayout>
              <c:xMode val="edge"/>
              <c:yMode val="edge"/>
              <c:x val="1.5413279132791328E-3"/>
              <c:y val="0.10990770761497949"/>
            </c:manualLayout>
          </c:layout>
          <c:overlay val="0"/>
        </c:title>
        <c:numFmt formatCode="0%" sourceLinked="1"/>
        <c:majorTickMark val="none"/>
        <c:minorTickMark val="none"/>
        <c:tickLblPos val="nextTo"/>
        <c:txPr>
          <a:bodyPr/>
          <a:lstStyle/>
          <a:p>
            <a:pPr>
              <a:defRPr sz="1200">
                <a:solidFill>
                  <a:schemeClr val="bg1">
                    <a:lumMod val="50000"/>
                  </a:schemeClr>
                </a:solidFill>
              </a:defRPr>
            </a:pPr>
            <a:endParaRPr lang="en-US"/>
          </a:p>
        </c:txPr>
        <c:crossAx val="235924344"/>
        <c:crosses val="autoZero"/>
        <c:crossBetween val="midCat"/>
        <c:majorUnit val="0.25"/>
      </c:valAx>
      <c:spPr>
        <a:ln>
          <a:noFill/>
        </a:ln>
      </c:spPr>
    </c:plotArea>
    <c:legend>
      <c:legendPos val="r"/>
      <c:layout>
        <c:manualLayout>
          <c:xMode val="edge"/>
          <c:yMode val="edge"/>
          <c:x val="0.70211454132257856"/>
          <c:y val="0.24716861372720567"/>
          <c:w val="0.29619169173975202"/>
          <c:h val="0.32915787487348397"/>
        </c:manualLayout>
      </c:layout>
      <c:overlay val="0"/>
      <c:txPr>
        <a:bodyPr/>
        <a:lstStyle/>
        <a:p>
          <a:pPr>
            <a:defRPr sz="1400"/>
          </a:pPr>
          <a:endParaRPr lang="en-US"/>
        </a:p>
      </c:txPr>
    </c:legend>
    <c:plotVisOnly val="1"/>
    <c:dispBlanksAs val="zero"/>
    <c:showDLblsOverMax val="0"/>
  </c:chart>
  <c:spPr>
    <a:ln>
      <a:noFill/>
    </a:ln>
  </c:spPr>
  <c:externalData r:id="rId1">
    <c:autoUpdate val="0"/>
  </c:externalData>
  <c:userShapes r:id="rId2"/>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580852479056556"/>
          <c:y val="0.1596852914394104"/>
          <c:w val="0.43757982120051087"/>
          <c:h val="0.80998817966903069"/>
        </c:manualLayout>
      </c:layout>
      <c:pieChart>
        <c:varyColors val="1"/>
        <c:ser>
          <c:idx val="0"/>
          <c:order val="0"/>
          <c:spPr>
            <a:ln w="38100">
              <a:solidFill>
                <a:schemeClr val="bg1"/>
              </a:solidFill>
            </a:ln>
          </c:spPr>
          <c:dPt>
            <c:idx val="0"/>
            <c:bubble3D val="0"/>
            <c:spPr>
              <a:solidFill>
                <a:srgbClr val="00B0F0"/>
              </a:solidFill>
              <a:ln w="38100">
                <a:solidFill>
                  <a:schemeClr val="bg1"/>
                </a:solidFill>
              </a:ln>
            </c:spPr>
            <c:extLst>
              <c:ext xmlns:c16="http://schemas.microsoft.com/office/drawing/2014/chart" uri="{C3380CC4-5D6E-409C-BE32-E72D297353CC}">
                <c16:uniqueId val="{00000001-D95D-42B7-A6DD-0A8361AF15DC}"/>
              </c:ext>
            </c:extLst>
          </c:dPt>
          <c:dPt>
            <c:idx val="1"/>
            <c:bubble3D val="0"/>
            <c:spPr>
              <a:solidFill>
                <a:srgbClr val="DEEFF1"/>
              </a:solidFill>
              <a:ln w="38100">
                <a:solidFill>
                  <a:schemeClr val="bg1"/>
                </a:solidFill>
              </a:ln>
            </c:spPr>
            <c:extLst>
              <c:ext xmlns:c16="http://schemas.microsoft.com/office/drawing/2014/chart" uri="{C3380CC4-5D6E-409C-BE32-E72D297353CC}">
                <c16:uniqueId val="{00000003-D95D-42B7-A6DD-0A8361AF15DC}"/>
              </c:ext>
            </c:extLst>
          </c:dPt>
          <c:dPt>
            <c:idx val="2"/>
            <c:bubble3D val="0"/>
            <c:spPr>
              <a:solidFill>
                <a:srgbClr val="F1E5F0"/>
              </a:solidFill>
              <a:ln w="38100">
                <a:solidFill>
                  <a:schemeClr val="bg1"/>
                </a:solidFill>
              </a:ln>
            </c:spPr>
            <c:extLst>
              <c:ext xmlns:c16="http://schemas.microsoft.com/office/drawing/2014/chart" uri="{C3380CC4-5D6E-409C-BE32-E72D297353CC}">
                <c16:uniqueId val="{00000005-D95D-42B7-A6DD-0A8361AF15DC}"/>
              </c:ext>
            </c:extLst>
          </c:dPt>
          <c:dPt>
            <c:idx val="3"/>
            <c:bubble3D val="0"/>
            <c:spPr>
              <a:solidFill>
                <a:srgbClr val="FFFF00"/>
              </a:solidFill>
              <a:ln w="38100">
                <a:solidFill>
                  <a:schemeClr val="bg1"/>
                </a:solidFill>
              </a:ln>
            </c:spPr>
            <c:extLst>
              <c:ext xmlns:c16="http://schemas.microsoft.com/office/drawing/2014/chart" uri="{C3380CC4-5D6E-409C-BE32-E72D297353CC}">
                <c16:uniqueId val="{00000007-D95D-42B7-A6DD-0A8361AF15DC}"/>
              </c:ext>
            </c:extLst>
          </c:dPt>
          <c:dPt>
            <c:idx val="4"/>
            <c:bubble3D val="0"/>
            <c:spPr>
              <a:solidFill>
                <a:srgbClr val="C00000">
                  <a:alpha val="84706"/>
                </a:srgbClr>
              </a:solidFill>
              <a:ln w="38100">
                <a:solidFill>
                  <a:schemeClr val="bg1"/>
                </a:solidFill>
              </a:ln>
            </c:spPr>
            <c:extLst>
              <c:ext xmlns:c16="http://schemas.microsoft.com/office/drawing/2014/chart" uri="{C3380CC4-5D6E-409C-BE32-E72D297353CC}">
                <c16:uniqueId val="{00000009-D95D-42B7-A6DD-0A8361AF15DC}"/>
              </c:ext>
            </c:extLst>
          </c:dPt>
          <c:dPt>
            <c:idx val="5"/>
            <c:bubble3D val="0"/>
            <c:spPr>
              <a:solidFill>
                <a:srgbClr val="A98D63">
                  <a:alpha val="63922"/>
                </a:srgbClr>
              </a:solidFill>
              <a:ln w="38100">
                <a:solidFill>
                  <a:schemeClr val="bg1"/>
                </a:solidFill>
              </a:ln>
            </c:spPr>
            <c:extLst>
              <c:ext xmlns:c16="http://schemas.microsoft.com/office/drawing/2014/chart" uri="{C3380CC4-5D6E-409C-BE32-E72D297353CC}">
                <c16:uniqueId val="{0000000B-D95D-42B7-A6DD-0A8361AF15DC}"/>
              </c:ext>
            </c:extLst>
          </c:dPt>
          <c:dPt>
            <c:idx val="6"/>
            <c:bubble3D val="0"/>
            <c:spPr>
              <a:solidFill>
                <a:srgbClr val="98C723"/>
              </a:solidFill>
              <a:ln w="38100">
                <a:solidFill>
                  <a:schemeClr val="bg1"/>
                </a:solidFill>
              </a:ln>
            </c:spPr>
            <c:extLst>
              <c:ext xmlns:c16="http://schemas.microsoft.com/office/drawing/2014/chart" uri="{C3380CC4-5D6E-409C-BE32-E72D297353CC}">
                <c16:uniqueId val="{0000000D-D95D-42B7-A6DD-0A8361AF15DC}"/>
              </c:ext>
            </c:extLst>
          </c:dPt>
          <c:dPt>
            <c:idx val="7"/>
            <c:bubble3D val="0"/>
            <c:spPr>
              <a:solidFill>
                <a:srgbClr val="0070C0"/>
              </a:solidFill>
              <a:ln w="38100">
                <a:solidFill>
                  <a:schemeClr val="bg1"/>
                </a:solidFill>
              </a:ln>
            </c:spPr>
            <c:extLst>
              <c:ext xmlns:c16="http://schemas.microsoft.com/office/drawing/2014/chart" uri="{C3380CC4-5D6E-409C-BE32-E72D297353CC}">
                <c16:uniqueId val="{0000000F-D95D-42B7-A6DD-0A8361AF15DC}"/>
              </c:ext>
            </c:extLst>
          </c:dPt>
          <c:dPt>
            <c:idx val="8"/>
            <c:bubble3D val="0"/>
            <c:spPr>
              <a:solidFill>
                <a:srgbClr val="DEAE00">
                  <a:alpha val="89804"/>
                </a:srgbClr>
              </a:solidFill>
              <a:ln w="38100">
                <a:solidFill>
                  <a:schemeClr val="bg1"/>
                </a:solidFill>
              </a:ln>
            </c:spPr>
            <c:extLst>
              <c:ext xmlns:c16="http://schemas.microsoft.com/office/drawing/2014/chart" uri="{C3380CC4-5D6E-409C-BE32-E72D297353CC}">
                <c16:uniqueId val="{00000011-D95D-42B7-A6DD-0A8361AF15DC}"/>
              </c:ext>
            </c:extLst>
          </c:dPt>
          <c:dPt>
            <c:idx val="9"/>
            <c:bubble3D val="0"/>
            <c:spPr>
              <a:solidFill>
                <a:srgbClr val="A16BB1">
                  <a:alpha val="84706"/>
                </a:srgbClr>
              </a:solidFill>
              <a:ln w="38100">
                <a:solidFill>
                  <a:schemeClr val="bg1"/>
                </a:solidFill>
              </a:ln>
            </c:spPr>
            <c:extLst>
              <c:ext xmlns:c16="http://schemas.microsoft.com/office/drawing/2014/chart" uri="{C3380CC4-5D6E-409C-BE32-E72D297353CC}">
                <c16:uniqueId val="{00000013-D95D-42B7-A6DD-0A8361AF15DC}"/>
              </c:ext>
            </c:extLst>
          </c:dPt>
          <c:dPt>
            <c:idx val="10"/>
            <c:bubble3D val="0"/>
            <c:spPr>
              <a:solidFill>
                <a:srgbClr val="E0773C"/>
              </a:solidFill>
              <a:ln w="38100">
                <a:solidFill>
                  <a:schemeClr val="bg1"/>
                </a:solidFill>
              </a:ln>
            </c:spPr>
            <c:extLst>
              <c:ext xmlns:c16="http://schemas.microsoft.com/office/drawing/2014/chart" uri="{C3380CC4-5D6E-409C-BE32-E72D297353CC}">
                <c16:uniqueId val="{00000015-D95D-42B7-A6DD-0A8361AF15DC}"/>
              </c:ext>
            </c:extLst>
          </c:dPt>
          <c:dPt>
            <c:idx val="11"/>
            <c:bubble3D val="0"/>
            <c:spPr>
              <a:solidFill>
                <a:srgbClr val="7F7F7F">
                  <a:alpha val="84706"/>
                </a:srgbClr>
              </a:solidFill>
              <a:ln w="38100">
                <a:solidFill>
                  <a:schemeClr val="bg1"/>
                </a:solidFill>
              </a:ln>
            </c:spPr>
            <c:extLst>
              <c:ext xmlns:c16="http://schemas.microsoft.com/office/drawing/2014/chart" uri="{C3380CC4-5D6E-409C-BE32-E72D297353CC}">
                <c16:uniqueId val="{00000017-D95D-42B7-A6DD-0A8361AF15DC}"/>
              </c:ext>
            </c:extLst>
          </c:dPt>
          <c:dPt>
            <c:idx val="12"/>
            <c:bubble3D val="0"/>
            <c:spPr>
              <a:solidFill>
                <a:srgbClr val="51C2A9"/>
              </a:solidFill>
              <a:ln w="38100">
                <a:solidFill>
                  <a:schemeClr val="bg1"/>
                </a:solidFill>
              </a:ln>
            </c:spPr>
            <c:extLst>
              <c:ext xmlns:c16="http://schemas.microsoft.com/office/drawing/2014/chart" uri="{C3380CC4-5D6E-409C-BE32-E72D297353CC}">
                <c16:uniqueId val="{00000019-D95D-42B7-A6DD-0A8361AF15DC}"/>
              </c:ext>
            </c:extLst>
          </c:dPt>
          <c:dLbls>
            <c:dLbl>
              <c:idx val="0"/>
              <c:layout>
                <c:manualLayout>
                  <c:x val="7.451436744723372E-2"/>
                  <c:y val="-8.44487722284646E-2"/>
                </c:manualLayout>
              </c:layout>
              <c:tx>
                <c:rich>
                  <a:bodyPr/>
                  <a:lstStyle/>
                  <a:p>
                    <a:pPr>
                      <a:defRPr sz="1200"/>
                    </a:pPr>
                    <a:fld id="{95E49E99-7F9B-4952-820B-1910507EC0C1}" type="CATEGORYNAME">
                      <a:rPr lang="en-US"/>
                      <a:pPr>
                        <a:defRPr sz="1200"/>
                      </a:pPr>
                      <a:t>[CATEGORY NAME]</a:t>
                    </a:fld>
                    <a:r>
                      <a:rPr lang="en-US" baseline="0"/>
                      <a:t>
2%</a:t>
                    </a:r>
                  </a:p>
                </c:rich>
              </c:tx>
              <c:numFmt formatCode="0.0%" sourceLinked="0"/>
              <c:spPr/>
              <c:showLegendKey val="0"/>
              <c:showVal val="0"/>
              <c:showCatName val="1"/>
              <c:showSerName val="0"/>
              <c:showPercent val="1"/>
              <c:showBubbleSize val="0"/>
              <c:extLst>
                <c:ext xmlns:c15="http://schemas.microsoft.com/office/drawing/2012/chart" uri="{CE6537A1-D6FC-4f65-9D91-7224C49458BB}">
                  <c15:layout>
                    <c:manualLayout>
                      <c:w val="0.13886986301369861"/>
                      <c:h val="0.11572769953051643"/>
                    </c:manualLayout>
                  </c15:layout>
                  <c15:dlblFieldTable/>
                  <c15:showDataLabelsRange val="0"/>
                </c:ext>
                <c:ext xmlns:c16="http://schemas.microsoft.com/office/drawing/2014/chart" uri="{C3380CC4-5D6E-409C-BE32-E72D297353CC}">
                  <c16:uniqueId val="{00000001-D95D-42B7-A6DD-0A8361AF15DC}"/>
                </c:ext>
              </c:extLst>
            </c:dLbl>
            <c:dLbl>
              <c:idx val="1"/>
              <c:layout>
                <c:manualLayout>
                  <c:x val="5.3193625877908927E-2"/>
                  <c:y val="-4.7301609505703057E-2"/>
                </c:manualLayout>
              </c:layout>
              <c:tx>
                <c:rich>
                  <a:bodyPr/>
                  <a:lstStyle/>
                  <a:p>
                    <a:fld id="{3019BEDB-A8C3-4C29-B71B-EA631BB68D98}" type="CATEGORYNAME">
                      <a:rPr lang="en-US"/>
                      <a:pPr/>
                      <a:t>[CATEGORY NAME]</a:t>
                    </a:fld>
                    <a:r>
                      <a:rPr lang="en-US" baseline="0"/>
                      <a:t>
18%</a:t>
                    </a:r>
                  </a:p>
                </c:rich>
              </c:tx>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D95D-42B7-A6DD-0A8361AF15DC}"/>
                </c:ext>
              </c:extLst>
            </c:dLbl>
            <c:dLbl>
              <c:idx val="2"/>
              <c:layout>
                <c:manualLayout>
                  <c:x val="4.9389673893502899E-2"/>
                  <c:y val="-0.10426679858295024"/>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D95D-42B7-A6DD-0A8361AF15DC}"/>
                </c:ext>
              </c:extLst>
            </c:dLbl>
            <c:dLbl>
              <c:idx val="3"/>
              <c:layout>
                <c:manualLayout>
                  <c:x val="4.7396151679670179E-2"/>
                  <c:y val="-4.1062934360095747E-2"/>
                </c:manualLayout>
              </c:layout>
              <c:tx>
                <c:rich>
                  <a:bodyPr/>
                  <a:lstStyle/>
                  <a:p>
                    <a:pPr>
                      <a:defRPr sz="1200"/>
                    </a:pPr>
                    <a:fld id="{767F0247-AA23-4110-8828-49DAADB372C3}" type="CATEGORYNAME">
                      <a:rPr lang="en-US"/>
                      <a:pPr>
                        <a:defRPr sz="1200"/>
                      </a:pPr>
                      <a:t>[CATEGORY NAME]</a:t>
                    </a:fld>
                    <a:r>
                      <a:rPr lang="en-US" baseline="0"/>
                      <a:t>
7%</a:t>
                    </a:r>
                  </a:p>
                </c:rich>
              </c:tx>
              <c:numFmt formatCode="0%" sourceLinked="0"/>
              <c:spPr/>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D95D-42B7-A6DD-0A8361AF15DC}"/>
                </c:ext>
              </c:extLst>
            </c:dLbl>
            <c:dLbl>
              <c:idx val="4"/>
              <c:layout>
                <c:manualLayout>
                  <c:x val="8.4115232978196688E-2"/>
                  <c:y val="-2.7598953871062211E-2"/>
                </c:manualLayout>
              </c:layout>
              <c:tx>
                <c:rich>
                  <a:bodyPr/>
                  <a:lstStyle/>
                  <a:p>
                    <a:r>
                      <a:rPr lang="en-US"/>
                      <a:t>Computer Science
8%</a:t>
                    </a:r>
                  </a:p>
                </c:rich>
              </c:tx>
              <c:showLegendKey val="0"/>
              <c:showVal val="0"/>
              <c:showCatName val="1"/>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9-D95D-42B7-A6DD-0A8361AF15DC}"/>
                </c:ext>
              </c:extLst>
            </c:dLbl>
            <c:dLbl>
              <c:idx val="5"/>
              <c:layout>
                <c:manualLayout>
                  <c:x val="8.2866227788678415E-2"/>
                  <c:y val="4.1541768492741382E-2"/>
                </c:manualLayout>
              </c:layout>
              <c:tx>
                <c:rich>
                  <a:bodyPr/>
                  <a:lstStyle/>
                  <a:p>
                    <a:r>
                      <a:rPr lang="en-US"/>
                      <a:t>Education
3%</a:t>
                    </a:r>
                  </a:p>
                </c:rich>
              </c:tx>
              <c:showLegendKey val="0"/>
              <c:showVal val="0"/>
              <c:showCatName val="1"/>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B-D95D-42B7-A6DD-0A8361AF15DC}"/>
                </c:ext>
              </c:extLst>
            </c:dLbl>
            <c:dLbl>
              <c:idx val="6"/>
              <c:layout>
                <c:manualLayout>
                  <c:x val="5.7193578542408224E-2"/>
                  <c:y val="0"/>
                </c:manualLayout>
              </c:layout>
              <c:tx>
                <c:rich>
                  <a:bodyPr/>
                  <a:lstStyle/>
                  <a:p>
                    <a:fld id="{0265065C-B8AF-438A-9433-05800F0822A3}" type="CATEGORYNAME">
                      <a:rPr lang="en-US"/>
                      <a:pPr/>
                      <a:t>[CATEGORY NAME]</a:t>
                    </a:fld>
                    <a:r>
                      <a:rPr lang="en-US" baseline="0"/>
                      <a:t>
11%</a:t>
                    </a:r>
                  </a:p>
                </c:rich>
              </c:tx>
              <c:showLegendKey val="0"/>
              <c:showVal val="0"/>
              <c:showCatName val="1"/>
              <c:showSerName val="0"/>
              <c:showPercent val="1"/>
              <c:showBubbleSize val="0"/>
              <c:extLst>
                <c:ext xmlns:c15="http://schemas.microsoft.com/office/drawing/2012/chart" uri="{CE6537A1-D6FC-4f65-9D91-7224C49458BB}">
                  <c15:layout>
                    <c:manualLayout>
                      <c:w val="0.16739908795647118"/>
                      <c:h val="0.18634963318925693"/>
                    </c:manualLayout>
                  </c15:layout>
                  <c15:dlblFieldTable/>
                  <c15:showDataLabelsRange val="0"/>
                </c:ext>
                <c:ext xmlns:c16="http://schemas.microsoft.com/office/drawing/2014/chart" uri="{C3380CC4-5D6E-409C-BE32-E72D297353CC}">
                  <c16:uniqueId val="{0000000D-D95D-42B7-A6DD-0A8361AF15DC}"/>
                </c:ext>
              </c:extLst>
            </c:dLbl>
            <c:dLbl>
              <c:idx val="7"/>
              <c:layout>
                <c:manualLayout>
                  <c:x val="-6.7829020959785824E-2"/>
                  <c:y val="7.3627791451478464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F-D95D-42B7-A6DD-0A8361AF15DC}"/>
                </c:ext>
              </c:extLst>
            </c:dLbl>
            <c:dLbl>
              <c:idx val="8"/>
              <c:layout>
                <c:manualLayout>
                  <c:x val="-5.969525641486597E-2"/>
                  <c:y val="-7.5758751986989264E-3"/>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1-D95D-42B7-A6DD-0A8361AF15DC}"/>
                </c:ext>
              </c:extLst>
            </c:dLbl>
            <c:dLbl>
              <c:idx val="9"/>
              <c:layout>
                <c:manualLayout>
                  <c:x val="-0.10485332098898596"/>
                  <c:y val="-1.9873387305460056E-2"/>
                </c:manualLayout>
              </c:layout>
              <c:tx>
                <c:rich>
                  <a:bodyPr/>
                  <a:lstStyle/>
                  <a:p>
                    <a:fld id="{ED69FD8C-A6D8-45A4-88ED-435F4A0A6D44}" type="CATEGORYNAME">
                      <a:rPr lang="en-US"/>
                      <a:pPr/>
                      <a:t>[CATEGORY NAME]</a:t>
                    </a:fld>
                    <a:r>
                      <a:rPr lang="en-US" baseline="0"/>
                      <a:t>
8%</a:t>
                    </a:r>
                  </a:p>
                </c:rich>
              </c:tx>
              <c:showLegendKey val="0"/>
              <c:showVal val="0"/>
              <c:showCatName val="1"/>
              <c:showSerName val="0"/>
              <c:showPercent val="1"/>
              <c:showBubbleSize val="0"/>
              <c:extLst>
                <c:ext xmlns:c15="http://schemas.microsoft.com/office/drawing/2012/chart" uri="{CE6537A1-D6FC-4f65-9D91-7224C49458BB}">
                  <c15:layout>
                    <c:manualLayout>
                      <c:w val="0.17829147640791473"/>
                      <c:h val="0.14316901408450705"/>
                    </c:manualLayout>
                  </c15:layout>
                  <c15:dlblFieldTable/>
                  <c15:showDataLabelsRange val="0"/>
                </c:ext>
                <c:ext xmlns:c16="http://schemas.microsoft.com/office/drawing/2014/chart" uri="{C3380CC4-5D6E-409C-BE32-E72D297353CC}">
                  <c16:uniqueId val="{00000013-D95D-42B7-A6DD-0A8361AF15DC}"/>
                </c:ext>
              </c:extLst>
            </c:dLbl>
            <c:dLbl>
              <c:idx val="10"/>
              <c:layout>
                <c:manualLayout>
                  <c:x val="-8.8440357626529575E-2"/>
                  <c:y val="1.1176964224009813E-2"/>
                </c:manualLayout>
              </c:layout>
              <c:tx>
                <c:rich>
                  <a:bodyPr/>
                  <a:lstStyle/>
                  <a:p>
                    <a:fld id="{27BA07EA-7F1C-47E8-AD5E-3320DBE98272}" type="CATEGORYNAME">
                      <a:rPr lang="en-US"/>
                      <a:pPr/>
                      <a:t>[CATEGORY NAME]</a:t>
                    </a:fld>
                    <a:r>
                      <a:rPr lang="en-US" baseline="0"/>
                      <a:t>
9%</a:t>
                    </a:r>
                  </a:p>
                </c:rich>
              </c:tx>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5-D95D-42B7-A6DD-0A8361AF15DC}"/>
                </c:ext>
              </c:extLst>
            </c:dLbl>
            <c:dLbl>
              <c:idx val="11"/>
              <c:layout>
                <c:manualLayout>
                  <c:x val="-7.0907339493522209E-2"/>
                  <c:y val="-1.4731351858328389E-3"/>
                </c:manualLayout>
              </c:layout>
              <c:tx>
                <c:rich>
                  <a:bodyPr/>
                  <a:lstStyle/>
                  <a:p>
                    <a:fld id="{B0F53167-FBCF-4144-8D48-E46F07C16E36}" type="CATEGORYNAME">
                      <a:rPr lang="en-US"/>
                      <a:pPr/>
                      <a:t>[CATEGORY NAME]</a:t>
                    </a:fld>
                    <a:r>
                      <a:rPr lang="en-US" baseline="0"/>
                      <a:t>
12%</a:t>
                    </a:r>
                  </a:p>
                </c:rich>
              </c:tx>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7-D95D-42B7-A6DD-0A8361AF15DC}"/>
                </c:ext>
              </c:extLst>
            </c:dLbl>
            <c:dLbl>
              <c:idx val="12"/>
              <c:layout>
                <c:manualLayout>
                  <c:x val="-3.0545967712939992E-2"/>
                  <c:y val="-6.1168194311845475E-2"/>
                </c:manualLayout>
              </c:layout>
              <c:tx>
                <c:rich>
                  <a:bodyPr/>
                  <a:lstStyle/>
                  <a:p>
                    <a:fld id="{A9E255D4-8CAA-4BBE-8C00-B3190BC0D487}" type="CATEGORYNAME">
                      <a:rPr lang="en-US"/>
                      <a:pPr/>
                      <a:t>[CATEGORY NAME]</a:t>
                    </a:fld>
                    <a:r>
                      <a:rPr lang="en-US" baseline="0"/>
                      <a:t>
1%</a:t>
                    </a:r>
                  </a:p>
                </c:rich>
              </c:tx>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9-D95D-42B7-A6DD-0A8361AF15DC}"/>
                </c:ext>
              </c:extLst>
            </c:dLbl>
            <c:spPr>
              <a:noFill/>
              <a:ln>
                <a:noFill/>
              </a:ln>
              <a:effectLst/>
            </c:spPr>
            <c:txPr>
              <a:bodyPr/>
              <a:lstStyle/>
              <a:p>
                <a:pPr>
                  <a:defRPr sz="1200"/>
                </a:pPr>
                <a:endParaRPr lang="en-US"/>
              </a:p>
            </c:txPr>
            <c:showLegendKey val="0"/>
            <c:showVal val="0"/>
            <c:showCatName val="1"/>
            <c:showSerName val="0"/>
            <c:showPercent val="1"/>
            <c:showBubbleSize val="0"/>
            <c:showLeaderLines val="1"/>
            <c:extLst>
              <c:ext xmlns:c15="http://schemas.microsoft.com/office/drawing/2012/chart" uri="{CE6537A1-D6FC-4f65-9D91-7224C49458BB}"/>
            </c:extLst>
          </c:dLbls>
          <c:cat>
            <c:strRef>
              <c:f>'slide 37'!$A$6:$A$18</c:f>
              <c:strCache>
                <c:ptCount val="13"/>
                <c:pt idx="0">
                  <c:v>Agriculture</c:v>
                </c:pt>
                <c:pt idx="1">
                  <c:v>Bioengineering and Biomedical Engineering</c:v>
                </c:pt>
                <c:pt idx="2">
                  <c:v>Chemical Engineering</c:v>
                </c:pt>
                <c:pt idx="3">
                  <c:v>Civil Engineering</c:v>
                </c:pt>
                <c:pt idx="4">
                  <c:v>Computer Science</c:v>
                </c:pt>
                <c:pt idx="5">
                  <c:v>Education</c:v>
                </c:pt>
                <c:pt idx="6">
                  <c:v>Electrical, Electronics, and Communications Engineering</c:v>
                </c:pt>
                <c:pt idx="7">
                  <c:v>Health</c:v>
                </c:pt>
                <c:pt idx="8">
                  <c:v>Mathematics and Physical Sciences</c:v>
                </c:pt>
                <c:pt idx="9">
                  <c:v>Mechanical Engineering</c:v>
                </c:pt>
                <c:pt idx="10">
                  <c:v>Other</c:v>
                </c:pt>
                <c:pt idx="11">
                  <c:v>Other Engineering</c:v>
                </c:pt>
                <c:pt idx="12">
                  <c:v>Social Sciences</c:v>
                </c:pt>
              </c:strCache>
            </c:strRef>
          </c:cat>
          <c:val>
            <c:numRef>
              <c:f>'slide 37'!$B$6:$B$18</c:f>
              <c:numCache>
                <c:formatCode>General</c:formatCode>
                <c:ptCount val="13"/>
                <c:pt idx="0">
                  <c:v>13.97</c:v>
                </c:pt>
                <c:pt idx="1">
                  <c:v>101.36999999999999</c:v>
                </c:pt>
                <c:pt idx="2">
                  <c:v>84.48</c:v>
                </c:pt>
                <c:pt idx="3">
                  <c:v>38.319999999999993</c:v>
                </c:pt>
                <c:pt idx="4">
                  <c:v>45.3</c:v>
                </c:pt>
                <c:pt idx="5">
                  <c:v>14.83</c:v>
                </c:pt>
                <c:pt idx="6">
                  <c:v>64.63</c:v>
                </c:pt>
                <c:pt idx="7">
                  <c:v>11.82</c:v>
                </c:pt>
                <c:pt idx="8">
                  <c:v>19.149999999999999</c:v>
                </c:pt>
                <c:pt idx="9">
                  <c:v>47.980000000000004</c:v>
                </c:pt>
                <c:pt idx="10">
                  <c:v>53.43</c:v>
                </c:pt>
                <c:pt idx="11">
                  <c:v>67.91</c:v>
                </c:pt>
                <c:pt idx="12">
                  <c:v>5.32</c:v>
                </c:pt>
              </c:numCache>
            </c:numRef>
          </c:val>
          <c:extLst>
            <c:ext xmlns:c16="http://schemas.microsoft.com/office/drawing/2014/chart" uri="{C3380CC4-5D6E-409C-BE32-E72D297353CC}">
              <c16:uniqueId val="{0000001A-D95D-42B7-A6DD-0A8361AF15DC}"/>
            </c:ext>
          </c:extLst>
        </c:ser>
        <c:ser>
          <c:idx val="1"/>
          <c:order val="1"/>
          <c:dLbls>
            <c:spPr>
              <a:noFill/>
              <a:ln>
                <a:noFill/>
              </a:ln>
              <a:effectLst/>
            </c:spPr>
            <c:showLegendKey val="0"/>
            <c:showVal val="0"/>
            <c:showCatName val="1"/>
            <c:showSerName val="0"/>
            <c:showPercent val="1"/>
            <c:showBubbleSize val="0"/>
            <c:showLeaderLines val="1"/>
            <c:extLst>
              <c:ext xmlns:c15="http://schemas.microsoft.com/office/drawing/2012/chart" uri="{CE6537A1-D6FC-4f65-9D91-7224C49458BB}"/>
            </c:extLst>
          </c:dLbls>
          <c:cat>
            <c:strRef>
              <c:f>'slide 37'!$A$6:$A$18</c:f>
              <c:strCache>
                <c:ptCount val="13"/>
                <c:pt idx="0">
                  <c:v>Agriculture</c:v>
                </c:pt>
                <c:pt idx="1">
                  <c:v>Bioengineering and Biomedical Engineering</c:v>
                </c:pt>
                <c:pt idx="2">
                  <c:v>Chemical Engineering</c:v>
                </c:pt>
                <c:pt idx="3">
                  <c:v>Civil Engineering</c:v>
                </c:pt>
                <c:pt idx="4">
                  <c:v>Computer Science</c:v>
                </c:pt>
                <c:pt idx="5">
                  <c:v>Education</c:v>
                </c:pt>
                <c:pt idx="6">
                  <c:v>Electrical, Electronics, and Communications Engineering</c:v>
                </c:pt>
                <c:pt idx="7">
                  <c:v>Health</c:v>
                </c:pt>
                <c:pt idx="8">
                  <c:v>Mathematics and Physical Sciences</c:v>
                </c:pt>
                <c:pt idx="9">
                  <c:v>Mechanical Engineering</c:v>
                </c:pt>
                <c:pt idx="10">
                  <c:v>Other</c:v>
                </c:pt>
                <c:pt idx="11">
                  <c:v>Other Engineering</c:v>
                </c:pt>
                <c:pt idx="12">
                  <c:v>Social Sciences</c:v>
                </c:pt>
              </c:strCache>
            </c:strRef>
          </c:cat>
          <c:val>
            <c:numRef>
              <c:f>'slide 37'!$C$6:$C$18</c:f>
              <c:numCache>
                <c:formatCode>0%</c:formatCode>
                <c:ptCount val="13"/>
                <c:pt idx="0">
                  <c:v>2.4573006631369722E-2</c:v>
                </c:pt>
                <c:pt idx="1">
                  <c:v>0.17830820917837856</c:v>
                </c:pt>
                <c:pt idx="2">
                  <c:v>0.14859896923536967</c:v>
                </c:pt>
                <c:pt idx="3">
                  <c:v>6.7404267295210277E-2</c:v>
                </c:pt>
                <c:pt idx="4">
                  <c:v>7.968197569084097E-2</c:v>
                </c:pt>
                <c:pt idx="5">
                  <c:v>2.6085732880688117E-2</c:v>
                </c:pt>
                <c:pt idx="6">
                  <c:v>0.11368313662028812</c:v>
                </c:pt>
                <c:pt idx="7">
                  <c:v>2.0791191008073737E-2</c:v>
                </c:pt>
                <c:pt idx="8">
                  <c:v>3.3684543807496789E-2</c:v>
                </c:pt>
                <c:pt idx="9">
                  <c:v>8.4396052839879693E-2</c:v>
                </c:pt>
                <c:pt idx="10">
                  <c:v>9.3982515698932304E-2</c:v>
                </c:pt>
                <c:pt idx="11">
                  <c:v>0.11945260417582804</c:v>
                </c:pt>
                <c:pt idx="12">
                  <c:v>9.3577949376440171E-3</c:v>
                </c:pt>
              </c:numCache>
            </c:numRef>
          </c:val>
          <c:extLst>
            <c:ext xmlns:c16="http://schemas.microsoft.com/office/drawing/2014/chart" uri="{C3380CC4-5D6E-409C-BE32-E72D297353CC}">
              <c16:uniqueId val="{0000001B-D95D-42B7-A6DD-0A8361AF15DC}"/>
            </c:ext>
          </c:extLst>
        </c:ser>
        <c:dLbls>
          <c:showLegendKey val="0"/>
          <c:showVal val="0"/>
          <c:showCatName val="1"/>
          <c:showSerName val="0"/>
          <c:showPercent val="1"/>
          <c:showBubbleSize val="0"/>
          <c:showLeaderLines val="1"/>
        </c:dLbls>
        <c:firstSliceAng val="342"/>
      </c:pieChart>
    </c:plotArea>
    <c:plotVisOnly val="1"/>
    <c:dispBlanksAs val="gap"/>
    <c:showDLblsOverMax val="0"/>
  </c:chart>
  <c:spPr>
    <a:noFill/>
    <a:ln>
      <a:noFill/>
    </a:ln>
  </c:spPr>
  <c:externalData r:id="rId1">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288615036134184"/>
          <c:y val="0.28724581696195539"/>
          <c:w val="0.43757982120051087"/>
          <c:h val="0.80998817966903069"/>
        </c:manualLayout>
      </c:layout>
      <c:pieChart>
        <c:varyColors val="1"/>
        <c:ser>
          <c:idx val="0"/>
          <c:order val="0"/>
          <c:spPr>
            <a:ln w="38100">
              <a:solidFill>
                <a:schemeClr val="bg1"/>
              </a:solidFill>
            </a:ln>
          </c:spPr>
          <c:dPt>
            <c:idx val="0"/>
            <c:bubble3D val="0"/>
            <c:spPr>
              <a:solidFill>
                <a:srgbClr val="00B0F0"/>
              </a:solidFill>
              <a:ln w="38100">
                <a:solidFill>
                  <a:schemeClr val="bg1"/>
                </a:solidFill>
              </a:ln>
            </c:spPr>
            <c:extLst>
              <c:ext xmlns:c16="http://schemas.microsoft.com/office/drawing/2014/chart" uri="{C3380CC4-5D6E-409C-BE32-E72D297353CC}">
                <c16:uniqueId val="{00000001-FDFF-4F27-BAE2-2C70AFBC81A8}"/>
              </c:ext>
            </c:extLst>
          </c:dPt>
          <c:dPt>
            <c:idx val="1"/>
            <c:bubble3D val="0"/>
            <c:spPr>
              <a:solidFill>
                <a:srgbClr val="DEEFF1"/>
              </a:solidFill>
              <a:ln w="38100">
                <a:solidFill>
                  <a:schemeClr val="bg1"/>
                </a:solidFill>
              </a:ln>
            </c:spPr>
            <c:extLst>
              <c:ext xmlns:c16="http://schemas.microsoft.com/office/drawing/2014/chart" uri="{C3380CC4-5D6E-409C-BE32-E72D297353CC}">
                <c16:uniqueId val="{00000003-FDFF-4F27-BAE2-2C70AFBC81A8}"/>
              </c:ext>
            </c:extLst>
          </c:dPt>
          <c:dPt>
            <c:idx val="2"/>
            <c:bubble3D val="0"/>
            <c:spPr>
              <a:solidFill>
                <a:srgbClr val="F1E5F0"/>
              </a:solidFill>
              <a:ln w="38100">
                <a:solidFill>
                  <a:schemeClr val="bg1"/>
                </a:solidFill>
              </a:ln>
            </c:spPr>
            <c:extLst>
              <c:ext xmlns:c16="http://schemas.microsoft.com/office/drawing/2014/chart" uri="{C3380CC4-5D6E-409C-BE32-E72D297353CC}">
                <c16:uniqueId val="{00000005-FDFF-4F27-BAE2-2C70AFBC81A8}"/>
              </c:ext>
            </c:extLst>
          </c:dPt>
          <c:dPt>
            <c:idx val="3"/>
            <c:bubble3D val="0"/>
            <c:spPr>
              <a:solidFill>
                <a:srgbClr val="E1DC53"/>
              </a:solidFill>
              <a:ln w="38100">
                <a:solidFill>
                  <a:schemeClr val="bg1"/>
                </a:solidFill>
              </a:ln>
            </c:spPr>
            <c:extLst>
              <c:ext xmlns:c16="http://schemas.microsoft.com/office/drawing/2014/chart" uri="{C3380CC4-5D6E-409C-BE32-E72D297353CC}">
                <c16:uniqueId val="{00000007-FDFF-4F27-BAE2-2C70AFBC81A8}"/>
              </c:ext>
            </c:extLst>
          </c:dPt>
          <c:dPt>
            <c:idx val="4"/>
            <c:bubble3D val="0"/>
            <c:spPr>
              <a:solidFill>
                <a:srgbClr val="C00000">
                  <a:alpha val="84706"/>
                </a:srgbClr>
              </a:solidFill>
              <a:ln w="38100">
                <a:solidFill>
                  <a:schemeClr val="bg1"/>
                </a:solidFill>
              </a:ln>
            </c:spPr>
            <c:extLst>
              <c:ext xmlns:c16="http://schemas.microsoft.com/office/drawing/2014/chart" uri="{C3380CC4-5D6E-409C-BE32-E72D297353CC}">
                <c16:uniqueId val="{00000009-FDFF-4F27-BAE2-2C70AFBC81A8}"/>
              </c:ext>
            </c:extLst>
          </c:dPt>
          <c:dPt>
            <c:idx val="5"/>
            <c:bubble3D val="0"/>
            <c:spPr>
              <a:solidFill>
                <a:srgbClr val="7EC251">
                  <a:alpha val="64000"/>
                </a:srgbClr>
              </a:solidFill>
              <a:ln w="38100">
                <a:solidFill>
                  <a:schemeClr val="bg1"/>
                </a:solidFill>
              </a:ln>
            </c:spPr>
            <c:extLst>
              <c:ext xmlns:c16="http://schemas.microsoft.com/office/drawing/2014/chart" uri="{C3380CC4-5D6E-409C-BE32-E72D297353CC}">
                <c16:uniqueId val="{0000000B-FDFF-4F27-BAE2-2C70AFBC81A8}"/>
              </c:ext>
            </c:extLst>
          </c:dPt>
          <c:dPt>
            <c:idx val="6"/>
            <c:bubble3D val="0"/>
            <c:spPr>
              <a:solidFill>
                <a:srgbClr val="98C723"/>
              </a:solidFill>
              <a:ln w="38100">
                <a:solidFill>
                  <a:schemeClr val="bg1"/>
                </a:solidFill>
              </a:ln>
            </c:spPr>
            <c:extLst>
              <c:ext xmlns:c16="http://schemas.microsoft.com/office/drawing/2014/chart" uri="{C3380CC4-5D6E-409C-BE32-E72D297353CC}">
                <c16:uniqueId val="{0000000D-FDFF-4F27-BAE2-2C70AFBC81A8}"/>
              </c:ext>
            </c:extLst>
          </c:dPt>
          <c:dPt>
            <c:idx val="7"/>
            <c:bubble3D val="0"/>
            <c:spPr>
              <a:solidFill>
                <a:srgbClr val="0070C0"/>
              </a:solidFill>
              <a:ln w="38100">
                <a:solidFill>
                  <a:schemeClr val="bg1"/>
                </a:solidFill>
              </a:ln>
            </c:spPr>
            <c:extLst>
              <c:ext xmlns:c16="http://schemas.microsoft.com/office/drawing/2014/chart" uri="{C3380CC4-5D6E-409C-BE32-E72D297353CC}">
                <c16:uniqueId val="{0000000F-FDFF-4F27-BAE2-2C70AFBC81A8}"/>
              </c:ext>
            </c:extLst>
          </c:dPt>
          <c:dPt>
            <c:idx val="8"/>
            <c:bubble3D val="0"/>
            <c:spPr>
              <a:solidFill>
                <a:srgbClr val="DEAE00">
                  <a:alpha val="89804"/>
                </a:srgbClr>
              </a:solidFill>
              <a:ln w="38100">
                <a:solidFill>
                  <a:schemeClr val="bg1"/>
                </a:solidFill>
              </a:ln>
            </c:spPr>
            <c:extLst>
              <c:ext xmlns:c16="http://schemas.microsoft.com/office/drawing/2014/chart" uri="{C3380CC4-5D6E-409C-BE32-E72D297353CC}">
                <c16:uniqueId val="{00000011-FDFF-4F27-BAE2-2C70AFBC81A8}"/>
              </c:ext>
            </c:extLst>
          </c:dPt>
          <c:dPt>
            <c:idx val="9"/>
            <c:bubble3D val="0"/>
            <c:spPr>
              <a:solidFill>
                <a:srgbClr val="A16BB1">
                  <a:alpha val="90000"/>
                </a:srgbClr>
              </a:solidFill>
              <a:ln w="38100">
                <a:solidFill>
                  <a:schemeClr val="bg1"/>
                </a:solidFill>
              </a:ln>
            </c:spPr>
            <c:extLst>
              <c:ext xmlns:c16="http://schemas.microsoft.com/office/drawing/2014/chart" uri="{C3380CC4-5D6E-409C-BE32-E72D297353CC}">
                <c16:uniqueId val="{00000013-FDFF-4F27-BAE2-2C70AFBC81A8}"/>
              </c:ext>
            </c:extLst>
          </c:dPt>
          <c:dPt>
            <c:idx val="10"/>
            <c:bubble3D val="0"/>
            <c:spPr>
              <a:solidFill>
                <a:srgbClr val="E0773C"/>
              </a:solidFill>
              <a:ln w="38100">
                <a:solidFill>
                  <a:schemeClr val="bg1"/>
                </a:solidFill>
              </a:ln>
            </c:spPr>
            <c:extLst>
              <c:ext xmlns:c16="http://schemas.microsoft.com/office/drawing/2014/chart" uri="{C3380CC4-5D6E-409C-BE32-E72D297353CC}">
                <c16:uniqueId val="{00000015-FDFF-4F27-BAE2-2C70AFBC81A8}"/>
              </c:ext>
            </c:extLst>
          </c:dPt>
          <c:dPt>
            <c:idx val="11"/>
            <c:bubble3D val="0"/>
            <c:spPr>
              <a:solidFill>
                <a:srgbClr val="7F7F7F">
                  <a:alpha val="85000"/>
                </a:srgbClr>
              </a:solidFill>
              <a:ln w="38100">
                <a:solidFill>
                  <a:schemeClr val="bg1"/>
                </a:solidFill>
              </a:ln>
            </c:spPr>
            <c:extLst>
              <c:ext xmlns:c16="http://schemas.microsoft.com/office/drawing/2014/chart" uri="{C3380CC4-5D6E-409C-BE32-E72D297353CC}">
                <c16:uniqueId val="{00000017-FDFF-4F27-BAE2-2C70AFBC81A8}"/>
              </c:ext>
            </c:extLst>
          </c:dPt>
          <c:dPt>
            <c:idx val="12"/>
            <c:bubble3D val="0"/>
            <c:spPr>
              <a:solidFill>
                <a:srgbClr val="51C2A9"/>
              </a:solidFill>
              <a:ln w="38100">
                <a:solidFill>
                  <a:schemeClr val="bg1"/>
                </a:solidFill>
              </a:ln>
            </c:spPr>
            <c:extLst>
              <c:ext xmlns:c16="http://schemas.microsoft.com/office/drawing/2014/chart" uri="{C3380CC4-5D6E-409C-BE32-E72D297353CC}">
                <c16:uniqueId val="{00000019-FDFF-4F27-BAE2-2C70AFBC81A8}"/>
              </c:ext>
            </c:extLst>
          </c:dPt>
          <c:dLbls>
            <c:dLbl>
              <c:idx val="0"/>
              <c:layout>
                <c:manualLayout>
                  <c:x val="6.8566108174834314E-2"/>
                  <c:y val="5.968623669940417E-2"/>
                </c:manualLayout>
              </c:layout>
              <c:tx>
                <c:rich>
                  <a:bodyPr/>
                  <a:lstStyle/>
                  <a:p>
                    <a:pPr>
                      <a:defRPr sz="1200"/>
                    </a:pPr>
                    <a:r>
                      <a:rPr lang="en-US"/>
                      <a:t>Agriculture
0%</a:t>
                    </a:r>
                  </a:p>
                </c:rich>
              </c:tx>
              <c:numFmt formatCode="0.0%" sourceLinked="0"/>
              <c:spPr/>
              <c:showLegendKey val="0"/>
              <c:showVal val="0"/>
              <c:showCatName val="1"/>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1-FDFF-4F27-BAE2-2C70AFBC81A8}"/>
                </c:ext>
              </c:extLst>
            </c:dLbl>
            <c:dLbl>
              <c:idx val="1"/>
              <c:layout>
                <c:manualLayout>
                  <c:x val="2.8650720885916657E-2"/>
                  <c:y val="3.6134348752624411E-2"/>
                </c:manualLayout>
              </c:layout>
              <c:tx>
                <c:rich>
                  <a:bodyPr/>
                  <a:lstStyle/>
                  <a:p>
                    <a:fld id="{1185D0A3-16CF-4D06-BBE8-DB804412019E}" type="CATEGORYNAME">
                      <a:rPr lang="en-US"/>
                      <a:pPr/>
                      <a:t>[CATEGORY NAME]</a:t>
                    </a:fld>
                    <a:r>
                      <a:rPr lang="en-US" baseline="0"/>
                      <a:t>
37%</a:t>
                    </a:r>
                  </a:p>
                </c:rich>
              </c:tx>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FDFF-4F27-BAE2-2C70AFBC81A8}"/>
                </c:ext>
              </c:extLst>
            </c:dLbl>
            <c:dLbl>
              <c:idx val="2"/>
              <c:layout>
                <c:manualLayout>
                  <c:x val="3.4168524311173433E-2"/>
                  <c:y val="1.5784159400284627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FDFF-4F27-BAE2-2C70AFBC81A8}"/>
                </c:ext>
              </c:extLst>
            </c:dLbl>
            <c:dLbl>
              <c:idx val="3"/>
              <c:layout>
                <c:manualLayout>
                  <c:x val="-4.9762700895264772E-2"/>
                  <c:y val="2.8136648913883695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FDFF-4F27-BAE2-2C70AFBC81A8}"/>
                </c:ext>
              </c:extLst>
            </c:dLbl>
            <c:dLbl>
              <c:idx val="4"/>
              <c:layout>
                <c:manualLayout>
                  <c:x val="-0.22357530651134361"/>
                  <c:y val="3.2246055091424274E-2"/>
                </c:manualLayout>
              </c:layout>
              <c:tx>
                <c:rich>
                  <a:bodyPr/>
                  <a:lstStyle/>
                  <a:p>
                    <a:fld id="{FE3105B1-A862-4B10-92D8-20759A113990}" type="CATEGORYNAME">
                      <a:rPr lang="en-US"/>
                      <a:pPr/>
                      <a:t>[CATEGORY NAME]</a:t>
                    </a:fld>
                    <a:r>
                      <a:rPr lang="en-US" baseline="0"/>
                      <a:t>
5%</a:t>
                    </a:r>
                  </a:p>
                </c:rich>
              </c:tx>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FDFF-4F27-BAE2-2C70AFBC81A8}"/>
                </c:ext>
              </c:extLst>
            </c:dLbl>
            <c:dLbl>
              <c:idx val="5"/>
              <c:layout>
                <c:manualLayout>
                  <c:x val="-9.0658295281582951E-2"/>
                  <c:y val="-4.1781752070907105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B-FDFF-4F27-BAE2-2C70AFBC81A8}"/>
                </c:ext>
              </c:extLst>
            </c:dLbl>
            <c:dLbl>
              <c:idx val="6"/>
              <c:layout>
                <c:manualLayout>
                  <c:x val="-0.17968785579884705"/>
                  <c:y val="-0.17876852744873115"/>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D-FDFF-4F27-BAE2-2C70AFBC81A8}"/>
                </c:ext>
              </c:extLst>
            </c:dLbl>
            <c:dLbl>
              <c:idx val="7"/>
              <c:layout>
                <c:manualLayout>
                  <c:x val="-0.10174858279701339"/>
                  <c:y val="-0.19037560988552943"/>
                </c:manualLayout>
              </c:layout>
              <c:tx>
                <c:rich>
                  <a:bodyPr/>
                  <a:lstStyle/>
                  <a:p>
                    <a:pPr>
                      <a:defRPr sz="1200"/>
                    </a:pPr>
                    <a:fld id="{774B0FFA-00B4-449A-9CDC-62556A6308C6}" type="CATEGORYNAME">
                      <a:rPr lang="en-US"/>
                      <a:pPr>
                        <a:defRPr sz="1200"/>
                      </a:pPr>
                      <a:t>[CATEGORY NAME]</a:t>
                    </a:fld>
                    <a:r>
                      <a:rPr lang="en-US" baseline="0"/>
                      <a:t>
5%</a:t>
                    </a:r>
                  </a:p>
                </c:rich>
              </c:tx>
              <c:numFmt formatCode="0%" sourceLinked="0"/>
              <c:spPr/>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F-FDFF-4F27-BAE2-2C70AFBC81A8}"/>
                </c:ext>
              </c:extLst>
            </c:dLbl>
            <c:dLbl>
              <c:idx val="8"/>
              <c:layout>
                <c:manualLayout>
                  <c:x val="-5.2154418197725282E-2"/>
                  <c:y val="-0.27711125138915371"/>
                </c:manualLayout>
              </c:layout>
              <c:numFmt formatCode="0%" sourceLinked="0"/>
              <c:spPr/>
              <c:txPr>
                <a:bodyPr/>
                <a:lstStyle/>
                <a:p>
                  <a:pPr>
                    <a:defRPr sz="1200"/>
                  </a:pPr>
                  <a:endParaRPr lang="en-US"/>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1-FDFF-4F27-BAE2-2C70AFBC81A8}"/>
                </c:ext>
              </c:extLst>
            </c:dLbl>
            <c:dLbl>
              <c:idx val="9"/>
              <c:layout>
                <c:manualLayout>
                  <c:x val="5.3007136950346923E-2"/>
                  <c:y val="-0.1716063255112898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3-FDFF-4F27-BAE2-2C70AFBC81A8}"/>
                </c:ext>
              </c:extLst>
            </c:dLbl>
            <c:dLbl>
              <c:idx val="10"/>
              <c:layout>
                <c:manualLayout>
                  <c:x val="1.8104393628878581E-2"/>
                  <c:y val="-7.9137384653705581E-2"/>
                </c:manualLayout>
              </c:layout>
              <c:tx>
                <c:rich>
                  <a:bodyPr/>
                  <a:lstStyle/>
                  <a:p>
                    <a:pPr>
                      <a:defRPr sz="1200"/>
                    </a:pPr>
                    <a:r>
                      <a:rPr lang="en-US"/>
                      <a:t>Other
3%</a:t>
                    </a:r>
                  </a:p>
                </c:rich>
              </c:tx>
              <c:numFmt formatCode="0%" sourceLinked="0"/>
              <c:spPr/>
              <c:showLegendKey val="0"/>
              <c:showVal val="0"/>
              <c:showCatName val="1"/>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15-FDFF-4F27-BAE2-2C70AFBC81A8}"/>
                </c:ext>
              </c:extLst>
            </c:dLbl>
            <c:dLbl>
              <c:idx val="11"/>
              <c:layout>
                <c:manualLayout>
                  <c:x val="-4.0465939189108208E-2"/>
                  <c:y val="-0.13219208943419888"/>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7-FDFF-4F27-BAE2-2C70AFBC81A8}"/>
                </c:ext>
              </c:extLst>
            </c:dLbl>
            <c:dLbl>
              <c:idx val="12"/>
              <c:layout>
                <c:manualLayout>
                  <c:x val="6.7466352664821011E-2"/>
                  <c:y val="-6.0012246368363616E-2"/>
                </c:manualLayout>
              </c:layout>
              <c:tx>
                <c:rich>
                  <a:bodyPr/>
                  <a:lstStyle/>
                  <a:p>
                    <a:r>
                      <a:rPr lang="en-US"/>
                      <a:t>Social Sciences
0%</a:t>
                    </a:r>
                  </a:p>
                </c:rich>
              </c:tx>
              <c:showLegendKey val="0"/>
              <c:showVal val="0"/>
              <c:showCatName val="1"/>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19-FDFF-4F27-BAE2-2C70AFBC81A8}"/>
                </c:ext>
              </c:extLst>
            </c:dLbl>
            <c:spPr>
              <a:noFill/>
              <a:ln>
                <a:noFill/>
              </a:ln>
              <a:effectLst/>
            </c:spPr>
            <c:txPr>
              <a:bodyPr/>
              <a:lstStyle/>
              <a:p>
                <a:pPr>
                  <a:defRPr sz="1200"/>
                </a:pPr>
                <a:endParaRPr lang="en-US"/>
              </a:p>
            </c:txPr>
            <c:showLegendKey val="0"/>
            <c:showVal val="0"/>
            <c:showCatName val="1"/>
            <c:showSerName val="0"/>
            <c:showPercent val="1"/>
            <c:showBubbleSize val="0"/>
            <c:showLeaderLines val="1"/>
            <c:extLst>
              <c:ext xmlns:c15="http://schemas.microsoft.com/office/drawing/2012/chart" uri="{CE6537A1-D6FC-4f65-9D91-7224C49458BB}"/>
            </c:extLst>
          </c:dLbls>
          <c:cat>
            <c:strRef>
              <c:f>'slide 38'!$A$6:$A$18</c:f>
              <c:strCache>
                <c:ptCount val="13"/>
                <c:pt idx="0">
                  <c:v>Agriculture</c:v>
                </c:pt>
                <c:pt idx="1">
                  <c:v>Bioengineering and Biomedical Engineering</c:v>
                </c:pt>
                <c:pt idx="2">
                  <c:v>Chemical Engineering</c:v>
                </c:pt>
                <c:pt idx="3">
                  <c:v>Civil Engineering</c:v>
                </c:pt>
                <c:pt idx="4">
                  <c:v>Computer Science</c:v>
                </c:pt>
                <c:pt idx="5">
                  <c:v>Education</c:v>
                </c:pt>
                <c:pt idx="6">
                  <c:v>Electrical, Electronics, and Communications Engineering</c:v>
                </c:pt>
                <c:pt idx="7">
                  <c:v>Health</c:v>
                </c:pt>
                <c:pt idx="8">
                  <c:v>Mathematics and Physical Sciences</c:v>
                </c:pt>
                <c:pt idx="9">
                  <c:v>Mechanical Engineering</c:v>
                </c:pt>
                <c:pt idx="10">
                  <c:v>Other</c:v>
                </c:pt>
                <c:pt idx="11">
                  <c:v>Other Engineering</c:v>
                </c:pt>
                <c:pt idx="12">
                  <c:v>Social Sciences</c:v>
                </c:pt>
              </c:strCache>
            </c:strRef>
          </c:cat>
          <c:val>
            <c:numRef>
              <c:f>'slide 38'!$B$6:$B$18</c:f>
              <c:numCache>
                <c:formatCode>General</c:formatCode>
                <c:ptCount val="13"/>
                <c:pt idx="0">
                  <c:v>0</c:v>
                </c:pt>
                <c:pt idx="1">
                  <c:v>36.33</c:v>
                </c:pt>
                <c:pt idx="2">
                  <c:v>8</c:v>
                </c:pt>
                <c:pt idx="3">
                  <c:v>0</c:v>
                </c:pt>
                <c:pt idx="4">
                  <c:v>5.33</c:v>
                </c:pt>
                <c:pt idx="5">
                  <c:v>0</c:v>
                </c:pt>
                <c:pt idx="6">
                  <c:v>6</c:v>
                </c:pt>
                <c:pt idx="7">
                  <c:v>5</c:v>
                </c:pt>
                <c:pt idx="8">
                  <c:v>1</c:v>
                </c:pt>
                <c:pt idx="9">
                  <c:v>16.66</c:v>
                </c:pt>
                <c:pt idx="10">
                  <c:v>3</c:v>
                </c:pt>
                <c:pt idx="11">
                  <c:v>15.65</c:v>
                </c:pt>
                <c:pt idx="12">
                  <c:v>0</c:v>
                </c:pt>
              </c:numCache>
            </c:numRef>
          </c:val>
          <c:extLst>
            <c:ext xmlns:c16="http://schemas.microsoft.com/office/drawing/2014/chart" uri="{C3380CC4-5D6E-409C-BE32-E72D297353CC}">
              <c16:uniqueId val="{0000001A-FDFF-4F27-BAE2-2C70AFBC81A8}"/>
            </c:ext>
          </c:extLst>
        </c:ser>
        <c:ser>
          <c:idx val="1"/>
          <c:order val="1"/>
          <c:dLbls>
            <c:spPr>
              <a:noFill/>
              <a:ln>
                <a:noFill/>
              </a:ln>
              <a:effectLst/>
            </c:spPr>
            <c:showLegendKey val="0"/>
            <c:showVal val="0"/>
            <c:showCatName val="1"/>
            <c:showSerName val="0"/>
            <c:showPercent val="1"/>
            <c:showBubbleSize val="0"/>
            <c:showLeaderLines val="1"/>
            <c:extLst>
              <c:ext xmlns:c15="http://schemas.microsoft.com/office/drawing/2012/chart" uri="{CE6537A1-D6FC-4f65-9D91-7224C49458BB}"/>
            </c:extLst>
          </c:dLbls>
          <c:cat>
            <c:strRef>
              <c:f>'slide 38'!$A$6:$A$18</c:f>
              <c:strCache>
                <c:ptCount val="13"/>
                <c:pt idx="0">
                  <c:v>Agriculture</c:v>
                </c:pt>
                <c:pt idx="1">
                  <c:v>Bioengineering and Biomedical Engineering</c:v>
                </c:pt>
                <c:pt idx="2">
                  <c:v>Chemical Engineering</c:v>
                </c:pt>
                <c:pt idx="3">
                  <c:v>Civil Engineering</c:v>
                </c:pt>
                <c:pt idx="4">
                  <c:v>Computer Science</c:v>
                </c:pt>
                <c:pt idx="5">
                  <c:v>Education</c:v>
                </c:pt>
                <c:pt idx="6">
                  <c:v>Electrical, Electronics, and Communications Engineering</c:v>
                </c:pt>
                <c:pt idx="7">
                  <c:v>Health</c:v>
                </c:pt>
                <c:pt idx="8">
                  <c:v>Mathematics and Physical Sciences</c:v>
                </c:pt>
                <c:pt idx="9">
                  <c:v>Mechanical Engineering</c:v>
                </c:pt>
                <c:pt idx="10">
                  <c:v>Other</c:v>
                </c:pt>
                <c:pt idx="11">
                  <c:v>Other Engineering</c:v>
                </c:pt>
                <c:pt idx="12">
                  <c:v>Social Sciences</c:v>
                </c:pt>
              </c:strCache>
            </c:strRef>
          </c:cat>
          <c:val>
            <c:numRef>
              <c:f>'slide 38'!$C$6:$C$18</c:f>
              <c:numCache>
                <c:formatCode>0%</c:formatCode>
                <c:ptCount val="13"/>
                <c:pt idx="0">
                  <c:v>0</c:v>
                </c:pt>
                <c:pt idx="1">
                  <c:v>0.37465195421264308</c:v>
                </c:pt>
                <c:pt idx="2">
                  <c:v>8.2499742188305664E-2</c:v>
                </c:pt>
                <c:pt idx="3">
                  <c:v>0</c:v>
                </c:pt>
                <c:pt idx="4">
                  <c:v>5.496545323295865E-2</c:v>
                </c:pt>
                <c:pt idx="5">
                  <c:v>0</c:v>
                </c:pt>
                <c:pt idx="6">
                  <c:v>6.1874806641229248E-2</c:v>
                </c:pt>
                <c:pt idx="7">
                  <c:v>5.1562338867691036E-2</c:v>
                </c:pt>
                <c:pt idx="8">
                  <c:v>1.0312467773538208E-2</c:v>
                </c:pt>
                <c:pt idx="9">
                  <c:v>0.17180571310714654</c:v>
                </c:pt>
                <c:pt idx="10">
                  <c:v>3.0937403320614624E-2</c:v>
                </c:pt>
                <c:pt idx="11">
                  <c:v>0.16139012065587297</c:v>
                </c:pt>
                <c:pt idx="12">
                  <c:v>0</c:v>
                </c:pt>
              </c:numCache>
            </c:numRef>
          </c:val>
          <c:extLst>
            <c:ext xmlns:c16="http://schemas.microsoft.com/office/drawing/2014/chart" uri="{C3380CC4-5D6E-409C-BE32-E72D297353CC}">
              <c16:uniqueId val="{0000001B-FDFF-4F27-BAE2-2C70AFBC81A8}"/>
            </c:ext>
          </c:extLst>
        </c:ser>
        <c:dLbls>
          <c:showLegendKey val="0"/>
          <c:showVal val="0"/>
          <c:showCatName val="1"/>
          <c:showSerName val="0"/>
          <c:showPercent val="1"/>
          <c:showBubbleSize val="0"/>
          <c:showLeaderLines val="1"/>
        </c:dLbls>
        <c:firstSliceAng val="36"/>
      </c:pieChart>
    </c:plotArea>
    <c:plotVisOnly val="1"/>
    <c:dispBlanksAs val="gap"/>
    <c:showDLblsOverMax val="0"/>
  </c:chart>
  <c:spPr>
    <a:noFill/>
    <a:ln>
      <a:noFill/>
    </a:ln>
  </c:spPr>
  <c:externalData r:id="rId1">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0815251261400545"/>
          <c:y val="0.14416958384403633"/>
          <c:w val="0.43757982120051087"/>
          <c:h val="0.80998817966903069"/>
        </c:manualLayout>
      </c:layout>
      <c:pieChart>
        <c:varyColors val="1"/>
        <c:ser>
          <c:idx val="0"/>
          <c:order val="0"/>
          <c:spPr>
            <a:ln w="38100">
              <a:solidFill>
                <a:schemeClr val="bg1"/>
              </a:solidFill>
            </a:ln>
          </c:spPr>
          <c:dPt>
            <c:idx val="0"/>
            <c:bubble3D val="0"/>
            <c:spPr>
              <a:solidFill>
                <a:srgbClr val="A16BB1"/>
              </a:solidFill>
              <a:ln w="38100">
                <a:solidFill>
                  <a:schemeClr val="bg1"/>
                </a:solidFill>
              </a:ln>
            </c:spPr>
            <c:extLst>
              <c:ext xmlns:c16="http://schemas.microsoft.com/office/drawing/2014/chart" uri="{C3380CC4-5D6E-409C-BE32-E72D297353CC}">
                <c16:uniqueId val="{00000001-7229-4C00-AECB-78EABF235EC7}"/>
              </c:ext>
            </c:extLst>
          </c:dPt>
          <c:dPt>
            <c:idx val="1"/>
            <c:bubble3D val="0"/>
            <c:spPr>
              <a:solidFill>
                <a:srgbClr val="DEEFF1"/>
              </a:solidFill>
              <a:ln w="38100">
                <a:solidFill>
                  <a:schemeClr val="bg1"/>
                </a:solidFill>
              </a:ln>
            </c:spPr>
            <c:extLst>
              <c:ext xmlns:c16="http://schemas.microsoft.com/office/drawing/2014/chart" uri="{C3380CC4-5D6E-409C-BE32-E72D297353CC}">
                <c16:uniqueId val="{00000003-7229-4C00-AECB-78EABF235EC7}"/>
              </c:ext>
            </c:extLst>
          </c:dPt>
          <c:dPt>
            <c:idx val="2"/>
            <c:bubble3D val="0"/>
            <c:spPr>
              <a:solidFill>
                <a:srgbClr val="F1E5F0"/>
              </a:solidFill>
              <a:ln w="38100">
                <a:solidFill>
                  <a:schemeClr val="bg1"/>
                </a:solidFill>
              </a:ln>
            </c:spPr>
            <c:extLst>
              <c:ext xmlns:c16="http://schemas.microsoft.com/office/drawing/2014/chart" uri="{C3380CC4-5D6E-409C-BE32-E72D297353CC}">
                <c16:uniqueId val="{00000005-7229-4C00-AECB-78EABF235EC7}"/>
              </c:ext>
            </c:extLst>
          </c:dPt>
          <c:dPt>
            <c:idx val="3"/>
            <c:bubble3D val="0"/>
            <c:spPr>
              <a:solidFill>
                <a:srgbClr val="E1DC53"/>
              </a:solidFill>
              <a:ln w="38100">
                <a:solidFill>
                  <a:schemeClr val="bg1"/>
                </a:solidFill>
              </a:ln>
            </c:spPr>
            <c:extLst>
              <c:ext xmlns:c16="http://schemas.microsoft.com/office/drawing/2014/chart" uri="{C3380CC4-5D6E-409C-BE32-E72D297353CC}">
                <c16:uniqueId val="{00000007-7229-4C00-AECB-78EABF235EC7}"/>
              </c:ext>
            </c:extLst>
          </c:dPt>
          <c:dPt>
            <c:idx val="4"/>
            <c:bubble3D val="0"/>
            <c:spPr>
              <a:solidFill>
                <a:srgbClr val="C00000">
                  <a:alpha val="85000"/>
                </a:srgbClr>
              </a:solidFill>
              <a:ln w="38100">
                <a:solidFill>
                  <a:schemeClr val="bg1"/>
                </a:solidFill>
              </a:ln>
            </c:spPr>
            <c:extLst>
              <c:ext xmlns:c16="http://schemas.microsoft.com/office/drawing/2014/chart" uri="{C3380CC4-5D6E-409C-BE32-E72D297353CC}">
                <c16:uniqueId val="{00000009-7229-4C00-AECB-78EABF235EC7}"/>
              </c:ext>
            </c:extLst>
          </c:dPt>
          <c:dPt>
            <c:idx val="5"/>
            <c:bubble3D val="0"/>
            <c:spPr>
              <a:solidFill>
                <a:srgbClr val="A98D63">
                  <a:alpha val="63922"/>
                </a:srgbClr>
              </a:solidFill>
              <a:ln w="38100">
                <a:solidFill>
                  <a:schemeClr val="bg1"/>
                </a:solidFill>
              </a:ln>
            </c:spPr>
            <c:extLst>
              <c:ext xmlns:c16="http://schemas.microsoft.com/office/drawing/2014/chart" uri="{C3380CC4-5D6E-409C-BE32-E72D297353CC}">
                <c16:uniqueId val="{0000000B-7229-4C00-AECB-78EABF235EC7}"/>
              </c:ext>
            </c:extLst>
          </c:dPt>
          <c:dPt>
            <c:idx val="6"/>
            <c:bubble3D val="0"/>
            <c:spPr>
              <a:solidFill>
                <a:srgbClr val="98C723"/>
              </a:solidFill>
              <a:ln w="38100">
                <a:solidFill>
                  <a:schemeClr val="bg1"/>
                </a:solidFill>
              </a:ln>
            </c:spPr>
            <c:extLst>
              <c:ext xmlns:c16="http://schemas.microsoft.com/office/drawing/2014/chart" uri="{C3380CC4-5D6E-409C-BE32-E72D297353CC}">
                <c16:uniqueId val="{0000000D-7229-4C00-AECB-78EABF235EC7}"/>
              </c:ext>
            </c:extLst>
          </c:dPt>
          <c:dPt>
            <c:idx val="7"/>
            <c:bubble3D val="0"/>
            <c:spPr>
              <a:solidFill>
                <a:srgbClr val="0070C0"/>
              </a:solidFill>
              <a:ln w="38100">
                <a:solidFill>
                  <a:schemeClr val="bg1"/>
                </a:solidFill>
              </a:ln>
            </c:spPr>
            <c:extLst>
              <c:ext xmlns:c16="http://schemas.microsoft.com/office/drawing/2014/chart" uri="{C3380CC4-5D6E-409C-BE32-E72D297353CC}">
                <c16:uniqueId val="{0000000F-7229-4C00-AECB-78EABF235EC7}"/>
              </c:ext>
            </c:extLst>
          </c:dPt>
          <c:dPt>
            <c:idx val="8"/>
            <c:bubble3D val="0"/>
            <c:spPr>
              <a:solidFill>
                <a:srgbClr val="DEAE00">
                  <a:alpha val="89804"/>
                </a:srgbClr>
              </a:solidFill>
              <a:ln w="38100">
                <a:solidFill>
                  <a:schemeClr val="bg1"/>
                </a:solidFill>
              </a:ln>
            </c:spPr>
            <c:extLst>
              <c:ext xmlns:c16="http://schemas.microsoft.com/office/drawing/2014/chart" uri="{C3380CC4-5D6E-409C-BE32-E72D297353CC}">
                <c16:uniqueId val="{00000011-7229-4C00-AECB-78EABF235EC7}"/>
              </c:ext>
            </c:extLst>
          </c:dPt>
          <c:dPt>
            <c:idx val="9"/>
            <c:bubble3D val="0"/>
            <c:spPr>
              <a:solidFill>
                <a:srgbClr val="A16BB1">
                  <a:alpha val="89804"/>
                </a:srgbClr>
              </a:solidFill>
              <a:ln w="38100">
                <a:solidFill>
                  <a:schemeClr val="bg1"/>
                </a:solidFill>
              </a:ln>
            </c:spPr>
            <c:extLst>
              <c:ext xmlns:c16="http://schemas.microsoft.com/office/drawing/2014/chart" uri="{C3380CC4-5D6E-409C-BE32-E72D297353CC}">
                <c16:uniqueId val="{00000013-7229-4C00-AECB-78EABF235EC7}"/>
              </c:ext>
            </c:extLst>
          </c:dPt>
          <c:dPt>
            <c:idx val="10"/>
            <c:bubble3D val="0"/>
            <c:spPr>
              <a:solidFill>
                <a:srgbClr val="E0773C"/>
              </a:solidFill>
              <a:ln w="38100">
                <a:solidFill>
                  <a:schemeClr val="bg1"/>
                </a:solidFill>
              </a:ln>
            </c:spPr>
            <c:extLst>
              <c:ext xmlns:c16="http://schemas.microsoft.com/office/drawing/2014/chart" uri="{C3380CC4-5D6E-409C-BE32-E72D297353CC}">
                <c16:uniqueId val="{00000015-7229-4C00-AECB-78EABF235EC7}"/>
              </c:ext>
            </c:extLst>
          </c:dPt>
          <c:dPt>
            <c:idx val="11"/>
            <c:bubble3D val="0"/>
            <c:spPr>
              <a:solidFill>
                <a:srgbClr val="7F7F7F">
                  <a:alpha val="84706"/>
                </a:srgbClr>
              </a:solidFill>
              <a:ln w="38100">
                <a:solidFill>
                  <a:schemeClr val="bg1"/>
                </a:solidFill>
              </a:ln>
            </c:spPr>
            <c:extLst>
              <c:ext xmlns:c16="http://schemas.microsoft.com/office/drawing/2014/chart" uri="{C3380CC4-5D6E-409C-BE32-E72D297353CC}">
                <c16:uniqueId val="{00000017-7229-4C00-AECB-78EABF235EC7}"/>
              </c:ext>
            </c:extLst>
          </c:dPt>
          <c:dPt>
            <c:idx val="12"/>
            <c:bubble3D val="0"/>
            <c:spPr>
              <a:solidFill>
                <a:srgbClr val="51C2A9"/>
              </a:solidFill>
              <a:ln w="38100">
                <a:solidFill>
                  <a:schemeClr val="bg1"/>
                </a:solidFill>
              </a:ln>
            </c:spPr>
            <c:extLst>
              <c:ext xmlns:c16="http://schemas.microsoft.com/office/drawing/2014/chart" uri="{C3380CC4-5D6E-409C-BE32-E72D297353CC}">
                <c16:uniqueId val="{00000019-7229-4C00-AECB-78EABF235EC7}"/>
              </c:ext>
            </c:extLst>
          </c:dPt>
          <c:dLbls>
            <c:dLbl>
              <c:idx val="0"/>
              <c:layout>
                <c:manualLayout>
                  <c:x val="9.5923219357854236E-2"/>
                  <c:y val="8.2569300686153729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7229-4C00-AECB-78EABF235EC7}"/>
                </c:ext>
              </c:extLst>
            </c:dLbl>
            <c:dLbl>
              <c:idx val="1"/>
              <c:layout>
                <c:manualLayout>
                  <c:x val="2.7042060667074149E-2"/>
                  <c:y val="2.4606377984264571E-2"/>
                </c:manualLayout>
              </c:layout>
              <c:tx>
                <c:rich>
                  <a:bodyPr/>
                  <a:lstStyle/>
                  <a:p>
                    <a:r>
                      <a:rPr lang="en-US"/>
                      <a:t>Bioengineering and Biomedical Engineering
42%</a:t>
                    </a:r>
                  </a:p>
                </c:rich>
              </c:tx>
              <c:showLegendKey val="0"/>
              <c:showVal val="0"/>
              <c:showCatName val="1"/>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3-7229-4C00-AECB-78EABF235EC7}"/>
                </c:ext>
              </c:extLst>
            </c:dLbl>
            <c:dLbl>
              <c:idx val="2"/>
              <c:layout>
                <c:manualLayout>
                  <c:x val="0.15070770263306135"/>
                  <c:y val="-3.924420130830486E-4"/>
                </c:manualLayout>
              </c:layout>
              <c:numFmt formatCode="General" sourceLinked="0"/>
              <c:spPr/>
              <c:txPr>
                <a:bodyPr/>
                <a:lstStyle/>
                <a:p>
                  <a:pPr>
                    <a:defRPr sz="1200"/>
                  </a:pPr>
                  <a:endParaRPr lang="en-US"/>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7229-4C00-AECB-78EABF235EC7}"/>
                </c:ext>
              </c:extLst>
            </c:dLbl>
            <c:dLbl>
              <c:idx val="3"/>
              <c:layout>
                <c:manualLayout>
                  <c:x val="4.6936983904409209E-2"/>
                  <c:y val="5.3637011342534104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7229-4C00-AECB-78EABF235EC7}"/>
                </c:ext>
              </c:extLst>
            </c:dLbl>
            <c:dLbl>
              <c:idx val="4"/>
              <c:layout>
                <c:manualLayout>
                  <c:x val="-0.13612938793609702"/>
                  <c:y val="6.2200295447083012E-2"/>
                </c:manualLayout>
              </c:layout>
              <c:tx>
                <c:rich>
                  <a:bodyPr/>
                  <a:lstStyle/>
                  <a:p>
                    <a:fld id="{4A8F829E-E44A-4F05-AA55-FA01EAEAFAE6}" type="CATEGORYNAME">
                      <a:rPr lang="en-US"/>
                      <a:pPr/>
                      <a:t>[CATEGORY NAME]</a:t>
                    </a:fld>
                    <a:r>
                      <a:rPr lang="en-US" baseline="0"/>
                      <a:t>
4%</a:t>
                    </a:r>
                  </a:p>
                </c:rich>
              </c:tx>
              <c:showLegendKey val="0"/>
              <c:showVal val="0"/>
              <c:showCatName val="1"/>
              <c:showSerName val="0"/>
              <c:showPercent val="1"/>
              <c:showBubbleSize val="0"/>
              <c:extLst>
                <c:ext xmlns:c15="http://schemas.microsoft.com/office/drawing/2012/chart" uri="{CE6537A1-D6FC-4f65-9D91-7224C49458BB}">
                  <c15:layout>
                    <c:manualLayout>
                      <c:w val="0.19282724505327245"/>
                      <c:h val="9.2512626395203537E-2"/>
                    </c:manualLayout>
                  </c15:layout>
                  <c15:dlblFieldTable/>
                  <c15:showDataLabelsRange val="0"/>
                </c:ext>
                <c:ext xmlns:c16="http://schemas.microsoft.com/office/drawing/2014/chart" uri="{C3380CC4-5D6E-409C-BE32-E72D297353CC}">
                  <c16:uniqueId val="{00000009-7229-4C00-AECB-78EABF235EC7}"/>
                </c:ext>
              </c:extLst>
            </c:dLbl>
            <c:dLbl>
              <c:idx val="5"/>
              <c:layout>
                <c:manualLayout>
                  <c:x val="-0.1209927312168171"/>
                  <c:y val="9.2871360205031301E-3"/>
                </c:manualLayout>
              </c:layout>
              <c:tx>
                <c:rich>
                  <a:bodyPr/>
                  <a:lstStyle/>
                  <a:p>
                    <a:pPr>
                      <a:defRPr sz="1200"/>
                    </a:pPr>
                    <a:r>
                      <a:rPr lang="en-US"/>
                      <a:t>Education
6%</a:t>
                    </a:r>
                  </a:p>
                </c:rich>
              </c:tx>
              <c:numFmt formatCode="0.0%" sourceLinked="0"/>
              <c:spPr/>
              <c:showLegendKey val="0"/>
              <c:showVal val="0"/>
              <c:showCatName val="1"/>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B-7229-4C00-AECB-78EABF235EC7}"/>
                </c:ext>
              </c:extLst>
            </c:dLbl>
            <c:dLbl>
              <c:idx val="6"/>
              <c:layout>
                <c:manualLayout>
                  <c:x val="-0.13101262599024438"/>
                  <c:y val="-3.2119206094793754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D-7229-4C00-AECB-78EABF235EC7}"/>
                </c:ext>
              </c:extLst>
            </c:dLbl>
            <c:dLbl>
              <c:idx val="7"/>
              <c:layout>
                <c:manualLayout>
                  <c:x val="-9.9806445427198326E-2"/>
                  <c:y val="-4.8189199884411144E-2"/>
                </c:manualLayout>
              </c:layout>
              <c:tx>
                <c:rich>
                  <a:bodyPr/>
                  <a:lstStyle/>
                  <a:p>
                    <a:fld id="{DAC72311-3EEB-4854-A70D-FA67848B419D}" type="CATEGORYNAME">
                      <a:rPr lang="en-US"/>
                      <a:pPr/>
                      <a:t>[CATEGORY NAME]</a:t>
                    </a:fld>
                    <a:r>
                      <a:rPr lang="en-US" baseline="0"/>
                      <a:t>
4%</a:t>
                    </a:r>
                  </a:p>
                </c:rich>
              </c:tx>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F-7229-4C00-AECB-78EABF235EC7}"/>
                </c:ext>
              </c:extLst>
            </c:dLbl>
            <c:dLbl>
              <c:idx val="8"/>
              <c:layout>
                <c:manualLayout>
                  <c:x val="-3.1745197090089765E-2"/>
                  <c:y val="-8.9995202758381174E-2"/>
                </c:manualLayout>
              </c:layout>
              <c:tx>
                <c:rich>
                  <a:bodyPr/>
                  <a:lstStyle/>
                  <a:p>
                    <a:pPr>
                      <a:defRPr sz="1200"/>
                    </a:pPr>
                    <a:fld id="{D66B58E5-122B-43B3-94B6-23092A41CA3D}" type="CATEGORYNAME">
                      <a:rPr lang="en-US"/>
                      <a:pPr>
                        <a:defRPr sz="1200"/>
                      </a:pPr>
                      <a:t>[CATEGORY NAME]</a:t>
                    </a:fld>
                    <a:r>
                      <a:rPr lang="en-US" baseline="0"/>
                      <a:t>
3%</a:t>
                    </a:r>
                  </a:p>
                </c:rich>
              </c:tx>
              <c:numFmt formatCode="0.0%" sourceLinked="0"/>
              <c:spPr/>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1-7229-4C00-AECB-78EABF235EC7}"/>
                </c:ext>
              </c:extLst>
            </c:dLbl>
            <c:dLbl>
              <c:idx val="9"/>
              <c:layout>
                <c:manualLayout>
                  <c:x val="1.6618877263629716E-2"/>
                  <c:y val="-0.10559415367196748"/>
                </c:manualLayout>
              </c:layout>
              <c:tx>
                <c:rich>
                  <a:bodyPr/>
                  <a:lstStyle/>
                  <a:p>
                    <a:fld id="{AC9312B0-3AA0-4A8B-9B66-D31078466B52}" type="CATEGORYNAME">
                      <a:rPr lang="en-US"/>
                      <a:pPr/>
                      <a:t>[CATEGORY NAME]</a:t>
                    </a:fld>
                    <a:r>
                      <a:rPr lang="en-US" baseline="0"/>
                      <a:t>
8%</a:t>
                    </a:r>
                  </a:p>
                </c:rich>
              </c:tx>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3-7229-4C00-AECB-78EABF235EC7}"/>
                </c:ext>
              </c:extLst>
            </c:dLbl>
            <c:dLbl>
              <c:idx val="10"/>
              <c:layout>
                <c:manualLayout>
                  <c:x val="-6.0511271707474924E-3"/>
                  <c:y val="-7.0590125814105176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5-7229-4C00-AECB-78EABF235EC7}"/>
                </c:ext>
              </c:extLst>
            </c:dLbl>
            <c:dLbl>
              <c:idx val="11"/>
              <c:layout>
                <c:manualLayout>
                  <c:x val="-2.1353174175145914E-2"/>
                  <c:y val="-9.3904858531339036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7-7229-4C00-AECB-78EABF235EC7}"/>
                </c:ext>
              </c:extLst>
            </c:dLbl>
            <c:dLbl>
              <c:idx val="12"/>
              <c:layout>
                <c:manualLayout>
                  <c:x val="7.6382896487254021E-2"/>
                  <c:y val="-3.7468845806038924E-2"/>
                </c:manualLayout>
              </c:layout>
              <c:tx>
                <c:rich>
                  <a:bodyPr/>
                  <a:lstStyle/>
                  <a:p>
                    <a:pPr>
                      <a:defRPr sz="1200"/>
                    </a:pPr>
                    <a:r>
                      <a:rPr lang="en-US"/>
                      <a:t>Social Sciences
1%</a:t>
                    </a:r>
                  </a:p>
                </c:rich>
              </c:tx>
              <c:numFmt formatCode="0.0%" sourceLinked="0"/>
              <c:spPr/>
              <c:showLegendKey val="0"/>
              <c:showVal val="0"/>
              <c:showCatName val="1"/>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19-7229-4C00-AECB-78EABF235EC7}"/>
                </c:ext>
              </c:extLst>
            </c:dLbl>
            <c:spPr>
              <a:noFill/>
              <a:ln>
                <a:noFill/>
              </a:ln>
              <a:effectLst/>
            </c:spPr>
            <c:txPr>
              <a:bodyPr/>
              <a:lstStyle/>
              <a:p>
                <a:pPr>
                  <a:defRPr sz="1200"/>
                </a:pPr>
                <a:endParaRPr lang="en-US"/>
              </a:p>
            </c:txPr>
            <c:showLegendKey val="0"/>
            <c:showVal val="0"/>
            <c:showCatName val="1"/>
            <c:showSerName val="0"/>
            <c:showPercent val="1"/>
            <c:showBubbleSize val="0"/>
            <c:showLeaderLines val="1"/>
            <c:extLst>
              <c:ext xmlns:c15="http://schemas.microsoft.com/office/drawing/2012/chart" uri="{CE6537A1-D6FC-4f65-9D91-7224C49458BB}"/>
            </c:extLst>
          </c:dLbls>
          <c:cat>
            <c:strRef>
              <c:f>'slide 39'!$A$6:$A$18</c:f>
              <c:strCache>
                <c:ptCount val="13"/>
                <c:pt idx="0">
                  <c:v>Agriculture</c:v>
                </c:pt>
                <c:pt idx="1">
                  <c:v>Bioengineering and Biomedical Engineering</c:v>
                </c:pt>
                <c:pt idx="2">
                  <c:v>Chemical Engineering</c:v>
                </c:pt>
                <c:pt idx="3">
                  <c:v>Civil Engineering</c:v>
                </c:pt>
                <c:pt idx="4">
                  <c:v>Computer Science</c:v>
                </c:pt>
                <c:pt idx="5">
                  <c:v>Education</c:v>
                </c:pt>
                <c:pt idx="6">
                  <c:v>Electrical, Electronics, and Communications Engineering</c:v>
                </c:pt>
                <c:pt idx="7">
                  <c:v>Health</c:v>
                </c:pt>
                <c:pt idx="8">
                  <c:v>Mathematics and Physical Sciences</c:v>
                </c:pt>
                <c:pt idx="9">
                  <c:v>Mechanical Engineering</c:v>
                </c:pt>
                <c:pt idx="10">
                  <c:v>Other</c:v>
                </c:pt>
                <c:pt idx="11">
                  <c:v>Other Engineering</c:v>
                </c:pt>
                <c:pt idx="12">
                  <c:v>Social Sciences</c:v>
                </c:pt>
              </c:strCache>
            </c:strRef>
          </c:cat>
          <c:val>
            <c:numRef>
              <c:f>'slide 39'!$B$6:$B$18</c:f>
              <c:numCache>
                <c:formatCode>General</c:formatCode>
                <c:ptCount val="13"/>
                <c:pt idx="0">
                  <c:v>1.99</c:v>
                </c:pt>
                <c:pt idx="1">
                  <c:v>55.73</c:v>
                </c:pt>
                <c:pt idx="2">
                  <c:v>4</c:v>
                </c:pt>
                <c:pt idx="3">
                  <c:v>0.83</c:v>
                </c:pt>
                <c:pt idx="4">
                  <c:v>5.15</c:v>
                </c:pt>
                <c:pt idx="5">
                  <c:v>8</c:v>
                </c:pt>
                <c:pt idx="6">
                  <c:v>9.33</c:v>
                </c:pt>
                <c:pt idx="7">
                  <c:v>5.82</c:v>
                </c:pt>
                <c:pt idx="8">
                  <c:v>4.66</c:v>
                </c:pt>
                <c:pt idx="9">
                  <c:v>10.66</c:v>
                </c:pt>
                <c:pt idx="10">
                  <c:v>17.3</c:v>
                </c:pt>
                <c:pt idx="11">
                  <c:v>8.98</c:v>
                </c:pt>
                <c:pt idx="12">
                  <c:v>1.32</c:v>
                </c:pt>
              </c:numCache>
            </c:numRef>
          </c:val>
          <c:extLst>
            <c:ext xmlns:c16="http://schemas.microsoft.com/office/drawing/2014/chart" uri="{C3380CC4-5D6E-409C-BE32-E72D297353CC}">
              <c16:uniqueId val="{0000001A-7229-4C00-AECB-78EABF235EC7}"/>
            </c:ext>
          </c:extLst>
        </c:ser>
        <c:ser>
          <c:idx val="1"/>
          <c:order val="1"/>
          <c:dLbls>
            <c:spPr>
              <a:noFill/>
              <a:ln>
                <a:noFill/>
              </a:ln>
              <a:effectLst/>
            </c:spPr>
            <c:showLegendKey val="0"/>
            <c:showVal val="0"/>
            <c:showCatName val="1"/>
            <c:showSerName val="0"/>
            <c:showPercent val="1"/>
            <c:showBubbleSize val="0"/>
            <c:showLeaderLines val="1"/>
            <c:extLst>
              <c:ext xmlns:c15="http://schemas.microsoft.com/office/drawing/2012/chart" uri="{CE6537A1-D6FC-4f65-9D91-7224C49458BB}"/>
            </c:extLst>
          </c:dLbls>
          <c:cat>
            <c:strRef>
              <c:f>'slide 39'!$A$6:$A$18</c:f>
              <c:strCache>
                <c:ptCount val="13"/>
                <c:pt idx="0">
                  <c:v>Agriculture</c:v>
                </c:pt>
                <c:pt idx="1">
                  <c:v>Bioengineering and Biomedical Engineering</c:v>
                </c:pt>
                <c:pt idx="2">
                  <c:v>Chemical Engineering</c:v>
                </c:pt>
                <c:pt idx="3">
                  <c:v>Civil Engineering</c:v>
                </c:pt>
                <c:pt idx="4">
                  <c:v>Computer Science</c:v>
                </c:pt>
                <c:pt idx="5">
                  <c:v>Education</c:v>
                </c:pt>
                <c:pt idx="6">
                  <c:v>Electrical, Electronics, and Communications Engineering</c:v>
                </c:pt>
                <c:pt idx="7">
                  <c:v>Health</c:v>
                </c:pt>
                <c:pt idx="8">
                  <c:v>Mathematics and Physical Sciences</c:v>
                </c:pt>
                <c:pt idx="9">
                  <c:v>Mechanical Engineering</c:v>
                </c:pt>
                <c:pt idx="10">
                  <c:v>Other</c:v>
                </c:pt>
                <c:pt idx="11">
                  <c:v>Other Engineering</c:v>
                </c:pt>
                <c:pt idx="12">
                  <c:v>Social Sciences</c:v>
                </c:pt>
              </c:strCache>
            </c:strRef>
          </c:cat>
          <c:val>
            <c:numRef>
              <c:f>'slide 39'!$C$6:$C$18</c:f>
              <c:numCache>
                <c:formatCode>0%</c:formatCode>
                <c:ptCount val="13"/>
                <c:pt idx="0">
                  <c:v>1.4876280182402633E-2</c:v>
                </c:pt>
                <c:pt idx="1">
                  <c:v>0.41661060028406971</c:v>
                </c:pt>
                <c:pt idx="2">
                  <c:v>2.9902070718397254E-2</c:v>
                </c:pt>
                <c:pt idx="3">
                  <c:v>6.2046796740674297E-3</c:v>
                </c:pt>
                <c:pt idx="4">
                  <c:v>3.8498916049936466E-2</c:v>
                </c:pt>
                <c:pt idx="5">
                  <c:v>5.9804141436794508E-2</c:v>
                </c:pt>
                <c:pt idx="6">
                  <c:v>6.9746579950661594E-2</c:v>
                </c:pt>
                <c:pt idx="7">
                  <c:v>4.3507512895268004E-2</c:v>
                </c:pt>
                <c:pt idx="8">
                  <c:v>3.4835912386932802E-2</c:v>
                </c:pt>
                <c:pt idx="9">
                  <c:v>7.968901846452868E-2</c:v>
                </c:pt>
                <c:pt idx="10">
                  <c:v>0.12932645585706812</c:v>
                </c:pt>
                <c:pt idx="11">
                  <c:v>6.7130148762801836E-2</c:v>
                </c:pt>
                <c:pt idx="12">
                  <c:v>9.8676833370710936E-3</c:v>
                </c:pt>
              </c:numCache>
            </c:numRef>
          </c:val>
          <c:extLst>
            <c:ext xmlns:c16="http://schemas.microsoft.com/office/drawing/2014/chart" uri="{C3380CC4-5D6E-409C-BE32-E72D297353CC}">
              <c16:uniqueId val="{0000001B-7229-4C00-AECB-78EABF235EC7}"/>
            </c:ext>
          </c:extLst>
        </c:ser>
        <c:dLbls>
          <c:showLegendKey val="0"/>
          <c:showVal val="0"/>
          <c:showCatName val="1"/>
          <c:showSerName val="0"/>
          <c:showPercent val="1"/>
          <c:showBubbleSize val="0"/>
          <c:showLeaderLines val="1"/>
        </c:dLbls>
        <c:firstSliceAng val="36"/>
      </c:pieChart>
    </c:plotArea>
    <c:plotVisOnly val="1"/>
    <c:dispBlanksAs val="gap"/>
    <c:showDLblsOverMax val="0"/>
  </c:chart>
  <c:spPr>
    <a:noFill/>
    <a:ln>
      <a:noFill/>
    </a:ln>
  </c:spPr>
  <c:externalData r:id="rId1">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0815251261400545"/>
          <c:y val="0.14416958384403633"/>
          <c:w val="0.43757982120051087"/>
          <c:h val="0.80998817966903069"/>
        </c:manualLayout>
      </c:layout>
      <c:pieChart>
        <c:varyColors val="1"/>
        <c:ser>
          <c:idx val="0"/>
          <c:order val="0"/>
          <c:spPr>
            <a:ln w="38100">
              <a:solidFill>
                <a:schemeClr val="bg1"/>
              </a:solidFill>
            </a:ln>
          </c:spPr>
          <c:dPt>
            <c:idx val="0"/>
            <c:bubble3D val="0"/>
            <c:spPr>
              <a:solidFill>
                <a:srgbClr val="00B0F0"/>
              </a:solidFill>
              <a:ln w="38100">
                <a:solidFill>
                  <a:schemeClr val="bg1"/>
                </a:solidFill>
              </a:ln>
            </c:spPr>
            <c:extLst>
              <c:ext xmlns:c16="http://schemas.microsoft.com/office/drawing/2014/chart" uri="{C3380CC4-5D6E-409C-BE32-E72D297353CC}">
                <c16:uniqueId val="{00000001-E91D-4F23-9B09-1E7F7E8A3464}"/>
              </c:ext>
            </c:extLst>
          </c:dPt>
          <c:dPt>
            <c:idx val="1"/>
            <c:bubble3D val="0"/>
            <c:spPr>
              <a:solidFill>
                <a:srgbClr val="DEEFF1"/>
              </a:solidFill>
              <a:ln w="38100">
                <a:solidFill>
                  <a:schemeClr val="bg1"/>
                </a:solidFill>
              </a:ln>
            </c:spPr>
            <c:extLst>
              <c:ext xmlns:c16="http://schemas.microsoft.com/office/drawing/2014/chart" uri="{C3380CC4-5D6E-409C-BE32-E72D297353CC}">
                <c16:uniqueId val="{00000003-E91D-4F23-9B09-1E7F7E8A3464}"/>
              </c:ext>
            </c:extLst>
          </c:dPt>
          <c:dPt>
            <c:idx val="2"/>
            <c:bubble3D val="0"/>
            <c:spPr>
              <a:solidFill>
                <a:srgbClr val="F1E5F0"/>
              </a:solidFill>
              <a:ln w="38100">
                <a:solidFill>
                  <a:schemeClr val="bg1"/>
                </a:solidFill>
              </a:ln>
            </c:spPr>
            <c:extLst>
              <c:ext xmlns:c16="http://schemas.microsoft.com/office/drawing/2014/chart" uri="{C3380CC4-5D6E-409C-BE32-E72D297353CC}">
                <c16:uniqueId val="{00000005-E91D-4F23-9B09-1E7F7E8A3464}"/>
              </c:ext>
            </c:extLst>
          </c:dPt>
          <c:dPt>
            <c:idx val="3"/>
            <c:bubble3D val="0"/>
            <c:spPr>
              <a:solidFill>
                <a:srgbClr val="FFFF00"/>
              </a:solidFill>
              <a:ln w="38100">
                <a:solidFill>
                  <a:schemeClr val="bg1"/>
                </a:solidFill>
              </a:ln>
            </c:spPr>
            <c:extLst>
              <c:ext xmlns:c16="http://schemas.microsoft.com/office/drawing/2014/chart" uri="{C3380CC4-5D6E-409C-BE32-E72D297353CC}">
                <c16:uniqueId val="{00000007-E91D-4F23-9B09-1E7F7E8A3464}"/>
              </c:ext>
            </c:extLst>
          </c:dPt>
          <c:dPt>
            <c:idx val="4"/>
            <c:bubble3D val="0"/>
            <c:spPr>
              <a:solidFill>
                <a:srgbClr val="C00000">
                  <a:alpha val="85000"/>
                </a:srgbClr>
              </a:solidFill>
              <a:ln w="38100">
                <a:solidFill>
                  <a:schemeClr val="bg1"/>
                </a:solidFill>
              </a:ln>
            </c:spPr>
            <c:extLst>
              <c:ext xmlns:c16="http://schemas.microsoft.com/office/drawing/2014/chart" uri="{C3380CC4-5D6E-409C-BE32-E72D297353CC}">
                <c16:uniqueId val="{00000009-E91D-4F23-9B09-1E7F7E8A3464}"/>
              </c:ext>
            </c:extLst>
          </c:dPt>
          <c:dPt>
            <c:idx val="5"/>
            <c:bubble3D val="0"/>
            <c:spPr>
              <a:solidFill>
                <a:srgbClr val="A98D63"/>
              </a:solidFill>
              <a:ln w="38100">
                <a:solidFill>
                  <a:schemeClr val="bg1"/>
                </a:solidFill>
              </a:ln>
            </c:spPr>
            <c:extLst>
              <c:ext xmlns:c16="http://schemas.microsoft.com/office/drawing/2014/chart" uri="{C3380CC4-5D6E-409C-BE32-E72D297353CC}">
                <c16:uniqueId val="{0000000B-E91D-4F23-9B09-1E7F7E8A3464}"/>
              </c:ext>
            </c:extLst>
          </c:dPt>
          <c:dPt>
            <c:idx val="6"/>
            <c:bubble3D val="0"/>
            <c:spPr>
              <a:solidFill>
                <a:srgbClr val="98C723"/>
              </a:solidFill>
              <a:ln w="38100">
                <a:solidFill>
                  <a:schemeClr val="bg1"/>
                </a:solidFill>
              </a:ln>
            </c:spPr>
            <c:extLst>
              <c:ext xmlns:c16="http://schemas.microsoft.com/office/drawing/2014/chart" uri="{C3380CC4-5D6E-409C-BE32-E72D297353CC}">
                <c16:uniqueId val="{0000000D-E91D-4F23-9B09-1E7F7E8A3464}"/>
              </c:ext>
            </c:extLst>
          </c:dPt>
          <c:dPt>
            <c:idx val="7"/>
            <c:bubble3D val="0"/>
            <c:spPr>
              <a:solidFill>
                <a:srgbClr val="0070C0"/>
              </a:solidFill>
              <a:ln w="38100">
                <a:solidFill>
                  <a:schemeClr val="bg1"/>
                </a:solidFill>
              </a:ln>
            </c:spPr>
            <c:extLst>
              <c:ext xmlns:c16="http://schemas.microsoft.com/office/drawing/2014/chart" uri="{C3380CC4-5D6E-409C-BE32-E72D297353CC}">
                <c16:uniqueId val="{0000000F-E91D-4F23-9B09-1E7F7E8A3464}"/>
              </c:ext>
            </c:extLst>
          </c:dPt>
          <c:dPt>
            <c:idx val="8"/>
            <c:bubble3D val="0"/>
            <c:spPr>
              <a:solidFill>
                <a:srgbClr val="DEAE00">
                  <a:alpha val="90000"/>
                </a:srgbClr>
              </a:solidFill>
              <a:ln w="38100">
                <a:solidFill>
                  <a:schemeClr val="bg1"/>
                </a:solidFill>
              </a:ln>
            </c:spPr>
            <c:extLst>
              <c:ext xmlns:c16="http://schemas.microsoft.com/office/drawing/2014/chart" uri="{C3380CC4-5D6E-409C-BE32-E72D297353CC}">
                <c16:uniqueId val="{00000011-E91D-4F23-9B09-1E7F7E8A3464}"/>
              </c:ext>
            </c:extLst>
          </c:dPt>
          <c:dPt>
            <c:idx val="9"/>
            <c:bubble3D val="0"/>
            <c:spPr>
              <a:solidFill>
                <a:srgbClr val="A16BB1"/>
              </a:solidFill>
              <a:ln w="38100">
                <a:solidFill>
                  <a:schemeClr val="bg1"/>
                </a:solidFill>
              </a:ln>
            </c:spPr>
            <c:extLst>
              <c:ext xmlns:c16="http://schemas.microsoft.com/office/drawing/2014/chart" uri="{C3380CC4-5D6E-409C-BE32-E72D297353CC}">
                <c16:uniqueId val="{00000013-E91D-4F23-9B09-1E7F7E8A3464}"/>
              </c:ext>
            </c:extLst>
          </c:dPt>
          <c:dPt>
            <c:idx val="10"/>
            <c:bubble3D val="0"/>
            <c:spPr>
              <a:solidFill>
                <a:srgbClr val="E0773C"/>
              </a:solidFill>
              <a:ln w="38100">
                <a:solidFill>
                  <a:schemeClr val="bg1"/>
                </a:solidFill>
              </a:ln>
            </c:spPr>
            <c:extLst>
              <c:ext xmlns:c16="http://schemas.microsoft.com/office/drawing/2014/chart" uri="{C3380CC4-5D6E-409C-BE32-E72D297353CC}">
                <c16:uniqueId val="{00000015-E91D-4F23-9B09-1E7F7E8A3464}"/>
              </c:ext>
            </c:extLst>
          </c:dPt>
          <c:dPt>
            <c:idx val="11"/>
            <c:bubble3D val="0"/>
            <c:spPr>
              <a:solidFill>
                <a:srgbClr val="7F7F7F">
                  <a:alpha val="85000"/>
                </a:srgbClr>
              </a:solidFill>
              <a:ln w="38100">
                <a:solidFill>
                  <a:schemeClr val="bg1"/>
                </a:solidFill>
              </a:ln>
            </c:spPr>
            <c:extLst>
              <c:ext xmlns:c16="http://schemas.microsoft.com/office/drawing/2014/chart" uri="{C3380CC4-5D6E-409C-BE32-E72D297353CC}">
                <c16:uniqueId val="{00000017-E91D-4F23-9B09-1E7F7E8A3464}"/>
              </c:ext>
            </c:extLst>
          </c:dPt>
          <c:dPt>
            <c:idx val="12"/>
            <c:bubble3D val="0"/>
            <c:spPr>
              <a:solidFill>
                <a:srgbClr val="51C2A9"/>
              </a:solidFill>
              <a:ln w="38100">
                <a:solidFill>
                  <a:schemeClr val="bg1"/>
                </a:solidFill>
              </a:ln>
            </c:spPr>
            <c:extLst>
              <c:ext xmlns:c16="http://schemas.microsoft.com/office/drawing/2014/chart" uri="{C3380CC4-5D6E-409C-BE32-E72D297353CC}">
                <c16:uniqueId val="{00000019-E91D-4F23-9B09-1E7F7E8A3464}"/>
              </c:ext>
            </c:extLst>
          </c:dPt>
          <c:dLbls>
            <c:dLbl>
              <c:idx val="0"/>
              <c:layout>
                <c:manualLayout>
                  <c:x val="2.2397949400160596E-2"/>
                  <c:y val="-0.19378081941437991"/>
                </c:manualLayout>
              </c:layout>
              <c:tx>
                <c:rich>
                  <a:bodyPr/>
                  <a:lstStyle/>
                  <a:p>
                    <a:pPr>
                      <a:defRPr sz="1200"/>
                    </a:pPr>
                    <a:r>
                      <a:rPr lang="en-US"/>
                      <a:t>Agriculture
3%</a:t>
                    </a:r>
                  </a:p>
                </c:rich>
              </c:tx>
              <c:numFmt formatCode="0.0%" sourceLinked="0"/>
              <c:spPr/>
              <c:showLegendKey val="0"/>
              <c:showVal val="0"/>
              <c:showCatName val="1"/>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1-E91D-4F23-9B09-1E7F7E8A3464}"/>
                </c:ext>
              </c:extLst>
            </c:dLbl>
            <c:dLbl>
              <c:idx val="1"/>
              <c:layout>
                <c:manualLayout>
                  <c:x val="0.11176338402905116"/>
                  <c:y val="-7.215967751930169E-2"/>
                </c:manualLayout>
              </c:layout>
              <c:tx>
                <c:rich>
                  <a:bodyPr/>
                  <a:lstStyle/>
                  <a:p>
                    <a:pPr>
                      <a:defRPr sz="1200"/>
                    </a:pPr>
                    <a:fld id="{CA9402BB-FF77-4A68-B91C-807E14478ECF}" type="CATEGORYNAME">
                      <a:rPr lang="en-US"/>
                      <a:pPr>
                        <a:defRPr sz="1200"/>
                      </a:pPr>
                      <a:t>[CATEGORY NAME]</a:t>
                    </a:fld>
                    <a:r>
                      <a:rPr lang="en-US" baseline="0"/>
                      <a:t>
4%</a:t>
                    </a:r>
                  </a:p>
                </c:rich>
              </c:tx>
              <c:numFmt formatCode="0.0%" sourceLinked="0"/>
              <c:spPr/>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E91D-4F23-9B09-1E7F7E8A3464}"/>
                </c:ext>
              </c:extLst>
            </c:dLbl>
            <c:dLbl>
              <c:idx val="2"/>
              <c:layout>
                <c:manualLayout>
                  <c:x val="0.1027520104507483"/>
                  <c:y val="6.0329013495161794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E91D-4F23-9B09-1E7F7E8A3464}"/>
                </c:ext>
              </c:extLst>
            </c:dLbl>
            <c:dLbl>
              <c:idx val="3"/>
              <c:layout>
                <c:manualLayout>
                  <c:x val="7.6072340272534386E-2"/>
                  <c:y val="5.4536137478259035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E91D-4F23-9B09-1E7F7E8A3464}"/>
                </c:ext>
              </c:extLst>
            </c:dLbl>
            <c:dLbl>
              <c:idx val="4"/>
              <c:layout>
                <c:manualLayout>
                  <c:x val="-5.7537242776159847E-2"/>
                  <c:y val="0.19119087738547749"/>
                </c:manualLayout>
              </c:layout>
              <c:tx>
                <c:rich>
                  <a:bodyPr/>
                  <a:lstStyle/>
                  <a:p>
                    <a:r>
                      <a:rPr lang="en-US"/>
                      <a:t>Computer Science
6%</a:t>
                    </a:r>
                  </a:p>
                </c:rich>
              </c:tx>
              <c:showLegendKey val="0"/>
              <c:showVal val="0"/>
              <c:showCatName val="1"/>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9-E91D-4F23-9B09-1E7F7E8A3464}"/>
                </c:ext>
              </c:extLst>
            </c:dLbl>
            <c:dLbl>
              <c:idx val="5"/>
              <c:layout>
                <c:manualLayout>
                  <c:x val="-2.4993707978283538E-2"/>
                  <c:y val="0.12228093496951994"/>
                </c:manualLayout>
              </c:layout>
              <c:tx>
                <c:rich>
                  <a:bodyPr/>
                  <a:lstStyle/>
                  <a:p>
                    <a:pPr>
                      <a:defRPr sz="1200"/>
                    </a:pPr>
                    <a:fld id="{6EA5B87E-23FF-474C-99C2-36EF20EEE5E4}" type="CATEGORYNAME">
                      <a:rPr lang="en-US"/>
                      <a:pPr>
                        <a:defRPr sz="1200"/>
                      </a:pPr>
                      <a:t>[CATEGORY NAME]</a:t>
                    </a:fld>
                    <a:r>
                      <a:rPr lang="en-US" baseline="0"/>
                      <a:t>
3%</a:t>
                    </a:r>
                  </a:p>
                </c:rich>
              </c:tx>
              <c:numFmt formatCode="0%" sourceLinked="0"/>
              <c:spPr/>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B-E91D-4F23-9B09-1E7F7E8A3464}"/>
                </c:ext>
              </c:extLst>
            </c:dLbl>
            <c:dLbl>
              <c:idx val="6"/>
              <c:layout>
                <c:manualLayout>
                  <c:x val="-0.12310325507256799"/>
                  <c:y val="0.10241439008240215"/>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D-E91D-4F23-9B09-1E7F7E8A3464}"/>
                </c:ext>
              </c:extLst>
            </c:dLbl>
            <c:dLbl>
              <c:idx val="7"/>
              <c:layout>
                <c:manualLayout>
                  <c:x val="-7.2301771353923225E-2"/>
                  <c:y val="3.3212056175338345E-2"/>
                </c:manualLayout>
              </c:layout>
              <c:tx>
                <c:rich>
                  <a:bodyPr/>
                  <a:lstStyle/>
                  <a:p>
                    <a:pPr>
                      <a:defRPr sz="1200"/>
                    </a:pPr>
                    <a:fld id="{83F4BD6F-85DF-42F0-B486-C7BD76481AB1}" type="CATEGORYNAME">
                      <a:rPr lang="en-US"/>
                      <a:pPr>
                        <a:defRPr sz="1200"/>
                      </a:pPr>
                      <a:t>[CATEGORY NAME]</a:t>
                    </a:fld>
                    <a:r>
                      <a:rPr lang="en-US" baseline="0"/>
                      <a:t>
0%</a:t>
                    </a:r>
                  </a:p>
                </c:rich>
              </c:tx>
              <c:numFmt formatCode="0%" sourceLinked="0"/>
              <c:spPr/>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F-E91D-4F23-9B09-1E7F7E8A3464}"/>
                </c:ext>
              </c:extLst>
            </c:dLbl>
            <c:dLbl>
              <c:idx val="8"/>
              <c:layout>
                <c:manualLayout>
                  <c:x val="-9.982771845300159E-2"/>
                  <c:y val="-7.1204060122121174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1-E91D-4F23-9B09-1E7F7E8A3464}"/>
                </c:ext>
              </c:extLst>
            </c:dLbl>
            <c:dLbl>
              <c:idx val="9"/>
              <c:layout>
                <c:manualLayout>
                  <c:x val="-0.12982088711513798"/>
                  <c:y val="-0.17961820302821127"/>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3-E91D-4F23-9B09-1E7F7E8A3464}"/>
                </c:ext>
              </c:extLst>
            </c:dLbl>
            <c:dLbl>
              <c:idx val="10"/>
              <c:layout>
                <c:manualLayout>
                  <c:x val="-4.4950352952456286E-2"/>
                  <c:y val="-8.9564437156427465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5-E91D-4F23-9B09-1E7F7E8A3464}"/>
                </c:ext>
              </c:extLst>
            </c:dLbl>
            <c:dLbl>
              <c:idx val="11"/>
              <c:layout>
                <c:manualLayout>
                  <c:x val="-0.13138969786310958"/>
                  <c:y val="-0.11740864324732518"/>
                </c:manualLayout>
              </c:layout>
              <c:tx>
                <c:rich>
                  <a:bodyPr/>
                  <a:lstStyle/>
                  <a:p>
                    <a:r>
                      <a:rPr lang="en-US"/>
                      <a:t>Other Engineering
15%</a:t>
                    </a:r>
                  </a:p>
                </c:rich>
              </c:tx>
              <c:showLegendKey val="0"/>
              <c:showVal val="0"/>
              <c:showCatName val="1"/>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17-E91D-4F23-9B09-1E7F7E8A3464}"/>
                </c:ext>
              </c:extLst>
            </c:dLbl>
            <c:dLbl>
              <c:idx val="12"/>
              <c:layout>
                <c:manualLayout>
                  <c:x val="-0.11852580927384077"/>
                  <c:y val="-0.11449220107990703"/>
                </c:manualLayout>
              </c:layout>
              <c:tx>
                <c:rich>
                  <a:bodyPr/>
                  <a:lstStyle/>
                  <a:p>
                    <a:fld id="{767BD409-4032-4941-BC0A-254D29231181}" type="CATEGORYNAME">
                      <a:rPr lang="en-US"/>
                      <a:pPr/>
                      <a:t>[CATEGORY NAME]</a:t>
                    </a:fld>
                    <a:r>
                      <a:rPr lang="en-US" baseline="0"/>
                      <a:t>
0%</a:t>
                    </a:r>
                  </a:p>
                </c:rich>
              </c:tx>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9-E91D-4F23-9B09-1E7F7E8A3464}"/>
                </c:ext>
              </c:extLst>
            </c:dLbl>
            <c:spPr>
              <a:noFill/>
              <a:ln>
                <a:noFill/>
              </a:ln>
              <a:effectLst/>
            </c:spPr>
            <c:txPr>
              <a:bodyPr/>
              <a:lstStyle/>
              <a:p>
                <a:pPr>
                  <a:defRPr sz="1200"/>
                </a:pPr>
                <a:endParaRPr lang="en-US"/>
              </a:p>
            </c:txPr>
            <c:showLegendKey val="0"/>
            <c:showVal val="0"/>
            <c:showCatName val="1"/>
            <c:showSerName val="0"/>
            <c:showPercent val="1"/>
            <c:showBubbleSize val="0"/>
            <c:showLeaderLines val="1"/>
            <c:extLst>
              <c:ext xmlns:c15="http://schemas.microsoft.com/office/drawing/2012/chart" uri="{CE6537A1-D6FC-4f65-9D91-7224C49458BB}"/>
            </c:extLst>
          </c:dLbls>
          <c:cat>
            <c:strRef>
              <c:f>'slide 40'!$A$6:$A$18</c:f>
              <c:strCache>
                <c:ptCount val="13"/>
                <c:pt idx="0">
                  <c:v>Agriculture</c:v>
                </c:pt>
                <c:pt idx="1">
                  <c:v>Bioengineering and Biomedical Engineering</c:v>
                </c:pt>
                <c:pt idx="2">
                  <c:v>Chemical Engineering</c:v>
                </c:pt>
                <c:pt idx="3">
                  <c:v>Civil Engineering</c:v>
                </c:pt>
                <c:pt idx="4">
                  <c:v>Computer Science</c:v>
                </c:pt>
                <c:pt idx="5">
                  <c:v>Education</c:v>
                </c:pt>
                <c:pt idx="6">
                  <c:v>Electrical, Electronics, and Communications Engineering</c:v>
                </c:pt>
                <c:pt idx="7">
                  <c:v>Health</c:v>
                </c:pt>
                <c:pt idx="8">
                  <c:v>Mathematics and Physical Sciences</c:v>
                </c:pt>
                <c:pt idx="9">
                  <c:v>Mechanical Engineering</c:v>
                </c:pt>
                <c:pt idx="10">
                  <c:v>Other</c:v>
                </c:pt>
                <c:pt idx="11">
                  <c:v>Other Engineering</c:v>
                </c:pt>
                <c:pt idx="12">
                  <c:v>Social Sciences</c:v>
                </c:pt>
              </c:strCache>
            </c:strRef>
          </c:cat>
          <c:val>
            <c:numRef>
              <c:f>'slide 40'!$B$6:$B$18</c:f>
              <c:numCache>
                <c:formatCode>General</c:formatCode>
                <c:ptCount val="13"/>
                <c:pt idx="0">
                  <c:v>7</c:v>
                </c:pt>
                <c:pt idx="1">
                  <c:v>8.32</c:v>
                </c:pt>
                <c:pt idx="2">
                  <c:v>71.48</c:v>
                </c:pt>
                <c:pt idx="3">
                  <c:v>32.159999999999997</c:v>
                </c:pt>
                <c:pt idx="4">
                  <c:v>12.5</c:v>
                </c:pt>
                <c:pt idx="5">
                  <c:v>5.83</c:v>
                </c:pt>
                <c:pt idx="6">
                  <c:v>9.33</c:v>
                </c:pt>
                <c:pt idx="7">
                  <c:v>1</c:v>
                </c:pt>
                <c:pt idx="8">
                  <c:v>0</c:v>
                </c:pt>
                <c:pt idx="9">
                  <c:v>13</c:v>
                </c:pt>
                <c:pt idx="10">
                  <c:v>15.98</c:v>
                </c:pt>
                <c:pt idx="11">
                  <c:v>31.29</c:v>
                </c:pt>
                <c:pt idx="12">
                  <c:v>1</c:v>
                </c:pt>
              </c:numCache>
            </c:numRef>
          </c:val>
          <c:extLst>
            <c:ext xmlns:c16="http://schemas.microsoft.com/office/drawing/2014/chart" uri="{C3380CC4-5D6E-409C-BE32-E72D297353CC}">
              <c16:uniqueId val="{0000001A-E91D-4F23-9B09-1E7F7E8A3464}"/>
            </c:ext>
          </c:extLst>
        </c:ser>
        <c:ser>
          <c:idx val="1"/>
          <c:order val="1"/>
          <c:dLbls>
            <c:spPr>
              <a:noFill/>
              <a:ln>
                <a:noFill/>
              </a:ln>
              <a:effectLst/>
            </c:spPr>
            <c:showLegendKey val="0"/>
            <c:showVal val="0"/>
            <c:showCatName val="1"/>
            <c:showSerName val="0"/>
            <c:showPercent val="1"/>
            <c:showBubbleSize val="0"/>
            <c:showLeaderLines val="1"/>
            <c:extLst>
              <c:ext xmlns:c15="http://schemas.microsoft.com/office/drawing/2012/chart" uri="{CE6537A1-D6FC-4f65-9D91-7224C49458BB}"/>
            </c:extLst>
          </c:dLbls>
          <c:cat>
            <c:strRef>
              <c:f>'slide 40'!$A$6:$A$18</c:f>
              <c:strCache>
                <c:ptCount val="13"/>
                <c:pt idx="0">
                  <c:v>Agriculture</c:v>
                </c:pt>
                <c:pt idx="1">
                  <c:v>Bioengineering and Biomedical Engineering</c:v>
                </c:pt>
                <c:pt idx="2">
                  <c:v>Chemical Engineering</c:v>
                </c:pt>
                <c:pt idx="3">
                  <c:v>Civil Engineering</c:v>
                </c:pt>
                <c:pt idx="4">
                  <c:v>Computer Science</c:v>
                </c:pt>
                <c:pt idx="5">
                  <c:v>Education</c:v>
                </c:pt>
                <c:pt idx="6">
                  <c:v>Electrical, Electronics, and Communications Engineering</c:v>
                </c:pt>
                <c:pt idx="7">
                  <c:v>Health</c:v>
                </c:pt>
                <c:pt idx="8">
                  <c:v>Mathematics and Physical Sciences</c:v>
                </c:pt>
                <c:pt idx="9">
                  <c:v>Mechanical Engineering</c:v>
                </c:pt>
                <c:pt idx="10">
                  <c:v>Other</c:v>
                </c:pt>
                <c:pt idx="11">
                  <c:v>Other Engineering</c:v>
                </c:pt>
                <c:pt idx="12">
                  <c:v>Social Sciences</c:v>
                </c:pt>
              </c:strCache>
            </c:strRef>
          </c:cat>
          <c:val>
            <c:numRef>
              <c:f>'slide 40'!$C$6:$C$18</c:f>
              <c:numCache>
                <c:formatCode>0%</c:formatCode>
                <c:ptCount val="13"/>
                <c:pt idx="0">
                  <c:v>3.3510460050744408E-2</c:v>
                </c:pt>
                <c:pt idx="1">
                  <c:v>3.9829575374599073E-2</c:v>
                </c:pt>
                <c:pt idx="2">
                  <c:v>0.34218966920388721</c:v>
                </c:pt>
                <c:pt idx="3">
                  <c:v>0.15395662789027714</c:v>
                </c:pt>
                <c:pt idx="4">
                  <c:v>5.9840107233472155E-2</c:v>
                </c:pt>
                <c:pt idx="5">
                  <c:v>2.7909426013691414E-2</c:v>
                </c:pt>
                <c:pt idx="6">
                  <c:v>4.4664656039063617E-2</c:v>
                </c:pt>
                <c:pt idx="7">
                  <c:v>4.7872085786777726E-3</c:v>
                </c:pt>
                <c:pt idx="8">
                  <c:v>0</c:v>
                </c:pt>
                <c:pt idx="9">
                  <c:v>6.2233711522811042E-2</c:v>
                </c:pt>
                <c:pt idx="10">
                  <c:v>7.6499593087270806E-2</c:v>
                </c:pt>
                <c:pt idx="11">
                  <c:v>0.14979175642682752</c:v>
                </c:pt>
                <c:pt idx="12">
                  <c:v>4.7872085786777726E-3</c:v>
                </c:pt>
              </c:numCache>
            </c:numRef>
          </c:val>
          <c:extLst>
            <c:ext xmlns:c16="http://schemas.microsoft.com/office/drawing/2014/chart" uri="{C3380CC4-5D6E-409C-BE32-E72D297353CC}">
              <c16:uniqueId val="{0000001B-E91D-4F23-9B09-1E7F7E8A3464}"/>
            </c:ext>
          </c:extLst>
        </c:ser>
        <c:dLbls>
          <c:showLegendKey val="0"/>
          <c:showVal val="0"/>
          <c:showCatName val="1"/>
          <c:showSerName val="0"/>
          <c:showPercent val="1"/>
          <c:showBubbleSize val="0"/>
          <c:showLeaderLines val="1"/>
        </c:dLbls>
        <c:firstSliceAng val="36"/>
      </c:pieChart>
    </c:plotArea>
    <c:plotVisOnly val="1"/>
    <c:dispBlanksAs val="gap"/>
    <c:showDLblsOverMax val="0"/>
  </c:chart>
  <c:spPr>
    <a:noFill/>
    <a:ln>
      <a:noFill/>
    </a:ln>
  </c:sp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pPr>
            <a:r>
              <a:rPr lang="en-US" sz="1200" b="1">
                <a:effectLst/>
              </a:rPr>
              <a:t>Percentage of Underrepresented Racial Minority Personnel in ERCs vs. Percentage of </a:t>
            </a:r>
            <a:br>
              <a:rPr lang="en-US" sz="1200" b="1">
                <a:effectLst/>
              </a:rPr>
            </a:br>
            <a:r>
              <a:rPr lang="en-US" sz="1200" b="1" i="0" u="none" strike="noStrike" baseline="0">
                <a:effectLst/>
              </a:rPr>
              <a:t>Underrepresented Racial Minorities </a:t>
            </a:r>
            <a:r>
              <a:rPr lang="en-US" sz="1200" b="1">
                <a:effectLst/>
              </a:rPr>
              <a:t>in Engineering Programs Generally</a:t>
            </a:r>
            <a:endParaRPr lang="en-US" sz="1200">
              <a:effectLst/>
            </a:endParaRPr>
          </a:p>
        </c:rich>
      </c:tx>
      <c:overlay val="0"/>
    </c:title>
    <c:autoTitleDeleted val="0"/>
    <c:plotArea>
      <c:layout>
        <c:manualLayout>
          <c:layoutTarget val="inner"/>
          <c:xMode val="edge"/>
          <c:yMode val="edge"/>
          <c:x val="9.0151397016613399E-2"/>
          <c:y val="0.1254760893477527"/>
          <c:w val="0.89436241035702957"/>
          <c:h val="0.53242896505156767"/>
        </c:manualLayout>
      </c:layout>
      <c:barChart>
        <c:barDir val="col"/>
        <c:grouping val="clustered"/>
        <c:varyColors val="0"/>
        <c:ser>
          <c:idx val="0"/>
          <c:order val="0"/>
          <c:tx>
            <c:strRef>
              <c:f>'Slide 12'!$A$3:$F$3</c:f>
              <c:strCache>
                <c:ptCount val="6"/>
                <c:pt idx="0">
                  <c:v>Percentage of underrepresented racial minorities in ERCs</c:v>
                </c:pt>
              </c:strCache>
            </c:strRef>
          </c:tx>
          <c:spPr>
            <a:solidFill>
              <a:srgbClr val="B2DA97"/>
            </a:solidFill>
          </c:spPr>
          <c:invertIfNegative val="0"/>
          <c:dLbls>
            <c:dLbl>
              <c:idx val="0"/>
              <c:layout>
                <c:manualLayout>
                  <c:x val="0"/>
                  <c:y val="-1.379460346103041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888-4A3D-A27D-CDEFD3479DA1}"/>
                </c:ext>
              </c:extLst>
            </c:dLbl>
            <c:dLbl>
              <c:idx val="1"/>
              <c:layout>
                <c:manualLayout>
                  <c:x val="0"/>
                  <c:y val="-8.225309564020651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888-4A3D-A27D-CDEFD3479DA1}"/>
                </c:ext>
              </c:extLst>
            </c:dLbl>
            <c:dLbl>
              <c:idx val="2"/>
              <c:layout>
                <c:manualLayout>
                  <c:x val="0"/>
                  <c:y val="-1.379460346103041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888-4A3D-A27D-CDEFD3479DA1}"/>
                </c:ext>
              </c:extLst>
            </c:dLbl>
            <c:dLbl>
              <c:idx val="3"/>
              <c:layout>
                <c:manualLayout>
                  <c:x val="-2.6529993309563889E-17"/>
                  <c:y val="-1.656087451217902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888-4A3D-A27D-CDEFD3479DA1}"/>
                </c:ext>
              </c:extLst>
            </c:dLbl>
            <c:dLbl>
              <c:idx val="4"/>
              <c:layout>
                <c:manualLayout>
                  <c:x val="-1.1394545365420571E-7"/>
                  <c:y val="-1.656087451217912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5888-4A3D-A27D-CDEFD3479DA1}"/>
                </c:ext>
              </c:extLst>
            </c:dLbl>
            <c:dLbl>
              <c:idx val="5"/>
              <c:layout>
                <c:manualLayout>
                  <c:x val="-1.4471072610715079E-3"/>
                  <c:y val="-1.099158061516926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5888-4A3D-A27D-CDEFD3479DA1}"/>
                </c:ext>
              </c:extLst>
            </c:dLbl>
            <c:dLbl>
              <c:idx val="6"/>
              <c:layout>
                <c:manualLayout>
                  <c:x val="0"/>
                  <c:y val="8.298755186721991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5888-4A3D-A27D-CDEFD3479DA1}"/>
                </c:ext>
              </c:extLst>
            </c:dLbl>
            <c:dLbl>
              <c:idx val="7"/>
              <c:layout>
                <c:manualLayout>
                  <c:x val="-5.3197305905110744E-17"/>
                  <c:y val="8.298755186721891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5888-4A3D-A27D-CDEFD3479DA1}"/>
                </c:ext>
              </c:extLst>
            </c:dLbl>
            <c:dLbl>
              <c:idx val="8"/>
              <c:layout>
                <c:manualLayout>
                  <c:x val="-5.3197305905110744E-17"/>
                  <c:y val="1.106500691562932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5888-4A3D-A27D-CDEFD3479DA1}"/>
                </c:ext>
              </c:extLst>
            </c:dLbl>
            <c:dLbl>
              <c:idx val="9"/>
              <c:layout>
                <c:manualLayout>
                  <c:x val="5.3197305905110744E-17"/>
                  <c:y val="8.298755186721991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5888-4A3D-A27D-CDEFD3479DA1}"/>
                </c:ext>
              </c:extLst>
            </c:dLbl>
            <c:dLbl>
              <c:idx val="10"/>
              <c:layout>
                <c:manualLayout>
                  <c:x val="-1.4089261693213267E-3"/>
                  <c:y val="6.033478180372681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5888-4A3D-A27D-CDEFD3479DA1}"/>
                </c:ext>
              </c:extLst>
            </c:dLbl>
            <c:dLbl>
              <c:idx val="11"/>
              <c:layout>
                <c:manualLayout>
                  <c:x val="0"/>
                  <c:y val="5.532503457814661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5888-4A3D-A27D-CDEFD3479DA1}"/>
                </c:ext>
              </c:extLst>
            </c:dLbl>
            <c:dLbl>
              <c:idx val="12"/>
              <c:layout>
                <c:manualLayout>
                  <c:x val="-5.4541784835647647E-17"/>
                  <c:y val="5.031447537552129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5888-4A3D-A27D-CDEFD3479DA1}"/>
                </c:ext>
              </c:extLst>
            </c:dLbl>
            <c:dLbl>
              <c:idx val="13"/>
              <c:layout>
                <c:manualLayout>
                  <c:x val="0"/>
                  <c:y val="3.26722645146535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5888-4A3D-A27D-CDEFD3479DA1}"/>
                </c:ext>
              </c:extLst>
            </c:dLbl>
            <c:dLbl>
              <c:idx val="14"/>
              <c:layout>
                <c:manualLayout>
                  <c:x val="0"/>
                  <c:y val="1.106500691562927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5888-4A3D-A27D-CDEFD3479DA1}"/>
                </c:ext>
              </c:extLst>
            </c:dLbl>
            <c:dLbl>
              <c:idx val="15"/>
              <c:layout>
                <c:manualLayout>
                  <c:x val="0"/>
                  <c:y val="8.298755186721991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5888-4A3D-A27D-CDEFD3479DA1}"/>
                </c:ext>
              </c:extLst>
            </c:dLbl>
            <c:dLbl>
              <c:idx val="16"/>
              <c:layout>
                <c:manualLayout>
                  <c:x val="0"/>
                  <c:y val="3.768201174023371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5888-4A3D-A27D-CDEFD3479DA1}"/>
                </c:ext>
              </c:extLst>
            </c:dLbl>
            <c:dLbl>
              <c:idx val="17"/>
              <c:layout>
                <c:manualLayout>
                  <c:x val="0"/>
                  <c:y val="5.532503457814661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5888-4A3D-A27D-CDEFD3479DA1}"/>
                </c:ext>
              </c:extLst>
            </c:dLbl>
            <c:dLbl>
              <c:idx val="18"/>
              <c:layout>
                <c:manualLayout>
                  <c:x val="0"/>
                  <c:y val="-1.383125864453665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5888-4A3D-A27D-CDEFD3479DA1}"/>
                </c:ext>
              </c:extLst>
            </c:dLbl>
            <c:dLbl>
              <c:idx val="19"/>
              <c:layout>
                <c:manualLayout>
                  <c:x val="0"/>
                  <c:y val="1.05640321930713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5888-4A3D-A27D-CDEFD3479DA1}"/>
                </c:ext>
              </c:extLst>
            </c:dLbl>
            <c:dLbl>
              <c:idx val="20"/>
              <c:layout>
                <c:manualLayout>
                  <c:x val="0"/>
                  <c:y val="9.050435085655787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5888-4A3D-A27D-CDEFD3479DA1}"/>
                </c:ext>
              </c:extLst>
            </c:dLbl>
            <c:dLbl>
              <c:idx val="21"/>
              <c:layout>
                <c:manualLayout>
                  <c:x val="-1.0680136959034916E-16"/>
                  <c:y val="1.106500691562927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5888-4A3D-A27D-CDEFD3479DA1}"/>
                </c:ext>
              </c:extLst>
            </c:dLbl>
            <c:dLbl>
              <c:idx val="22"/>
              <c:layout>
                <c:manualLayout>
                  <c:x val="0"/>
                  <c:y val="1.383125864453670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5888-4A3D-A27D-CDEFD3479DA1}"/>
                </c:ext>
              </c:extLst>
            </c:dLbl>
            <c:dLbl>
              <c:idx val="23"/>
              <c:layout>
                <c:manualLayout>
                  <c:x val="0"/>
                  <c:y val="5.532503457814559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5888-4A3D-A27D-CDEFD3479DA1}"/>
                </c:ext>
              </c:extLst>
            </c:dLbl>
            <c:dLbl>
              <c:idx val="24"/>
              <c:layout>
                <c:manualLayout>
                  <c:x val="0"/>
                  <c:y val="1.106500691562927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5888-4A3D-A27D-CDEFD3479DA1}"/>
                </c:ext>
              </c:extLst>
            </c:dLbl>
            <c:dLbl>
              <c:idx val="25"/>
              <c:layout>
                <c:manualLayout>
                  <c:x val="0"/>
                  <c:y val="1.106500691562932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5888-4A3D-A27D-CDEFD3479DA1}"/>
                </c:ext>
              </c:extLst>
            </c:dLbl>
            <c:dLbl>
              <c:idx val="26"/>
              <c:layout>
                <c:manualLayout>
                  <c:x val="-1.0680136959034916E-16"/>
                  <c:y val="2.766251728907229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A-5888-4A3D-A27D-CDEFD3479DA1}"/>
                </c:ext>
              </c:extLst>
            </c:dLbl>
            <c:dLbl>
              <c:idx val="27"/>
              <c:layout>
                <c:manualLayout>
                  <c:x val="0"/>
                  <c:y val="5.031447537552175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B-5888-4A3D-A27D-CDEFD3479DA1}"/>
                </c:ext>
              </c:extLst>
            </c:dLbl>
            <c:dLbl>
              <c:idx val="28"/>
              <c:layout>
                <c:manualLayout>
                  <c:x val="1.4716441184786614E-3"/>
                  <c:y val="8.29875518672204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C-5888-4A3D-A27D-CDEFD3479DA1}"/>
                </c:ext>
              </c:extLst>
            </c:dLbl>
            <c:dLbl>
              <c:idx val="29"/>
              <c:layout>
                <c:manualLayout>
                  <c:x val="1.4530415305584359E-3"/>
                  <c:y val="6.534670718027466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D-5888-4A3D-A27D-CDEFD3479DA1}"/>
                </c:ext>
              </c:extLst>
            </c:dLbl>
            <c:dLbl>
              <c:idx val="30"/>
              <c:layout>
                <c:manualLayout>
                  <c:x val="-1.0680136959034916E-16"/>
                  <c:y val="6.284183356748455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E-5888-4A3D-A27D-CDEFD3479DA1}"/>
                </c:ext>
              </c:extLst>
            </c:dLbl>
            <c:dLbl>
              <c:idx val="31"/>
              <c:layout>
                <c:manualLayout>
                  <c:x val="1.4530415305584359E-3"/>
                  <c:y val="5.532503457814661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F-5888-4A3D-A27D-CDEFD3479DA1}"/>
                </c:ext>
              </c:extLst>
            </c:dLbl>
            <c:dLbl>
              <c:idx val="32"/>
              <c:layout>
                <c:manualLayout>
                  <c:x val="1.4563991368485303E-3"/>
                  <c:y val="-2.766251728907330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0-5888-4A3D-A27D-CDEFD3479DA1}"/>
                </c:ext>
              </c:extLst>
            </c:dLbl>
            <c:dLbl>
              <c:idx val="33"/>
              <c:layout>
                <c:manualLayout>
                  <c:x val="-1.0680136959034916E-16"/>
                  <c:y val="1.106500691562922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1-5888-4A3D-A27D-CDEFD3479DA1}"/>
                </c:ext>
              </c:extLst>
            </c:dLbl>
            <c:spPr>
              <a:noFill/>
              <a:ln>
                <a:noFill/>
              </a:ln>
              <a:effectLst/>
            </c:spPr>
            <c:txPr>
              <a:bodyPr/>
              <a:lstStyle/>
              <a:p>
                <a:pPr>
                  <a:defRPr sz="800">
                    <a:solidFill>
                      <a:srgbClr val="246657"/>
                    </a:solidFill>
                    <a:latin typeface="Arial Narrow"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'Slide 12'!$I$4:$AP$4</c:f>
              <c:numCache>
                <c:formatCode>General</c:formatCode>
                <c:ptCount val="34"/>
                <c:pt idx="0">
                  <c:v>2018</c:v>
                </c:pt>
                <c:pt idx="1">
                  <c:v>2019</c:v>
                </c:pt>
                <c:pt idx="2">
                  <c:v>2020</c:v>
                </c:pt>
                <c:pt idx="3">
                  <c:v>2021</c:v>
                </c:pt>
                <c:pt idx="4">
                  <c:v>2022</c:v>
                </c:pt>
                <c:pt idx="5">
                  <c:v>2023</c:v>
                </c:pt>
                <c:pt idx="7">
                  <c:v>2018</c:v>
                </c:pt>
                <c:pt idx="8">
                  <c:v>2019</c:v>
                </c:pt>
                <c:pt idx="9">
                  <c:v>2020</c:v>
                </c:pt>
                <c:pt idx="10">
                  <c:v>2021</c:v>
                </c:pt>
                <c:pt idx="11">
                  <c:v>2022</c:v>
                </c:pt>
                <c:pt idx="12">
                  <c:v>2023</c:v>
                </c:pt>
                <c:pt idx="14">
                  <c:v>2018</c:v>
                </c:pt>
                <c:pt idx="15">
                  <c:v>2019</c:v>
                </c:pt>
                <c:pt idx="16">
                  <c:v>2020</c:v>
                </c:pt>
                <c:pt idx="17">
                  <c:v>2021</c:v>
                </c:pt>
                <c:pt idx="18">
                  <c:v>2022</c:v>
                </c:pt>
                <c:pt idx="19">
                  <c:v>2023</c:v>
                </c:pt>
                <c:pt idx="21">
                  <c:v>2018</c:v>
                </c:pt>
                <c:pt idx="22">
                  <c:v>2019</c:v>
                </c:pt>
                <c:pt idx="23">
                  <c:v>2020</c:v>
                </c:pt>
                <c:pt idx="24">
                  <c:v>2021</c:v>
                </c:pt>
                <c:pt idx="25">
                  <c:v>2022</c:v>
                </c:pt>
                <c:pt idx="26">
                  <c:v>2023</c:v>
                </c:pt>
                <c:pt idx="28">
                  <c:v>2018</c:v>
                </c:pt>
                <c:pt idx="29">
                  <c:v>2019</c:v>
                </c:pt>
                <c:pt idx="30">
                  <c:v>2020</c:v>
                </c:pt>
                <c:pt idx="31">
                  <c:v>2021</c:v>
                </c:pt>
                <c:pt idx="32">
                  <c:v>2022</c:v>
                </c:pt>
                <c:pt idx="33">
                  <c:v>2023</c:v>
                </c:pt>
              </c:numCache>
            </c:numRef>
          </c:cat>
          <c:val>
            <c:numRef>
              <c:f>'Slide 12'!$I$5:$AP$5</c:f>
              <c:numCache>
                <c:formatCode>0%</c:formatCode>
                <c:ptCount val="34"/>
                <c:pt idx="0">
                  <c:v>6.9291338582677164E-2</c:v>
                </c:pt>
                <c:pt idx="1">
                  <c:v>5.6034482758620691E-2</c:v>
                </c:pt>
                <c:pt idx="2">
                  <c:v>5.5319148936170209E-2</c:v>
                </c:pt>
                <c:pt idx="3">
                  <c:v>7.192982456140351E-2</c:v>
                </c:pt>
                <c:pt idx="4">
                  <c:v>6.8041237113402056E-2</c:v>
                </c:pt>
                <c:pt idx="5">
                  <c:v>9.5063985374771481E-2</c:v>
                </c:pt>
                <c:pt idx="7">
                  <c:v>7.5949367088607597E-2</c:v>
                </c:pt>
                <c:pt idx="8">
                  <c:v>3.5087719298245612E-2</c:v>
                </c:pt>
                <c:pt idx="9">
                  <c:v>3.8461538461538464E-2</c:v>
                </c:pt>
                <c:pt idx="10">
                  <c:v>6.4516129032258063E-2</c:v>
                </c:pt>
                <c:pt idx="11">
                  <c:v>2.0833333333333332E-2</c:v>
                </c:pt>
                <c:pt idx="12">
                  <c:v>2.0408163265306121E-2</c:v>
                </c:pt>
                <c:pt idx="14">
                  <c:v>7.5247524752475245E-2</c:v>
                </c:pt>
                <c:pt idx="15">
                  <c:v>7.4340527577937646E-2</c:v>
                </c:pt>
                <c:pt idx="16">
                  <c:v>9.1324200913242004E-2</c:v>
                </c:pt>
                <c:pt idx="17">
                  <c:v>0.10623556581986143</c:v>
                </c:pt>
                <c:pt idx="18">
                  <c:v>0.10904255319148937</c:v>
                </c:pt>
                <c:pt idx="19">
                  <c:v>0.1416184971098266</c:v>
                </c:pt>
                <c:pt idx="21">
                  <c:v>0.12883435582822086</c:v>
                </c:pt>
                <c:pt idx="22">
                  <c:v>9.6153846153846159E-2</c:v>
                </c:pt>
                <c:pt idx="23">
                  <c:v>6.6037735849056603E-2</c:v>
                </c:pt>
                <c:pt idx="24">
                  <c:v>5.6074766355140186E-2</c:v>
                </c:pt>
                <c:pt idx="25">
                  <c:v>5.0505050505050504E-2</c:v>
                </c:pt>
                <c:pt idx="26">
                  <c:v>0.14117647058823529</c:v>
                </c:pt>
                <c:pt idx="28">
                  <c:v>0.18292682926829268</c:v>
                </c:pt>
                <c:pt idx="29">
                  <c:v>0.15994236311239193</c:v>
                </c:pt>
                <c:pt idx="30">
                  <c:v>0.16666666666666666</c:v>
                </c:pt>
                <c:pt idx="31">
                  <c:v>0.1781045751633987</c:v>
                </c:pt>
                <c:pt idx="32">
                  <c:v>0.16055846422338568</c:v>
                </c:pt>
                <c:pt idx="33">
                  <c:v>0.17391304347826086</c:v>
                </c:pt>
              </c:numCache>
            </c:numRef>
          </c:val>
          <c:extLst>
            <c:ext xmlns:c16="http://schemas.microsoft.com/office/drawing/2014/chart" uri="{C3380CC4-5D6E-409C-BE32-E72D297353CC}">
              <c16:uniqueId val="{00000022-5888-4A3D-A27D-CDEFD3479DA1}"/>
            </c:ext>
          </c:extLst>
        </c:ser>
        <c:dLbls>
          <c:showLegendKey val="0"/>
          <c:showVal val="0"/>
          <c:showCatName val="0"/>
          <c:showSerName val="0"/>
          <c:showPercent val="0"/>
          <c:showBubbleSize val="0"/>
        </c:dLbls>
        <c:gapWidth val="9"/>
        <c:overlap val="-1"/>
        <c:axId val="210386888"/>
        <c:axId val="210354544"/>
      </c:barChart>
      <c:lineChart>
        <c:grouping val="standard"/>
        <c:varyColors val="0"/>
        <c:ser>
          <c:idx val="2"/>
          <c:order val="1"/>
          <c:tx>
            <c:strRef>
              <c:f>'Slide 12'!$A$14</c:f>
              <c:strCache>
                <c:ptCount val="1"/>
                <c:pt idx="0">
                  <c:v>Percentage of underrepresented racial minorities in engineering programs (ASEE national engineering data)</c:v>
                </c:pt>
              </c:strCache>
            </c:strRef>
          </c:tx>
          <c:spPr>
            <a:ln w="38100">
              <a:noFill/>
            </a:ln>
          </c:spPr>
          <c:marker>
            <c:symbol val="diamond"/>
            <c:size val="7"/>
            <c:spPr>
              <a:solidFill>
                <a:srgbClr val="FF6600"/>
              </a:solidFill>
              <a:ln w="9525">
                <a:solidFill>
                  <a:schemeClr val="bg1"/>
                </a:solidFill>
              </a:ln>
            </c:spPr>
          </c:marker>
          <c:cat>
            <c:numRef>
              <c:f>'Slide 12'!$I$4:$AP$4</c:f>
              <c:numCache>
                <c:formatCode>General</c:formatCode>
                <c:ptCount val="34"/>
                <c:pt idx="0">
                  <c:v>2018</c:v>
                </c:pt>
                <c:pt idx="1">
                  <c:v>2019</c:v>
                </c:pt>
                <c:pt idx="2">
                  <c:v>2020</c:v>
                </c:pt>
                <c:pt idx="3">
                  <c:v>2021</c:v>
                </c:pt>
                <c:pt idx="4">
                  <c:v>2022</c:v>
                </c:pt>
                <c:pt idx="5">
                  <c:v>2023</c:v>
                </c:pt>
                <c:pt idx="7">
                  <c:v>2018</c:v>
                </c:pt>
                <c:pt idx="8">
                  <c:v>2019</c:v>
                </c:pt>
                <c:pt idx="9">
                  <c:v>2020</c:v>
                </c:pt>
                <c:pt idx="10">
                  <c:v>2021</c:v>
                </c:pt>
                <c:pt idx="11">
                  <c:v>2022</c:v>
                </c:pt>
                <c:pt idx="12">
                  <c:v>2023</c:v>
                </c:pt>
                <c:pt idx="14">
                  <c:v>2018</c:v>
                </c:pt>
                <c:pt idx="15">
                  <c:v>2019</c:v>
                </c:pt>
                <c:pt idx="16">
                  <c:v>2020</c:v>
                </c:pt>
                <c:pt idx="17">
                  <c:v>2021</c:v>
                </c:pt>
                <c:pt idx="18">
                  <c:v>2022</c:v>
                </c:pt>
                <c:pt idx="19">
                  <c:v>2023</c:v>
                </c:pt>
                <c:pt idx="21">
                  <c:v>2018</c:v>
                </c:pt>
                <c:pt idx="22">
                  <c:v>2019</c:v>
                </c:pt>
                <c:pt idx="23">
                  <c:v>2020</c:v>
                </c:pt>
                <c:pt idx="24">
                  <c:v>2021</c:v>
                </c:pt>
                <c:pt idx="25">
                  <c:v>2022</c:v>
                </c:pt>
                <c:pt idx="26">
                  <c:v>2023</c:v>
                </c:pt>
                <c:pt idx="28">
                  <c:v>2018</c:v>
                </c:pt>
                <c:pt idx="29">
                  <c:v>2019</c:v>
                </c:pt>
                <c:pt idx="30">
                  <c:v>2020</c:v>
                </c:pt>
                <c:pt idx="31">
                  <c:v>2021</c:v>
                </c:pt>
                <c:pt idx="32">
                  <c:v>2022</c:v>
                </c:pt>
                <c:pt idx="33">
                  <c:v>2023</c:v>
                </c:pt>
              </c:numCache>
            </c:numRef>
          </c:cat>
          <c:val>
            <c:numRef>
              <c:f>'Slide 12'!$I$6:$AP$6</c:f>
              <c:numCache>
                <c:formatCode>0%</c:formatCode>
                <c:ptCount val="34"/>
                <c:pt idx="0">
                  <c:v>2.7E-2</c:v>
                </c:pt>
                <c:pt idx="1">
                  <c:v>2.9000000000000001E-2</c:v>
                </c:pt>
                <c:pt idx="2">
                  <c:v>0.03</c:v>
                </c:pt>
                <c:pt idx="3">
                  <c:v>3.1E-2</c:v>
                </c:pt>
                <c:pt idx="4">
                  <c:v>3.4000000000000002E-2</c:v>
                </c:pt>
                <c:pt idx="5">
                  <c:v>3.2000000000000001E-2</c:v>
                </c:pt>
                <c:pt idx="14">
                  <c:v>0.05</c:v>
                </c:pt>
                <c:pt idx="15">
                  <c:v>5.2999999999999999E-2</c:v>
                </c:pt>
                <c:pt idx="16">
                  <c:v>5.5E-2</c:v>
                </c:pt>
                <c:pt idx="17">
                  <c:v>5.8999999999999997E-2</c:v>
                </c:pt>
                <c:pt idx="18">
                  <c:v>5.8000000000000003E-2</c:v>
                </c:pt>
                <c:pt idx="19">
                  <c:v>5.6000000000000001E-2</c:v>
                </c:pt>
                <c:pt idx="21">
                  <c:v>0.06</c:v>
                </c:pt>
                <c:pt idx="22">
                  <c:v>5.7000000000000002E-2</c:v>
                </c:pt>
                <c:pt idx="23">
                  <c:v>6.0999999999999999E-2</c:v>
                </c:pt>
                <c:pt idx="24">
                  <c:v>6.0999999999999999E-2</c:v>
                </c:pt>
                <c:pt idx="25">
                  <c:v>5.8000000000000003E-2</c:v>
                </c:pt>
                <c:pt idx="26">
                  <c:v>5.2999999999999999E-2</c:v>
                </c:pt>
                <c:pt idx="28">
                  <c:v>5.6000000000000001E-2</c:v>
                </c:pt>
                <c:pt idx="29">
                  <c:v>5.8000000000000003E-2</c:v>
                </c:pt>
                <c:pt idx="30">
                  <c:v>5.8999999999999997E-2</c:v>
                </c:pt>
                <c:pt idx="31">
                  <c:v>6.0999999999999999E-2</c:v>
                </c:pt>
                <c:pt idx="32">
                  <c:v>6.0999999999999999E-2</c:v>
                </c:pt>
                <c:pt idx="33">
                  <c:v>5.8999999999999997E-2</c:v>
                </c:pt>
              </c:numCache>
            </c:numRef>
          </c:val>
          <c:smooth val="0"/>
          <c:extLst>
            <c:ext xmlns:c16="http://schemas.microsoft.com/office/drawing/2014/chart" uri="{C3380CC4-5D6E-409C-BE32-E72D297353CC}">
              <c16:uniqueId val="{00000023-5888-4A3D-A27D-CDEFD3479DA1}"/>
            </c:ext>
          </c:extLst>
        </c:ser>
        <c:dLbls>
          <c:showLegendKey val="0"/>
          <c:showVal val="0"/>
          <c:showCatName val="0"/>
          <c:showSerName val="0"/>
          <c:showPercent val="0"/>
          <c:showBubbleSize val="0"/>
        </c:dLbls>
        <c:marker val="1"/>
        <c:smooth val="0"/>
        <c:axId val="210386888"/>
        <c:axId val="210354544"/>
      </c:lineChart>
      <c:catAx>
        <c:axId val="210386888"/>
        <c:scaling>
          <c:orientation val="minMax"/>
        </c:scaling>
        <c:delete val="0"/>
        <c:axPos val="b"/>
        <c:numFmt formatCode="General" sourceLinked="1"/>
        <c:majorTickMark val="out"/>
        <c:minorTickMark val="none"/>
        <c:tickLblPos val="nextTo"/>
        <c:txPr>
          <a:bodyPr rot="-2700000"/>
          <a:lstStyle/>
          <a:p>
            <a:pPr>
              <a:defRPr/>
            </a:pPr>
            <a:endParaRPr lang="en-US"/>
          </a:p>
        </c:txPr>
        <c:crossAx val="210354544"/>
        <c:crosses val="autoZero"/>
        <c:auto val="1"/>
        <c:lblAlgn val="ctr"/>
        <c:lblOffset val="100"/>
        <c:noMultiLvlLbl val="0"/>
      </c:catAx>
      <c:valAx>
        <c:axId val="210354544"/>
        <c:scaling>
          <c:orientation val="minMax"/>
          <c:max val="0.30000000000000004"/>
          <c:min val="0"/>
        </c:scaling>
        <c:delete val="0"/>
        <c:axPos val="l"/>
        <c:majorGridlines>
          <c:spPr>
            <a:ln>
              <a:prstDash val="sysDash"/>
            </a:ln>
          </c:spPr>
        </c:majorGridlines>
        <c:title>
          <c:tx>
            <c:rich>
              <a:bodyPr rot="-5400000" vert="horz"/>
              <a:lstStyle/>
              <a:p>
                <a:pPr>
                  <a:defRPr sz="1200"/>
                </a:pPr>
                <a:r>
                  <a:rPr lang="en-US" sz="1200"/>
                  <a:t>Percentage of </a:t>
                </a:r>
                <a:br>
                  <a:rPr lang="en-US" sz="1200"/>
                </a:br>
                <a:r>
                  <a:rPr lang="en-US" sz="1200"/>
                  <a:t>Underrepresented Racial Minorities </a:t>
                </a:r>
              </a:p>
            </c:rich>
          </c:tx>
          <c:layout>
            <c:manualLayout>
              <c:xMode val="edge"/>
              <c:yMode val="edge"/>
              <c:x val="3.1754504764740261E-5"/>
              <c:y val="0.14361180993454656"/>
            </c:manualLayout>
          </c:layout>
          <c:overlay val="0"/>
        </c:title>
        <c:numFmt formatCode="0%" sourceLinked="0"/>
        <c:majorTickMark val="out"/>
        <c:minorTickMark val="none"/>
        <c:tickLblPos val="nextTo"/>
        <c:crossAx val="210386888"/>
        <c:crosses val="autoZero"/>
        <c:crossBetween val="between"/>
        <c:majorUnit val="5.000000000000001E-2"/>
      </c:valAx>
    </c:plotArea>
    <c:legend>
      <c:legendPos val="r"/>
      <c:layout>
        <c:manualLayout>
          <c:xMode val="edge"/>
          <c:yMode val="edge"/>
          <c:x val="6.683311484867438E-2"/>
          <c:y val="0.82448132780082983"/>
          <c:w val="0.69011845009739003"/>
          <c:h val="8.8710643534703384E-2"/>
        </c:manualLayout>
      </c:layout>
      <c:overlay val="0"/>
    </c:legend>
    <c:plotVisOnly val="1"/>
    <c:dispBlanksAs val="gap"/>
    <c:showDLblsOverMax val="0"/>
  </c:chart>
  <c:spPr>
    <a:ln>
      <a:noFill/>
    </a:ln>
  </c:spPr>
  <c:externalData r:id="rId1">
    <c:autoUpdate val="0"/>
  </c:externalData>
  <c:userShapes r:id="rId2"/>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0815251261400545"/>
          <c:y val="0.14416958384403633"/>
          <c:w val="0.43757982120051087"/>
          <c:h val="0.80998817966903069"/>
        </c:manualLayout>
      </c:layout>
      <c:pieChart>
        <c:varyColors val="1"/>
        <c:ser>
          <c:idx val="0"/>
          <c:order val="0"/>
          <c:spPr>
            <a:ln w="38100">
              <a:solidFill>
                <a:schemeClr val="bg1"/>
              </a:solidFill>
            </a:ln>
          </c:spPr>
          <c:dPt>
            <c:idx val="0"/>
            <c:bubble3D val="0"/>
            <c:spPr>
              <a:solidFill>
                <a:srgbClr val="A16BB1"/>
              </a:solidFill>
              <a:ln w="38100">
                <a:solidFill>
                  <a:schemeClr val="bg1"/>
                </a:solidFill>
              </a:ln>
            </c:spPr>
            <c:extLst>
              <c:ext xmlns:c16="http://schemas.microsoft.com/office/drawing/2014/chart" uri="{C3380CC4-5D6E-409C-BE32-E72D297353CC}">
                <c16:uniqueId val="{00000001-D9E9-4BF8-8943-20A526AF04F9}"/>
              </c:ext>
            </c:extLst>
          </c:dPt>
          <c:dPt>
            <c:idx val="1"/>
            <c:bubble3D val="0"/>
            <c:spPr>
              <a:solidFill>
                <a:srgbClr val="DEEFF1"/>
              </a:solidFill>
              <a:ln w="38100">
                <a:solidFill>
                  <a:schemeClr val="bg1"/>
                </a:solidFill>
              </a:ln>
            </c:spPr>
            <c:extLst>
              <c:ext xmlns:c16="http://schemas.microsoft.com/office/drawing/2014/chart" uri="{C3380CC4-5D6E-409C-BE32-E72D297353CC}">
                <c16:uniqueId val="{00000003-D9E9-4BF8-8943-20A526AF04F9}"/>
              </c:ext>
            </c:extLst>
          </c:dPt>
          <c:dPt>
            <c:idx val="2"/>
            <c:bubble3D val="0"/>
            <c:spPr>
              <a:solidFill>
                <a:srgbClr val="F1E5F0"/>
              </a:solidFill>
              <a:ln w="38100">
                <a:solidFill>
                  <a:schemeClr val="bg1"/>
                </a:solidFill>
              </a:ln>
            </c:spPr>
            <c:extLst>
              <c:ext xmlns:c16="http://schemas.microsoft.com/office/drawing/2014/chart" uri="{C3380CC4-5D6E-409C-BE32-E72D297353CC}">
                <c16:uniqueId val="{00000005-D9E9-4BF8-8943-20A526AF04F9}"/>
              </c:ext>
            </c:extLst>
          </c:dPt>
          <c:dPt>
            <c:idx val="3"/>
            <c:bubble3D val="0"/>
            <c:spPr>
              <a:solidFill>
                <a:srgbClr val="FFFF00"/>
              </a:solidFill>
              <a:ln w="38100">
                <a:solidFill>
                  <a:schemeClr val="bg1"/>
                </a:solidFill>
              </a:ln>
            </c:spPr>
            <c:extLst>
              <c:ext xmlns:c16="http://schemas.microsoft.com/office/drawing/2014/chart" uri="{C3380CC4-5D6E-409C-BE32-E72D297353CC}">
                <c16:uniqueId val="{00000007-D9E9-4BF8-8943-20A526AF04F9}"/>
              </c:ext>
            </c:extLst>
          </c:dPt>
          <c:dPt>
            <c:idx val="4"/>
            <c:bubble3D val="0"/>
            <c:spPr>
              <a:solidFill>
                <a:srgbClr val="C00000">
                  <a:alpha val="84706"/>
                </a:srgbClr>
              </a:solidFill>
              <a:ln w="38100">
                <a:solidFill>
                  <a:schemeClr val="bg1"/>
                </a:solidFill>
              </a:ln>
            </c:spPr>
            <c:extLst>
              <c:ext xmlns:c16="http://schemas.microsoft.com/office/drawing/2014/chart" uri="{C3380CC4-5D6E-409C-BE32-E72D297353CC}">
                <c16:uniqueId val="{00000009-D9E9-4BF8-8943-20A526AF04F9}"/>
              </c:ext>
            </c:extLst>
          </c:dPt>
          <c:dPt>
            <c:idx val="5"/>
            <c:bubble3D val="0"/>
            <c:spPr>
              <a:solidFill>
                <a:srgbClr val="7EC251"/>
              </a:solidFill>
              <a:ln w="38100">
                <a:solidFill>
                  <a:schemeClr val="bg1"/>
                </a:solidFill>
              </a:ln>
            </c:spPr>
            <c:extLst>
              <c:ext xmlns:c16="http://schemas.microsoft.com/office/drawing/2014/chart" uri="{C3380CC4-5D6E-409C-BE32-E72D297353CC}">
                <c16:uniqueId val="{0000000B-D9E9-4BF8-8943-20A526AF04F9}"/>
              </c:ext>
            </c:extLst>
          </c:dPt>
          <c:dPt>
            <c:idx val="6"/>
            <c:bubble3D val="0"/>
            <c:spPr>
              <a:solidFill>
                <a:srgbClr val="98C723"/>
              </a:solidFill>
              <a:ln w="38100">
                <a:solidFill>
                  <a:schemeClr val="bg1"/>
                </a:solidFill>
              </a:ln>
            </c:spPr>
            <c:extLst>
              <c:ext xmlns:c16="http://schemas.microsoft.com/office/drawing/2014/chart" uri="{C3380CC4-5D6E-409C-BE32-E72D297353CC}">
                <c16:uniqueId val="{0000000D-D9E9-4BF8-8943-20A526AF04F9}"/>
              </c:ext>
            </c:extLst>
          </c:dPt>
          <c:dPt>
            <c:idx val="7"/>
            <c:bubble3D val="0"/>
            <c:spPr>
              <a:solidFill>
                <a:srgbClr val="0070C0"/>
              </a:solidFill>
              <a:ln w="38100">
                <a:solidFill>
                  <a:schemeClr val="bg1"/>
                </a:solidFill>
              </a:ln>
            </c:spPr>
            <c:extLst>
              <c:ext xmlns:c16="http://schemas.microsoft.com/office/drawing/2014/chart" uri="{C3380CC4-5D6E-409C-BE32-E72D297353CC}">
                <c16:uniqueId val="{0000000F-D9E9-4BF8-8943-20A526AF04F9}"/>
              </c:ext>
            </c:extLst>
          </c:dPt>
          <c:dPt>
            <c:idx val="8"/>
            <c:bubble3D val="0"/>
            <c:spPr>
              <a:solidFill>
                <a:srgbClr val="DEAE00">
                  <a:alpha val="90000"/>
                </a:srgbClr>
              </a:solidFill>
              <a:ln w="38100">
                <a:solidFill>
                  <a:schemeClr val="bg1"/>
                </a:solidFill>
              </a:ln>
            </c:spPr>
            <c:extLst>
              <c:ext xmlns:c16="http://schemas.microsoft.com/office/drawing/2014/chart" uri="{C3380CC4-5D6E-409C-BE32-E72D297353CC}">
                <c16:uniqueId val="{00000011-D9E9-4BF8-8943-20A526AF04F9}"/>
              </c:ext>
            </c:extLst>
          </c:dPt>
          <c:dPt>
            <c:idx val="9"/>
            <c:bubble3D val="0"/>
            <c:spPr>
              <a:solidFill>
                <a:srgbClr val="A16BB1"/>
              </a:solidFill>
              <a:ln w="38100">
                <a:solidFill>
                  <a:schemeClr val="bg1"/>
                </a:solidFill>
              </a:ln>
            </c:spPr>
            <c:extLst>
              <c:ext xmlns:c16="http://schemas.microsoft.com/office/drawing/2014/chart" uri="{C3380CC4-5D6E-409C-BE32-E72D297353CC}">
                <c16:uniqueId val="{00000013-D9E9-4BF8-8943-20A526AF04F9}"/>
              </c:ext>
            </c:extLst>
          </c:dPt>
          <c:dPt>
            <c:idx val="10"/>
            <c:bubble3D val="0"/>
            <c:spPr>
              <a:solidFill>
                <a:srgbClr val="E0773C"/>
              </a:solidFill>
              <a:ln w="38100">
                <a:solidFill>
                  <a:schemeClr val="bg1"/>
                </a:solidFill>
              </a:ln>
            </c:spPr>
            <c:extLst>
              <c:ext xmlns:c16="http://schemas.microsoft.com/office/drawing/2014/chart" uri="{C3380CC4-5D6E-409C-BE32-E72D297353CC}">
                <c16:uniqueId val="{00000015-D9E9-4BF8-8943-20A526AF04F9}"/>
              </c:ext>
            </c:extLst>
          </c:dPt>
          <c:dPt>
            <c:idx val="11"/>
            <c:bubble3D val="0"/>
            <c:spPr>
              <a:solidFill>
                <a:srgbClr val="7F7F7F">
                  <a:alpha val="85000"/>
                </a:srgbClr>
              </a:solidFill>
              <a:ln w="38100">
                <a:solidFill>
                  <a:schemeClr val="bg1"/>
                </a:solidFill>
              </a:ln>
            </c:spPr>
            <c:extLst>
              <c:ext xmlns:c16="http://schemas.microsoft.com/office/drawing/2014/chart" uri="{C3380CC4-5D6E-409C-BE32-E72D297353CC}">
                <c16:uniqueId val="{00000017-D9E9-4BF8-8943-20A526AF04F9}"/>
              </c:ext>
            </c:extLst>
          </c:dPt>
          <c:dPt>
            <c:idx val="12"/>
            <c:bubble3D val="0"/>
            <c:spPr>
              <a:solidFill>
                <a:srgbClr val="77933C"/>
              </a:solidFill>
              <a:ln w="38100">
                <a:solidFill>
                  <a:schemeClr val="bg1"/>
                </a:solidFill>
              </a:ln>
            </c:spPr>
            <c:extLst>
              <c:ext xmlns:c16="http://schemas.microsoft.com/office/drawing/2014/chart" uri="{C3380CC4-5D6E-409C-BE32-E72D297353CC}">
                <c16:uniqueId val="{00000019-D9E9-4BF8-8943-20A526AF04F9}"/>
              </c:ext>
            </c:extLst>
          </c:dPt>
          <c:dLbls>
            <c:dLbl>
              <c:idx val="0"/>
              <c:layout>
                <c:manualLayout>
                  <c:x val="0.14561506010378825"/>
                  <c:y val="-0.23239132923510611"/>
                </c:manualLayout>
              </c:layout>
              <c:tx>
                <c:rich>
                  <a:bodyPr/>
                  <a:lstStyle/>
                  <a:p>
                    <a:fld id="{EF092C8A-8B83-4183-A4DC-D72C1D869F78}" type="CATEGORYNAME">
                      <a:rPr lang="en-US"/>
                      <a:pPr/>
                      <a:t>[CATEGORY NAME]</a:t>
                    </a:fld>
                    <a:r>
                      <a:rPr lang="en-US" baseline="0"/>
                      <a:t>
4%</a:t>
                    </a:r>
                  </a:p>
                </c:rich>
              </c:tx>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D9E9-4BF8-8943-20A526AF04F9}"/>
                </c:ext>
              </c:extLst>
            </c:dLbl>
            <c:dLbl>
              <c:idx val="1"/>
              <c:layout>
                <c:manualLayout>
                  <c:x val="9.235309627392467E-2"/>
                  <c:y val="-7.8580535393672463E-2"/>
                </c:manualLayout>
              </c:layout>
              <c:tx>
                <c:rich>
                  <a:bodyPr/>
                  <a:lstStyle/>
                  <a:p>
                    <a:pPr>
                      <a:defRPr sz="1200"/>
                    </a:pPr>
                    <a:fld id="{63D4E89C-B68A-4522-8F96-9ACD227B17F3}" type="CATEGORYNAME">
                      <a:rPr lang="en-US"/>
                      <a:pPr>
                        <a:defRPr sz="1200"/>
                      </a:pPr>
                      <a:t>[CATEGORY NAME]</a:t>
                    </a:fld>
                    <a:r>
                      <a:rPr lang="en-US" baseline="0"/>
                      <a:t>
1%</a:t>
                    </a:r>
                  </a:p>
                </c:rich>
              </c:tx>
              <c:numFmt formatCode="0%" sourceLinked="0"/>
              <c:spPr/>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D9E9-4BF8-8943-20A526AF04F9}"/>
                </c:ext>
              </c:extLst>
            </c:dLbl>
            <c:dLbl>
              <c:idx val="2"/>
              <c:layout>
                <c:manualLayout>
                  <c:x val="0.11222330085451647"/>
                  <c:y val="6.4558653402468066E-2"/>
                </c:manualLayout>
              </c:layout>
              <c:tx>
                <c:rich>
                  <a:bodyPr/>
                  <a:lstStyle/>
                  <a:p>
                    <a:pPr>
                      <a:defRPr sz="1200"/>
                    </a:pPr>
                    <a:fld id="{F29FFB4F-996F-4D27-AA91-183AB9032171}" type="CATEGORYNAME">
                      <a:rPr lang="en-US"/>
                      <a:pPr>
                        <a:defRPr sz="1200"/>
                      </a:pPr>
                      <a:t>[CATEGORY NAME]</a:t>
                    </a:fld>
                    <a:r>
                      <a:rPr lang="en-US" baseline="0"/>
                      <a:t>
1%</a:t>
                    </a:r>
                  </a:p>
                </c:rich>
              </c:tx>
              <c:numFmt formatCode="0.0%" sourceLinked="0"/>
              <c:spPr/>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D9E9-4BF8-8943-20A526AF04F9}"/>
                </c:ext>
              </c:extLst>
            </c:dLbl>
            <c:dLbl>
              <c:idx val="3"/>
              <c:layout>
                <c:manualLayout>
                  <c:x val="7.0594685938230178E-2"/>
                  <c:y val="0.15442724336334462"/>
                </c:manualLayout>
              </c:layout>
              <c:numFmt formatCode="0%" sourceLinked="0"/>
              <c:spPr/>
              <c:txPr>
                <a:bodyPr/>
                <a:lstStyle/>
                <a:p>
                  <a:pPr>
                    <a:defRPr sz="1200"/>
                  </a:pPr>
                  <a:endParaRPr lang="en-US"/>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D9E9-4BF8-8943-20A526AF04F9}"/>
                </c:ext>
              </c:extLst>
            </c:dLbl>
            <c:dLbl>
              <c:idx val="4"/>
              <c:layout>
                <c:manualLayout>
                  <c:x val="5.2923243327460782E-2"/>
                  <c:y val="0.12817672671129363"/>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D9E9-4BF8-8943-20A526AF04F9}"/>
                </c:ext>
              </c:extLst>
            </c:dLbl>
            <c:dLbl>
              <c:idx val="5"/>
              <c:layout>
                <c:manualLayout>
                  <c:x val="4.7505513009503952E-2"/>
                  <c:y val="0.17254450861742818"/>
                </c:manualLayout>
              </c:layout>
              <c:tx>
                <c:rich>
                  <a:bodyPr/>
                  <a:lstStyle/>
                  <a:p>
                    <a:fld id="{14338366-B125-4302-8A0C-7D89BC4C80CC}" type="CATEGORYNAME">
                      <a:rPr lang="en-US"/>
                      <a:pPr/>
                      <a:t>[CATEGORY NAME]</a:t>
                    </a:fld>
                    <a:r>
                      <a:rPr lang="en-US" baseline="0"/>
                      <a:t>
1%</a:t>
                    </a:r>
                  </a:p>
                </c:rich>
              </c:tx>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B-D9E9-4BF8-8943-20A526AF04F9}"/>
                </c:ext>
              </c:extLst>
            </c:dLbl>
            <c:dLbl>
              <c:idx val="6"/>
              <c:layout>
                <c:manualLayout>
                  <c:x val="-4.6202015843909955E-2"/>
                  <c:y val="-9.3380074397895335E-4"/>
                </c:manualLayout>
              </c:layout>
              <c:tx>
                <c:rich>
                  <a:bodyPr/>
                  <a:lstStyle/>
                  <a:p>
                    <a:fld id="{4871CE51-E27B-4047-AB3D-FAD512B36448}" type="CATEGORYNAME">
                      <a:rPr lang="en-US"/>
                      <a:pPr/>
                      <a:t>[CATEGORY NAME]</a:t>
                    </a:fld>
                    <a:r>
                      <a:rPr lang="en-US" baseline="0"/>
                      <a:t>
31%</a:t>
                    </a:r>
                  </a:p>
                </c:rich>
              </c:tx>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D-D9E9-4BF8-8943-20A526AF04F9}"/>
                </c:ext>
              </c:extLst>
            </c:dLbl>
            <c:dLbl>
              <c:idx val="7"/>
              <c:layout>
                <c:manualLayout>
                  <c:x val="-6.2388241709512342E-2"/>
                  <c:y val="2.4457867136355758E-2"/>
                </c:manualLayout>
              </c:layout>
              <c:numFmt formatCode="0%" sourceLinked="0"/>
              <c:spPr/>
              <c:txPr>
                <a:bodyPr/>
                <a:lstStyle/>
                <a:p>
                  <a:pPr>
                    <a:defRPr sz="1200"/>
                  </a:pPr>
                  <a:endParaRPr lang="en-US"/>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F-D9E9-4BF8-8943-20A526AF04F9}"/>
                </c:ext>
              </c:extLst>
            </c:dLbl>
            <c:dLbl>
              <c:idx val="8"/>
              <c:layout>
                <c:manualLayout>
                  <c:x val="-5.4515574251848657E-2"/>
                  <c:y val="6.8485136836886982E-3"/>
                </c:manualLayout>
              </c:layout>
              <c:tx>
                <c:rich>
                  <a:bodyPr/>
                  <a:lstStyle/>
                  <a:p>
                    <a:fld id="{07B8E7BF-983B-4B8A-856E-E858BD305C53}" type="CATEGORYNAME">
                      <a:rPr lang="en-US"/>
                      <a:pPr/>
                      <a:t>[CATEGORY NAME]</a:t>
                    </a:fld>
                    <a:r>
                      <a:rPr lang="en-US" baseline="0"/>
                      <a:t>
10%</a:t>
                    </a:r>
                  </a:p>
                </c:rich>
              </c:tx>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1-D9E9-4BF8-8943-20A526AF04F9}"/>
                </c:ext>
              </c:extLst>
            </c:dLbl>
            <c:dLbl>
              <c:idx val="9"/>
              <c:layout>
                <c:manualLayout>
                  <c:x val="-0.2061973417706349"/>
                  <c:y val="-3.4016966366599143E-2"/>
                </c:manualLayout>
              </c:layout>
              <c:tx>
                <c:rich>
                  <a:bodyPr/>
                  <a:lstStyle/>
                  <a:p>
                    <a:fld id="{435623D8-328B-4B87-AAF4-2F80D91453B2}" type="CATEGORYNAME">
                      <a:rPr lang="en-US"/>
                      <a:pPr/>
                      <a:t>[CATEGORY NAME]</a:t>
                    </a:fld>
                    <a:r>
                      <a:rPr lang="en-US" baseline="0"/>
                      <a:t>
6%</a:t>
                    </a:r>
                  </a:p>
                </c:rich>
              </c:tx>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3-D9E9-4BF8-8943-20A526AF04F9}"/>
                </c:ext>
              </c:extLst>
            </c:dLbl>
            <c:dLbl>
              <c:idx val="10"/>
              <c:layout>
                <c:manualLayout>
                  <c:x val="-0.12115512530111819"/>
                  <c:y val="-0.11535028709646589"/>
                </c:manualLayout>
              </c:layout>
              <c:tx>
                <c:rich>
                  <a:bodyPr/>
                  <a:lstStyle/>
                  <a:p>
                    <a:fld id="{14B6BF52-86B6-4F61-A4B6-CA4AFA4E4A8E}" type="CATEGORYNAME">
                      <a:rPr lang="en-US"/>
                      <a:pPr/>
                      <a:t>[CATEGORY NAME]</a:t>
                    </a:fld>
                    <a:r>
                      <a:rPr lang="en-US" baseline="0"/>
                      <a:t>
13%</a:t>
                    </a:r>
                  </a:p>
                </c:rich>
              </c:tx>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5-D9E9-4BF8-8943-20A526AF04F9}"/>
                </c:ext>
              </c:extLst>
            </c:dLbl>
            <c:dLbl>
              <c:idx val="11"/>
              <c:layout>
                <c:manualLayout>
                  <c:x val="-0.10978858807032689"/>
                  <c:y val="-0.15207447808519733"/>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7-D9E9-4BF8-8943-20A526AF04F9}"/>
                </c:ext>
              </c:extLst>
            </c:dLbl>
            <c:dLbl>
              <c:idx val="12"/>
              <c:layout>
                <c:manualLayout>
                  <c:x val="2.5713395414614271E-3"/>
                  <c:y val="-0.26773880155736834"/>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9-D9E9-4BF8-8943-20A526AF04F9}"/>
                </c:ext>
              </c:extLst>
            </c:dLbl>
            <c:spPr>
              <a:noFill/>
              <a:ln>
                <a:noFill/>
              </a:ln>
              <a:effectLst/>
            </c:spPr>
            <c:txPr>
              <a:bodyPr/>
              <a:lstStyle/>
              <a:p>
                <a:pPr>
                  <a:defRPr sz="1200"/>
                </a:pPr>
                <a:endParaRPr lang="en-US"/>
              </a:p>
            </c:txPr>
            <c:showLegendKey val="0"/>
            <c:showVal val="0"/>
            <c:showCatName val="1"/>
            <c:showSerName val="0"/>
            <c:showPercent val="1"/>
            <c:showBubbleSize val="0"/>
            <c:showLeaderLines val="1"/>
            <c:extLst>
              <c:ext xmlns:c15="http://schemas.microsoft.com/office/drawing/2012/chart" uri="{CE6537A1-D6FC-4f65-9D91-7224C49458BB}"/>
            </c:extLst>
          </c:dLbls>
          <c:cat>
            <c:strRef>
              <c:f>'slide 41'!$A$6:$A$18</c:f>
              <c:strCache>
                <c:ptCount val="13"/>
                <c:pt idx="0">
                  <c:v>Agriculture</c:v>
                </c:pt>
                <c:pt idx="1">
                  <c:v>Bioengineering and Biomedical Engineering</c:v>
                </c:pt>
                <c:pt idx="2">
                  <c:v>Chemical Engineering</c:v>
                </c:pt>
                <c:pt idx="3">
                  <c:v>Civil Engineering</c:v>
                </c:pt>
                <c:pt idx="4">
                  <c:v>Computer Science</c:v>
                </c:pt>
                <c:pt idx="5">
                  <c:v>Education</c:v>
                </c:pt>
                <c:pt idx="6">
                  <c:v>Electrical, Electronics, and Communications Engineering</c:v>
                </c:pt>
                <c:pt idx="7">
                  <c:v>Health</c:v>
                </c:pt>
                <c:pt idx="8">
                  <c:v>Mathematics and Physical Sciences</c:v>
                </c:pt>
                <c:pt idx="9">
                  <c:v>Mechanical Engineering</c:v>
                </c:pt>
                <c:pt idx="10">
                  <c:v>Other</c:v>
                </c:pt>
                <c:pt idx="11">
                  <c:v>Other Engineering</c:v>
                </c:pt>
                <c:pt idx="12">
                  <c:v>Social Sciences</c:v>
                </c:pt>
              </c:strCache>
            </c:strRef>
          </c:cat>
          <c:val>
            <c:numRef>
              <c:f>'slide 41'!$B$6:$B$18</c:f>
              <c:numCache>
                <c:formatCode>General</c:formatCode>
                <c:ptCount val="13"/>
                <c:pt idx="0">
                  <c:v>4.9800000000000004</c:v>
                </c:pt>
                <c:pt idx="1">
                  <c:v>0.99</c:v>
                </c:pt>
                <c:pt idx="2">
                  <c:v>1</c:v>
                </c:pt>
                <c:pt idx="3">
                  <c:v>5.33</c:v>
                </c:pt>
                <c:pt idx="4">
                  <c:v>22.32</c:v>
                </c:pt>
                <c:pt idx="5">
                  <c:v>1</c:v>
                </c:pt>
                <c:pt idx="6">
                  <c:v>39.97</c:v>
                </c:pt>
                <c:pt idx="7">
                  <c:v>0</c:v>
                </c:pt>
                <c:pt idx="8">
                  <c:v>13.49</c:v>
                </c:pt>
                <c:pt idx="9">
                  <c:v>7.66</c:v>
                </c:pt>
                <c:pt idx="10">
                  <c:v>17.149999999999999</c:v>
                </c:pt>
                <c:pt idx="11">
                  <c:v>11.99</c:v>
                </c:pt>
                <c:pt idx="12">
                  <c:v>3</c:v>
                </c:pt>
              </c:numCache>
            </c:numRef>
          </c:val>
          <c:extLst>
            <c:ext xmlns:c16="http://schemas.microsoft.com/office/drawing/2014/chart" uri="{C3380CC4-5D6E-409C-BE32-E72D297353CC}">
              <c16:uniqueId val="{0000001A-D9E9-4BF8-8943-20A526AF04F9}"/>
            </c:ext>
          </c:extLst>
        </c:ser>
        <c:ser>
          <c:idx val="1"/>
          <c:order val="1"/>
          <c:dLbls>
            <c:spPr>
              <a:noFill/>
              <a:ln>
                <a:noFill/>
              </a:ln>
              <a:effectLst/>
            </c:spPr>
            <c:showLegendKey val="0"/>
            <c:showVal val="0"/>
            <c:showCatName val="1"/>
            <c:showSerName val="0"/>
            <c:showPercent val="1"/>
            <c:showBubbleSize val="0"/>
            <c:showLeaderLines val="1"/>
            <c:extLst>
              <c:ext xmlns:c15="http://schemas.microsoft.com/office/drawing/2012/chart" uri="{CE6537A1-D6FC-4f65-9D91-7224C49458BB}"/>
            </c:extLst>
          </c:dLbls>
          <c:cat>
            <c:strRef>
              <c:f>'slide 41'!$A$6:$A$18</c:f>
              <c:strCache>
                <c:ptCount val="13"/>
                <c:pt idx="0">
                  <c:v>Agriculture</c:v>
                </c:pt>
                <c:pt idx="1">
                  <c:v>Bioengineering and Biomedical Engineering</c:v>
                </c:pt>
                <c:pt idx="2">
                  <c:v>Chemical Engineering</c:v>
                </c:pt>
                <c:pt idx="3">
                  <c:v>Civil Engineering</c:v>
                </c:pt>
                <c:pt idx="4">
                  <c:v>Computer Science</c:v>
                </c:pt>
                <c:pt idx="5">
                  <c:v>Education</c:v>
                </c:pt>
                <c:pt idx="6">
                  <c:v>Electrical, Electronics, and Communications Engineering</c:v>
                </c:pt>
                <c:pt idx="7">
                  <c:v>Health</c:v>
                </c:pt>
                <c:pt idx="8">
                  <c:v>Mathematics and Physical Sciences</c:v>
                </c:pt>
                <c:pt idx="9">
                  <c:v>Mechanical Engineering</c:v>
                </c:pt>
                <c:pt idx="10">
                  <c:v>Other</c:v>
                </c:pt>
                <c:pt idx="11">
                  <c:v>Other Engineering</c:v>
                </c:pt>
                <c:pt idx="12">
                  <c:v>Social Sciences</c:v>
                </c:pt>
              </c:strCache>
            </c:strRef>
          </c:cat>
          <c:val>
            <c:numRef>
              <c:f>'slide 41'!$C$6:$C$18</c:f>
              <c:numCache>
                <c:formatCode>0%</c:formatCode>
                <c:ptCount val="13"/>
                <c:pt idx="0">
                  <c:v>3.8640595903165743E-2</c:v>
                </c:pt>
                <c:pt idx="1">
                  <c:v>7.6815642458100564E-3</c:v>
                </c:pt>
                <c:pt idx="2">
                  <c:v>7.7591558038485418E-3</c:v>
                </c:pt>
                <c:pt idx="3">
                  <c:v>4.135630043451273E-2</c:v>
                </c:pt>
                <c:pt idx="4">
                  <c:v>0.17318435754189945</c:v>
                </c:pt>
                <c:pt idx="5">
                  <c:v>7.7591558038485418E-3</c:v>
                </c:pt>
                <c:pt idx="6">
                  <c:v>0.31013345747982618</c:v>
                </c:pt>
                <c:pt idx="7">
                  <c:v>0</c:v>
                </c:pt>
                <c:pt idx="8">
                  <c:v>0.10467101179391683</c:v>
                </c:pt>
                <c:pt idx="9">
                  <c:v>5.9435133457479826E-2</c:v>
                </c:pt>
                <c:pt idx="10">
                  <c:v>0.13306952203600247</c:v>
                </c:pt>
                <c:pt idx="11">
                  <c:v>9.3032278088144016E-2</c:v>
                </c:pt>
                <c:pt idx="12">
                  <c:v>2.3277467411545624E-2</c:v>
                </c:pt>
              </c:numCache>
            </c:numRef>
          </c:val>
          <c:extLst>
            <c:ext xmlns:c16="http://schemas.microsoft.com/office/drawing/2014/chart" uri="{C3380CC4-5D6E-409C-BE32-E72D297353CC}">
              <c16:uniqueId val="{0000001B-D9E9-4BF8-8943-20A526AF04F9}"/>
            </c:ext>
          </c:extLst>
        </c:ser>
        <c:dLbls>
          <c:showLegendKey val="0"/>
          <c:showVal val="0"/>
          <c:showCatName val="1"/>
          <c:showSerName val="0"/>
          <c:showPercent val="1"/>
          <c:showBubbleSize val="0"/>
          <c:showLeaderLines val="1"/>
        </c:dLbls>
        <c:firstSliceAng val="51"/>
      </c:pieChart>
    </c:plotArea>
    <c:plotVisOnly val="1"/>
    <c:dispBlanksAs val="gap"/>
    <c:showDLblsOverMax val="0"/>
  </c:chart>
  <c:spPr>
    <a:noFill/>
    <a:ln>
      <a:noFill/>
    </a:ln>
  </c:spPr>
  <c:externalData r:id="rId1">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view3D>
      <c:rotX val="15"/>
      <c:rotY val="20"/>
      <c:depthPercent val="100"/>
      <c:rAngAx val="1"/>
    </c:view3D>
    <c:floor>
      <c:thickness val="0"/>
    </c:floor>
    <c:sideWall>
      <c:thickness val="0"/>
    </c:sideWall>
    <c:backWall>
      <c:thickness val="0"/>
    </c:backWall>
    <c:plotArea>
      <c:layout>
        <c:manualLayout>
          <c:layoutTarget val="inner"/>
          <c:xMode val="edge"/>
          <c:yMode val="edge"/>
          <c:x val="0.18284125871197004"/>
          <c:y val="1.2961593312396644E-2"/>
          <c:w val="0.74181913778378361"/>
          <c:h val="0.94016727909011377"/>
        </c:manualLayout>
      </c:layout>
      <c:bar3DChart>
        <c:barDir val="bar"/>
        <c:grouping val="clustered"/>
        <c:varyColors val="0"/>
        <c:ser>
          <c:idx val="0"/>
          <c:order val="0"/>
          <c:spPr>
            <a:solidFill>
              <a:srgbClr val="A16BB1"/>
            </a:solidFill>
          </c:spPr>
          <c:invertIfNegative val="0"/>
          <c:cat>
            <c:strRef>
              <c:f>'slide 46'!$A$6:$A$37</c:f>
              <c:strCache>
                <c:ptCount val="29"/>
                <c:pt idx="0">
                  <c:v>United Kingdom</c:v>
                </c:pt>
                <c:pt idx="1">
                  <c:v>Germany</c:v>
                </c:pt>
                <c:pt idx="2">
                  <c:v>Canada</c:v>
                </c:pt>
                <c:pt idx="3">
                  <c:v>Japan</c:v>
                </c:pt>
                <c:pt idx="4">
                  <c:v>Brazil</c:v>
                </c:pt>
                <c:pt idx="5">
                  <c:v>New Zealand</c:v>
                </c:pt>
                <c:pt idx="6">
                  <c:v>China</c:v>
                </c:pt>
                <c:pt idx="7">
                  <c:v>Netherlands</c:v>
                </c:pt>
                <c:pt idx="8">
                  <c:v>South Korea</c:v>
                </c:pt>
                <c:pt idx="9">
                  <c:v>Switzerland</c:v>
                </c:pt>
                <c:pt idx="10">
                  <c:v>France</c:v>
                </c:pt>
                <c:pt idx="11">
                  <c:v>Israel</c:v>
                </c:pt>
                <c:pt idx="12">
                  <c:v>Italy</c:v>
                </c:pt>
                <c:pt idx="13">
                  <c:v>Bolivia</c:v>
                </c:pt>
                <c:pt idx="14">
                  <c:v>India</c:v>
                </c:pt>
                <c:pt idx="15">
                  <c:v>Ireland</c:v>
                </c:pt>
                <c:pt idx="16">
                  <c:v>Saudi Arabia</c:v>
                </c:pt>
                <c:pt idx="17">
                  <c:v>Sweden</c:v>
                </c:pt>
                <c:pt idx="18">
                  <c:v>Taiwan</c:v>
                </c:pt>
                <c:pt idx="19">
                  <c:v>Ecuador</c:v>
                </c:pt>
                <c:pt idx="20">
                  <c:v>Egypt</c:v>
                </c:pt>
                <c:pt idx="21">
                  <c:v>Hong Kong</c:v>
                </c:pt>
                <c:pt idx="22">
                  <c:v>Jordan</c:v>
                </c:pt>
                <c:pt idx="23">
                  <c:v>Mexico</c:v>
                </c:pt>
                <c:pt idx="24">
                  <c:v>Qatar</c:v>
                </c:pt>
                <c:pt idx="25">
                  <c:v>Singapore</c:v>
                </c:pt>
                <c:pt idx="26">
                  <c:v>South Africa</c:v>
                </c:pt>
                <c:pt idx="27">
                  <c:v>Spain</c:v>
                </c:pt>
                <c:pt idx="28">
                  <c:v>United Arab Emirates</c:v>
                </c:pt>
              </c:strCache>
            </c:strRef>
          </c:cat>
          <c:val>
            <c:numRef>
              <c:f>'slide 46'!$B$6:$B$37</c:f>
              <c:numCache>
                <c:formatCode>General</c:formatCode>
                <c:ptCount val="32"/>
                <c:pt idx="0">
                  <c:v>14</c:v>
                </c:pt>
                <c:pt idx="1">
                  <c:v>8</c:v>
                </c:pt>
                <c:pt idx="2">
                  <c:v>7</c:v>
                </c:pt>
                <c:pt idx="3">
                  <c:v>7</c:v>
                </c:pt>
                <c:pt idx="4">
                  <c:v>6</c:v>
                </c:pt>
                <c:pt idx="5">
                  <c:v>6</c:v>
                </c:pt>
                <c:pt idx="6">
                  <c:v>5</c:v>
                </c:pt>
                <c:pt idx="7">
                  <c:v>4</c:v>
                </c:pt>
                <c:pt idx="8">
                  <c:v>4</c:v>
                </c:pt>
                <c:pt idx="9">
                  <c:v>4</c:v>
                </c:pt>
                <c:pt idx="10">
                  <c:v>3</c:v>
                </c:pt>
                <c:pt idx="11">
                  <c:v>3</c:v>
                </c:pt>
                <c:pt idx="12">
                  <c:v>3</c:v>
                </c:pt>
                <c:pt idx="13">
                  <c:v>2</c:v>
                </c:pt>
                <c:pt idx="14">
                  <c:v>2</c:v>
                </c:pt>
                <c:pt idx="15">
                  <c:v>2</c:v>
                </c:pt>
                <c:pt idx="16">
                  <c:v>2</c:v>
                </c:pt>
                <c:pt idx="17">
                  <c:v>2</c:v>
                </c:pt>
                <c:pt idx="18">
                  <c:v>2</c:v>
                </c:pt>
                <c:pt idx="19">
                  <c:v>1</c:v>
                </c:pt>
                <c:pt idx="20">
                  <c:v>1</c:v>
                </c:pt>
                <c:pt idx="21">
                  <c:v>1</c:v>
                </c:pt>
                <c:pt idx="22">
                  <c:v>1</c:v>
                </c:pt>
                <c:pt idx="23">
                  <c:v>1</c:v>
                </c:pt>
                <c:pt idx="24">
                  <c:v>1</c:v>
                </c:pt>
                <c:pt idx="25">
                  <c:v>1</c:v>
                </c:pt>
                <c:pt idx="26">
                  <c:v>1</c:v>
                </c:pt>
                <c:pt idx="27">
                  <c:v>1</c:v>
                </c:pt>
                <c:pt idx="28">
                  <c:v>1</c:v>
                </c:pt>
              </c:numCache>
            </c:numRef>
          </c:val>
          <c:extLst>
            <c:ext xmlns:c16="http://schemas.microsoft.com/office/drawing/2014/chart" uri="{C3380CC4-5D6E-409C-BE32-E72D297353CC}">
              <c16:uniqueId val="{00000000-72D2-44CD-822F-C8D4A51FCC8E}"/>
            </c:ext>
          </c:extLst>
        </c:ser>
        <c:dLbls>
          <c:showLegendKey val="0"/>
          <c:showVal val="0"/>
          <c:showCatName val="0"/>
          <c:showSerName val="0"/>
          <c:showPercent val="0"/>
          <c:showBubbleSize val="0"/>
        </c:dLbls>
        <c:gapWidth val="151"/>
        <c:gapDepth val="152"/>
        <c:shape val="box"/>
        <c:axId val="234951456"/>
        <c:axId val="234951848"/>
        <c:axId val="0"/>
      </c:bar3DChart>
      <c:catAx>
        <c:axId val="234951456"/>
        <c:scaling>
          <c:orientation val="minMax"/>
        </c:scaling>
        <c:delete val="0"/>
        <c:axPos val="l"/>
        <c:numFmt formatCode="General" sourceLinked="0"/>
        <c:majorTickMark val="out"/>
        <c:minorTickMark val="none"/>
        <c:tickLblPos val="nextTo"/>
        <c:txPr>
          <a:bodyPr rot="0" vert="horz"/>
          <a:lstStyle/>
          <a:p>
            <a:pPr>
              <a:defRPr sz="900" b="0" i="0" u="none" strike="noStrike" baseline="0">
                <a:solidFill>
                  <a:srgbClr val="000000"/>
                </a:solidFill>
                <a:latin typeface="+mn-lt"/>
                <a:ea typeface="Arial"/>
                <a:cs typeface="Arial"/>
              </a:defRPr>
            </a:pPr>
            <a:endParaRPr lang="en-US"/>
          </a:p>
        </c:txPr>
        <c:crossAx val="234951848"/>
        <c:crosses val="autoZero"/>
        <c:auto val="0"/>
        <c:lblAlgn val="ctr"/>
        <c:lblOffset val="100"/>
        <c:tickLblSkip val="1"/>
        <c:noMultiLvlLbl val="0"/>
      </c:catAx>
      <c:valAx>
        <c:axId val="234951848"/>
        <c:scaling>
          <c:orientation val="minMax"/>
          <c:max val="38"/>
          <c:min val="0"/>
        </c:scaling>
        <c:delete val="0"/>
        <c:axPos val="b"/>
        <c:majorGridlines/>
        <c:numFmt formatCode="General" sourceLinked="1"/>
        <c:majorTickMark val="out"/>
        <c:minorTickMark val="none"/>
        <c:tickLblPos val="nextTo"/>
        <c:txPr>
          <a:bodyPr rot="0" vert="horz"/>
          <a:lstStyle/>
          <a:p>
            <a:pPr>
              <a:defRPr sz="900" b="0" i="0" u="none" strike="noStrike" baseline="0">
                <a:solidFill>
                  <a:srgbClr val="000000"/>
                </a:solidFill>
                <a:latin typeface="+mn-lt"/>
                <a:ea typeface="Arial"/>
                <a:cs typeface="Arial"/>
              </a:defRPr>
            </a:pPr>
            <a:endParaRPr lang="en-US"/>
          </a:p>
        </c:txPr>
        <c:crossAx val="234951456"/>
        <c:crosses val="autoZero"/>
        <c:crossBetween val="between"/>
        <c:majorUnit val="2"/>
        <c:minorUnit val="1"/>
      </c:valAx>
      <c:spPr>
        <a:noFill/>
        <a:ln w="25400">
          <a:noFill/>
        </a:ln>
      </c:spPr>
    </c:plotArea>
    <c:plotVisOnly val="1"/>
    <c:dispBlanksAs val="gap"/>
    <c:showDLblsOverMax val="0"/>
  </c:chart>
  <c:spPr>
    <a:ln>
      <a:noFill/>
    </a:ln>
  </c:spPr>
  <c:txPr>
    <a:bodyPr/>
    <a:lstStyle/>
    <a:p>
      <a:pPr>
        <a:defRPr sz="1000" b="0" i="0" u="none" strike="noStrike" baseline="0">
          <a:solidFill>
            <a:srgbClr val="000000"/>
          </a:solidFill>
          <a:latin typeface="Calibri"/>
          <a:ea typeface="Calibri"/>
          <a:cs typeface="Calibri"/>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200"/>
            </a:pPr>
            <a:r>
              <a:rPr lang="en-US" sz="1200" b="1">
                <a:effectLst/>
              </a:rPr>
              <a:t>Percentage of </a:t>
            </a:r>
            <a:r>
              <a:rPr lang="en-US" sz="1200" b="1" i="0" u="none" strike="noStrike" baseline="0">
                <a:effectLst/>
              </a:rPr>
              <a:t>Persons With Disabilities </a:t>
            </a:r>
            <a:r>
              <a:rPr lang="en-US" sz="1200" b="1">
                <a:effectLst/>
              </a:rPr>
              <a:t>Personnel in ERCs vs. Percentage of </a:t>
            </a:r>
            <a:br>
              <a:rPr lang="en-US" sz="1200" b="1">
                <a:effectLst/>
              </a:rPr>
            </a:br>
            <a:r>
              <a:rPr lang="en-US" sz="1200" b="1" i="0" u="none" strike="noStrike" baseline="0">
                <a:effectLst/>
              </a:rPr>
              <a:t>Persons With Disabilities </a:t>
            </a:r>
            <a:r>
              <a:rPr lang="en-US" sz="1200" b="1">
                <a:effectLst/>
              </a:rPr>
              <a:t>in Engineering Programs Generally</a:t>
            </a:r>
            <a:endParaRPr lang="en-US" sz="1200">
              <a:effectLst/>
            </a:endParaRPr>
          </a:p>
        </c:rich>
      </c:tx>
      <c:overlay val="0"/>
    </c:title>
    <c:autoTitleDeleted val="0"/>
    <c:plotArea>
      <c:layout>
        <c:manualLayout>
          <c:layoutTarget val="inner"/>
          <c:xMode val="edge"/>
          <c:yMode val="edge"/>
          <c:x val="9.0151397016613399E-2"/>
          <c:y val="0.1254760893477527"/>
          <c:w val="0.89436241035702957"/>
          <c:h val="0.53242896505156767"/>
        </c:manualLayout>
      </c:layout>
      <c:barChart>
        <c:barDir val="col"/>
        <c:grouping val="clustered"/>
        <c:varyColors val="0"/>
        <c:ser>
          <c:idx val="0"/>
          <c:order val="0"/>
          <c:tx>
            <c:strRef>
              <c:f>'slide 13'!$A$3:$F$3</c:f>
              <c:strCache>
                <c:ptCount val="6"/>
                <c:pt idx="0">
                  <c:v>Percentage of persons with disabilities in ERCs</c:v>
                </c:pt>
              </c:strCache>
            </c:strRef>
          </c:tx>
          <c:spPr>
            <a:solidFill>
              <a:srgbClr val="C7A6D0"/>
            </a:solidFill>
          </c:spPr>
          <c:invertIfNegative val="0"/>
          <c:dLbls>
            <c:dLbl>
              <c:idx val="0"/>
              <c:layout>
                <c:manualLayout>
                  <c:x val="1.4529589192133455E-3"/>
                  <c:y val="8.316420450585931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212-4615-9A70-979480781C64}"/>
                </c:ext>
              </c:extLst>
            </c:dLbl>
            <c:dLbl>
              <c:idx val="1"/>
              <c:layout>
                <c:manualLayout>
                  <c:x val="1.3319393496682067E-17"/>
                  <c:y val="1.106500691562932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212-4615-9A70-979480781C64}"/>
                </c:ext>
              </c:extLst>
            </c:dLbl>
            <c:dLbl>
              <c:idx val="2"/>
              <c:layout>
                <c:manualLayout>
                  <c:x val="0"/>
                  <c:y val="8.298755186721991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212-4615-9A70-979480781C64}"/>
                </c:ext>
              </c:extLst>
            </c:dLbl>
            <c:dLbl>
              <c:idx val="3"/>
              <c:layout>
                <c:manualLayout>
                  <c:x val="-1.4530415305584359E-3"/>
                  <c:y val="8.298755186721991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212-4615-9A70-979480781C64}"/>
                </c:ext>
              </c:extLst>
            </c:dLbl>
            <c:dLbl>
              <c:idx val="4"/>
              <c:layout>
                <c:manualLayout>
                  <c:x val="-1.4531559432773775E-3"/>
                  <c:y val="8.298755186721991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7212-4615-9A70-979480781C64}"/>
                </c:ext>
              </c:extLst>
            </c:dLbl>
            <c:dLbl>
              <c:idx val="5"/>
              <c:layout>
                <c:manualLayout>
                  <c:x val="2.6638786993364135E-17"/>
                  <c:y val="5.532503457814661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7212-4615-9A70-979480781C64}"/>
                </c:ext>
              </c:extLst>
            </c:dLbl>
            <c:dLbl>
              <c:idx val="6"/>
              <c:layout>
                <c:manualLayout>
                  <c:x val="0"/>
                  <c:y val="8.298755186721991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7212-4615-9A70-979480781C64}"/>
                </c:ext>
              </c:extLst>
            </c:dLbl>
            <c:dLbl>
              <c:idx val="7"/>
              <c:layout>
                <c:manualLayout>
                  <c:x val="-5.3197305905110744E-17"/>
                  <c:y val="8.298755186721891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7212-4615-9A70-979480781C64}"/>
                </c:ext>
              </c:extLst>
            </c:dLbl>
            <c:dLbl>
              <c:idx val="8"/>
              <c:layout>
                <c:manualLayout>
                  <c:x val="-5.3197305905110744E-17"/>
                  <c:y val="1.106500691562932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7212-4615-9A70-979480781C64}"/>
                </c:ext>
              </c:extLst>
            </c:dLbl>
            <c:dLbl>
              <c:idx val="9"/>
              <c:layout>
                <c:manualLayout>
                  <c:x val="5.3197305905110744E-17"/>
                  <c:y val="8.298755186721991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7212-4615-9A70-979480781C64}"/>
                </c:ext>
              </c:extLst>
            </c:dLbl>
            <c:dLbl>
              <c:idx val="10"/>
              <c:layout>
                <c:manualLayout>
                  <c:x val="-1.408933308366527E-3"/>
                  <c:y val="8.781930505473368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7212-4615-9A70-979480781C64}"/>
                </c:ext>
              </c:extLst>
            </c:dLbl>
            <c:dLbl>
              <c:idx val="11"/>
              <c:layout>
                <c:manualLayout>
                  <c:x val="-1.4530415305584359E-3"/>
                  <c:y val="8.298755186721991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7212-4615-9A70-979480781C64}"/>
                </c:ext>
              </c:extLst>
            </c:dLbl>
            <c:dLbl>
              <c:idx val="12"/>
              <c:layout>
                <c:manualLayout>
                  <c:x val="-5.4541784835647647E-17"/>
                  <c:y val="5.031447537552129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7212-4615-9A70-979480781C64}"/>
                </c:ext>
              </c:extLst>
            </c:dLbl>
            <c:dLbl>
              <c:idx val="13"/>
              <c:layout>
                <c:manualLayout>
                  <c:x val="0"/>
                  <c:y val="3.26722645146535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7212-4615-9A70-979480781C64}"/>
                </c:ext>
              </c:extLst>
            </c:dLbl>
            <c:dLbl>
              <c:idx val="14"/>
              <c:layout>
                <c:manualLayout>
                  <c:x val="0"/>
                  <c:y val="8.316420450585931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7212-4615-9A70-979480781C64}"/>
                </c:ext>
              </c:extLst>
            </c:dLbl>
            <c:dLbl>
              <c:idx val="15"/>
              <c:layout>
                <c:manualLayout>
                  <c:x val="0"/>
                  <c:y val="8.298755186721991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7212-4615-9A70-979480781C64}"/>
                </c:ext>
              </c:extLst>
            </c:dLbl>
            <c:dLbl>
              <c:idx val="16"/>
              <c:layout>
                <c:manualLayout>
                  <c:x val="0"/>
                  <c:y val="6.534452902930651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7212-4615-9A70-979480781C64}"/>
                </c:ext>
              </c:extLst>
            </c:dLbl>
            <c:dLbl>
              <c:idx val="17"/>
              <c:layout>
                <c:manualLayout>
                  <c:x val="0"/>
                  <c:y val="8.298755186721991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7212-4615-9A70-979480781C64}"/>
                </c:ext>
              </c:extLst>
            </c:dLbl>
            <c:dLbl>
              <c:idx val="18"/>
              <c:layout>
                <c:manualLayout>
                  <c:x val="0"/>
                  <c:y val="5.532503457814661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7212-4615-9A70-979480781C64}"/>
                </c:ext>
              </c:extLst>
            </c:dLbl>
            <c:dLbl>
              <c:idx val="19"/>
              <c:layout>
                <c:manualLayout>
                  <c:x val="0"/>
                  <c:y val="7.79778046416397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7212-4615-9A70-979480781C64}"/>
                </c:ext>
              </c:extLst>
            </c:dLbl>
            <c:dLbl>
              <c:idx val="20"/>
              <c:layout>
                <c:manualLayout>
                  <c:x val="0"/>
                  <c:y val="9.050435085655787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7212-4615-9A70-979480781C64}"/>
                </c:ext>
              </c:extLst>
            </c:dLbl>
            <c:dLbl>
              <c:idx val="21"/>
              <c:layout>
                <c:manualLayout>
                  <c:x val="0"/>
                  <c:y val="8.298755186721891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7212-4615-9A70-979480781C64}"/>
                </c:ext>
              </c:extLst>
            </c:dLbl>
            <c:dLbl>
              <c:idx val="22"/>
              <c:layout>
                <c:manualLayout>
                  <c:x val="-1.0594843732009833E-16"/>
                  <c:y val="8.316420450586031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7212-4615-9A70-979480781C64}"/>
                </c:ext>
              </c:extLst>
            </c:dLbl>
            <c:dLbl>
              <c:idx val="23"/>
              <c:layout>
                <c:manualLayout>
                  <c:x val="0"/>
                  <c:y val="8.440988444909116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7212-4615-9A70-979480781C64}"/>
                </c:ext>
              </c:extLst>
            </c:dLbl>
            <c:dLbl>
              <c:idx val="24"/>
              <c:layout>
                <c:manualLayout>
                  <c:x val="0"/>
                  <c:y val="5.354772332904397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7212-4615-9A70-979480781C64}"/>
                </c:ext>
              </c:extLst>
            </c:dLbl>
            <c:dLbl>
              <c:idx val="25"/>
              <c:layout>
                <c:manualLayout>
                  <c:x val="0"/>
                  <c:y val="1.106500691562932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7212-4615-9A70-979480781C64}"/>
                </c:ext>
              </c:extLst>
            </c:dLbl>
            <c:dLbl>
              <c:idx val="26"/>
              <c:layout>
                <c:manualLayout>
                  <c:x val="-1.0639461181022149E-16"/>
                  <c:y val="8.298755186721941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A-7212-4615-9A70-979480781C64}"/>
                </c:ext>
              </c:extLst>
            </c:dLbl>
            <c:dLbl>
              <c:idx val="27"/>
              <c:layout>
                <c:manualLayout>
                  <c:x val="0"/>
                  <c:y val="5.031447537552175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B-7212-4615-9A70-979480781C64}"/>
                </c:ext>
              </c:extLst>
            </c:dLbl>
            <c:dLbl>
              <c:idx val="28"/>
              <c:layout>
                <c:manualLayout>
                  <c:x val="1.4716441184786614E-3"/>
                  <c:y val="8.29875518672204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C-7212-4615-9A70-979480781C64}"/>
                </c:ext>
              </c:extLst>
            </c:dLbl>
            <c:dLbl>
              <c:idx val="29"/>
              <c:layout>
                <c:manualLayout>
                  <c:x val="1.0594843732009833E-16"/>
                  <c:y val="6.499178269791535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D-7212-4615-9A70-979480781C64}"/>
                </c:ext>
              </c:extLst>
            </c:dLbl>
            <c:dLbl>
              <c:idx val="30"/>
              <c:layout>
                <c:manualLayout>
                  <c:x val="0"/>
                  <c:y val="6.248568951539775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E-7212-4615-9A70-979480781C64}"/>
                </c:ext>
              </c:extLst>
            </c:dLbl>
            <c:dLbl>
              <c:idx val="31"/>
              <c:layout>
                <c:manualLayout>
                  <c:x val="-1.0594843732009833E-16"/>
                  <c:y val="8.24543611864598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F-7212-4615-9A70-979480781C64}"/>
                </c:ext>
              </c:extLst>
            </c:dLbl>
            <c:dLbl>
              <c:idx val="32"/>
              <c:layout>
                <c:manualLayout>
                  <c:x val="-2.1189687464019667E-16"/>
                  <c:y val="8.26318220163099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0-7212-4615-9A70-979480781C64}"/>
                </c:ext>
              </c:extLst>
            </c:dLbl>
            <c:dLbl>
              <c:idx val="33"/>
              <c:layout>
                <c:manualLayout>
                  <c:x val="-1.4530726804816835E-3"/>
                  <c:y val="8.280928284616007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1-7212-4615-9A70-979480781C64}"/>
                </c:ext>
              </c:extLst>
            </c:dLbl>
            <c:spPr>
              <a:noFill/>
              <a:ln>
                <a:noFill/>
              </a:ln>
              <a:effectLst/>
            </c:spPr>
            <c:txPr>
              <a:bodyPr/>
              <a:lstStyle/>
              <a:p>
                <a:pPr>
                  <a:defRPr sz="800">
                    <a:solidFill>
                      <a:srgbClr val="246657"/>
                    </a:solidFill>
                    <a:latin typeface="Arial Narrow"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'slide 13'!$I$4:$AP$4</c:f>
              <c:numCache>
                <c:formatCode>General</c:formatCode>
                <c:ptCount val="34"/>
                <c:pt idx="0">
                  <c:v>2018</c:v>
                </c:pt>
                <c:pt idx="1">
                  <c:v>2019</c:v>
                </c:pt>
                <c:pt idx="2">
                  <c:v>2020</c:v>
                </c:pt>
                <c:pt idx="3">
                  <c:v>2021</c:v>
                </c:pt>
                <c:pt idx="4">
                  <c:v>2022</c:v>
                </c:pt>
                <c:pt idx="5">
                  <c:v>2023</c:v>
                </c:pt>
                <c:pt idx="7">
                  <c:v>2018</c:v>
                </c:pt>
                <c:pt idx="8">
                  <c:v>2019</c:v>
                </c:pt>
                <c:pt idx="9">
                  <c:v>2020</c:v>
                </c:pt>
                <c:pt idx="10">
                  <c:v>2021</c:v>
                </c:pt>
                <c:pt idx="11">
                  <c:v>2022</c:v>
                </c:pt>
                <c:pt idx="12">
                  <c:v>2023</c:v>
                </c:pt>
                <c:pt idx="14">
                  <c:v>2018</c:v>
                </c:pt>
                <c:pt idx="15">
                  <c:v>2019</c:v>
                </c:pt>
                <c:pt idx="16">
                  <c:v>2020</c:v>
                </c:pt>
                <c:pt idx="17">
                  <c:v>2021</c:v>
                </c:pt>
                <c:pt idx="18">
                  <c:v>2022</c:v>
                </c:pt>
                <c:pt idx="19">
                  <c:v>2023</c:v>
                </c:pt>
                <c:pt idx="21">
                  <c:v>2018</c:v>
                </c:pt>
                <c:pt idx="22">
                  <c:v>2019</c:v>
                </c:pt>
                <c:pt idx="23">
                  <c:v>2020</c:v>
                </c:pt>
                <c:pt idx="24">
                  <c:v>2021</c:v>
                </c:pt>
                <c:pt idx="25">
                  <c:v>2022</c:v>
                </c:pt>
                <c:pt idx="26">
                  <c:v>2023</c:v>
                </c:pt>
                <c:pt idx="28">
                  <c:v>2018</c:v>
                </c:pt>
                <c:pt idx="29">
                  <c:v>2019</c:v>
                </c:pt>
                <c:pt idx="30">
                  <c:v>2020</c:v>
                </c:pt>
                <c:pt idx="31">
                  <c:v>2021</c:v>
                </c:pt>
                <c:pt idx="32">
                  <c:v>2022</c:v>
                </c:pt>
                <c:pt idx="33">
                  <c:v>2023</c:v>
                </c:pt>
              </c:numCache>
            </c:numRef>
          </c:cat>
          <c:val>
            <c:numRef>
              <c:f>'slide 13'!$I$5:$AP$5</c:f>
              <c:numCache>
                <c:formatCode>0%</c:formatCode>
                <c:ptCount val="34"/>
                <c:pt idx="0">
                  <c:v>1.5748031496062992E-2</c:v>
                </c:pt>
                <c:pt idx="1">
                  <c:v>2.1551724137931036E-2</c:v>
                </c:pt>
                <c:pt idx="2">
                  <c:v>2.1276595744680851E-2</c:v>
                </c:pt>
                <c:pt idx="3">
                  <c:v>2.8070175438596492E-2</c:v>
                </c:pt>
                <c:pt idx="4">
                  <c:v>1.8556701030927835E-2</c:v>
                </c:pt>
                <c:pt idx="5">
                  <c:v>3.6563071297989032E-2</c:v>
                </c:pt>
                <c:pt idx="7">
                  <c:v>2.5316455696202531E-2</c:v>
                </c:pt>
                <c:pt idx="8">
                  <c:v>3.5087719298245612E-2</c:v>
                </c:pt>
                <c:pt idx="9">
                  <c:v>3.8461538461538464E-2</c:v>
                </c:pt>
                <c:pt idx="10">
                  <c:v>3.2258064516129031E-2</c:v>
                </c:pt>
                <c:pt idx="11">
                  <c:v>2.0833333333333332E-2</c:v>
                </c:pt>
                <c:pt idx="12">
                  <c:v>2.0408163265306121E-2</c:v>
                </c:pt>
                <c:pt idx="14">
                  <c:v>2.7722772277227723E-2</c:v>
                </c:pt>
                <c:pt idx="15">
                  <c:v>2.6378896882494004E-2</c:v>
                </c:pt>
                <c:pt idx="16">
                  <c:v>2.7397260273972601E-2</c:v>
                </c:pt>
                <c:pt idx="17">
                  <c:v>2.771362586605081E-2</c:v>
                </c:pt>
                <c:pt idx="18">
                  <c:v>3.4574468085106384E-2</c:v>
                </c:pt>
                <c:pt idx="19">
                  <c:v>4.3352601156069363E-2</c:v>
                </c:pt>
                <c:pt idx="21">
                  <c:v>1.2269938650306749E-2</c:v>
                </c:pt>
                <c:pt idx="22">
                  <c:v>1.9230769230769232E-2</c:v>
                </c:pt>
                <c:pt idx="23">
                  <c:v>3.7735849056603772E-2</c:v>
                </c:pt>
                <c:pt idx="24">
                  <c:v>4.6728971962616821E-2</c:v>
                </c:pt>
                <c:pt idx="25">
                  <c:v>5.0505050505050504E-2</c:v>
                </c:pt>
                <c:pt idx="26">
                  <c:v>8.2352941176470587E-2</c:v>
                </c:pt>
                <c:pt idx="28">
                  <c:v>2.5609756097560974E-2</c:v>
                </c:pt>
                <c:pt idx="29">
                  <c:v>2.5936599423631124E-2</c:v>
                </c:pt>
                <c:pt idx="30">
                  <c:v>4.0404040404040407E-2</c:v>
                </c:pt>
                <c:pt idx="31">
                  <c:v>4.4117647058823532E-2</c:v>
                </c:pt>
                <c:pt idx="32">
                  <c:v>2.6178010471204188E-2</c:v>
                </c:pt>
                <c:pt idx="33">
                  <c:v>5.434782608695652E-2</c:v>
                </c:pt>
              </c:numCache>
            </c:numRef>
          </c:val>
          <c:extLst>
            <c:ext xmlns:c16="http://schemas.microsoft.com/office/drawing/2014/chart" uri="{C3380CC4-5D6E-409C-BE32-E72D297353CC}">
              <c16:uniqueId val="{00000022-7212-4615-9A70-979480781C64}"/>
            </c:ext>
          </c:extLst>
        </c:ser>
        <c:dLbls>
          <c:showLegendKey val="0"/>
          <c:showVal val="0"/>
          <c:showCatName val="0"/>
          <c:showSerName val="0"/>
          <c:showPercent val="0"/>
          <c:showBubbleSize val="0"/>
        </c:dLbls>
        <c:gapWidth val="9"/>
        <c:overlap val="-1"/>
        <c:axId val="218690664"/>
        <c:axId val="218691056"/>
      </c:barChart>
      <c:lineChart>
        <c:grouping val="standard"/>
        <c:varyColors val="0"/>
        <c:ser>
          <c:idx val="2"/>
          <c:order val="1"/>
          <c:tx>
            <c:strRef>
              <c:f>'slide 13'!$A$14</c:f>
              <c:strCache>
                <c:ptCount val="1"/>
                <c:pt idx="0">
                  <c:v>Percentage of persons with disabilities in engineering programs (ASEE national engineering data)</c:v>
                </c:pt>
              </c:strCache>
            </c:strRef>
          </c:tx>
          <c:spPr>
            <a:ln w="38100">
              <a:noFill/>
            </a:ln>
          </c:spPr>
          <c:marker>
            <c:symbol val="diamond"/>
            <c:size val="7"/>
            <c:spPr>
              <a:solidFill>
                <a:srgbClr val="FF6600"/>
              </a:solidFill>
              <a:ln w="9525">
                <a:solidFill>
                  <a:schemeClr val="bg1"/>
                </a:solidFill>
              </a:ln>
            </c:spPr>
          </c:marker>
          <c:cat>
            <c:numRef>
              <c:f>'slide 13'!$I$4:$AP$4</c:f>
              <c:numCache>
                <c:formatCode>General</c:formatCode>
                <c:ptCount val="34"/>
                <c:pt idx="0">
                  <c:v>2018</c:v>
                </c:pt>
                <c:pt idx="1">
                  <c:v>2019</c:v>
                </c:pt>
                <c:pt idx="2">
                  <c:v>2020</c:v>
                </c:pt>
                <c:pt idx="3">
                  <c:v>2021</c:v>
                </c:pt>
                <c:pt idx="4">
                  <c:v>2022</c:v>
                </c:pt>
                <c:pt idx="5">
                  <c:v>2023</c:v>
                </c:pt>
                <c:pt idx="7">
                  <c:v>2018</c:v>
                </c:pt>
                <c:pt idx="8">
                  <c:v>2019</c:v>
                </c:pt>
                <c:pt idx="9">
                  <c:v>2020</c:v>
                </c:pt>
                <c:pt idx="10">
                  <c:v>2021</c:v>
                </c:pt>
                <c:pt idx="11">
                  <c:v>2022</c:v>
                </c:pt>
                <c:pt idx="12">
                  <c:v>2023</c:v>
                </c:pt>
                <c:pt idx="14">
                  <c:v>2018</c:v>
                </c:pt>
                <c:pt idx="15">
                  <c:v>2019</c:v>
                </c:pt>
                <c:pt idx="16">
                  <c:v>2020</c:v>
                </c:pt>
                <c:pt idx="17">
                  <c:v>2021</c:v>
                </c:pt>
                <c:pt idx="18">
                  <c:v>2022</c:v>
                </c:pt>
                <c:pt idx="19">
                  <c:v>2023</c:v>
                </c:pt>
                <c:pt idx="21">
                  <c:v>2018</c:v>
                </c:pt>
                <c:pt idx="22">
                  <c:v>2019</c:v>
                </c:pt>
                <c:pt idx="23">
                  <c:v>2020</c:v>
                </c:pt>
                <c:pt idx="24">
                  <c:v>2021</c:v>
                </c:pt>
                <c:pt idx="25">
                  <c:v>2022</c:v>
                </c:pt>
                <c:pt idx="26">
                  <c:v>2023</c:v>
                </c:pt>
                <c:pt idx="28">
                  <c:v>2018</c:v>
                </c:pt>
                <c:pt idx="29">
                  <c:v>2019</c:v>
                </c:pt>
                <c:pt idx="30">
                  <c:v>2020</c:v>
                </c:pt>
                <c:pt idx="31">
                  <c:v>2021</c:v>
                </c:pt>
                <c:pt idx="32">
                  <c:v>2022</c:v>
                </c:pt>
                <c:pt idx="33">
                  <c:v>2023</c:v>
                </c:pt>
              </c:numCache>
            </c:numRef>
          </c:cat>
          <c:val>
            <c:numRef>
              <c:f>'slide 13'!$I$6:$AP$6</c:f>
              <c:numCache>
                <c:formatCode>0%</c:formatCode>
                <c:ptCount val="34"/>
                <c:pt idx="1">
                  <c:v>9.2999999999999999E-2</c:v>
                </c:pt>
              </c:numCache>
            </c:numRef>
          </c:val>
          <c:smooth val="0"/>
          <c:extLst>
            <c:ext xmlns:c16="http://schemas.microsoft.com/office/drawing/2014/chart" uri="{C3380CC4-5D6E-409C-BE32-E72D297353CC}">
              <c16:uniqueId val="{00000023-7212-4615-9A70-979480781C64}"/>
            </c:ext>
          </c:extLst>
        </c:ser>
        <c:dLbls>
          <c:showLegendKey val="0"/>
          <c:showVal val="0"/>
          <c:showCatName val="0"/>
          <c:showSerName val="0"/>
          <c:showPercent val="0"/>
          <c:showBubbleSize val="0"/>
        </c:dLbls>
        <c:marker val="1"/>
        <c:smooth val="0"/>
        <c:axId val="218690664"/>
        <c:axId val="218691056"/>
      </c:lineChart>
      <c:catAx>
        <c:axId val="218690664"/>
        <c:scaling>
          <c:orientation val="minMax"/>
        </c:scaling>
        <c:delete val="0"/>
        <c:axPos val="b"/>
        <c:numFmt formatCode="General" sourceLinked="1"/>
        <c:majorTickMark val="out"/>
        <c:minorTickMark val="none"/>
        <c:tickLblPos val="nextTo"/>
        <c:txPr>
          <a:bodyPr rot="-2700000"/>
          <a:lstStyle/>
          <a:p>
            <a:pPr>
              <a:defRPr/>
            </a:pPr>
            <a:endParaRPr lang="en-US"/>
          </a:p>
        </c:txPr>
        <c:crossAx val="218691056"/>
        <c:crosses val="autoZero"/>
        <c:auto val="1"/>
        <c:lblAlgn val="ctr"/>
        <c:lblOffset val="100"/>
        <c:noMultiLvlLbl val="0"/>
      </c:catAx>
      <c:valAx>
        <c:axId val="218691056"/>
        <c:scaling>
          <c:orientation val="minMax"/>
          <c:max val="0.2"/>
          <c:min val="0"/>
        </c:scaling>
        <c:delete val="0"/>
        <c:axPos val="l"/>
        <c:majorGridlines>
          <c:spPr>
            <a:ln>
              <a:prstDash val="sysDash"/>
            </a:ln>
          </c:spPr>
        </c:majorGridlines>
        <c:title>
          <c:tx>
            <c:rich>
              <a:bodyPr rot="-5400000" vert="horz"/>
              <a:lstStyle/>
              <a:p>
                <a:pPr>
                  <a:defRPr sz="1200"/>
                </a:pPr>
                <a:r>
                  <a:rPr lang="en-US" sz="1200"/>
                  <a:t>Percentage of </a:t>
                </a:r>
                <a:br>
                  <a:rPr lang="en-US" sz="1200"/>
                </a:br>
                <a:r>
                  <a:rPr lang="en-US" sz="1200" b="1" i="0" u="none" strike="noStrike" baseline="0">
                    <a:effectLst/>
                  </a:rPr>
                  <a:t>Persons With Disabilities </a:t>
                </a:r>
                <a:endParaRPr lang="en-US" sz="1200"/>
              </a:p>
            </c:rich>
          </c:tx>
          <c:layout>
            <c:manualLayout>
              <c:xMode val="edge"/>
              <c:yMode val="edge"/>
              <c:x val="3.1758815784588404E-5"/>
              <c:y val="0.23489811698848853"/>
            </c:manualLayout>
          </c:layout>
          <c:overlay val="0"/>
        </c:title>
        <c:numFmt formatCode="0%" sourceLinked="0"/>
        <c:majorTickMark val="out"/>
        <c:minorTickMark val="none"/>
        <c:tickLblPos val="nextTo"/>
        <c:crossAx val="218690664"/>
        <c:crosses val="autoZero"/>
        <c:crossBetween val="between"/>
        <c:majorUnit val="5.000000000000001E-2"/>
      </c:valAx>
    </c:plotArea>
    <c:legend>
      <c:legendPos val="r"/>
      <c:layout>
        <c:manualLayout>
          <c:xMode val="edge"/>
          <c:yMode val="edge"/>
          <c:x val="6.683311484867438E-2"/>
          <c:y val="0.81341632088520066"/>
          <c:w val="0.62047758176038659"/>
          <c:h val="8.8710643534703384E-2"/>
        </c:manualLayout>
      </c:layout>
      <c:overlay val="0"/>
    </c:legend>
    <c:plotVisOnly val="1"/>
    <c:dispBlanksAs val="gap"/>
    <c:showDLblsOverMax val="0"/>
  </c:chart>
  <c:spPr>
    <a:ln>
      <a:noFill/>
    </a:ln>
  </c:spPr>
  <c:externalData r:id="rId2">
    <c:autoUpdate val="0"/>
  </c:externalData>
  <c:userShapes r:id="rId3"/>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pPr>
            <a:r>
              <a:rPr lang="en-US" sz="1200" b="1">
                <a:effectLst/>
              </a:rPr>
              <a:t>Percentage of U.S. Citizen and Permanent Resident Personnel in ERCs vs. Percentage of </a:t>
            </a:r>
            <a:br>
              <a:rPr lang="en-US" sz="1200" b="1">
                <a:effectLst/>
              </a:rPr>
            </a:br>
            <a:r>
              <a:rPr lang="en-US" sz="1200" b="1" i="0" u="none" strike="noStrike" baseline="0">
                <a:effectLst/>
              </a:rPr>
              <a:t>U.S. Citizens and Permanent Residents </a:t>
            </a:r>
            <a:r>
              <a:rPr lang="en-US" sz="1200" b="1">
                <a:effectLst/>
              </a:rPr>
              <a:t>in Engineering Programs Generally</a:t>
            </a:r>
            <a:endParaRPr lang="en-US" sz="1200">
              <a:effectLst/>
            </a:endParaRPr>
          </a:p>
        </c:rich>
      </c:tx>
      <c:overlay val="0"/>
    </c:title>
    <c:autoTitleDeleted val="0"/>
    <c:plotArea>
      <c:layout>
        <c:manualLayout>
          <c:layoutTarget val="inner"/>
          <c:xMode val="edge"/>
          <c:yMode val="edge"/>
          <c:x val="9.4608838391242608E-2"/>
          <c:y val="0.12547603116150827"/>
          <c:w val="0.88540552530700756"/>
          <c:h val="0.53242896505156767"/>
        </c:manualLayout>
      </c:layout>
      <c:barChart>
        <c:barDir val="col"/>
        <c:grouping val="clustered"/>
        <c:varyColors val="0"/>
        <c:ser>
          <c:idx val="0"/>
          <c:order val="0"/>
          <c:tx>
            <c:strRef>
              <c:f>'slide 14'!$A$3:$F$3</c:f>
              <c:strCache>
                <c:ptCount val="6"/>
                <c:pt idx="0">
                  <c:v>Percentage of U.S. citizens and permanent residents in ERCs</c:v>
                </c:pt>
              </c:strCache>
            </c:strRef>
          </c:tx>
          <c:spPr>
            <a:solidFill>
              <a:srgbClr val="E6B9B8"/>
            </a:solidFill>
          </c:spPr>
          <c:invertIfNegative val="0"/>
          <c:dLbls>
            <c:dLbl>
              <c:idx val="0"/>
              <c:layout>
                <c:manualLayout>
                  <c:x val="0"/>
                  <c:y val="8.1624897173474635E-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C06-413F-9E6C-8C13E8E56471}"/>
                </c:ext>
              </c:extLst>
            </c:dLbl>
            <c:dLbl>
              <c:idx val="1"/>
              <c:layout>
                <c:manualLayout>
                  <c:x val="-1.3313813760020908E-17"/>
                  <c:y val="5.573312871522166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C06-413F-9E6C-8C13E8E56471}"/>
                </c:ext>
              </c:extLst>
            </c:dLbl>
            <c:dLbl>
              <c:idx val="2"/>
              <c:layout>
                <c:manualLayout>
                  <c:x val="0"/>
                  <c:y val="8.298755186721965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C06-413F-9E6C-8C13E8E56471}"/>
                </c:ext>
              </c:extLst>
            </c:dLbl>
            <c:dLbl>
              <c:idx val="3"/>
              <c:layout>
                <c:manualLayout>
                  <c:x val="0"/>
                  <c:y val="5.532503457814686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C06-413F-9E6C-8C13E8E56471}"/>
                </c:ext>
              </c:extLst>
            </c:dLbl>
            <c:dLbl>
              <c:idx val="4"/>
              <c:layout>
                <c:manualLayout>
                  <c:x val="-2.6983291179869873E-17"/>
                  <c:y val="8.298755186721991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C06-413F-9E6C-8C13E8E56471}"/>
                </c:ext>
              </c:extLst>
            </c:dLbl>
            <c:dLbl>
              <c:idx val="5"/>
              <c:layout>
                <c:manualLayout>
                  <c:x val="0"/>
                  <c:y val="5.532503457814686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0C06-413F-9E6C-8C13E8E56471}"/>
                </c:ext>
              </c:extLst>
            </c:dLbl>
            <c:dLbl>
              <c:idx val="6"/>
              <c:layout>
                <c:manualLayout>
                  <c:x val="0"/>
                  <c:y val="-5.532503457814661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C06-413F-9E6C-8C13E8E56471}"/>
                </c:ext>
              </c:extLst>
            </c:dLbl>
            <c:dLbl>
              <c:idx val="7"/>
              <c:layout>
                <c:manualLayout>
                  <c:x val="0"/>
                  <c:y val="2.807062660054413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0C06-413F-9E6C-8C13E8E56471}"/>
                </c:ext>
              </c:extLst>
            </c:dLbl>
            <c:dLbl>
              <c:idx val="8"/>
              <c:layout>
                <c:manualLayout>
                  <c:x val="1.4524328249817912E-3"/>
                  <c:y val="-8.380594953343253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0C06-413F-9E6C-8C13E8E56471}"/>
                </c:ext>
              </c:extLst>
            </c:dLbl>
            <c:dLbl>
              <c:idx val="9"/>
              <c:layout>
                <c:manualLayout>
                  <c:x val="-5.325525504008363E-17"/>
                  <c:y val="4.0812448586686224E-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0C06-413F-9E6C-8C13E8E56471}"/>
                </c:ext>
              </c:extLst>
            </c:dLbl>
            <c:dLbl>
              <c:idx val="10"/>
              <c:layout>
                <c:manualLayout>
                  <c:x val="3.751165091291693E-5"/>
                  <c:y val="-7.838623189852759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0C06-413F-9E6C-8C13E8E56471}"/>
                </c:ext>
              </c:extLst>
            </c:dLbl>
            <c:dLbl>
              <c:idx val="11"/>
              <c:layout>
                <c:manualLayout>
                  <c:x val="1.4524328249818446E-3"/>
                  <c:y val="1.116703196733775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0C06-413F-9E6C-8C13E8E56471}"/>
                </c:ext>
              </c:extLst>
            </c:dLbl>
            <c:dLbl>
              <c:idx val="12"/>
              <c:layout>
                <c:manualLayout>
                  <c:x val="1.4536908376648998E-3"/>
                  <c:y val="1.335049796672814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0C06-413F-9E6C-8C13E8E56471}"/>
                </c:ext>
              </c:extLst>
            </c:dLbl>
            <c:dLbl>
              <c:idx val="13"/>
              <c:layout>
                <c:manualLayout>
                  <c:x val="0"/>
                  <c:y val="-3.269404602432994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0C06-413F-9E6C-8C13E8E56471}"/>
                </c:ext>
              </c:extLst>
            </c:dLbl>
            <c:dLbl>
              <c:idx val="14"/>
              <c:layout>
                <c:manualLayout>
                  <c:x val="-5.325525504008363E-17"/>
                  <c:y val="-3.0714657370579105E-2"/>
                </c:manualLayout>
              </c:layout>
              <c:showLegendKey val="0"/>
              <c:showVal val="1"/>
              <c:showCatName val="0"/>
              <c:showSerName val="0"/>
              <c:showPercent val="0"/>
              <c:showBubbleSize val="0"/>
              <c:extLst>
                <c:ext xmlns:c15="http://schemas.microsoft.com/office/drawing/2012/chart" uri="{CE6537A1-D6FC-4f65-9D91-7224C49458BB}">
                  <c15:layout>
                    <c:manualLayout>
                      <c:w val="2.7754805948494742E-2"/>
                      <c:h val="3.9225449515905945E-2"/>
                    </c:manualLayout>
                  </c15:layout>
                </c:ext>
                <c:ext xmlns:c16="http://schemas.microsoft.com/office/drawing/2014/chart" uri="{C3380CC4-5D6E-409C-BE32-E72D297353CC}">
                  <c16:uniqueId val="{0000000E-0C06-413F-9E6C-8C13E8E56471}"/>
                </c:ext>
              </c:extLst>
            </c:dLbl>
            <c:dLbl>
              <c:idx val="15"/>
              <c:layout>
                <c:manualLayout>
                  <c:x val="1.4530046489286878E-3"/>
                  <c:y val="-2.760194170709695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0C06-413F-9E6C-8C13E8E56471}"/>
                </c:ext>
              </c:extLst>
            </c:dLbl>
            <c:dLbl>
              <c:idx val="16"/>
              <c:layout>
                <c:manualLayout>
                  <c:x val="1.4524328249818446E-3"/>
                  <c:y val="-1.268718596631047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0C06-413F-9E6C-8C13E8E56471}"/>
                </c:ext>
              </c:extLst>
            </c:dLbl>
            <c:dLbl>
              <c:idx val="17"/>
              <c:layout>
                <c:manualLayout>
                  <c:x val="0"/>
                  <c:y val="-8.25793818581644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0C06-413F-9E6C-8C13E8E56471}"/>
                </c:ext>
              </c:extLst>
            </c:dLbl>
            <c:dLbl>
              <c:idx val="18"/>
              <c:layout>
                <c:manualLayout>
                  <c:x val="0"/>
                  <c:y val="-1.387206350592537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0C06-413F-9E6C-8C13E8E56471}"/>
                </c:ext>
              </c:extLst>
            </c:dLbl>
            <c:dLbl>
              <c:idx val="19"/>
              <c:layout>
                <c:manualLayout>
                  <c:x val="-1.0639461181022149E-16"/>
                  <c:y val="-1.433223336709467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0C06-413F-9E6C-8C13E8E56471}"/>
                </c:ext>
              </c:extLst>
            </c:dLbl>
            <c:dLbl>
              <c:idx val="20"/>
              <c:layout>
                <c:manualLayout>
                  <c:x val="-1.1424034465527377E-7"/>
                  <c:y val="6.284183356748455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0C06-413F-9E6C-8C13E8E56471}"/>
                </c:ext>
              </c:extLst>
            </c:dLbl>
            <c:dLbl>
              <c:idx val="21"/>
              <c:layout>
                <c:manualLayout>
                  <c:x val="1.450852375770659E-3"/>
                  <c:y val="-1.68423345422071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0C06-413F-9E6C-8C13E8E56471}"/>
                </c:ext>
              </c:extLst>
            </c:dLbl>
            <c:dLbl>
              <c:idx val="22"/>
              <c:layout>
                <c:manualLayout>
                  <c:x val="0"/>
                  <c:y val="9.6410640502700637E-3"/>
                </c:manualLayout>
              </c:layout>
              <c:showLegendKey val="0"/>
              <c:showVal val="1"/>
              <c:showCatName val="0"/>
              <c:showSerName val="0"/>
              <c:showPercent val="0"/>
              <c:showBubbleSize val="0"/>
              <c:extLst>
                <c:ext xmlns:c15="http://schemas.microsoft.com/office/drawing/2012/chart" uri="{CE6537A1-D6FC-4f65-9D91-7224C49458BB}">
                  <c15:layout>
                    <c:manualLayout>
                      <c:w val="2.7754805948494742E-2"/>
                      <c:h val="3.6459197786998618E-2"/>
                    </c:manualLayout>
                  </c15:layout>
                </c:ext>
                <c:ext xmlns:c16="http://schemas.microsoft.com/office/drawing/2014/chart" uri="{C3380CC4-5D6E-409C-BE32-E72D297353CC}">
                  <c16:uniqueId val="{00000016-0C06-413F-9E6C-8C13E8E56471}"/>
                </c:ext>
              </c:extLst>
            </c:dLbl>
            <c:dLbl>
              <c:idx val="23"/>
              <c:layout>
                <c:manualLayout>
                  <c:x val="-1.0639461181022149E-16"/>
                  <c:y val="-2.235436338092593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0C06-413F-9E6C-8C13E8E56471}"/>
                </c:ext>
              </c:extLst>
            </c:dLbl>
            <c:dLbl>
              <c:idx val="24"/>
              <c:layout>
                <c:manualLayout>
                  <c:x val="1.4524328249818446E-3"/>
                  <c:y val="-5.450875525761980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0C06-413F-9E6C-8C13E8E56471}"/>
                </c:ext>
              </c:extLst>
            </c:dLbl>
            <c:dLbl>
              <c:idx val="25"/>
              <c:layout>
                <c:manualLayout>
                  <c:x val="1.4530046489285814E-3"/>
                  <c:y val="-5.552906647228824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0C06-413F-9E6C-8C13E8E56471}"/>
                </c:ext>
              </c:extLst>
            </c:dLbl>
            <c:dLbl>
              <c:idx val="26"/>
              <c:layout>
                <c:manualLayout>
                  <c:x val="1.4530046489285814E-3"/>
                  <c:y val="5.593719095815560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A-0C06-413F-9E6C-8C13E8E56471}"/>
                </c:ext>
              </c:extLst>
            </c:dLbl>
            <c:dLbl>
              <c:idx val="27"/>
              <c:layout>
                <c:manualLayout>
                  <c:x val="-1.1424034454887916E-7"/>
                  <c:y val="1.333028392197863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B-0C06-413F-9E6C-8C13E8E56471}"/>
                </c:ext>
              </c:extLst>
            </c:dLbl>
            <c:dLbl>
              <c:idx val="28"/>
              <c:layout>
                <c:manualLayout>
                  <c:x val="1.4717169927278707E-3"/>
                  <c:y val="1.383125864453665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C-0C06-413F-9E6C-8C13E8E56471}"/>
                </c:ext>
              </c:extLst>
            </c:dLbl>
            <c:dLbl>
              <c:idx val="29"/>
              <c:layout>
                <c:manualLayout>
                  <c:x val="1.4523184601923694E-3"/>
                  <c:y val="3.707130746628613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D-0C06-413F-9E6C-8C13E8E56471}"/>
                </c:ext>
              </c:extLst>
            </c:dLbl>
            <c:dLbl>
              <c:idx val="30"/>
              <c:layout>
                <c:manualLayout>
                  <c:x val="1.4528902841392127E-3"/>
                  <c:y val="3.497582959530068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E-0C06-413F-9E6C-8C13E8E56471}"/>
                </c:ext>
              </c:extLst>
            </c:dLbl>
            <c:dLbl>
              <c:idx val="31"/>
              <c:layout>
                <c:manualLayout>
                  <c:x val="-1.0661545569710068E-16"/>
                  <c:y val="1.384789946681368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F-0C06-413F-9E6C-8C13E8E56471}"/>
                </c:ext>
              </c:extLst>
            </c:dLbl>
            <c:dLbl>
              <c:idx val="32"/>
              <c:layout>
                <c:manualLayout>
                  <c:x val="1.4538639181080968E-3"/>
                  <c:y val="1.122447906303656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0-0C06-413F-9E6C-8C13E8E56471}"/>
                </c:ext>
              </c:extLst>
            </c:dLbl>
            <c:dLbl>
              <c:idx val="33"/>
              <c:layout>
                <c:manualLayout>
                  <c:x val="1.4538639181083102E-3"/>
                  <c:y val="-1.10279197494559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1-0C06-413F-9E6C-8C13E8E56471}"/>
                </c:ext>
              </c:extLst>
            </c:dLbl>
            <c:spPr>
              <a:noFill/>
              <a:ln>
                <a:noFill/>
              </a:ln>
              <a:effectLst/>
            </c:spPr>
            <c:txPr>
              <a:bodyPr/>
              <a:lstStyle/>
              <a:p>
                <a:pPr>
                  <a:defRPr sz="800">
                    <a:solidFill>
                      <a:srgbClr val="246657"/>
                    </a:solidFill>
                    <a:latin typeface="Arial Narrow"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'slide 14'!$I$4:$AP$4</c:f>
              <c:numCache>
                <c:formatCode>General</c:formatCode>
                <c:ptCount val="34"/>
                <c:pt idx="0">
                  <c:v>2018</c:v>
                </c:pt>
                <c:pt idx="1">
                  <c:v>2019</c:v>
                </c:pt>
                <c:pt idx="2">
                  <c:v>2020</c:v>
                </c:pt>
                <c:pt idx="3">
                  <c:v>2021</c:v>
                </c:pt>
                <c:pt idx="4">
                  <c:v>2022</c:v>
                </c:pt>
                <c:pt idx="5">
                  <c:v>2023</c:v>
                </c:pt>
                <c:pt idx="7">
                  <c:v>2018</c:v>
                </c:pt>
                <c:pt idx="8">
                  <c:v>2019</c:v>
                </c:pt>
                <c:pt idx="9">
                  <c:v>2020</c:v>
                </c:pt>
                <c:pt idx="10">
                  <c:v>2021</c:v>
                </c:pt>
                <c:pt idx="11">
                  <c:v>2022</c:v>
                </c:pt>
                <c:pt idx="12">
                  <c:v>2023</c:v>
                </c:pt>
                <c:pt idx="14">
                  <c:v>2018</c:v>
                </c:pt>
                <c:pt idx="15">
                  <c:v>2019</c:v>
                </c:pt>
                <c:pt idx="16">
                  <c:v>2020</c:v>
                </c:pt>
                <c:pt idx="17">
                  <c:v>2021</c:v>
                </c:pt>
                <c:pt idx="18">
                  <c:v>2022</c:v>
                </c:pt>
                <c:pt idx="19">
                  <c:v>2023</c:v>
                </c:pt>
                <c:pt idx="21">
                  <c:v>2018</c:v>
                </c:pt>
                <c:pt idx="22">
                  <c:v>2019</c:v>
                </c:pt>
                <c:pt idx="23">
                  <c:v>2020</c:v>
                </c:pt>
                <c:pt idx="24">
                  <c:v>2021</c:v>
                </c:pt>
                <c:pt idx="25">
                  <c:v>2022</c:v>
                </c:pt>
                <c:pt idx="26">
                  <c:v>2023</c:v>
                </c:pt>
                <c:pt idx="28">
                  <c:v>2018</c:v>
                </c:pt>
                <c:pt idx="29">
                  <c:v>2019</c:v>
                </c:pt>
                <c:pt idx="30">
                  <c:v>2020</c:v>
                </c:pt>
                <c:pt idx="31">
                  <c:v>2021</c:v>
                </c:pt>
                <c:pt idx="32">
                  <c:v>2022</c:v>
                </c:pt>
                <c:pt idx="33">
                  <c:v>2023</c:v>
                </c:pt>
              </c:numCache>
            </c:numRef>
          </c:cat>
          <c:val>
            <c:numRef>
              <c:f>'slide 14'!$I$5:$AP$5</c:f>
              <c:numCache>
                <c:formatCode>0%</c:formatCode>
                <c:ptCount val="34"/>
                <c:pt idx="0">
                  <c:v>0.8193548387096774</c:v>
                </c:pt>
                <c:pt idx="1">
                  <c:v>0.81260945709281962</c:v>
                </c:pt>
                <c:pt idx="2">
                  <c:v>0.82311733800350262</c:v>
                </c:pt>
                <c:pt idx="3">
                  <c:v>0.82969432314410485</c:v>
                </c:pt>
                <c:pt idx="4">
                  <c:v>0.84642233856893545</c:v>
                </c:pt>
                <c:pt idx="5">
                  <c:v>0.84544049459041726</c:v>
                </c:pt>
                <c:pt idx="7">
                  <c:v>0.33905579399141633</c:v>
                </c:pt>
                <c:pt idx="8">
                  <c:v>0.3413173652694611</c:v>
                </c:pt>
                <c:pt idx="9">
                  <c:v>0.29378531073446329</c:v>
                </c:pt>
                <c:pt idx="10">
                  <c:v>0.30693069306930693</c:v>
                </c:pt>
                <c:pt idx="11">
                  <c:v>0.2711864406779661</c:v>
                </c:pt>
                <c:pt idx="12">
                  <c:v>0.28160919540229884</c:v>
                </c:pt>
                <c:pt idx="14">
                  <c:v>0.40594855305466238</c:v>
                </c:pt>
                <c:pt idx="15">
                  <c:v>0.46026490066225167</c:v>
                </c:pt>
                <c:pt idx="16">
                  <c:v>0.46695095948827292</c:v>
                </c:pt>
                <c:pt idx="17">
                  <c:v>0.43737373737373736</c:v>
                </c:pt>
                <c:pt idx="18">
                  <c:v>0.44602609727164888</c:v>
                </c:pt>
                <c:pt idx="19">
                  <c:v>0.41888619854721548</c:v>
                </c:pt>
                <c:pt idx="21">
                  <c:v>0.48511904761904762</c:v>
                </c:pt>
                <c:pt idx="22">
                  <c:v>0.52</c:v>
                </c:pt>
                <c:pt idx="23">
                  <c:v>0.54081632653061229</c:v>
                </c:pt>
                <c:pt idx="24">
                  <c:v>0.47136563876651982</c:v>
                </c:pt>
                <c:pt idx="25">
                  <c:v>0.5</c:v>
                </c:pt>
                <c:pt idx="26">
                  <c:v>0.42929292929292928</c:v>
                </c:pt>
                <c:pt idx="28">
                  <c:v>0.72695035460992907</c:v>
                </c:pt>
                <c:pt idx="29">
                  <c:v>0.73284054910242868</c:v>
                </c:pt>
                <c:pt idx="30">
                  <c:v>0.72705018359853124</c:v>
                </c:pt>
                <c:pt idx="31">
                  <c:v>0.7756653992395437</c:v>
                </c:pt>
                <c:pt idx="32">
                  <c:v>0.72993630573248403</c:v>
                </c:pt>
                <c:pt idx="33">
                  <c:v>0.67251461988304095</c:v>
                </c:pt>
              </c:numCache>
            </c:numRef>
          </c:val>
          <c:extLst>
            <c:ext xmlns:c16="http://schemas.microsoft.com/office/drawing/2014/chart" uri="{C3380CC4-5D6E-409C-BE32-E72D297353CC}">
              <c16:uniqueId val="{00000022-0C06-413F-9E6C-8C13E8E56471}"/>
            </c:ext>
          </c:extLst>
        </c:ser>
        <c:dLbls>
          <c:showLegendKey val="0"/>
          <c:showVal val="0"/>
          <c:showCatName val="0"/>
          <c:showSerName val="0"/>
          <c:showPercent val="0"/>
          <c:showBubbleSize val="0"/>
        </c:dLbls>
        <c:gapWidth val="9"/>
        <c:overlap val="-1"/>
        <c:axId val="210354152"/>
        <c:axId val="210357288"/>
      </c:barChart>
      <c:lineChart>
        <c:grouping val="standard"/>
        <c:varyColors val="0"/>
        <c:ser>
          <c:idx val="2"/>
          <c:order val="1"/>
          <c:tx>
            <c:strRef>
              <c:f>'slide 14'!$A$14</c:f>
              <c:strCache>
                <c:ptCount val="1"/>
                <c:pt idx="0">
                  <c:v>Percentage of U.S. citizens and permanent residents in engineering programs (ASEE national engineering data)</c:v>
                </c:pt>
              </c:strCache>
            </c:strRef>
          </c:tx>
          <c:spPr>
            <a:ln w="38100">
              <a:noFill/>
            </a:ln>
          </c:spPr>
          <c:marker>
            <c:symbol val="diamond"/>
            <c:size val="7"/>
            <c:spPr>
              <a:solidFill>
                <a:srgbClr val="FF6600"/>
              </a:solidFill>
              <a:ln w="9525">
                <a:solidFill>
                  <a:schemeClr val="bg1"/>
                </a:solidFill>
              </a:ln>
            </c:spPr>
          </c:marker>
          <c:cat>
            <c:numRef>
              <c:f>'slide 14'!$I$4:$AP$4</c:f>
              <c:numCache>
                <c:formatCode>General</c:formatCode>
                <c:ptCount val="34"/>
                <c:pt idx="0">
                  <c:v>2018</c:v>
                </c:pt>
                <c:pt idx="1">
                  <c:v>2019</c:v>
                </c:pt>
                <c:pt idx="2">
                  <c:v>2020</c:v>
                </c:pt>
                <c:pt idx="3">
                  <c:v>2021</c:v>
                </c:pt>
                <c:pt idx="4">
                  <c:v>2022</c:v>
                </c:pt>
                <c:pt idx="5">
                  <c:v>2023</c:v>
                </c:pt>
                <c:pt idx="7">
                  <c:v>2018</c:v>
                </c:pt>
                <c:pt idx="8">
                  <c:v>2019</c:v>
                </c:pt>
                <c:pt idx="9">
                  <c:v>2020</c:v>
                </c:pt>
                <c:pt idx="10">
                  <c:v>2021</c:v>
                </c:pt>
                <c:pt idx="11">
                  <c:v>2022</c:v>
                </c:pt>
                <c:pt idx="12">
                  <c:v>2023</c:v>
                </c:pt>
                <c:pt idx="14">
                  <c:v>2018</c:v>
                </c:pt>
                <c:pt idx="15">
                  <c:v>2019</c:v>
                </c:pt>
                <c:pt idx="16">
                  <c:v>2020</c:v>
                </c:pt>
                <c:pt idx="17">
                  <c:v>2021</c:v>
                </c:pt>
                <c:pt idx="18">
                  <c:v>2022</c:v>
                </c:pt>
                <c:pt idx="19">
                  <c:v>2023</c:v>
                </c:pt>
                <c:pt idx="21">
                  <c:v>2018</c:v>
                </c:pt>
                <c:pt idx="22">
                  <c:v>2019</c:v>
                </c:pt>
                <c:pt idx="23">
                  <c:v>2020</c:v>
                </c:pt>
                <c:pt idx="24">
                  <c:v>2021</c:v>
                </c:pt>
                <c:pt idx="25">
                  <c:v>2022</c:v>
                </c:pt>
                <c:pt idx="26">
                  <c:v>2023</c:v>
                </c:pt>
                <c:pt idx="28">
                  <c:v>2018</c:v>
                </c:pt>
                <c:pt idx="29">
                  <c:v>2019</c:v>
                </c:pt>
                <c:pt idx="30">
                  <c:v>2020</c:v>
                </c:pt>
                <c:pt idx="31">
                  <c:v>2021</c:v>
                </c:pt>
                <c:pt idx="32">
                  <c:v>2022</c:v>
                </c:pt>
                <c:pt idx="33">
                  <c:v>2023</c:v>
                </c:pt>
              </c:numCache>
            </c:numRef>
          </c:cat>
          <c:val>
            <c:numRef>
              <c:f>'slide 14'!$I$6:$AP$6</c:f>
              <c:numCache>
                <c:formatCode>0%</c:formatCode>
                <c:ptCount val="34"/>
                <c:pt idx="0">
                  <c:v>1</c:v>
                </c:pt>
                <c:pt idx="1">
                  <c:v>0.97599999999999998</c:v>
                </c:pt>
                <c:pt idx="2">
                  <c:v>0.97099999999999997</c:v>
                </c:pt>
                <c:pt idx="3">
                  <c:v>0.97199999999999998</c:v>
                </c:pt>
                <c:pt idx="4">
                  <c:v>0.96499999999999997</c:v>
                </c:pt>
                <c:pt idx="5">
                  <c:v>0.96899999999999997</c:v>
                </c:pt>
                <c:pt idx="7">
                  <c:v>0.442</c:v>
                </c:pt>
                <c:pt idx="14">
                  <c:v>0.41799999999999998</c:v>
                </c:pt>
                <c:pt idx="15">
                  <c:v>0.42799999999999999</c:v>
                </c:pt>
                <c:pt idx="16">
                  <c:v>0.44400000000000001</c:v>
                </c:pt>
                <c:pt idx="17">
                  <c:v>0.437</c:v>
                </c:pt>
                <c:pt idx="18">
                  <c:v>0.44600000000000001</c:v>
                </c:pt>
                <c:pt idx="19">
                  <c:v>0.439</c:v>
                </c:pt>
                <c:pt idx="21">
                  <c:v>0.47399999999999998</c:v>
                </c:pt>
                <c:pt idx="22">
                  <c:v>0.505</c:v>
                </c:pt>
                <c:pt idx="23">
                  <c:v>0.56399999999999995</c:v>
                </c:pt>
                <c:pt idx="24">
                  <c:v>0.54</c:v>
                </c:pt>
                <c:pt idx="25">
                  <c:v>0.46100000000000002</c:v>
                </c:pt>
                <c:pt idx="26">
                  <c:v>0.47099999999999997</c:v>
                </c:pt>
                <c:pt idx="28">
                  <c:v>0.90500000000000003</c:v>
                </c:pt>
                <c:pt idx="29">
                  <c:v>0.91300000000000003</c:v>
                </c:pt>
                <c:pt idx="30">
                  <c:v>0.92100000000000004</c:v>
                </c:pt>
                <c:pt idx="31">
                  <c:v>0.92500000000000004</c:v>
                </c:pt>
                <c:pt idx="32">
                  <c:v>0.92600000000000005</c:v>
                </c:pt>
                <c:pt idx="33">
                  <c:v>0.92500000000000004</c:v>
                </c:pt>
              </c:numCache>
            </c:numRef>
          </c:val>
          <c:smooth val="0"/>
          <c:extLst>
            <c:ext xmlns:c16="http://schemas.microsoft.com/office/drawing/2014/chart" uri="{C3380CC4-5D6E-409C-BE32-E72D297353CC}">
              <c16:uniqueId val="{00000023-0C06-413F-9E6C-8C13E8E56471}"/>
            </c:ext>
          </c:extLst>
        </c:ser>
        <c:dLbls>
          <c:showLegendKey val="0"/>
          <c:showVal val="0"/>
          <c:showCatName val="0"/>
          <c:showSerName val="0"/>
          <c:showPercent val="0"/>
          <c:showBubbleSize val="0"/>
        </c:dLbls>
        <c:marker val="1"/>
        <c:smooth val="0"/>
        <c:axId val="210354152"/>
        <c:axId val="210357288"/>
      </c:lineChart>
      <c:catAx>
        <c:axId val="210354152"/>
        <c:scaling>
          <c:orientation val="minMax"/>
        </c:scaling>
        <c:delete val="0"/>
        <c:axPos val="b"/>
        <c:numFmt formatCode="General" sourceLinked="1"/>
        <c:majorTickMark val="out"/>
        <c:minorTickMark val="none"/>
        <c:tickLblPos val="nextTo"/>
        <c:txPr>
          <a:bodyPr rot="-2700000"/>
          <a:lstStyle/>
          <a:p>
            <a:pPr>
              <a:defRPr/>
            </a:pPr>
            <a:endParaRPr lang="en-US"/>
          </a:p>
        </c:txPr>
        <c:crossAx val="210357288"/>
        <c:crosses val="autoZero"/>
        <c:auto val="1"/>
        <c:lblAlgn val="ctr"/>
        <c:lblOffset val="100"/>
        <c:noMultiLvlLbl val="0"/>
      </c:catAx>
      <c:valAx>
        <c:axId val="210357288"/>
        <c:scaling>
          <c:orientation val="minMax"/>
          <c:max val="1"/>
          <c:min val="0"/>
        </c:scaling>
        <c:delete val="0"/>
        <c:axPos val="l"/>
        <c:majorGridlines>
          <c:spPr>
            <a:ln>
              <a:prstDash val="sysDash"/>
            </a:ln>
          </c:spPr>
        </c:majorGridlines>
        <c:title>
          <c:tx>
            <c:rich>
              <a:bodyPr rot="-5400000" vert="horz"/>
              <a:lstStyle/>
              <a:p>
                <a:pPr>
                  <a:defRPr sz="1200"/>
                </a:pPr>
                <a:r>
                  <a:rPr lang="en-US" sz="1200"/>
                  <a:t>Percentage of </a:t>
                </a:r>
                <a:br>
                  <a:rPr lang="en-US" sz="1200"/>
                </a:br>
                <a:r>
                  <a:rPr lang="en-US" sz="1200"/>
                  <a:t>U.S. Citizens and Permanent Residents</a:t>
                </a:r>
              </a:p>
            </c:rich>
          </c:tx>
          <c:layout>
            <c:manualLayout>
              <c:xMode val="edge"/>
              <c:yMode val="edge"/>
              <c:x val="1.4826111915553536E-3"/>
              <c:y val="0.12148179610328792"/>
            </c:manualLayout>
          </c:layout>
          <c:overlay val="0"/>
        </c:title>
        <c:numFmt formatCode="0%" sourceLinked="0"/>
        <c:majorTickMark val="out"/>
        <c:minorTickMark val="none"/>
        <c:tickLblPos val="nextTo"/>
        <c:crossAx val="210354152"/>
        <c:crosses val="autoZero"/>
        <c:crossBetween val="between"/>
        <c:majorUnit val="0.1"/>
      </c:valAx>
    </c:plotArea>
    <c:legend>
      <c:legendPos val="r"/>
      <c:layout>
        <c:manualLayout>
          <c:xMode val="edge"/>
          <c:yMode val="edge"/>
          <c:x val="6.8304987447842136E-2"/>
          <c:y val="0.82171507607192262"/>
          <c:w val="0.70778044471836243"/>
          <c:h val="8.0411841808912352E-2"/>
        </c:manualLayout>
      </c:layout>
      <c:overlay val="0"/>
    </c:legend>
    <c:plotVisOnly val="1"/>
    <c:dispBlanksAs val="gap"/>
    <c:showDLblsOverMax val="0"/>
  </c:chart>
  <c:spPr>
    <a:ln>
      <a:noFill/>
    </a:ln>
  </c:sp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0.18674</cdr:x>
      <cdr:y>0.90353</cdr:y>
    </cdr:from>
    <cdr:to>
      <cdr:x>0.30361</cdr:x>
      <cdr:y>0.96467</cdr:y>
    </cdr:to>
    <cdr:sp macro="" textlink="">
      <cdr:nvSpPr>
        <cdr:cNvPr id="2" name="TextBox 1"/>
        <cdr:cNvSpPr txBox="1"/>
      </cdr:nvSpPr>
      <cdr:spPr>
        <a:xfrm xmlns:a="http://schemas.openxmlformats.org/drawingml/2006/main">
          <a:off x="1400175" y="3800477"/>
          <a:ext cx="876300" cy="2571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200"/>
            <a:t>Total:  172</a:t>
          </a:r>
        </a:p>
        <a:p xmlns:a="http://schemas.openxmlformats.org/drawingml/2006/main">
          <a:endParaRPr lang="en-US" sz="1200"/>
        </a:p>
      </cdr:txBody>
    </cdr:sp>
  </cdr:relSizeAnchor>
</c:userShapes>
</file>

<file path=ppt/drawings/drawing10.xml><?xml version="1.0" encoding="utf-8"?>
<c:userShapes xmlns:c="http://schemas.openxmlformats.org/drawingml/2006/chart">
  <cdr:relSizeAnchor xmlns:cdr="http://schemas.openxmlformats.org/drawingml/2006/chartDrawing">
    <cdr:from>
      <cdr:x>0.0708</cdr:x>
      <cdr:y>0.82683</cdr:y>
    </cdr:from>
    <cdr:to>
      <cdr:x>0.29522</cdr:x>
      <cdr:y>0.97952</cdr:y>
    </cdr:to>
    <cdr:sp macro="" textlink="">
      <cdr:nvSpPr>
        <cdr:cNvPr id="4" name="TextBox 3"/>
        <cdr:cNvSpPr txBox="1"/>
      </cdr:nvSpPr>
      <cdr:spPr>
        <a:xfrm xmlns:a="http://schemas.openxmlformats.org/drawingml/2006/main">
          <a:off x="540710" y="3704922"/>
          <a:ext cx="1713928" cy="68419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200" b="1"/>
            <a:t>Translational </a:t>
          </a:r>
        </a:p>
        <a:p xmlns:a="http://schemas.openxmlformats.org/drawingml/2006/main">
          <a:pPr algn="ctr"/>
          <a:r>
            <a:rPr lang="en-US" sz="1200" b="1"/>
            <a:t>Research</a:t>
          </a:r>
        </a:p>
        <a:p xmlns:a="http://schemas.openxmlformats.org/drawingml/2006/main">
          <a:pPr algn="ctr"/>
          <a:r>
            <a:rPr lang="en-US" sz="1200" b="1"/>
            <a:t>(33.0%)</a:t>
          </a:r>
        </a:p>
        <a:p xmlns:a="http://schemas.openxmlformats.org/drawingml/2006/main">
          <a:pPr algn="ctr"/>
          <a:endParaRPr lang="en-US" sz="1100"/>
        </a:p>
      </cdr:txBody>
    </cdr:sp>
  </cdr:relSizeAnchor>
  <cdr:relSizeAnchor xmlns:cdr="http://schemas.openxmlformats.org/drawingml/2006/chartDrawing">
    <cdr:from>
      <cdr:x>0.55894</cdr:x>
      <cdr:y>0.90469</cdr:y>
    </cdr:from>
    <cdr:to>
      <cdr:x>0.91159</cdr:x>
      <cdr:y>0.95308</cdr:y>
    </cdr:to>
    <cdr:sp macro="" textlink="">
      <cdr:nvSpPr>
        <cdr:cNvPr id="5" name="TextBox 4"/>
        <cdr:cNvSpPr txBox="1"/>
      </cdr:nvSpPr>
      <cdr:spPr>
        <a:xfrm xmlns:a="http://schemas.openxmlformats.org/drawingml/2006/main">
          <a:off x="5419727" y="5876927"/>
          <a:ext cx="3419475" cy="31432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0.47283</cdr:x>
      <cdr:y>0.8232</cdr:y>
    </cdr:from>
    <cdr:to>
      <cdr:x>0.73522</cdr:x>
      <cdr:y>0.97442</cdr:y>
    </cdr:to>
    <cdr:sp macro="" textlink="">
      <cdr:nvSpPr>
        <cdr:cNvPr id="6" name="TextBox 5"/>
        <cdr:cNvSpPr txBox="1"/>
      </cdr:nvSpPr>
      <cdr:spPr>
        <a:xfrm xmlns:a="http://schemas.openxmlformats.org/drawingml/2006/main">
          <a:off x="3611071" y="3688656"/>
          <a:ext cx="2003911" cy="67760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200" b="1"/>
            <a:t>Non-Translational </a:t>
          </a:r>
        </a:p>
        <a:p xmlns:a="http://schemas.openxmlformats.org/drawingml/2006/main">
          <a:pPr algn="ctr"/>
          <a:r>
            <a:rPr lang="en-US" sz="1200" b="1"/>
            <a:t>Research</a:t>
          </a:r>
        </a:p>
        <a:p xmlns:a="http://schemas.openxmlformats.org/drawingml/2006/main">
          <a:pPr algn="ctr"/>
          <a:r>
            <a:rPr lang="en-US" sz="1200" b="1"/>
            <a:t>(67.0%)</a:t>
          </a:r>
        </a:p>
        <a:p xmlns:a="http://schemas.openxmlformats.org/drawingml/2006/main">
          <a:pPr algn="ctr"/>
          <a:endParaRPr lang="en-US" sz="1200" b="1"/>
        </a:p>
      </cdr:txBody>
    </cdr:sp>
  </cdr:relSizeAnchor>
</c:userShapes>
</file>

<file path=ppt/drawings/drawing11.xml><?xml version="1.0" encoding="utf-8"?>
<c:userShapes xmlns:c="http://schemas.openxmlformats.org/drawingml/2006/chart">
  <cdr:relSizeAnchor xmlns:cdr="http://schemas.openxmlformats.org/drawingml/2006/chartDrawing">
    <cdr:from>
      <cdr:x>0.10925</cdr:x>
      <cdr:y>0.84316</cdr:y>
    </cdr:from>
    <cdr:to>
      <cdr:x>0.33367</cdr:x>
      <cdr:y>0.99447</cdr:y>
    </cdr:to>
    <cdr:sp macro="" textlink="">
      <cdr:nvSpPr>
        <cdr:cNvPr id="4" name="TextBox 3"/>
        <cdr:cNvSpPr txBox="1"/>
      </cdr:nvSpPr>
      <cdr:spPr>
        <a:xfrm xmlns:a="http://schemas.openxmlformats.org/drawingml/2006/main">
          <a:off x="834358" y="3779458"/>
          <a:ext cx="1713928" cy="67824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200" b="1"/>
            <a:t>Translational </a:t>
          </a:r>
        </a:p>
        <a:p xmlns:a="http://schemas.openxmlformats.org/drawingml/2006/main">
          <a:pPr algn="ctr"/>
          <a:r>
            <a:rPr lang="en-US" sz="1200" b="1"/>
            <a:t>Research</a:t>
          </a:r>
        </a:p>
        <a:p xmlns:a="http://schemas.openxmlformats.org/drawingml/2006/main">
          <a:pPr algn="ctr"/>
          <a:r>
            <a:rPr lang="en-US" sz="1200" b="1"/>
            <a:t>(15.0%)</a:t>
          </a:r>
        </a:p>
        <a:p xmlns:a="http://schemas.openxmlformats.org/drawingml/2006/main">
          <a:pPr algn="ctr"/>
          <a:endParaRPr lang="en-US" sz="1100"/>
        </a:p>
      </cdr:txBody>
    </cdr:sp>
  </cdr:relSizeAnchor>
  <cdr:relSizeAnchor xmlns:cdr="http://schemas.openxmlformats.org/drawingml/2006/chartDrawing">
    <cdr:from>
      <cdr:x>0.55894</cdr:x>
      <cdr:y>0.90469</cdr:y>
    </cdr:from>
    <cdr:to>
      <cdr:x>0.91159</cdr:x>
      <cdr:y>0.95308</cdr:y>
    </cdr:to>
    <cdr:sp macro="" textlink="">
      <cdr:nvSpPr>
        <cdr:cNvPr id="5" name="TextBox 4"/>
        <cdr:cNvSpPr txBox="1"/>
      </cdr:nvSpPr>
      <cdr:spPr>
        <a:xfrm xmlns:a="http://schemas.openxmlformats.org/drawingml/2006/main">
          <a:off x="5419727" y="5876927"/>
          <a:ext cx="3419475" cy="31432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0.37121</cdr:x>
      <cdr:y>0.83955</cdr:y>
    </cdr:from>
    <cdr:to>
      <cdr:x>0.6336</cdr:x>
      <cdr:y>0.99107</cdr:y>
    </cdr:to>
    <cdr:sp macro="" textlink="">
      <cdr:nvSpPr>
        <cdr:cNvPr id="6" name="TextBox 5"/>
        <cdr:cNvSpPr txBox="1"/>
      </cdr:nvSpPr>
      <cdr:spPr>
        <a:xfrm xmlns:a="http://schemas.openxmlformats.org/drawingml/2006/main">
          <a:off x="2834985" y="3763277"/>
          <a:ext cx="2003910" cy="67918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200" b="1"/>
            <a:t>Non-Translational </a:t>
          </a:r>
        </a:p>
        <a:p xmlns:a="http://schemas.openxmlformats.org/drawingml/2006/main">
          <a:pPr algn="ctr"/>
          <a:r>
            <a:rPr lang="en-US" sz="1200" b="1"/>
            <a:t>Research</a:t>
          </a:r>
        </a:p>
        <a:p xmlns:a="http://schemas.openxmlformats.org/drawingml/2006/main">
          <a:pPr algn="ctr"/>
          <a:r>
            <a:rPr lang="en-US" sz="1200" b="1"/>
            <a:t>(85.0%)</a:t>
          </a:r>
        </a:p>
        <a:p xmlns:a="http://schemas.openxmlformats.org/drawingml/2006/main">
          <a:pPr algn="ctr"/>
          <a:endParaRPr lang="en-US" sz="1200" b="1"/>
        </a:p>
      </cdr:txBody>
    </cdr:sp>
  </cdr:relSizeAnchor>
</c:userShapes>
</file>

<file path=ppt/drawings/drawing2.xml><?xml version="1.0" encoding="utf-8"?>
<c:userShapes xmlns:c="http://schemas.openxmlformats.org/drawingml/2006/chart">
  <cdr:relSizeAnchor xmlns:cdr="http://schemas.openxmlformats.org/drawingml/2006/chartDrawing">
    <cdr:from>
      <cdr:x>0.09969</cdr:x>
      <cdr:y>0.74803</cdr:y>
    </cdr:from>
    <cdr:to>
      <cdr:x>0.95652</cdr:x>
      <cdr:y>0.80335</cdr:y>
    </cdr:to>
    <cdr:grpSp>
      <cdr:nvGrpSpPr>
        <cdr:cNvPr id="2" name="Group 1">
          <a:extLst xmlns:a="http://schemas.openxmlformats.org/drawingml/2006/main">
            <a:ext uri="{FF2B5EF4-FFF2-40B4-BE49-F238E27FC236}">
              <a16:creationId xmlns:a16="http://schemas.microsoft.com/office/drawing/2014/main" id="{61D84A4A-AD65-4B2B-94CE-AAFC1B15D251}"/>
            </a:ext>
          </a:extLst>
        </cdr:cNvPr>
        <cdr:cNvGrpSpPr/>
      </cdr:nvGrpSpPr>
      <cdr:grpSpPr>
        <a:xfrm xmlns:a="http://schemas.openxmlformats.org/drawingml/2006/main">
          <a:off x="860575" y="3160309"/>
          <a:ext cx="7396592" cy="233718"/>
          <a:chOff x="1224317" y="5034917"/>
          <a:chExt cx="7274100" cy="279213"/>
        </a:xfrm>
      </cdr:grpSpPr>
      <cdr:sp macro="" textlink="">
        <cdr:nvSpPr>
          <cdr:cNvPr id="3" name="TextBox 12"/>
          <cdr:cNvSpPr txBox="1"/>
        </cdr:nvSpPr>
        <cdr:spPr>
          <a:xfrm xmlns:a="http://schemas.openxmlformats.org/drawingml/2006/main">
            <a:off x="1224317" y="5040527"/>
            <a:ext cx="844725" cy="246221"/>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n-US" sz="1000" b="1" dirty="0"/>
              <a:t>FACULTY</a:t>
            </a:r>
          </a:p>
        </cdr:txBody>
      </cdr:sp>
      <cdr:sp macro="" textlink="">
        <cdr:nvSpPr>
          <cdr:cNvPr id="4" name="TextBox 15"/>
          <cdr:cNvSpPr txBox="1"/>
        </cdr:nvSpPr>
        <cdr:spPr>
          <a:xfrm xmlns:a="http://schemas.openxmlformats.org/drawingml/2006/main">
            <a:off x="5762310" y="5040527"/>
            <a:ext cx="1082245" cy="246221"/>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n-US" sz="1000" b="1" dirty="0"/>
              <a:t>MASTER’S</a:t>
            </a:r>
          </a:p>
        </cdr:txBody>
      </cdr:sp>
      <cdr:sp macro="" textlink="">
        <cdr:nvSpPr>
          <cdr:cNvPr id="5" name="TextBox 16"/>
          <cdr:cNvSpPr txBox="1"/>
        </cdr:nvSpPr>
        <cdr:spPr>
          <a:xfrm xmlns:a="http://schemas.openxmlformats.org/drawingml/2006/main">
            <a:off x="7305360" y="5034917"/>
            <a:ext cx="1193057" cy="246221"/>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n-US" sz="1000" b="1" dirty="0"/>
              <a:t>UNDERGRADUATE</a:t>
            </a:r>
          </a:p>
        </cdr:txBody>
      </cdr:sp>
      <cdr:sp macro="" textlink="">
        <cdr:nvSpPr>
          <cdr:cNvPr id="6" name="TextBox 1"/>
          <cdr:cNvSpPr txBox="1"/>
        </cdr:nvSpPr>
        <cdr:spPr>
          <a:xfrm xmlns:a="http://schemas.openxmlformats.org/drawingml/2006/main">
            <a:off x="2598521" y="5040526"/>
            <a:ext cx="1227660" cy="273604"/>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n-US" sz="1000" b="1" dirty="0"/>
              <a:t>POSTDOCTORAL</a:t>
            </a:r>
          </a:p>
        </cdr:txBody>
      </cdr:sp>
      <cdr:sp macro="" textlink="">
        <cdr:nvSpPr>
          <cdr:cNvPr id="7" name="TextBox 1"/>
          <cdr:cNvSpPr txBox="1"/>
        </cdr:nvSpPr>
        <cdr:spPr>
          <a:xfrm xmlns:a="http://schemas.openxmlformats.org/drawingml/2006/main">
            <a:off x="4201886" y="5040527"/>
            <a:ext cx="1082304" cy="246205"/>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n-US" sz="1000" b="1" dirty="0"/>
              <a:t>DOCTORATE</a:t>
            </a:r>
          </a:p>
        </cdr:txBody>
      </cdr:sp>
    </cdr:grpSp>
  </cdr:relSizeAnchor>
</c:userShapes>
</file>

<file path=ppt/drawings/drawing3.xml><?xml version="1.0" encoding="utf-8"?>
<c:userShapes xmlns:c="http://schemas.openxmlformats.org/drawingml/2006/chart">
  <cdr:relSizeAnchor xmlns:cdr="http://schemas.openxmlformats.org/drawingml/2006/chartDrawing">
    <cdr:from>
      <cdr:x>0.09969</cdr:x>
      <cdr:y>0.74803</cdr:y>
    </cdr:from>
    <cdr:to>
      <cdr:x>0.95652</cdr:x>
      <cdr:y>0.80335</cdr:y>
    </cdr:to>
    <cdr:grpSp>
      <cdr:nvGrpSpPr>
        <cdr:cNvPr id="2" name="Group 1">
          <a:extLst xmlns:a="http://schemas.openxmlformats.org/drawingml/2006/main">
            <a:ext uri="{FF2B5EF4-FFF2-40B4-BE49-F238E27FC236}">
              <a16:creationId xmlns:a16="http://schemas.microsoft.com/office/drawing/2014/main" id="{5A612E69-542A-4700-9968-49569FDC5CD2}"/>
            </a:ext>
          </a:extLst>
        </cdr:cNvPr>
        <cdr:cNvGrpSpPr/>
      </cdr:nvGrpSpPr>
      <cdr:grpSpPr>
        <a:xfrm xmlns:a="http://schemas.openxmlformats.org/drawingml/2006/main">
          <a:off x="858509" y="3242109"/>
          <a:ext cx="7378838" cy="239767"/>
          <a:chOff x="1224317" y="5034917"/>
          <a:chExt cx="7274100" cy="279213"/>
        </a:xfrm>
      </cdr:grpSpPr>
      <cdr:sp macro="" textlink="">
        <cdr:nvSpPr>
          <cdr:cNvPr id="3" name="TextBox 12"/>
          <cdr:cNvSpPr txBox="1"/>
        </cdr:nvSpPr>
        <cdr:spPr>
          <a:xfrm xmlns:a="http://schemas.openxmlformats.org/drawingml/2006/main">
            <a:off x="1224317" y="5040527"/>
            <a:ext cx="844725" cy="246221"/>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n-US" sz="1000" b="1" dirty="0"/>
              <a:t>FACULTY</a:t>
            </a:r>
          </a:p>
        </cdr:txBody>
      </cdr:sp>
      <cdr:sp macro="" textlink="">
        <cdr:nvSpPr>
          <cdr:cNvPr id="4" name="TextBox 15"/>
          <cdr:cNvSpPr txBox="1"/>
        </cdr:nvSpPr>
        <cdr:spPr>
          <a:xfrm xmlns:a="http://schemas.openxmlformats.org/drawingml/2006/main">
            <a:off x="5762310" y="5040527"/>
            <a:ext cx="1082245" cy="246221"/>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n-US" sz="1000" b="1" dirty="0"/>
              <a:t>MASTER’S</a:t>
            </a:r>
          </a:p>
        </cdr:txBody>
      </cdr:sp>
      <cdr:sp macro="" textlink="">
        <cdr:nvSpPr>
          <cdr:cNvPr id="5" name="TextBox 16"/>
          <cdr:cNvSpPr txBox="1"/>
        </cdr:nvSpPr>
        <cdr:spPr>
          <a:xfrm xmlns:a="http://schemas.openxmlformats.org/drawingml/2006/main">
            <a:off x="7305360" y="5034917"/>
            <a:ext cx="1193057" cy="246221"/>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n-US" sz="1000" b="1" dirty="0"/>
              <a:t>UNDERGRADUATE</a:t>
            </a:r>
          </a:p>
        </cdr:txBody>
      </cdr:sp>
      <cdr:sp macro="" textlink="">
        <cdr:nvSpPr>
          <cdr:cNvPr id="6" name="TextBox 1"/>
          <cdr:cNvSpPr txBox="1"/>
        </cdr:nvSpPr>
        <cdr:spPr>
          <a:xfrm xmlns:a="http://schemas.openxmlformats.org/drawingml/2006/main">
            <a:off x="2598521" y="5040526"/>
            <a:ext cx="1227660" cy="273604"/>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n-US" sz="1000" b="1" dirty="0"/>
              <a:t>POSTDOCTORAL</a:t>
            </a:r>
          </a:p>
        </cdr:txBody>
      </cdr:sp>
      <cdr:sp macro="" textlink="">
        <cdr:nvSpPr>
          <cdr:cNvPr id="7" name="TextBox 1"/>
          <cdr:cNvSpPr txBox="1"/>
        </cdr:nvSpPr>
        <cdr:spPr>
          <a:xfrm xmlns:a="http://schemas.openxmlformats.org/drawingml/2006/main">
            <a:off x="4201886" y="5040527"/>
            <a:ext cx="1082304" cy="246205"/>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n-US" sz="1000" b="1" dirty="0"/>
              <a:t>DOCTORATE</a:t>
            </a:r>
          </a:p>
        </cdr:txBody>
      </cdr:sp>
    </cdr:grpSp>
  </cdr:relSizeAnchor>
</c:userShapes>
</file>

<file path=ppt/drawings/drawing4.xml><?xml version="1.0" encoding="utf-8"?>
<c:userShapes xmlns:c="http://schemas.openxmlformats.org/drawingml/2006/chart">
  <cdr:relSizeAnchor xmlns:cdr="http://schemas.openxmlformats.org/drawingml/2006/chartDrawing">
    <cdr:from>
      <cdr:x>0.10404</cdr:x>
      <cdr:y>0.74596</cdr:y>
    </cdr:from>
    <cdr:to>
      <cdr:x>0.96087</cdr:x>
      <cdr:y>0.80127</cdr:y>
    </cdr:to>
    <cdr:grpSp>
      <cdr:nvGrpSpPr>
        <cdr:cNvPr id="2" name="Group 1">
          <a:extLst xmlns:a="http://schemas.openxmlformats.org/drawingml/2006/main">
            <a:ext uri="{FF2B5EF4-FFF2-40B4-BE49-F238E27FC236}">
              <a16:creationId xmlns:a16="http://schemas.microsoft.com/office/drawing/2014/main" id="{3209869C-0E16-4FFF-9874-1367C53C0F1C}"/>
            </a:ext>
          </a:extLst>
        </cdr:cNvPr>
        <cdr:cNvGrpSpPr/>
      </cdr:nvGrpSpPr>
      <cdr:grpSpPr>
        <a:xfrm xmlns:a="http://schemas.openxmlformats.org/drawingml/2006/main">
          <a:off x="905757" y="3410530"/>
          <a:ext cx="7459433" cy="252877"/>
          <a:chOff x="1224317" y="5034917"/>
          <a:chExt cx="7274100" cy="279215"/>
        </a:xfrm>
      </cdr:grpSpPr>
      <cdr:sp macro="" textlink="">
        <cdr:nvSpPr>
          <cdr:cNvPr id="3" name="TextBox 12"/>
          <cdr:cNvSpPr txBox="1"/>
        </cdr:nvSpPr>
        <cdr:spPr>
          <a:xfrm xmlns:a="http://schemas.openxmlformats.org/drawingml/2006/main">
            <a:off x="1224317" y="5040527"/>
            <a:ext cx="844725" cy="246221"/>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n-US" sz="1000" b="1" dirty="0"/>
              <a:t>FACULTY</a:t>
            </a:r>
          </a:p>
        </cdr:txBody>
      </cdr:sp>
      <cdr:sp macro="" textlink="">
        <cdr:nvSpPr>
          <cdr:cNvPr id="4" name="TextBox 15"/>
          <cdr:cNvSpPr txBox="1"/>
        </cdr:nvSpPr>
        <cdr:spPr>
          <a:xfrm xmlns:a="http://schemas.openxmlformats.org/drawingml/2006/main">
            <a:off x="5762310" y="5040527"/>
            <a:ext cx="1082245" cy="246221"/>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n-US" sz="1000" b="1" dirty="0"/>
              <a:t>MASTER’S</a:t>
            </a:r>
          </a:p>
        </cdr:txBody>
      </cdr:sp>
      <cdr:sp macro="" textlink="">
        <cdr:nvSpPr>
          <cdr:cNvPr id="5" name="TextBox 16"/>
          <cdr:cNvSpPr txBox="1"/>
        </cdr:nvSpPr>
        <cdr:spPr>
          <a:xfrm xmlns:a="http://schemas.openxmlformats.org/drawingml/2006/main">
            <a:off x="7305360" y="5034917"/>
            <a:ext cx="1193057" cy="246221"/>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n-US" sz="1000" b="1" dirty="0"/>
              <a:t>UNDERGRADUATE</a:t>
            </a:r>
          </a:p>
        </cdr:txBody>
      </cdr:sp>
      <cdr:sp macro="" textlink="">
        <cdr:nvSpPr>
          <cdr:cNvPr id="6" name="TextBox 1"/>
          <cdr:cNvSpPr txBox="1"/>
        </cdr:nvSpPr>
        <cdr:spPr>
          <a:xfrm xmlns:a="http://schemas.openxmlformats.org/drawingml/2006/main">
            <a:off x="2598521" y="5040527"/>
            <a:ext cx="1227660" cy="273605"/>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n-US" sz="1000" b="1" dirty="0"/>
              <a:t>POSTDOCTORAL</a:t>
            </a:r>
          </a:p>
        </cdr:txBody>
      </cdr:sp>
      <cdr:sp macro="" textlink="">
        <cdr:nvSpPr>
          <cdr:cNvPr id="7" name="TextBox 1"/>
          <cdr:cNvSpPr txBox="1"/>
        </cdr:nvSpPr>
        <cdr:spPr>
          <a:xfrm xmlns:a="http://schemas.openxmlformats.org/drawingml/2006/main">
            <a:off x="4201886" y="5040527"/>
            <a:ext cx="1082304" cy="246205"/>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n-US" sz="1000" b="1" dirty="0"/>
              <a:t>DOCTORATE</a:t>
            </a:r>
          </a:p>
        </cdr:txBody>
      </cdr:sp>
    </cdr:grpSp>
  </cdr:relSizeAnchor>
</c:userShapes>
</file>

<file path=ppt/drawings/drawing5.xml><?xml version="1.0" encoding="utf-8"?>
<c:userShapes xmlns:c="http://schemas.openxmlformats.org/drawingml/2006/chart">
  <cdr:relSizeAnchor xmlns:cdr="http://schemas.openxmlformats.org/drawingml/2006/chartDrawing">
    <cdr:from>
      <cdr:x>0.10404</cdr:x>
      <cdr:y>0.74596</cdr:y>
    </cdr:from>
    <cdr:to>
      <cdr:x>0.96087</cdr:x>
      <cdr:y>0.80127</cdr:y>
    </cdr:to>
    <cdr:grpSp>
      <cdr:nvGrpSpPr>
        <cdr:cNvPr id="2" name="Group 1">
          <a:extLst xmlns:a="http://schemas.openxmlformats.org/drawingml/2006/main">
            <a:ext uri="{FF2B5EF4-FFF2-40B4-BE49-F238E27FC236}">
              <a16:creationId xmlns:a16="http://schemas.microsoft.com/office/drawing/2014/main" id="{7436787E-EB6C-4CB7-B0A3-264C6A09925F}"/>
            </a:ext>
          </a:extLst>
        </cdr:cNvPr>
        <cdr:cNvGrpSpPr/>
      </cdr:nvGrpSpPr>
      <cdr:grpSpPr>
        <a:xfrm xmlns:a="http://schemas.openxmlformats.org/drawingml/2006/main">
          <a:off x="906580" y="3301468"/>
          <a:ext cx="7466218" cy="244790"/>
          <a:chOff x="1224317" y="5034917"/>
          <a:chExt cx="7274100" cy="279215"/>
        </a:xfrm>
      </cdr:grpSpPr>
      <cdr:sp macro="" textlink="">
        <cdr:nvSpPr>
          <cdr:cNvPr id="3" name="TextBox 12"/>
          <cdr:cNvSpPr txBox="1"/>
        </cdr:nvSpPr>
        <cdr:spPr>
          <a:xfrm xmlns:a="http://schemas.openxmlformats.org/drawingml/2006/main">
            <a:off x="1224317" y="5040527"/>
            <a:ext cx="844725" cy="246221"/>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n-US" sz="1000" b="1" dirty="0"/>
              <a:t>FACULTY</a:t>
            </a:r>
          </a:p>
        </cdr:txBody>
      </cdr:sp>
      <cdr:sp macro="" textlink="">
        <cdr:nvSpPr>
          <cdr:cNvPr id="4" name="TextBox 15"/>
          <cdr:cNvSpPr txBox="1"/>
        </cdr:nvSpPr>
        <cdr:spPr>
          <a:xfrm xmlns:a="http://schemas.openxmlformats.org/drawingml/2006/main">
            <a:off x="5762310" y="5040527"/>
            <a:ext cx="1082245" cy="246221"/>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n-US" sz="1000" b="1" dirty="0"/>
              <a:t>MASTER’S</a:t>
            </a:r>
          </a:p>
        </cdr:txBody>
      </cdr:sp>
      <cdr:sp macro="" textlink="">
        <cdr:nvSpPr>
          <cdr:cNvPr id="5" name="TextBox 16"/>
          <cdr:cNvSpPr txBox="1"/>
        </cdr:nvSpPr>
        <cdr:spPr>
          <a:xfrm xmlns:a="http://schemas.openxmlformats.org/drawingml/2006/main">
            <a:off x="7305360" y="5034917"/>
            <a:ext cx="1193057" cy="246221"/>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n-US" sz="1000" b="1" dirty="0"/>
              <a:t>UNDERGRADUATE</a:t>
            </a:r>
          </a:p>
        </cdr:txBody>
      </cdr:sp>
      <cdr:sp macro="" textlink="">
        <cdr:nvSpPr>
          <cdr:cNvPr id="6" name="TextBox 1"/>
          <cdr:cNvSpPr txBox="1"/>
        </cdr:nvSpPr>
        <cdr:spPr>
          <a:xfrm xmlns:a="http://schemas.openxmlformats.org/drawingml/2006/main">
            <a:off x="2598521" y="5040527"/>
            <a:ext cx="1227660" cy="273605"/>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n-US" sz="1000" b="1" dirty="0"/>
              <a:t>POSTDOCTORAL</a:t>
            </a:r>
          </a:p>
        </cdr:txBody>
      </cdr:sp>
      <cdr:sp macro="" textlink="">
        <cdr:nvSpPr>
          <cdr:cNvPr id="7" name="TextBox 1"/>
          <cdr:cNvSpPr txBox="1"/>
        </cdr:nvSpPr>
        <cdr:spPr>
          <a:xfrm xmlns:a="http://schemas.openxmlformats.org/drawingml/2006/main">
            <a:off x="4201886" y="5040527"/>
            <a:ext cx="1082304" cy="246205"/>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n-US" sz="1000" b="1" dirty="0"/>
              <a:t>DOCTORATE</a:t>
            </a:r>
          </a:p>
        </cdr:txBody>
      </cdr:sp>
    </cdr:grpSp>
  </cdr:relSizeAnchor>
</c:userShapes>
</file>

<file path=ppt/drawings/drawing6.xml><?xml version="1.0" encoding="utf-8"?>
<c:userShapes xmlns:c="http://schemas.openxmlformats.org/drawingml/2006/chart">
  <cdr:relSizeAnchor xmlns:cdr="http://schemas.openxmlformats.org/drawingml/2006/chartDrawing">
    <cdr:from>
      <cdr:x>0.1084</cdr:x>
      <cdr:y>0.74596</cdr:y>
    </cdr:from>
    <cdr:to>
      <cdr:x>0.96523</cdr:x>
      <cdr:y>0.80127</cdr:y>
    </cdr:to>
    <cdr:grpSp>
      <cdr:nvGrpSpPr>
        <cdr:cNvPr id="2" name="Group 1">
          <a:extLst xmlns:a="http://schemas.openxmlformats.org/drawingml/2006/main">
            <a:ext uri="{FF2B5EF4-FFF2-40B4-BE49-F238E27FC236}">
              <a16:creationId xmlns:a16="http://schemas.microsoft.com/office/drawing/2014/main" id="{E292FF2A-B1AF-4C90-AA35-34D327080F6A}"/>
            </a:ext>
          </a:extLst>
        </cdr:cNvPr>
        <cdr:cNvGrpSpPr/>
      </cdr:nvGrpSpPr>
      <cdr:grpSpPr>
        <a:xfrm xmlns:a="http://schemas.openxmlformats.org/drawingml/2006/main">
          <a:off x="951326" y="3345425"/>
          <a:ext cx="7519599" cy="248051"/>
          <a:chOff x="1224317" y="5034917"/>
          <a:chExt cx="7274100" cy="279215"/>
        </a:xfrm>
      </cdr:grpSpPr>
      <cdr:sp macro="" textlink="">
        <cdr:nvSpPr>
          <cdr:cNvPr id="3" name="TextBox 12"/>
          <cdr:cNvSpPr txBox="1"/>
        </cdr:nvSpPr>
        <cdr:spPr>
          <a:xfrm xmlns:a="http://schemas.openxmlformats.org/drawingml/2006/main">
            <a:off x="1224317" y="5040527"/>
            <a:ext cx="844725" cy="246221"/>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n-US" sz="1000" b="1" dirty="0"/>
              <a:t>FACULTY</a:t>
            </a:r>
          </a:p>
        </cdr:txBody>
      </cdr:sp>
      <cdr:sp macro="" textlink="">
        <cdr:nvSpPr>
          <cdr:cNvPr id="4" name="TextBox 15"/>
          <cdr:cNvSpPr txBox="1"/>
        </cdr:nvSpPr>
        <cdr:spPr>
          <a:xfrm xmlns:a="http://schemas.openxmlformats.org/drawingml/2006/main">
            <a:off x="5762310" y="5040527"/>
            <a:ext cx="1082245" cy="246221"/>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n-US" sz="1000" b="1" dirty="0"/>
              <a:t>MASTER’S</a:t>
            </a:r>
          </a:p>
        </cdr:txBody>
      </cdr:sp>
      <cdr:sp macro="" textlink="">
        <cdr:nvSpPr>
          <cdr:cNvPr id="5" name="TextBox 16"/>
          <cdr:cNvSpPr txBox="1"/>
        </cdr:nvSpPr>
        <cdr:spPr>
          <a:xfrm xmlns:a="http://schemas.openxmlformats.org/drawingml/2006/main">
            <a:off x="7305360" y="5034917"/>
            <a:ext cx="1193057" cy="246221"/>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n-US" sz="1000" b="1" dirty="0"/>
              <a:t>UNDERGRADUATE</a:t>
            </a:r>
          </a:p>
        </cdr:txBody>
      </cdr:sp>
      <cdr:sp macro="" textlink="">
        <cdr:nvSpPr>
          <cdr:cNvPr id="6" name="TextBox 1"/>
          <cdr:cNvSpPr txBox="1"/>
        </cdr:nvSpPr>
        <cdr:spPr>
          <a:xfrm xmlns:a="http://schemas.openxmlformats.org/drawingml/2006/main">
            <a:off x="2598521" y="5040527"/>
            <a:ext cx="1227660" cy="273605"/>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n-US" sz="1000" b="1" dirty="0"/>
              <a:t>POSTDOCTORAL</a:t>
            </a:r>
          </a:p>
        </cdr:txBody>
      </cdr:sp>
      <cdr:sp macro="" textlink="">
        <cdr:nvSpPr>
          <cdr:cNvPr id="7" name="TextBox 1"/>
          <cdr:cNvSpPr txBox="1"/>
        </cdr:nvSpPr>
        <cdr:spPr>
          <a:xfrm xmlns:a="http://schemas.openxmlformats.org/drawingml/2006/main">
            <a:off x="4201886" y="5040527"/>
            <a:ext cx="1082304" cy="246205"/>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n-US" sz="1000" b="1" dirty="0"/>
              <a:t>DOCTORATE</a:t>
            </a:r>
          </a:p>
        </cdr:txBody>
      </cdr:sp>
    </cdr:grpSp>
  </cdr:relSizeAnchor>
</c:userShapes>
</file>

<file path=ppt/drawings/drawing7.xml><?xml version="1.0" encoding="utf-8"?>
<c:userShapes xmlns:c="http://schemas.openxmlformats.org/drawingml/2006/chart">
  <cdr:relSizeAnchor xmlns:cdr="http://schemas.openxmlformats.org/drawingml/2006/chartDrawing">
    <cdr:from>
      <cdr:x>0.17377</cdr:x>
      <cdr:y>0.08452</cdr:y>
    </cdr:from>
    <cdr:to>
      <cdr:x>0.75627</cdr:x>
      <cdr:y>1</cdr:y>
    </cdr:to>
    <cdr:sp macro="" textlink="">
      <cdr:nvSpPr>
        <cdr:cNvPr id="2" name="TextBox 8"/>
        <cdr:cNvSpPr txBox="1"/>
      </cdr:nvSpPr>
      <cdr:spPr>
        <a:xfrm xmlns:a="http://schemas.openxmlformats.org/drawingml/2006/main">
          <a:off x="1337337" y="348612"/>
          <a:ext cx="4483068" cy="3775996"/>
        </a:xfrm>
        <a:prstGeom xmlns:a="http://schemas.openxmlformats.org/drawingml/2006/main" prst="rect">
          <a:avLst/>
        </a:prstGeom>
        <a:solidFill xmlns:a="http://schemas.openxmlformats.org/drawingml/2006/main">
          <a:schemeClr val="bg1">
            <a:alpha val="50000"/>
          </a:schemeClr>
        </a:solidFill>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endParaRPr lang="en-US" sz="1100"/>
        </a:p>
      </cdr:txBody>
    </cdr:sp>
  </cdr:relSizeAnchor>
</c:userShapes>
</file>

<file path=ppt/drawings/drawing8.xml><?xml version="1.0" encoding="utf-8"?>
<c:userShapes xmlns:c="http://schemas.openxmlformats.org/drawingml/2006/chart">
  <cdr:relSizeAnchor xmlns:cdr="http://schemas.openxmlformats.org/drawingml/2006/chartDrawing">
    <cdr:from>
      <cdr:x>0.06582</cdr:x>
      <cdr:y>0.91496</cdr:y>
    </cdr:from>
    <cdr:to>
      <cdr:x>0.12181</cdr:x>
      <cdr:y>0.97214</cdr:y>
    </cdr:to>
    <cdr:sp macro="" textlink="">
      <cdr:nvSpPr>
        <cdr:cNvPr id="2" name="TextBox 1"/>
        <cdr:cNvSpPr txBox="1"/>
      </cdr:nvSpPr>
      <cdr:spPr>
        <a:xfrm xmlns:a="http://schemas.openxmlformats.org/drawingml/2006/main">
          <a:off x="638177" y="5943602"/>
          <a:ext cx="542925" cy="3714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0.09136</cdr:x>
      <cdr:y>0.91056</cdr:y>
    </cdr:from>
    <cdr:to>
      <cdr:x>0.45678</cdr:x>
      <cdr:y>0.97947</cdr:y>
    </cdr:to>
    <cdr:sp macro="" textlink="">
      <cdr:nvSpPr>
        <cdr:cNvPr id="3" name="TextBox 2"/>
        <cdr:cNvSpPr txBox="1"/>
      </cdr:nvSpPr>
      <cdr:spPr>
        <a:xfrm xmlns:a="http://schemas.openxmlformats.org/drawingml/2006/main">
          <a:off x="885827" y="5915027"/>
          <a:ext cx="3543300" cy="4476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0.03015</cdr:x>
      <cdr:y>0.83499</cdr:y>
    </cdr:from>
    <cdr:to>
      <cdr:x>0.25457</cdr:x>
      <cdr:y>0.98243</cdr:y>
    </cdr:to>
    <cdr:sp macro="" textlink="">
      <cdr:nvSpPr>
        <cdr:cNvPr id="4" name="TextBox 3"/>
        <cdr:cNvSpPr txBox="1"/>
      </cdr:nvSpPr>
      <cdr:spPr>
        <a:xfrm xmlns:a="http://schemas.openxmlformats.org/drawingml/2006/main">
          <a:off x="226093" y="3893937"/>
          <a:ext cx="1682719" cy="68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200" b="1"/>
            <a:t>Translational</a:t>
          </a:r>
          <a:br>
            <a:rPr lang="en-US" sz="1200" b="1"/>
          </a:br>
          <a:r>
            <a:rPr lang="en-US" sz="1200" b="1"/>
            <a:t>Research</a:t>
          </a:r>
        </a:p>
        <a:p xmlns:a="http://schemas.openxmlformats.org/drawingml/2006/main">
          <a:pPr algn="ctr"/>
          <a:r>
            <a:rPr lang="en-US" sz="1200" b="1"/>
            <a:t>(16.0%)</a:t>
          </a:r>
        </a:p>
        <a:p xmlns:a="http://schemas.openxmlformats.org/drawingml/2006/main">
          <a:pPr algn="ctr"/>
          <a:endParaRPr lang="en-US" sz="1100"/>
        </a:p>
      </cdr:txBody>
    </cdr:sp>
  </cdr:relSizeAnchor>
  <cdr:relSizeAnchor xmlns:cdr="http://schemas.openxmlformats.org/drawingml/2006/chartDrawing">
    <cdr:from>
      <cdr:x>0.55894</cdr:x>
      <cdr:y>0.90469</cdr:y>
    </cdr:from>
    <cdr:to>
      <cdr:x>0.91159</cdr:x>
      <cdr:y>0.95308</cdr:y>
    </cdr:to>
    <cdr:sp macro="" textlink="">
      <cdr:nvSpPr>
        <cdr:cNvPr id="5" name="TextBox 4"/>
        <cdr:cNvSpPr txBox="1"/>
      </cdr:nvSpPr>
      <cdr:spPr>
        <a:xfrm xmlns:a="http://schemas.openxmlformats.org/drawingml/2006/main">
          <a:off x="5419727" y="5876927"/>
          <a:ext cx="3419475" cy="31432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0.31531</cdr:x>
      <cdr:y>0.8375</cdr:y>
    </cdr:from>
    <cdr:to>
      <cdr:x>0.5777</cdr:x>
      <cdr:y>0.98856</cdr:y>
    </cdr:to>
    <cdr:sp macro="" textlink="">
      <cdr:nvSpPr>
        <cdr:cNvPr id="6" name="TextBox 5"/>
        <cdr:cNvSpPr txBox="1"/>
      </cdr:nvSpPr>
      <cdr:spPr>
        <a:xfrm xmlns:a="http://schemas.openxmlformats.org/drawingml/2006/main">
          <a:off x="2364248" y="3905630"/>
          <a:ext cx="1967421" cy="70447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200" b="1"/>
            <a:t>Non-Translational</a:t>
          </a:r>
          <a:br>
            <a:rPr lang="en-US" sz="1200" b="1"/>
          </a:br>
          <a:r>
            <a:rPr lang="en-US" sz="1200" b="1"/>
            <a:t>Research</a:t>
          </a:r>
        </a:p>
        <a:p xmlns:a="http://schemas.openxmlformats.org/drawingml/2006/main">
          <a:pPr algn="ctr"/>
          <a:r>
            <a:rPr lang="en-US" sz="1200" b="1"/>
            <a:t>(84.0%)</a:t>
          </a:r>
        </a:p>
        <a:p xmlns:a="http://schemas.openxmlformats.org/drawingml/2006/main">
          <a:pPr algn="ctr"/>
          <a:endParaRPr lang="en-US" sz="1200" b="1"/>
        </a:p>
      </cdr:txBody>
    </cdr:sp>
  </cdr:relSizeAnchor>
</c:userShapes>
</file>

<file path=ppt/drawings/drawing9.xml><?xml version="1.0" encoding="utf-8"?>
<c:userShapes xmlns:c="http://schemas.openxmlformats.org/drawingml/2006/chart">
  <cdr:relSizeAnchor xmlns:cdr="http://schemas.openxmlformats.org/drawingml/2006/chartDrawing">
    <cdr:from>
      <cdr:x>0.07334</cdr:x>
      <cdr:y>0.83295</cdr:y>
    </cdr:from>
    <cdr:to>
      <cdr:x>0.29776</cdr:x>
      <cdr:y>0.99061</cdr:y>
    </cdr:to>
    <cdr:sp macro="" textlink="">
      <cdr:nvSpPr>
        <cdr:cNvPr id="4" name="TextBox 3"/>
        <cdr:cNvSpPr txBox="1"/>
      </cdr:nvSpPr>
      <cdr:spPr>
        <a:xfrm xmlns:a="http://schemas.openxmlformats.org/drawingml/2006/main">
          <a:off x="549929" y="3884400"/>
          <a:ext cx="1682719" cy="73523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200" b="1"/>
            <a:t>Translational</a:t>
          </a:r>
          <a:br>
            <a:rPr lang="en-US" sz="1200" b="1"/>
          </a:br>
          <a:r>
            <a:rPr lang="en-US" sz="1200" b="1"/>
            <a:t>Research</a:t>
          </a:r>
        </a:p>
        <a:p xmlns:a="http://schemas.openxmlformats.org/drawingml/2006/main">
          <a:pPr algn="ctr"/>
          <a:r>
            <a:rPr lang="en-US" sz="1200" b="1"/>
            <a:t>(35.0%)</a:t>
          </a:r>
        </a:p>
        <a:p xmlns:a="http://schemas.openxmlformats.org/drawingml/2006/main">
          <a:pPr algn="ctr"/>
          <a:endParaRPr lang="en-US" sz="1100"/>
        </a:p>
      </cdr:txBody>
    </cdr:sp>
  </cdr:relSizeAnchor>
  <cdr:relSizeAnchor xmlns:cdr="http://schemas.openxmlformats.org/drawingml/2006/chartDrawing">
    <cdr:from>
      <cdr:x>0.55894</cdr:x>
      <cdr:y>0.90469</cdr:y>
    </cdr:from>
    <cdr:to>
      <cdr:x>0.91159</cdr:x>
      <cdr:y>0.95308</cdr:y>
    </cdr:to>
    <cdr:sp macro="" textlink="">
      <cdr:nvSpPr>
        <cdr:cNvPr id="5" name="TextBox 4"/>
        <cdr:cNvSpPr txBox="1"/>
      </cdr:nvSpPr>
      <cdr:spPr>
        <a:xfrm xmlns:a="http://schemas.openxmlformats.org/drawingml/2006/main">
          <a:off x="5419727" y="5876927"/>
          <a:ext cx="3419475" cy="31432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0.28864</cdr:x>
      <cdr:y>0.83137</cdr:y>
    </cdr:from>
    <cdr:to>
      <cdr:x>0.55103</cdr:x>
      <cdr:y>0.98652</cdr:y>
    </cdr:to>
    <cdr:sp macro="" textlink="">
      <cdr:nvSpPr>
        <cdr:cNvPr id="6" name="TextBox 5"/>
        <cdr:cNvSpPr txBox="1"/>
      </cdr:nvSpPr>
      <cdr:spPr>
        <a:xfrm xmlns:a="http://schemas.openxmlformats.org/drawingml/2006/main">
          <a:off x="2164235" y="3877067"/>
          <a:ext cx="1967422" cy="72350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200" b="1"/>
            <a:t>Non-Translational</a:t>
          </a:r>
          <a:br>
            <a:rPr lang="en-US" sz="1200" b="1"/>
          </a:br>
          <a:r>
            <a:rPr lang="en-US" sz="1200" b="1"/>
            <a:t>Research</a:t>
          </a:r>
        </a:p>
        <a:p xmlns:a="http://schemas.openxmlformats.org/drawingml/2006/main">
          <a:pPr algn="ctr"/>
          <a:r>
            <a:rPr lang="en-US" sz="1200" b="1"/>
            <a:t>(65.0%)</a:t>
          </a:r>
        </a:p>
        <a:p xmlns:a="http://schemas.openxmlformats.org/drawingml/2006/main">
          <a:pPr algn="ctr"/>
          <a:endParaRPr lang="en-US" sz="1200" b="1"/>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18F853-59ED-4348-836F-FCD0559DFA0B}" type="datetimeFigureOut">
              <a:rPr lang="en-US" smtClean="0"/>
              <a:t>7/8/2024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0EA267-FFB4-4F95-BA29-A0CC7756D3D4}" type="slidenum">
              <a:rPr lang="en-US" smtClean="0"/>
              <a:t>‹#›</a:t>
            </a:fld>
            <a:endParaRPr lang="en-US"/>
          </a:p>
        </p:txBody>
      </p:sp>
    </p:spTree>
    <p:extLst>
      <p:ext uri="{BB962C8B-B14F-4D97-AF65-F5344CB8AC3E}">
        <p14:creationId xmlns:p14="http://schemas.microsoft.com/office/powerpoint/2010/main" val="24446361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ERCs Referenced in Slides 1-5</a:t>
            </a:r>
          </a:p>
          <a:p>
            <a:endParaRPr lang="en-US" dirty="0"/>
          </a:p>
        </p:txBody>
      </p:sp>
      <p:sp>
        <p:nvSpPr>
          <p:cNvPr id="4" name="Slide Number Placeholder 3"/>
          <p:cNvSpPr>
            <a:spLocks noGrp="1"/>
          </p:cNvSpPr>
          <p:nvPr>
            <p:ph type="sldNum" sz="quarter" idx="10"/>
          </p:nvPr>
        </p:nvSpPr>
        <p:spPr/>
        <p:txBody>
          <a:bodyPr/>
          <a:lstStyle/>
          <a:p>
            <a:fld id="{DF0EA267-FFB4-4F95-BA29-A0CC7756D3D4}" type="slidenum">
              <a:rPr lang="en-US" smtClean="0"/>
              <a:t>2</a:t>
            </a:fld>
            <a:endParaRPr lang="en-US"/>
          </a:p>
        </p:txBody>
      </p:sp>
    </p:spTree>
    <p:extLst>
      <p:ext uri="{BB962C8B-B14F-4D97-AF65-F5344CB8AC3E}">
        <p14:creationId xmlns:p14="http://schemas.microsoft.com/office/powerpoint/2010/main" val="15084544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The demographic</a:t>
            </a:r>
            <a:r>
              <a:rPr lang="en-US" sz="1200" kern="1200" baseline="0">
                <a:solidFill>
                  <a:schemeClr val="tx1"/>
                </a:solidFill>
                <a:effectLst/>
                <a:latin typeface="+mn-lt"/>
                <a:ea typeface="+mn-ea"/>
                <a:cs typeface="+mn-cs"/>
              </a:rPr>
              <a:t> breakdown does not include counts of personnel who did not report citizenship. Therefore, the total U.S. Citizens and Permanent Residents plus the total Foreign residents (599) is lower than the grand total of 647, as </a:t>
            </a:r>
            <a:r>
              <a:rPr lang="en-US" sz="1200" kern="1200">
                <a:solidFill>
                  <a:schemeClr val="tx1"/>
                </a:solidFill>
                <a:effectLst/>
                <a:latin typeface="+mn-lt"/>
                <a:ea typeface="+mn-ea"/>
                <a:cs typeface="+mn-cs"/>
              </a:rPr>
              <a:t>there were 48 individuals marked as faculty who did not provide their citizenship information in 2023. Total faculty is now as follows: U.S.</a:t>
            </a:r>
            <a:r>
              <a:rPr lang="en-US" sz="1200" kern="1200" baseline="0">
                <a:solidFill>
                  <a:schemeClr val="tx1"/>
                </a:solidFill>
                <a:effectLst/>
                <a:latin typeface="+mn-lt"/>
                <a:ea typeface="+mn-ea"/>
                <a:cs typeface="+mn-cs"/>
              </a:rPr>
              <a:t> Citizens and Permanent Residents: 547, Foreign residents: 52, Not reported: 48.</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n-ea"/>
              <a:cs typeface="+mn-cs"/>
            </a:endParaRPr>
          </a:p>
          <a:p>
            <a:endParaRPr lang="en-US"/>
          </a:p>
        </p:txBody>
      </p:sp>
      <p:sp>
        <p:nvSpPr>
          <p:cNvPr id="4" name="Slide Number Placeholder 3"/>
          <p:cNvSpPr>
            <a:spLocks noGrp="1"/>
          </p:cNvSpPr>
          <p:nvPr>
            <p:ph type="sldNum" sz="quarter" idx="10"/>
          </p:nvPr>
        </p:nvSpPr>
        <p:spPr/>
        <p:txBody>
          <a:bodyPr/>
          <a:lstStyle/>
          <a:p>
            <a:fld id="{DF0EA267-FFB4-4F95-BA29-A0CC7756D3D4}" type="slidenum">
              <a:rPr lang="en-US" smtClean="0"/>
              <a:t>11</a:t>
            </a:fld>
            <a:endParaRPr lang="en-US"/>
          </a:p>
        </p:txBody>
      </p:sp>
    </p:spTree>
    <p:extLst>
      <p:ext uri="{BB962C8B-B14F-4D97-AF65-F5344CB8AC3E}">
        <p14:creationId xmlns:p14="http://schemas.microsoft.com/office/powerpoint/2010/main" val="38975142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F0EA267-FFB4-4F95-BA29-A0CC7756D3D4}" type="slidenum">
              <a:rPr lang="en-US" smtClean="0"/>
              <a:t>12</a:t>
            </a:fld>
            <a:endParaRPr lang="en-US"/>
          </a:p>
        </p:txBody>
      </p:sp>
    </p:spTree>
    <p:extLst>
      <p:ext uri="{BB962C8B-B14F-4D97-AF65-F5344CB8AC3E}">
        <p14:creationId xmlns:p14="http://schemas.microsoft.com/office/powerpoint/2010/main" val="25724493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a:t>Reported percentages of personnel do not include data from centers that entered their demographics by institution, vs. individual.</a:t>
            </a:r>
          </a:p>
          <a:p>
            <a:endParaRPr lang="en-US"/>
          </a:p>
        </p:txBody>
      </p:sp>
      <p:sp>
        <p:nvSpPr>
          <p:cNvPr id="4" name="Slide Number Placeholder 3"/>
          <p:cNvSpPr>
            <a:spLocks noGrp="1"/>
          </p:cNvSpPr>
          <p:nvPr>
            <p:ph type="sldNum" sz="quarter" idx="10"/>
          </p:nvPr>
        </p:nvSpPr>
        <p:spPr/>
        <p:txBody>
          <a:bodyPr/>
          <a:lstStyle/>
          <a:p>
            <a:fld id="{DF0EA267-FFB4-4F95-BA29-A0CC7756D3D4}" type="slidenum">
              <a:rPr lang="en-US" smtClean="0"/>
              <a:t>13</a:t>
            </a:fld>
            <a:endParaRPr lang="en-US"/>
          </a:p>
        </p:txBody>
      </p:sp>
    </p:spTree>
    <p:extLst>
      <p:ext uri="{BB962C8B-B14F-4D97-AF65-F5344CB8AC3E}">
        <p14:creationId xmlns:p14="http://schemas.microsoft.com/office/powerpoint/2010/main" val="22153467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a:t>Reported percentages of personnel do not include data from centers that entered their demographics by institution, vs. individual.</a:t>
            </a:r>
          </a:p>
          <a:p>
            <a:endParaRPr lang="en-US"/>
          </a:p>
        </p:txBody>
      </p:sp>
      <p:sp>
        <p:nvSpPr>
          <p:cNvPr id="4" name="Slide Number Placeholder 3"/>
          <p:cNvSpPr>
            <a:spLocks noGrp="1"/>
          </p:cNvSpPr>
          <p:nvPr>
            <p:ph type="sldNum" sz="quarter" idx="10"/>
          </p:nvPr>
        </p:nvSpPr>
        <p:spPr/>
        <p:txBody>
          <a:bodyPr/>
          <a:lstStyle/>
          <a:p>
            <a:fld id="{DF0EA267-FFB4-4F95-BA29-A0CC7756D3D4}" type="slidenum">
              <a:rPr lang="en-US" smtClean="0"/>
              <a:t>14</a:t>
            </a:fld>
            <a:endParaRPr lang="en-US"/>
          </a:p>
        </p:txBody>
      </p:sp>
    </p:spTree>
    <p:extLst>
      <p:ext uri="{BB962C8B-B14F-4D97-AF65-F5344CB8AC3E}">
        <p14:creationId xmlns:p14="http://schemas.microsoft.com/office/powerpoint/2010/main" val="20147688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a:t>Reported percentages of personnel do not include data from centers that entered their demographics by institution, vs. individual.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a:p>
          <a:p>
            <a:endParaRPr lang="en-US"/>
          </a:p>
        </p:txBody>
      </p:sp>
      <p:sp>
        <p:nvSpPr>
          <p:cNvPr id="4" name="Slide Number Placeholder 3"/>
          <p:cNvSpPr>
            <a:spLocks noGrp="1"/>
          </p:cNvSpPr>
          <p:nvPr>
            <p:ph type="sldNum" sz="quarter" idx="10"/>
          </p:nvPr>
        </p:nvSpPr>
        <p:spPr/>
        <p:txBody>
          <a:bodyPr/>
          <a:lstStyle/>
          <a:p>
            <a:fld id="{DF0EA267-FFB4-4F95-BA29-A0CC7756D3D4}" type="slidenum">
              <a:rPr lang="en-US" smtClean="0"/>
              <a:t>15</a:t>
            </a:fld>
            <a:endParaRPr lang="en-US"/>
          </a:p>
        </p:txBody>
      </p:sp>
    </p:spTree>
    <p:extLst>
      <p:ext uri="{BB962C8B-B14F-4D97-AF65-F5344CB8AC3E}">
        <p14:creationId xmlns:p14="http://schemas.microsoft.com/office/powerpoint/2010/main" val="16604902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a:t>Reported percentages of personnel do not include data from centers that entered their demographics by institution, vs. individual.</a:t>
            </a:r>
          </a:p>
          <a:p>
            <a:endParaRPr lang="en-US" dirty="0"/>
          </a:p>
        </p:txBody>
      </p:sp>
      <p:sp>
        <p:nvSpPr>
          <p:cNvPr id="4" name="Slide Number Placeholder 3"/>
          <p:cNvSpPr>
            <a:spLocks noGrp="1"/>
          </p:cNvSpPr>
          <p:nvPr>
            <p:ph type="sldNum" sz="quarter" idx="10"/>
          </p:nvPr>
        </p:nvSpPr>
        <p:spPr/>
        <p:txBody>
          <a:bodyPr/>
          <a:lstStyle/>
          <a:p>
            <a:fld id="{DF0EA267-FFB4-4F95-BA29-A0CC7756D3D4}" type="slidenum">
              <a:rPr lang="en-US" smtClean="0"/>
              <a:t>16</a:t>
            </a:fld>
            <a:endParaRPr lang="en-US"/>
          </a:p>
        </p:txBody>
      </p:sp>
    </p:spTree>
    <p:extLst>
      <p:ext uri="{BB962C8B-B14F-4D97-AF65-F5344CB8AC3E}">
        <p14:creationId xmlns:p14="http://schemas.microsoft.com/office/powerpoint/2010/main" val="8671420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a:t>Reported percentages of personnel do not include data from centers that entered their demographics by institution, vs. individual.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a:p>
          <a:p>
            <a:endParaRPr lang="en-US"/>
          </a:p>
        </p:txBody>
      </p:sp>
      <p:sp>
        <p:nvSpPr>
          <p:cNvPr id="4" name="Slide Number Placeholder 3"/>
          <p:cNvSpPr>
            <a:spLocks noGrp="1"/>
          </p:cNvSpPr>
          <p:nvPr>
            <p:ph type="sldNum" sz="quarter" idx="10"/>
          </p:nvPr>
        </p:nvSpPr>
        <p:spPr/>
        <p:txBody>
          <a:bodyPr/>
          <a:lstStyle/>
          <a:p>
            <a:fld id="{DF0EA267-FFB4-4F95-BA29-A0CC7756D3D4}" type="slidenum">
              <a:rPr lang="en-US" smtClean="0"/>
              <a:t>17</a:t>
            </a:fld>
            <a:endParaRPr lang="en-US"/>
          </a:p>
        </p:txBody>
      </p:sp>
    </p:spTree>
    <p:extLst>
      <p:ext uri="{BB962C8B-B14F-4D97-AF65-F5344CB8AC3E}">
        <p14:creationId xmlns:p14="http://schemas.microsoft.com/office/powerpoint/2010/main" val="39499326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This</a:t>
            </a:r>
            <a:r>
              <a:rPr lang="en-US" sz="1200" kern="1200" baseline="0">
                <a:solidFill>
                  <a:schemeClr val="tx1"/>
                </a:solidFill>
                <a:effectLst/>
                <a:latin typeface="+mn-lt"/>
                <a:ea typeface="+mn-ea"/>
                <a:cs typeface="+mn-cs"/>
              </a:rPr>
              <a:t> slide includes the following subset of faculty: </a:t>
            </a:r>
            <a:r>
              <a:rPr lang="en-US" sz="1200" kern="1200">
                <a:solidFill>
                  <a:schemeClr val="tx1"/>
                </a:solidFill>
                <a:effectLst/>
                <a:latin typeface="+mn-lt"/>
                <a:ea typeface="+mn-ea"/>
                <a:cs typeface="+mn-cs"/>
              </a:rPr>
              <a:t>Senior Faculty, Junior Faculty, or Visiting Faculty (under the Research Under</a:t>
            </a:r>
            <a:r>
              <a:rPr lang="en-US" sz="1200" kern="1200" baseline="0">
                <a:solidFill>
                  <a:schemeClr val="tx1"/>
                </a:solidFill>
                <a:effectLst/>
                <a:latin typeface="+mn-lt"/>
                <a:ea typeface="+mn-ea"/>
                <a:cs typeface="+mn-cs"/>
              </a:rPr>
              <a:t> Strategic Research Plan classification). Personnel marked as Faculty under the Curriculum Under Strategic Curriculum Plan, only, are not included.</a:t>
            </a:r>
            <a:endParaRPr lang="en-US" sz="1200" kern="1200">
              <a:solidFill>
                <a:schemeClr val="tx1"/>
              </a:solidFill>
              <a:effectLst/>
              <a:latin typeface="+mn-lt"/>
              <a:ea typeface="+mn-ea"/>
              <a:cs typeface="+mn-cs"/>
            </a:endParaRPr>
          </a:p>
          <a:p>
            <a:endParaRPr lang="en-US"/>
          </a:p>
        </p:txBody>
      </p:sp>
      <p:sp>
        <p:nvSpPr>
          <p:cNvPr id="4" name="Slide Number Placeholder 3"/>
          <p:cNvSpPr>
            <a:spLocks noGrp="1"/>
          </p:cNvSpPr>
          <p:nvPr>
            <p:ph type="sldNum" sz="quarter" idx="10"/>
          </p:nvPr>
        </p:nvSpPr>
        <p:spPr/>
        <p:txBody>
          <a:bodyPr/>
          <a:lstStyle/>
          <a:p>
            <a:fld id="{DF0EA267-FFB4-4F95-BA29-A0CC7756D3D4}" type="slidenum">
              <a:rPr lang="en-US" smtClean="0"/>
              <a:t>18</a:t>
            </a:fld>
            <a:endParaRPr lang="en-US"/>
          </a:p>
        </p:txBody>
      </p:sp>
    </p:spTree>
    <p:extLst>
      <p:ext uri="{BB962C8B-B14F-4D97-AF65-F5344CB8AC3E}">
        <p14:creationId xmlns:p14="http://schemas.microsoft.com/office/powerpoint/2010/main" val="28032515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F0EA267-FFB4-4F95-BA29-A0CC7756D3D4}" type="slidenum">
              <a:rPr lang="en-US" smtClean="0"/>
              <a:t>19</a:t>
            </a:fld>
            <a:endParaRPr lang="en-US"/>
          </a:p>
        </p:txBody>
      </p:sp>
    </p:spTree>
    <p:extLst>
      <p:ext uri="{BB962C8B-B14F-4D97-AF65-F5344CB8AC3E}">
        <p14:creationId xmlns:p14="http://schemas.microsoft.com/office/powerpoint/2010/main" val="21749001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kern="1200">
                <a:solidFill>
                  <a:schemeClr val="tx1"/>
                </a:solidFill>
                <a:effectLst/>
                <a:latin typeface="+mn-lt"/>
                <a:ea typeface="+mn-ea"/>
                <a:cs typeface="+mn-cs"/>
              </a:rPr>
              <a:t>Contributing</a:t>
            </a:r>
            <a:r>
              <a:rPr lang="en-US" sz="1200" b="1" i="0" kern="1200" baseline="0">
                <a:solidFill>
                  <a:schemeClr val="tx1"/>
                </a:solidFill>
                <a:effectLst/>
                <a:latin typeface="+mn-lt"/>
                <a:ea typeface="+mn-ea"/>
                <a:cs typeface="+mn-cs"/>
              </a:rPr>
              <a:t> Organization</a:t>
            </a:r>
            <a:r>
              <a:rPr lang="en-US" sz="1200" b="1" kern="1200">
                <a:solidFill>
                  <a:schemeClr val="tx1"/>
                </a:solidFill>
                <a:effectLst/>
                <a:latin typeface="+mn-lt"/>
                <a:ea typeface="+mn-ea"/>
                <a:cs typeface="+mn-cs"/>
              </a:rPr>
              <a:t>—</a:t>
            </a:r>
            <a:r>
              <a:rPr lang="en-US" sz="1200" kern="1200">
                <a:solidFill>
                  <a:schemeClr val="tx1"/>
                </a:solidFill>
                <a:effectLst/>
                <a:latin typeface="+mn-lt"/>
                <a:ea typeface="+mn-ea"/>
                <a:cs typeface="+mn-cs"/>
              </a:rPr>
              <a:t>An organization that provides non-project-specific support to the ERC through grants, equipment, or other real donations but does not satisfy all criteria for full membership. </a:t>
            </a:r>
            <a:endParaRPr lang="en-US" sz="1200" b="1" i="0" kern="1200">
              <a:solidFill>
                <a:schemeClr val="tx1"/>
              </a:solidFill>
              <a:effectLst/>
              <a:latin typeface="+mn-lt"/>
              <a:ea typeface="+mn-ea"/>
              <a:cs typeface="+mn-cs"/>
            </a:endParaRPr>
          </a:p>
          <a:p>
            <a:pPr marL="0" indent="0">
              <a:buFontTx/>
              <a:buNone/>
            </a:pPr>
            <a:endParaRPr lang="en-US" sz="1200" b="1" i="0" kern="1200">
              <a:solidFill>
                <a:schemeClr val="tx1"/>
              </a:solidFill>
              <a:effectLst/>
              <a:latin typeface="+mn-lt"/>
              <a:ea typeface="+mn-ea"/>
              <a:cs typeface="+mn-cs"/>
            </a:endParaRPr>
          </a:p>
          <a:p>
            <a:pPr marL="0" indent="0">
              <a:buFontTx/>
              <a:buNone/>
            </a:pPr>
            <a:r>
              <a:rPr lang="en-US" sz="1200" b="1" i="0" kern="1200">
                <a:solidFill>
                  <a:schemeClr val="tx1"/>
                </a:solidFill>
                <a:effectLst/>
                <a:latin typeface="+mn-lt"/>
                <a:ea typeface="+mn-ea"/>
                <a:cs typeface="+mn-cs"/>
              </a:rPr>
              <a:t>Industrial/Practitioner</a:t>
            </a:r>
            <a:r>
              <a:rPr lang="en-US" sz="1200" b="1" i="0" kern="1200" baseline="0">
                <a:solidFill>
                  <a:schemeClr val="tx1"/>
                </a:solidFill>
                <a:effectLst/>
                <a:latin typeface="+mn-lt"/>
                <a:ea typeface="+mn-ea"/>
                <a:cs typeface="+mn-cs"/>
              </a:rPr>
              <a:t> Member</a:t>
            </a:r>
            <a:r>
              <a:rPr lang="en-US" sz="1200" b="1" kern="1200">
                <a:solidFill>
                  <a:schemeClr val="tx1"/>
                </a:solidFill>
                <a:effectLst/>
                <a:latin typeface="+mn-lt"/>
                <a:ea typeface="+mn-ea"/>
                <a:cs typeface="+mn-cs"/>
              </a:rPr>
              <a:t>—</a:t>
            </a:r>
            <a:r>
              <a:rPr lang="en-US" sz="1200" b="0" i="0" kern="1200">
                <a:solidFill>
                  <a:schemeClr val="tx1"/>
                </a:solidFill>
                <a:effectLst/>
                <a:latin typeface="+mn-lt"/>
                <a:ea typeface="+mn-ea"/>
                <a:cs typeface="+mn-cs"/>
              </a:rPr>
              <a:t>An organization that satisfies all requirements for membership according to the Center's membership agreement and cooperative agreement. Organizations must sign a membership agreement and provide a sufficient level of financial support (cash or in-kind) according to the Center's membership agreement during the Reporting Year. Centers may define different levels of membership. One exception is that a signed membership agreement is not required for members in a government sector. Sectors include the Federal Government, State government, local government, quasi-government research, industry, industry association, medical facility, private foundation, nonprofit, consulting firm, or other. The total amount of cash or in-kind support provided by members is reported in Table 9: Sources of Support. </a:t>
            </a:r>
          </a:p>
          <a:p>
            <a:pPr marL="0" indent="0">
              <a:buFontTx/>
              <a:buNone/>
            </a:pPr>
            <a:endParaRPr lang="en-US" sz="1200" i="0"/>
          </a:p>
          <a:p>
            <a:pPr marL="0" indent="0">
              <a:buFontTx/>
              <a:buNone/>
            </a:pPr>
            <a:r>
              <a:rPr lang="en-US" sz="1200" b="1" i="0"/>
              <a:t>Associated Project</a:t>
            </a:r>
            <a:r>
              <a:rPr lang="en-US" sz="1200" b="1" kern="1200">
                <a:solidFill>
                  <a:schemeClr val="tx1"/>
                </a:solidFill>
                <a:effectLst/>
                <a:latin typeface="+mn-lt"/>
                <a:ea typeface="+mn-ea"/>
                <a:cs typeface="+mn-cs"/>
              </a:rPr>
              <a:t>—</a:t>
            </a:r>
            <a:r>
              <a:rPr lang="en-US" sz="1200" b="0" i="0" kern="1200">
                <a:solidFill>
                  <a:schemeClr val="tx1"/>
                </a:solidFill>
                <a:effectLst/>
                <a:latin typeface="+mn-lt"/>
                <a:ea typeface="+mn-ea"/>
                <a:cs typeface="+mn-cs"/>
              </a:rPr>
              <a:t>A project that is central to either the research strategic plan or education strategic plan that is awarded to the home department of an ERC faculty member. Associated project funds are not controlled by the Center and are reported as indirect sources of support. Only direct costs for these projects should be reported (no indirect costs or reserves remaining).</a:t>
            </a:r>
            <a:endParaRPr lang="en-US" sz="1200" i="0"/>
          </a:p>
          <a:p>
            <a:pPr marL="0" indent="0">
              <a:buFontTx/>
              <a:buNone/>
            </a:pPr>
            <a:endParaRPr lang="en-US" sz="1200" i="0" baseline="0"/>
          </a:p>
          <a:p>
            <a:pPr marL="0" indent="0">
              <a:buFontTx/>
              <a:buNone/>
            </a:pPr>
            <a:r>
              <a:rPr lang="en-US" sz="1200" b="1" i="0" baseline="0"/>
              <a:t>Sponsored Project</a:t>
            </a:r>
            <a:r>
              <a:rPr lang="en-US" sz="1200" b="1" kern="1200">
                <a:solidFill>
                  <a:schemeClr val="tx1"/>
                </a:solidFill>
                <a:effectLst/>
                <a:latin typeface="+mn-lt"/>
                <a:ea typeface="+mn-ea"/>
                <a:cs typeface="+mn-cs"/>
              </a:rPr>
              <a:t>—</a:t>
            </a:r>
            <a:r>
              <a:rPr lang="en-US" sz="1200" b="0" i="0" kern="1200">
                <a:solidFill>
                  <a:schemeClr val="tx1"/>
                </a:solidFill>
                <a:effectLst/>
                <a:latin typeface="+mn-lt"/>
                <a:ea typeface="+mn-ea"/>
                <a:cs typeface="+mn-cs"/>
              </a:rPr>
              <a:t>Projects with a restricted or directed purpose that is specified by the funding source. Sponsored projects augment the Center's core activities. The award goes directly to the Center for a specific project and is classified as restricted cash. Examples of sponsored projects include REU supplements, Defense Advanced Research Projects Agency (DARPA) awards to the Center, and industry-sponsored projects with clearly intended outcomes or activities. </a:t>
            </a:r>
            <a:endParaRPr lang="en-US" sz="1200" i="0" baseline="0"/>
          </a:p>
        </p:txBody>
      </p:sp>
      <p:sp>
        <p:nvSpPr>
          <p:cNvPr id="4" name="Slide Number Placeholder 3"/>
          <p:cNvSpPr>
            <a:spLocks noGrp="1"/>
          </p:cNvSpPr>
          <p:nvPr>
            <p:ph type="sldNum" sz="quarter" idx="10"/>
          </p:nvPr>
        </p:nvSpPr>
        <p:spPr/>
        <p:txBody>
          <a:bodyPr/>
          <a:lstStyle/>
          <a:p>
            <a:fld id="{DF0EA267-FFB4-4F95-BA29-A0CC7756D3D4}" type="slidenum">
              <a:rPr lang="en-US" smtClean="0"/>
              <a:t>20</a:t>
            </a:fld>
            <a:endParaRPr lang="en-US"/>
          </a:p>
        </p:txBody>
      </p:sp>
    </p:spTree>
    <p:extLst>
      <p:ext uri="{BB962C8B-B14F-4D97-AF65-F5344CB8AC3E}">
        <p14:creationId xmlns:p14="http://schemas.microsoft.com/office/powerpoint/2010/main" val="14502975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“Annualized ERCs” on slides 1–5 include the 18 ERCs from the previous slide and the following additional 9 ERCs</a:t>
            </a:r>
          </a:p>
        </p:txBody>
      </p:sp>
      <p:sp>
        <p:nvSpPr>
          <p:cNvPr id="4" name="Slide Number Placeholder 3"/>
          <p:cNvSpPr>
            <a:spLocks noGrp="1"/>
          </p:cNvSpPr>
          <p:nvPr>
            <p:ph type="sldNum" sz="quarter" idx="10"/>
          </p:nvPr>
        </p:nvSpPr>
        <p:spPr/>
        <p:txBody>
          <a:bodyPr/>
          <a:lstStyle/>
          <a:p>
            <a:fld id="{DF0EA267-FFB4-4F95-BA29-A0CC7756D3D4}" type="slidenum">
              <a:rPr lang="en-US" smtClean="0"/>
              <a:t>3</a:t>
            </a:fld>
            <a:endParaRPr lang="en-US"/>
          </a:p>
        </p:txBody>
      </p:sp>
    </p:spTree>
    <p:extLst>
      <p:ext uri="{BB962C8B-B14F-4D97-AF65-F5344CB8AC3E}">
        <p14:creationId xmlns:p14="http://schemas.microsoft.com/office/powerpoint/2010/main" val="13336526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F0EA267-FFB4-4F95-BA29-A0CC7756D3D4}" type="slidenum">
              <a:rPr lang="en-US" smtClean="0"/>
              <a:t>21</a:t>
            </a:fld>
            <a:endParaRPr lang="en-US"/>
          </a:p>
        </p:txBody>
      </p:sp>
    </p:spTree>
    <p:extLst>
      <p:ext uri="{BB962C8B-B14F-4D97-AF65-F5344CB8AC3E}">
        <p14:creationId xmlns:p14="http://schemas.microsoft.com/office/powerpoint/2010/main" val="40762588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F0EA267-FFB4-4F95-BA29-A0CC7756D3D4}" type="slidenum">
              <a:rPr lang="en-US" smtClean="0"/>
              <a:t>22</a:t>
            </a:fld>
            <a:endParaRPr lang="en-US"/>
          </a:p>
        </p:txBody>
      </p:sp>
    </p:spTree>
    <p:extLst>
      <p:ext uri="{BB962C8B-B14F-4D97-AF65-F5344CB8AC3E}">
        <p14:creationId xmlns:p14="http://schemas.microsoft.com/office/powerpoint/2010/main" val="38310055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F0EA267-FFB4-4F95-BA29-A0CC7756D3D4}" type="slidenum">
              <a:rPr lang="en-US" smtClean="0"/>
              <a:t>23</a:t>
            </a:fld>
            <a:endParaRPr lang="en-US"/>
          </a:p>
        </p:txBody>
      </p:sp>
    </p:spTree>
    <p:extLst>
      <p:ext uri="{BB962C8B-B14F-4D97-AF65-F5344CB8AC3E}">
        <p14:creationId xmlns:p14="http://schemas.microsoft.com/office/powerpoint/2010/main" val="7590338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F0EA267-FFB4-4F95-BA29-A0CC7756D3D4}" type="slidenum">
              <a:rPr lang="en-US" smtClean="0"/>
              <a:t>24</a:t>
            </a:fld>
            <a:endParaRPr lang="en-US"/>
          </a:p>
        </p:txBody>
      </p:sp>
    </p:spTree>
    <p:extLst>
      <p:ext uri="{BB962C8B-B14F-4D97-AF65-F5344CB8AC3E}">
        <p14:creationId xmlns:p14="http://schemas.microsoft.com/office/powerpoint/2010/main" val="12792034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Total only includes Cash Support (Direct and Indirect) and Associated Project Support.</a:t>
            </a:r>
          </a:p>
          <a:p>
            <a:endParaRPr lang="en-US"/>
          </a:p>
        </p:txBody>
      </p:sp>
      <p:sp>
        <p:nvSpPr>
          <p:cNvPr id="4" name="Slide Number Placeholder 3"/>
          <p:cNvSpPr>
            <a:spLocks noGrp="1"/>
          </p:cNvSpPr>
          <p:nvPr>
            <p:ph type="sldNum" sz="quarter" idx="10"/>
          </p:nvPr>
        </p:nvSpPr>
        <p:spPr/>
        <p:txBody>
          <a:bodyPr/>
          <a:lstStyle/>
          <a:p>
            <a:fld id="{DF0EA267-FFB4-4F95-BA29-A0CC7756D3D4}" type="slidenum">
              <a:rPr lang="en-US" smtClean="0"/>
              <a:t>25</a:t>
            </a:fld>
            <a:endParaRPr lang="en-US"/>
          </a:p>
        </p:txBody>
      </p:sp>
    </p:spTree>
    <p:extLst>
      <p:ext uri="{BB962C8B-B14F-4D97-AF65-F5344CB8AC3E}">
        <p14:creationId xmlns:p14="http://schemas.microsoft.com/office/powerpoint/2010/main" val="37134639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F0EA267-FFB4-4F95-BA29-A0CC7756D3D4}" type="slidenum">
              <a:rPr lang="en-US" smtClean="0"/>
              <a:t>26</a:t>
            </a:fld>
            <a:endParaRPr lang="en-US"/>
          </a:p>
        </p:txBody>
      </p:sp>
    </p:spTree>
    <p:extLst>
      <p:ext uri="{BB962C8B-B14F-4D97-AF65-F5344CB8AC3E}">
        <p14:creationId xmlns:p14="http://schemas.microsoft.com/office/powerpoint/2010/main" val="387382654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F0EA267-FFB4-4F95-BA29-A0CC7756D3D4}" type="slidenum">
              <a:rPr lang="en-US" smtClean="0"/>
              <a:t>27</a:t>
            </a:fld>
            <a:endParaRPr lang="en-US"/>
          </a:p>
        </p:txBody>
      </p:sp>
    </p:spTree>
    <p:extLst>
      <p:ext uri="{BB962C8B-B14F-4D97-AF65-F5344CB8AC3E}">
        <p14:creationId xmlns:p14="http://schemas.microsoft.com/office/powerpoint/2010/main" val="25813973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a:solidFill>
                  <a:srgbClr val="FF0000"/>
                </a:solidFill>
              </a:rPr>
              <a:t>Counts</a:t>
            </a:r>
            <a:r>
              <a:rPr lang="en-US" baseline="0">
                <a:solidFill>
                  <a:srgbClr val="FF0000"/>
                </a:solidFill>
              </a:rPr>
              <a:t> of ERCs by sector and year:</a:t>
            </a:r>
          </a:p>
          <a:p>
            <a:endParaRPr lang="en-US" baseline="0">
              <a:solidFill>
                <a:srgbClr val="FF0000"/>
              </a:solidFill>
            </a:endParaRPr>
          </a:p>
          <a:p>
            <a:r>
              <a:rPr lang="en-US" b="1" u="none" baseline="0">
                <a:solidFill>
                  <a:srgbClr val="FF0000"/>
                </a:solidFill>
              </a:rPr>
              <a:t>Advanced Manufacturing Sector</a:t>
            </a:r>
            <a:r>
              <a:rPr lang="en-US" sz="1200" b="1" kern="1200">
                <a:solidFill>
                  <a:schemeClr val="tx1"/>
                </a:solidFill>
                <a:effectLst/>
                <a:latin typeface="+mn-lt"/>
                <a:ea typeface="+mn-ea"/>
                <a:cs typeface="+mn-cs"/>
              </a:rPr>
              <a:t>—</a:t>
            </a:r>
            <a:r>
              <a:rPr lang="en-US" b="0" u="none" baseline="0">
                <a:solidFill>
                  <a:srgbClr val="FF0000"/>
                </a:solidFill>
              </a:rPr>
              <a:t>2013: 5, 2014: 5, 2015: 5, 2016: 5, 2017: 3, 2018: 2, 2019: 3</a:t>
            </a:r>
          </a:p>
          <a:p>
            <a:pPr marL="0" marR="0" indent="0" algn="l" defTabSz="457200" rtl="0" eaLnBrk="1" fontAlgn="auto" latinLnBrk="0" hangingPunct="1">
              <a:lnSpc>
                <a:spcPct val="100000"/>
              </a:lnSpc>
              <a:spcBef>
                <a:spcPts val="0"/>
              </a:spcBef>
              <a:spcAft>
                <a:spcPts val="0"/>
              </a:spcAft>
              <a:buClrTx/>
              <a:buSzTx/>
              <a:buFontTx/>
              <a:buNone/>
              <a:tabLst/>
              <a:defRPr/>
            </a:pPr>
            <a:r>
              <a:rPr lang="en-US" b="1" u="none" baseline="0">
                <a:solidFill>
                  <a:srgbClr val="FF0000"/>
                </a:solidFill>
              </a:rPr>
              <a:t>Biotechnology and Healthcare Sector</a:t>
            </a:r>
            <a:r>
              <a:rPr lang="en-US" sz="1200" b="1" kern="1200">
                <a:solidFill>
                  <a:schemeClr val="tx1"/>
                </a:solidFill>
                <a:effectLst/>
                <a:latin typeface="+mn-lt"/>
                <a:ea typeface="+mn-ea"/>
                <a:cs typeface="+mn-cs"/>
              </a:rPr>
              <a:t>—</a:t>
            </a:r>
            <a:r>
              <a:rPr lang="en-US" b="0" u="none" baseline="0">
                <a:solidFill>
                  <a:srgbClr val="FF0000"/>
                </a:solidFill>
              </a:rPr>
              <a:t>2013: 5, 2014: 4, 2015: 4, 2016: 3, 2017: 3, 2018: 6, 2019: 5</a:t>
            </a:r>
          </a:p>
          <a:p>
            <a:pPr marL="0" marR="0" indent="0" algn="l" defTabSz="457200" rtl="0" eaLnBrk="1" fontAlgn="auto" latinLnBrk="0" hangingPunct="1">
              <a:lnSpc>
                <a:spcPct val="100000"/>
              </a:lnSpc>
              <a:spcBef>
                <a:spcPts val="0"/>
              </a:spcBef>
              <a:spcAft>
                <a:spcPts val="0"/>
              </a:spcAft>
              <a:buClrTx/>
              <a:buSzTx/>
              <a:buFontTx/>
              <a:buNone/>
              <a:tabLst/>
              <a:defRPr/>
            </a:pPr>
            <a:r>
              <a:rPr lang="en-US" b="1" u="none" baseline="0">
                <a:solidFill>
                  <a:srgbClr val="FF0000"/>
                </a:solidFill>
              </a:rPr>
              <a:t>Energy, Sustainability, and Infrastructure Sector</a:t>
            </a:r>
            <a:r>
              <a:rPr lang="en-US" sz="1200" b="1" kern="1200">
                <a:solidFill>
                  <a:schemeClr val="tx1"/>
                </a:solidFill>
                <a:effectLst/>
                <a:latin typeface="+mn-lt"/>
                <a:ea typeface="+mn-ea"/>
                <a:cs typeface="+mn-cs"/>
              </a:rPr>
              <a:t>—</a:t>
            </a:r>
            <a:r>
              <a:rPr lang="en-US" b="0" u="none" baseline="0">
                <a:solidFill>
                  <a:srgbClr val="FF0000"/>
                </a:solidFill>
              </a:rPr>
              <a:t>2013: 5, 2014: 5, 2015: 5, 2016: 6, 2017: 6, 2018: 7, 2019: 7</a:t>
            </a:r>
          </a:p>
          <a:p>
            <a:pPr marL="0" marR="0" indent="0" algn="l" defTabSz="457200" rtl="0" eaLnBrk="1" fontAlgn="auto" latinLnBrk="0" hangingPunct="1">
              <a:lnSpc>
                <a:spcPct val="100000"/>
              </a:lnSpc>
              <a:spcBef>
                <a:spcPts val="0"/>
              </a:spcBef>
              <a:spcAft>
                <a:spcPts val="0"/>
              </a:spcAft>
              <a:buClrTx/>
              <a:buSzTx/>
              <a:buFontTx/>
              <a:buNone/>
              <a:tabLst/>
              <a:defRPr/>
            </a:pPr>
            <a:r>
              <a:rPr lang="en-US" b="1" u="none" baseline="0">
                <a:solidFill>
                  <a:srgbClr val="FF0000"/>
                </a:solidFill>
              </a:rPr>
              <a:t>Micro/Optoelectronics, Sensing, and Information Technology Sector</a:t>
            </a:r>
            <a:r>
              <a:rPr lang="en-US" sz="1200" b="1" kern="1200">
                <a:solidFill>
                  <a:schemeClr val="tx1"/>
                </a:solidFill>
                <a:effectLst/>
                <a:latin typeface="+mn-lt"/>
                <a:ea typeface="+mn-ea"/>
                <a:cs typeface="+mn-cs"/>
              </a:rPr>
              <a:t>—</a:t>
            </a:r>
            <a:r>
              <a:rPr lang="en-US" b="0" u="none" baseline="0">
                <a:solidFill>
                  <a:srgbClr val="FF0000"/>
                </a:solidFill>
              </a:rPr>
              <a:t>2013: 5, 2014: 3, 2015: 3, 2016: 5, 2017: 4, 2018: 4, 2019: 4</a:t>
            </a:r>
          </a:p>
          <a:p>
            <a:endParaRPr lang="en-US"/>
          </a:p>
        </p:txBody>
      </p:sp>
      <p:sp>
        <p:nvSpPr>
          <p:cNvPr id="4" name="Slide Number Placeholder 3"/>
          <p:cNvSpPr>
            <a:spLocks noGrp="1"/>
          </p:cNvSpPr>
          <p:nvPr>
            <p:ph type="sldNum" sz="quarter" idx="10"/>
          </p:nvPr>
        </p:nvSpPr>
        <p:spPr/>
        <p:txBody>
          <a:bodyPr/>
          <a:lstStyle/>
          <a:p>
            <a:fld id="{DF0EA267-FFB4-4F95-BA29-A0CC7756D3D4}" type="slidenum">
              <a:rPr lang="en-US" smtClean="0"/>
              <a:t>28</a:t>
            </a:fld>
            <a:endParaRPr lang="en-US"/>
          </a:p>
        </p:txBody>
      </p:sp>
    </p:spTree>
    <p:extLst>
      <p:ext uri="{BB962C8B-B14F-4D97-AF65-F5344CB8AC3E}">
        <p14:creationId xmlns:p14="http://schemas.microsoft.com/office/powerpoint/2010/main" val="278296216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a:solidFill>
                  <a:srgbClr val="FF0000"/>
                </a:solidFill>
              </a:rPr>
              <a:t>Counts</a:t>
            </a:r>
            <a:r>
              <a:rPr lang="en-US" baseline="0">
                <a:solidFill>
                  <a:srgbClr val="FF0000"/>
                </a:solidFill>
              </a:rPr>
              <a:t> of ERCs by sector and year:</a:t>
            </a:r>
          </a:p>
          <a:p>
            <a:endParaRPr lang="en-US" baseline="0">
              <a:solidFill>
                <a:srgbClr val="FF0000"/>
              </a:solidFill>
            </a:endParaRPr>
          </a:p>
          <a:p>
            <a:r>
              <a:rPr lang="en-US" b="1" u="none" baseline="0">
                <a:solidFill>
                  <a:srgbClr val="FF0000"/>
                </a:solidFill>
              </a:rPr>
              <a:t>Advanced Manufacturing Sector</a:t>
            </a:r>
            <a:r>
              <a:rPr lang="en-US" sz="1200" b="1" kern="1200">
                <a:solidFill>
                  <a:schemeClr val="tx1"/>
                </a:solidFill>
                <a:effectLst/>
                <a:latin typeface="+mn-lt"/>
                <a:ea typeface="+mn-ea"/>
                <a:cs typeface="+mn-cs"/>
              </a:rPr>
              <a:t>—</a:t>
            </a:r>
            <a:r>
              <a:rPr lang="en-US" b="0" u="none" baseline="0">
                <a:solidFill>
                  <a:srgbClr val="FF0000"/>
                </a:solidFill>
              </a:rPr>
              <a:t> 2013: 5, 2014: 5, 2015: 5, 2016: 5, 2017: 3, 2018: 2, 2019: 3</a:t>
            </a:r>
          </a:p>
          <a:p>
            <a:pPr marL="0" marR="0" indent="0" algn="l" defTabSz="457200" rtl="0" eaLnBrk="1" fontAlgn="auto" latinLnBrk="0" hangingPunct="1">
              <a:lnSpc>
                <a:spcPct val="100000"/>
              </a:lnSpc>
              <a:spcBef>
                <a:spcPts val="0"/>
              </a:spcBef>
              <a:spcAft>
                <a:spcPts val="0"/>
              </a:spcAft>
              <a:buClrTx/>
              <a:buSzTx/>
              <a:buFontTx/>
              <a:buNone/>
              <a:tabLst/>
              <a:defRPr/>
            </a:pPr>
            <a:r>
              <a:rPr lang="en-US" b="1" u="none" baseline="0">
                <a:solidFill>
                  <a:srgbClr val="FF0000"/>
                </a:solidFill>
              </a:rPr>
              <a:t>Biotechnology and Healthcare Sector</a:t>
            </a:r>
            <a:r>
              <a:rPr lang="en-US" sz="1200" b="1" kern="1200">
                <a:solidFill>
                  <a:schemeClr val="tx1"/>
                </a:solidFill>
                <a:effectLst/>
                <a:latin typeface="+mn-lt"/>
                <a:ea typeface="+mn-ea"/>
                <a:cs typeface="+mn-cs"/>
              </a:rPr>
              <a:t>—</a:t>
            </a:r>
            <a:r>
              <a:rPr lang="en-US" b="0" u="none" baseline="0">
                <a:solidFill>
                  <a:srgbClr val="FF0000"/>
                </a:solidFill>
              </a:rPr>
              <a:t> 2013: 5, 2014: 4, 2015: 4, 2016: 3, 2017: 3, 2018: 6, 2019: 5</a:t>
            </a:r>
          </a:p>
          <a:p>
            <a:pPr marL="0" marR="0" indent="0" algn="l" defTabSz="457200" rtl="0" eaLnBrk="1" fontAlgn="auto" latinLnBrk="0" hangingPunct="1">
              <a:lnSpc>
                <a:spcPct val="100000"/>
              </a:lnSpc>
              <a:spcBef>
                <a:spcPts val="0"/>
              </a:spcBef>
              <a:spcAft>
                <a:spcPts val="0"/>
              </a:spcAft>
              <a:buClrTx/>
              <a:buSzTx/>
              <a:buFontTx/>
              <a:buNone/>
              <a:tabLst/>
              <a:defRPr/>
            </a:pPr>
            <a:r>
              <a:rPr lang="en-US" b="1" u="none" baseline="0">
                <a:solidFill>
                  <a:srgbClr val="FF0000"/>
                </a:solidFill>
              </a:rPr>
              <a:t>Energy, Sustainability, and Infrastructure Sector</a:t>
            </a:r>
            <a:r>
              <a:rPr lang="en-US" sz="1200" b="1" kern="1200">
                <a:solidFill>
                  <a:schemeClr val="tx1"/>
                </a:solidFill>
                <a:effectLst/>
                <a:latin typeface="+mn-lt"/>
                <a:ea typeface="+mn-ea"/>
                <a:cs typeface="+mn-cs"/>
              </a:rPr>
              <a:t>—</a:t>
            </a:r>
            <a:r>
              <a:rPr lang="en-US" b="0" u="none" baseline="0">
                <a:solidFill>
                  <a:srgbClr val="FF0000"/>
                </a:solidFill>
              </a:rPr>
              <a:t> 2013: 5, 2014: 5, 2015: 5, 2016: 6, 2017: 6, 2018: 7, 2019: 7</a:t>
            </a:r>
          </a:p>
          <a:p>
            <a:pPr marL="0" marR="0" indent="0" algn="l" defTabSz="457200" rtl="0" eaLnBrk="1" fontAlgn="auto" latinLnBrk="0" hangingPunct="1">
              <a:lnSpc>
                <a:spcPct val="100000"/>
              </a:lnSpc>
              <a:spcBef>
                <a:spcPts val="0"/>
              </a:spcBef>
              <a:spcAft>
                <a:spcPts val="0"/>
              </a:spcAft>
              <a:buClrTx/>
              <a:buSzTx/>
              <a:buFontTx/>
              <a:buNone/>
              <a:tabLst/>
              <a:defRPr/>
            </a:pPr>
            <a:r>
              <a:rPr lang="en-US" b="1" u="none" baseline="0">
                <a:solidFill>
                  <a:srgbClr val="FF0000"/>
                </a:solidFill>
              </a:rPr>
              <a:t>Micro/Optoelectronics, Sensing, and Information Technology Sector</a:t>
            </a:r>
            <a:r>
              <a:rPr lang="en-US" sz="1200" b="1" kern="1200">
                <a:solidFill>
                  <a:schemeClr val="tx1"/>
                </a:solidFill>
                <a:effectLst/>
                <a:latin typeface="+mn-lt"/>
                <a:ea typeface="+mn-ea"/>
                <a:cs typeface="+mn-cs"/>
              </a:rPr>
              <a:t>—</a:t>
            </a:r>
            <a:r>
              <a:rPr lang="en-US" b="0" u="none" baseline="0">
                <a:solidFill>
                  <a:srgbClr val="FF0000"/>
                </a:solidFill>
              </a:rPr>
              <a:t>2013: 5, 2014: 3, 2015: 3, 2016: 5, 2017: 4, 2018: 4, 2019: 4</a:t>
            </a:r>
            <a:endParaRPr lang="en-US"/>
          </a:p>
        </p:txBody>
      </p:sp>
      <p:sp>
        <p:nvSpPr>
          <p:cNvPr id="4" name="Slide Number Placeholder 3"/>
          <p:cNvSpPr>
            <a:spLocks noGrp="1"/>
          </p:cNvSpPr>
          <p:nvPr>
            <p:ph type="sldNum" sz="quarter" idx="10"/>
          </p:nvPr>
        </p:nvSpPr>
        <p:spPr/>
        <p:txBody>
          <a:bodyPr/>
          <a:lstStyle/>
          <a:p>
            <a:fld id="{DF0EA267-FFB4-4F95-BA29-A0CC7756D3D4}" type="slidenum">
              <a:rPr lang="en-US" smtClean="0"/>
              <a:t>29</a:t>
            </a:fld>
            <a:endParaRPr lang="en-US"/>
          </a:p>
        </p:txBody>
      </p:sp>
    </p:spTree>
    <p:extLst>
      <p:ext uri="{BB962C8B-B14F-4D97-AF65-F5344CB8AC3E}">
        <p14:creationId xmlns:p14="http://schemas.microsoft.com/office/powerpoint/2010/main" val="114371186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F0EA267-FFB4-4F95-BA29-A0CC7756D3D4}" type="slidenum">
              <a:rPr lang="en-US" smtClean="0"/>
              <a:t>30</a:t>
            </a:fld>
            <a:endParaRPr lang="en-US"/>
          </a:p>
        </p:txBody>
      </p:sp>
    </p:spTree>
    <p:extLst>
      <p:ext uri="{BB962C8B-B14F-4D97-AF65-F5344CB8AC3E}">
        <p14:creationId xmlns:p14="http://schemas.microsoft.com/office/powerpoint/2010/main" val="29767186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F0EA267-FFB4-4F95-BA29-A0CC7756D3D4}" type="slidenum">
              <a:rPr lang="en-US" smtClean="0"/>
              <a:t>4</a:t>
            </a:fld>
            <a:endParaRPr lang="en-US"/>
          </a:p>
        </p:txBody>
      </p:sp>
    </p:spTree>
    <p:extLst>
      <p:ext uri="{BB962C8B-B14F-4D97-AF65-F5344CB8AC3E}">
        <p14:creationId xmlns:p14="http://schemas.microsoft.com/office/powerpoint/2010/main" val="227244864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10"/>
          </p:nvPr>
        </p:nvSpPr>
        <p:spPr/>
        <p:txBody>
          <a:bodyPr/>
          <a:lstStyle/>
          <a:p>
            <a:fld id="{DF0EA267-FFB4-4F95-BA29-A0CC7756D3D4}" type="slidenum">
              <a:rPr lang="en-US" smtClean="0"/>
              <a:t>31</a:t>
            </a:fld>
            <a:endParaRPr lang="en-US"/>
          </a:p>
        </p:txBody>
      </p:sp>
    </p:spTree>
    <p:extLst>
      <p:ext uri="{BB962C8B-B14F-4D97-AF65-F5344CB8AC3E}">
        <p14:creationId xmlns:p14="http://schemas.microsoft.com/office/powerpoint/2010/main" val="401474578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10"/>
          </p:nvPr>
        </p:nvSpPr>
        <p:spPr/>
        <p:txBody>
          <a:bodyPr/>
          <a:lstStyle/>
          <a:p>
            <a:fld id="{DF0EA267-FFB4-4F95-BA29-A0CC7756D3D4}" type="slidenum">
              <a:rPr lang="en-US" smtClean="0"/>
              <a:t>32</a:t>
            </a:fld>
            <a:endParaRPr lang="en-US"/>
          </a:p>
        </p:txBody>
      </p:sp>
    </p:spTree>
    <p:extLst>
      <p:ext uri="{BB962C8B-B14F-4D97-AF65-F5344CB8AC3E}">
        <p14:creationId xmlns:p14="http://schemas.microsoft.com/office/powerpoint/2010/main" val="147713224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F0EA267-FFB4-4F95-BA29-A0CC7756D3D4}" type="slidenum">
              <a:rPr lang="en-US" smtClean="0"/>
              <a:t>33</a:t>
            </a:fld>
            <a:endParaRPr lang="en-US"/>
          </a:p>
        </p:txBody>
      </p:sp>
    </p:spTree>
    <p:extLst>
      <p:ext uri="{BB962C8B-B14F-4D97-AF65-F5344CB8AC3E}">
        <p14:creationId xmlns:p14="http://schemas.microsoft.com/office/powerpoint/2010/main" val="380040055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F0EA267-FFB4-4F95-BA29-A0CC7756D3D4}" type="slidenum">
              <a:rPr lang="en-US" smtClean="0"/>
              <a:t>34</a:t>
            </a:fld>
            <a:endParaRPr lang="en-US"/>
          </a:p>
        </p:txBody>
      </p:sp>
    </p:spTree>
    <p:extLst>
      <p:ext uri="{BB962C8B-B14F-4D97-AF65-F5344CB8AC3E}">
        <p14:creationId xmlns:p14="http://schemas.microsoft.com/office/powerpoint/2010/main" val="241425390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F0EA267-FFB4-4F95-BA29-A0CC7756D3D4}" type="slidenum">
              <a:rPr lang="en-US" smtClean="0"/>
              <a:t>35</a:t>
            </a:fld>
            <a:endParaRPr lang="en-US"/>
          </a:p>
        </p:txBody>
      </p:sp>
    </p:spTree>
    <p:extLst>
      <p:ext uri="{BB962C8B-B14F-4D97-AF65-F5344CB8AC3E}">
        <p14:creationId xmlns:p14="http://schemas.microsoft.com/office/powerpoint/2010/main" val="191362530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a:t>Need to update translational</a:t>
            </a:r>
            <a:r>
              <a:rPr lang="en-US" baseline="0"/>
              <a:t> research </a:t>
            </a:r>
          </a:p>
          <a:p>
            <a:endParaRPr lang="en-US"/>
          </a:p>
        </p:txBody>
      </p:sp>
      <p:sp>
        <p:nvSpPr>
          <p:cNvPr id="4" name="Slide Number Placeholder 3"/>
          <p:cNvSpPr>
            <a:spLocks noGrp="1"/>
          </p:cNvSpPr>
          <p:nvPr>
            <p:ph type="sldNum" sz="quarter" idx="10"/>
          </p:nvPr>
        </p:nvSpPr>
        <p:spPr/>
        <p:txBody>
          <a:bodyPr/>
          <a:lstStyle/>
          <a:p>
            <a:fld id="{DF0EA267-FFB4-4F95-BA29-A0CC7756D3D4}" type="slidenum">
              <a:rPr lang="en-US" smtClean="0"/>
              <a:t>36</a:t>
            </a:fld>
            <a:endParaRPr lang="en-US"/>
          </a:p>
        </p:txBody>
      </p:sp>
    </p:spTree>
    <p:extLst>
      <p:ext uri="{BB962C8B-B14F-4D97-AF65-F5344CB8AC3E}">
        <p14:creationId xmlns:p14="http://schemas.microsoft.com/office/powerpoint/2010/main" val="371600852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F0EA267-FFB4-4F95-BA29-A0CC7756D3D4}" type="slidenum">
              <a:rPr lang="en-US" smtClean="0"/>
              <a:t>37</a:t>
            </a:fld>
            <a:endParaRPr lang="en-US"/>
          </a:p>
        </p:txBody>
      </p:sp>
    </p:spTree>
    <p:extLst>
      <p:ext uri="{BB962C8B-B14F-4D97-AF65-F5344CB8AC3E}">
        <p14:creationId xmlns:p14="http://schemas.microsoft.com/office/powerpoint/2010/main" val="340326958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F0EA267-FFB4-4F95-BA29-A0CC7756D3D4}" type="slidenum">
              <a:rPr lang="en-US" smtClean="0"/>
              <a:t>38</a:t>
            </a:fld>
            <a:endParaRPr lang="en-US"/>
          </a:p>
        </p:txBody>
      </p:sp>
    </p:spTree>
    <p:extLst>
      <p:ext uri="{BB962C8B-B14F-4D97-AF65-F5344CB8AC3E}">
        <p14:creationId xmlns:p14="http://schemas.microsoft.com/office/powerpoint/2010/main" val="141809026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F0EA267-FFB4-4F95-BA29-A0CC7756D3D4}" type="slidenum">
              <a:rPr lang="en-US" smtClean="0"/>
              <a:t>39</a:t>
            </a:fld>
            <a:endParaRPr lang="en-US"/>
          </a:p>
        </p:txBody>
      </p:sp>
    </p:spTree>
    <p:extLst>
      <p:ext uri="{BB962C8B-B14F-4D97-AF65-F5344CB8AC3E}">
        <p14:creationId xmlns:p14="http://schemas.microsoft.com/office/powerpoint/2010/main" val="94775163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a:solidFill>
                  <a:schemeClr val="tx1"/>
                </a:solidFill>
                <a:effectLst/>
                <a:latin typeface="+mn-lt"/>
                <a:ea typeface="+mn-ea"/>
                <a:cs typeface="+mn-cs"/>
              </a:rPr>
              <a:t>This slide includes all</a:t>
            </a:r>
            <a:r>
              <a:rPr lang="en-US" sz="1200" b="0" kern="1200" baseline="0">
                <a:solidFill>
                  <a:schemeClr val="tx1"/>
                </a:solidFill>
                <a:effectLst/>
                <a:latin typeface="+mn-lt"/>
                <a:ea typeface="+mn-ea"/>
                <a:cs typeface="+mn-cs"/>
              </a:rPr>
              <a:t> personnel indicated as a Project Investigator on one or more projects.</a:t>
            </a:r>
            <a:endParaRPr lang="en-US" sz="1200" b="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a:solidFill>
                  <a:schemeClr val="tx1"/>
                </a:solidFill>
                <a:effectLst/>
                <a:latin typeface="+mn-lt"/>
                <a:ea typeface="+mn-ea"/>
                <a:cs typeface="+mn-cs"/>
              </a:rPr>
              <a:t>Project Investigator—</a:t>
            </a:r>
            <a:r>
              <a:rPr lang="en-US" sz="1200" kern="1200">
                <a:solidFill>
                  <a:schemeClr val="tx1"/>
                </a:solidFill>
                <a:effectLst/>
                <a:latin typeface="+mn-lt"/>
                <a:ea typeface="+mn-ea"/>
                <a:cs typeface="+mn-cs"/>
              </a:rPr>
              <a:t>Typically, a faculty member conducting research or supervising students on a project. In unusual cases, this could be a student if he or she provides a significant leadership role on the project. Project Investigators appear by name, institution, and discipline in table 2, as well as being counted in the thrust totals of personnel. Additional personnel, not in a leadership role, working on a project should be reported as “additional project personnel.”</a:t>
            </a:r>
          </a:p>
          <a:p>
            <a:endParaRPr lang="en-US"/>
          </a:p>
        </p:txBody>
      </p:sp>
      <p:sp>
        <p:nvSpPr>
          <p:cNvPr id="4" name="Slide Number Placeholder 3"/>
          <p:cNvSpPr>
            <a:spLocks noGrp="1"/>
          </p:cNvSpPr>
          <p:nvPr>
            <p:ph type="sldNum" sz="quarter" idx="10"/>
          </p:nvPr>
        </p:nvSpPr>
        <p:spPr/>
        <p:txBody>
          <a:bodyPr/>
          <a:lstStyle/>
          <a:p>
            <a:fld id="{DF0EA267-FFB4-4F95-BA29-A0CC7756D3D4}" type="slidenum">
              <a:rPr lang="en-US" smtClean="0">
                <a:solidFill>
                  <a:prstClr val="black"/>
                </a:solidFill>
              </a:rPr>
              <a:pPr/>
              <a:t>40</a:t>
            </a:fld>
            <a:endParaRPr lang="en-US">
              <a:solidFill>
                <a:prstClr val="black"/>
              </a:solidFill>
            </a:endParaRPr>
          </a:p>
        </p:txBody>
      </p:sp>
    </p:spTree>
    <p:extLst>
      <p:ext uri="{BB962C8B-B14F-4D97-AF65-F5344CB8AC3E}">
        <p14:creationId xmlns:p14="http://schemas.microsoft.com/office/powerpoint/2010/main" val="37883043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F0EA267-FFB4-4F95-BA29-A0CC7756D3D4}" type="slidenum">
              <a:rPr lang="en-US" smtClean="0"/>
              <a:t>5</a:t>
            </a:fld>
            <a:endParaRPr lang="en-US"/>
          </a:p>
        </p:txBody>
      </p:sp>
    </p:spTree>
    <p:extLst>
      <p:ext uri="{BB962C8B-B14F-4D97-AF65-F5344CB8AC3E}">
        <p14:creationId xmlns:p14="http://schemas.microsoft.com/office/powerpoint/2010/main" val="399467392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a:solidFill>
                  <a:schemeClr val="tx1"/>
                </a:solidFill>
                <a:effectLst/>
                <a:latin typeface="+mn-lt"/>
                <a:ea typeface="+mn-ea"/>
                <a:cs typeface="+mn-cs"/>
              </a:rPr>
              <a:t>Project Investigator—</a:t>
            </a:r>
            <a:r>
              <a:rPr lang="en-US" sz="1200" kern="1200">
                <a:solidFill>
                  <a:schemeClr val="tx1"/>
                </a:solidFill>
                <a:effectLst/>
                <a:latin typeface="+mn-lt"/>
                <a:ea typeface="+mn-ea"/>
                <a:cs typeface="+mn-cs"/>
              </a:rPr>
              <a:t>Typically, a faculty member conducting research or supervising students on a project. In unusual cases, this could be a student if he or she provides a significant leadership role on the project. Project Investigators appear by name, institution, and discipline in table 2, as well as being counted in the thrust totals of personnel. Additional personnel, not in a leadership role, working on a project should be reported as “additional project personnel.”</a:t>
            </a:r>
          </a:p>
          <a:p>
            <a:endParaRPr lang="en-US"/>
          </a:p>
        </p:txBody>
      </p:sp>
      <p:sp>
        <p:nvSpPr>
          <p:cNvPr id="4" name="Slide Number Placeholder 3"/>
          <p:cNvSpPr>
            <a:spLocks noGrp="1"/>
          </p:cNvSpPr>
          <p:nvPr>
            <p:ph type="sldNum" sz="quarter" idx="10"/>
          </p:nvPr>
        </p:nvSpPr>
        <p:spPr/>
        <p:txBody>
          <a:bodyPr/>
          <a:lstStyle/>
          <a:p>
            <a:fld id="{DF0EA267-FFB4-4F95-BA29-A0CC7756D3D4}" type="slidenum">
              <a:rPr lang="en-US" smtClean="0">
                <a:solidFill>
                  <a:prstClr val="black"/>
                </a:solidFill>
              </a:rPr>
              <a:pPr/>
              <a:t>41</a:t>
            </a:fld>
            <a:endParaRPr lang="en-US">
              <a:solidFill>
                <a:prstClr val="black"/>
              </a:solidFill>
            </a:endParaRPr>
          </a:p>
        </p:txBody>
      </p:sp>
    </p:spTree>
    <p:extLst>
      <p:ext uri="{BB962C8B-B14F-4D97-AF65-F5344CB8AC3E}">
        <p14:creationId xmlns:p14="http://schemas.microsoft.com/office/powerpoint/2010/main" val="217878776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a:solidFill>
                  <a:schemeClr val="tx1"/>
                </a:solidFill>
                <a:effectLst/>
                <a:latin typeface="+mn-lt"/>
                <a:ea typeface="+mn-ea"/>
                <a:cs typeface="+mn-cs"/>
              </a:rPr>
              <a:t>Project Investigator—</a:t>
            </a:r>
            <a:r>
              <a:rPr lang="en-US" sz="1200" kern="1200">
                <a:solidFill>
                  <a:schemeClr val="tx1"/>
                </a:solidFill>
                <a:effectLst/>
                <a:latin typeface="+mn-lt"/>
                <a:ea typeface="+mn-ea"/>
                <a:cs typeface="+mn-cs"/>
              </a:rPr>
              <a:t>Typically, a faculty member conducting research or supervising students on a project. In unusual cases, this could be a student if he or she provides a significant leadership role on the project. Project Investigators appear by name, institution, and discipline in table 2, as well as being counted in the thrust totals of personnel. Additional personnel, not in a leadership role, working on a project should be reported as “additional project personnel.”</a:t>
            </a:r>
          </a:p>
          <a:p>
            <a:endParaRPr lang="en-US"/>
          </a:p>
        </p:txBody>
      </p:sp>
      <p:sp>
        <p:nvSpPr>
          <p:cNvPr id="4" name="Slide Number Placeholder 3"/>
          <p:cNvSpPr>
            <a:spLocks noGrp="1"/>
          </p:cNvSpPr>
          <p:nvPr>
            <p:ph type="sldNum" sz="quarter" idx="10"/>
          </p:nvPr>
        </p:nvSpPr>
        <p:spPr/>
        <p:txBody>
          <a:bodyPr/>
          <a:lstStyle/>
          <a:p>
            <a:fld id="{DF0EA267-FFB4-4F95-BA29-A0CC7756D3D4}" type="slidenum">
              <a:rPr lang="en-US" smtClean="0">
                <a:solidFill>
                  <a:prstClr val="black"/>
                </a:solidFill>
              </a:rPr>
              <a:pPr/>
              <a:t>42</a:t>
            </a:fld>
            <a:endParaRPr lang="en-US">
              <a:solidFill>
                <a:prstClr val="black"/>
              </a:solidFill>
            </a:endParaRPr>
          </a:p>
        </p:txBody>
      </p:sp>
    </p:spTree>
    <p:extLst>
      <p:ext uri="{BB962C8B-B14F-4D97-AF65-F5344CB8AC3E}">
        <p14:creationId xmlns:p14="http://schemas.microsoft.com/office/powerpoint/2010/main" val="7891512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a:solidFill>
                  <a:schemeClr val="tx1"/>
                </a:solidFill>
                <a:effectLst/>
                <a:latin typeface="+mn-lt"/>
                <a:ea typeface="+mn-ea"/>
                <a:cs typeface="+mn-cs"/>
              </a:rPr>
              <a:t>Project Investigator—</a:t>
            </a:r>
            <a:r>
              <a:rPr lang="en-US" sz="1200" kern="1200">
                <a:solidFill>
                  <a:schemeClr val="tx1"/>
                </a:solidFill>
                <a:effectLst/>
                <a:latin typeface="+mn-lt"/>
                <a:ea typeface="+mn-ea"/>
                <a:cs typeface="+mn-cs"/>
              </a:rPr>
              <a:t>Typically, a faculty member conducting research or supervising students on a project. In unusual cases, this could be a student if he or she provides a significant leadership role on the project. Project Investigators appear by name, institution, and discipline in table 2, as well as being counted in the thrust totals of personnel. Additional personnel, not in a leadership role, working on a project should be reported as “additional project personnel.”</a:t>
            </a:r>
          </a:p>
          <a:p>
            <a:endParaRPr lang="en-US"/>
          </a:p>
        </p:txBody>
      </p:sp>
      <p:sp>
        <p:nvSpPr>
          <p:cNvPr id="4" name="Slide Number Placeholder 3"/>
          <p:cNvSpPr>
            <a:spLocks noGrp="1"/>
          </p:cNvSpPr>
          <p:nvPr>
            <p:ph type="sldNum" sz="quarter" idx="10"/>
          </p:nvPr>
        </p:nvSpPr>
        <p:spPr/>
        <p:txBody>
          <a:bodyPr/>
          <a:lstStyle/>
          <a:p>
            <a:fld id="{DF0EA267-FFB4-4F95-BA29-A0CC7756D3D4}" type="slidenum">
              <a:rPr lang="en-US" smtClean="0">
                <a:solidFill>
                  <a:prstClr val="black"/>
                </a:solidFill>
              </a:rPr>
              <a:pPr/>
              <a:t>43</a:t>
            </a:fld>
            <a:endParaRPr lang="en-US">
              <a:solidFill>
                <a:prstClr val="black"/>
              </a:solidFill>
            </a:endParaRPr>
          </a:p>
        </p:txBody>
      </p:sp>
    </p:spTree>
    <p:extLst>
      <p:ext uri="{BB962C8B-B14F-4D97-AF65-F5344CB8AC3E}">
        <p14:creationId xmlns:p14="http://schemas.microsoft.com/office/powerpoint/2010/main" val="122269791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a:solidFill>
                  <a:schemeClr val="tx1"/>
                </a:solidFill>
                <a:effectLst/>
                <a:latin typeface="+mn-lt"/>
                <a:ea typeface="+mn-ea"/>
                <a:cs typeface="+mn-cs"/>
              </a:rPr>
              <a:t>Project Investigator—</a:t>
            </a:r>
            <a:r>
              <a:rPr lang="en-US" sz="1200" kern="1200">
                <a:solidFill>
                  <a:schemeClr val="tx1"/>
                </a:solidFill>
                <a:effectLst/>
                <a:latin typeface="+mn-lt"/>
                <a:ea typeface="+mn-ea"/>
                <a:cs typeface="+mn-cs"/>
              </a:rPr>
              <a:t>Typically, a faculty member conducting research or supervising students on a project. In unusual cases, this could be a student if he or she provides a significant leadership role on the project. Project Investigators appear by name, institution, and discipline in table 2, as well as being counted in the thrust totals of personnel. Additional personnel, not in a leadership role, working on a project should be reported as “additional project personnel.”</a:t>
            </a:r>
          </a:p>
          <a:p>
            <a:endParaRPr lang="en-US"/>
          </a:p>
        </p:txBody>
      </p:sp>
      <p:sp>
        <p:nvSpPr>
          <p:cNvPr id="4" name="Slide Number Placeholder 3"/>
          <p:cNvSpPr>
            <a:spLocks noGrp="1"/>
          </p:cNvSpPr>
          <p:nvPr>
            <p:ph type="sldNum" sz="quarter" idx="10"/>
          </p:nvPr>
        </p:nvSpPr>
        <p:spPr/>
        <p:txBody>
          <a:bodyPr/>
          <a:lstStyle/>
          <a:p>
            <a:fld id="{DF0EA267-FFB4-4F95-BA29-A0CC7756D3D4}" type="slidenum">
              <a:rPr lang="en-US" smtClean="0">
                <a:solidFill>
                  <a:prstClr val="black"/>
                </a:solidFill>
              </a:rPr>
              <a:pPr/>
              <a:t>44</a:t>
            </a:fld>
            <a:endParaRPr lang="en-US">
              <a:solidFill>
                <a:prstClr val="black"/>
              </a:solidFill>
            </a:endParaRPr>
          </a:p>
        </p:txBody>
      </p:sp>
    </p:spTree>
    <p:extLst>
      <p:ext uri="{BB962C8B-B14F-4D97-AF65-F5344CB8AC3E}">
        <p14:creationId xmlns:p14="http://schemas.microsoft.com/office/powerpoint/2010/main" val="103433486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a:solidFill>
                  <a:schemeClr val="tx1"/>
                </a:solidFill>
                <a:effectLst/>
                <a:latin typeface="+mn-lt"/>
                <a:ea typeface="+mn-ea"/>
                <a:cs typeface="+mn-cs"/>
              </a:rPr>
              <a:t>Non-ERC Institutions Providing REU Students—</a:t>
            </a:r>
            <a:r>
              <a:rPr lang="en-US" sz="1200" i="0" kern="1200">
                <a:solidFill>
                  <a:schemeClr val="tx1"/>
                </a:solidFill>
                <a:effectLst/>
                <a:latin typeface="+mn-lt"/>
                <a:ea typeface="+mn-ea"/>
                <a:cs typeface="+mn-cs"/>
              </a:rPr>
              <a:t>Institutions in which the Center’s REU supplement students are enrolled, excluding the Center’s lead and core partners. The sole involvement with the Center is to provide REU students. In many cases, these institutions serve minority populations.</a:t>
            </a:r>
            <a:endParaRPr lang="en-US" i="0" baseline="0"/>
          </a:p>
          <a:p>
            <a:endParaRPr lang="en-US"/>
          </a:p>
        </p:txBody>
      </p:sp>
      <p:sp>
        <p:nvSpPr>
          <p:cNvPr id="4" name="Slide Number Placeholder 3"/>
          <p:cNvSpPr>
            <a:spLocks noGrp="1"/>
          </p:cNvSpPr>
          <p:nvPr>
            <p:ph type="sldNum" sz="quarter" idx="10"/>
          </p:nvPr>
        </p:nvSpPr>
        <p:spPr/>
        <p:txBody>
          <a:bodyPr/>
          <a:lstStyle/>
          <a:p>
            <a:fld id="{DF0EA267-FFB4-4F95-BA29-A0CC7756D3D4}" type="slidenum">
              <a:rPr lang="en-US" smtClean="0"/>
              <a:t>49</a:t>
            </a:fld>
            <a:endParaRPr lang="en-US"/>
          </a:p>
        </p:txBody>
      </p:sp>
    </p:spTree>
    <p:extLst>
      <p:ext uri="{BB962C8B-B14F-4D97-AF65-F5344CB8AC3E}">
        <p14:creationId xmlns:p14="http://schemas.microsoft.com/office/powerpoint/2010/main" val="256894900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a:t>Graduated university participants in Engineering Research Centers are considered to have multidimensional superior capacity in the STEM workforce.</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a:p>
          <a:p>
            <a:pPr marL="0" marR="0" indent="0" algn="l" defTabSz="457200" rtl="0" eaLnBrk="1" fontAlgn="auto" latinLnBrk="0" hangingPunct="1">
              <a:lnSpc>
                <a:spcPct val="100000"/>
              </a:lnSpc>
              <a:spcBef>
                <a:spcPts val="0"/>
              </a:spcBef>
              <a:spcAft>
                <a:spcPts val="0"/>
              </a:spcAft>
              <a:buClrTx/>
              <a:buSzTx/>
              <a:buFontTx/>
              <a:buNone/>
              <a:tabLst/>
              <a:defRPr/>
            </a:pPr>
            <a:r>
              <a:rPr lang="en-US" sz="1200"/>
              <a:t>Source data provided by NSF.</a:t>
            </a:r>
          </a:p>
          <a:p>
            <a:endParaRPr lang="en-US" b="0"/>
          </a:p>
        </p:txBody>
      </p:sp>
      <p:sp>
        <p:nvSpPr>
          <p:cNvPr id="4" name="Slide Number Placeholder 3"/>
          <p:cNvSpPr>
            <a:spLocks noGrp="1"/>
          </p:cNvSpPr>
          <p:nvPr>
            <p:ph type="sldNum" sz="quarter" idx="10"/>
          </p:nvPr>
        </p:nvSpPr>
        <p:spPr/>
        <p:txBody>
          <a:bodyPr/>
          <a:lstStyle/>
          <a:p>
            <a:fld id="{D7258AA9-4DCC-A840-B70C-8D875E68AACC}" type="slidenum">
              <a:rPr lang="en-US" smtClean="0">
                <a:solidFill>
                  <a:prstClr val="black"/>
                </a:solidFill>
              </a:rPr>
              <a:pPr/>
              <a:t>50</a:t>
            </a:fld>
            <a:endParaRPr lang="en-US">
              <a:solidFill>
                <a:prstClr val="black"/>
              </a:solidFill>
            </a:endParaRPr>
          </a:p>
        </p:txBody>
      </p:sp>
    </p:spTree>
    <p:extLst>
      <p:ext uri="{BB962C8B-B14F-4D97-AF65-F5344CB8AC3E}">
        <p14:creationId xmlns:p14="http://schemas.microsoft.com/office/powerpoint/2010/main" val="8123517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F0EA267-FFB4-4F95-BA29-A0CC7756D3D4}" type="slidenum">
              <a:rPr lang="en-US" smtClean="0"/>
              <a:t>6</a:t>
            </a:fld>
            <a:endParaRPr lang="en-US"/>
          </a:p>
        </p:txBody>
      </p:sp>
    </p:spTree>
    <p:extLst>
      <p:ext uri="{BB962C8B-B14F-4D97-AF65-F5344CB8AC3E}">
        <p14:creationId xmlns:p14="http://schemas.microsoft.com/office/powerpoint/2010/main" val="36341487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F0EA267-FFB4-4F95-BA29-A0CC7756D3D4}" type="slidenum">
              <a:rPr lang="en-US" smtClean="0"/>
              <a:t>7</a:t>
            </a:fld>
            <a:endParaRPr lang="en-US"/>
          </a:p>
        </p:txBody>
      </p:sp>
    </p:spTree>
    <p:extLst>
      <p:ext uri="{BB962C8B-B14F-4D97-AF65-F5344CB8AC3E}">
        <p14:creationId xmlns:p14="http://schemas.microsoft.com/office/powerpoint/2010/main" val="18169027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F0EA267-FFB4-4F95-BA29-A0CC7756D3D4}" type="slidenum">
              <a:rPr lang="en-US" smtClean="0"/>
              <a:t>8</a:t>
            </a:fld>
            <a:endParaRPr lang="en-US"/>
          </a:p>
        </p:txBody>
      </p:sp>
    </p:spTree>
    <p:extLst>
      <p:ext uri="{BB962C8B-B14F-4D97-AF65-F5344CB8AC3E}">
        <p14:creationId xmlns:p14="http://schemas.microsoft.com/office/powerpoint/2010/main" val="1854402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F0EA267-FFB4-4F95-BA29-A0CC7756D3D4}" type="slidenum">
              <a:rPr lang="en-US" smtClean="0"/>
              <a:t>9</a:t>
            </a:fld>
            <a:endParaRPr lang="en-US"/>
          </a:p>
        </p:txBody>
      </p:sp>
    </p:spTree>
    <p:extLst>
      <p:ext uri="{BB962C8B-B14F-4D97-AF65-F5344CB8AC3E}">
        <p14:creationId xmlns:p14="http://schemas.microsoft.com/office/powerpoint/2010/main" val="5050316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Foreign industry versus foreign industrial/practitioner member</a:t>
            </a:r>
            <a:r>
              <a:rPr lang="en-US" sz="1200" kern="1200" baseline="0">
                <a:solidFill>
                  <a:schemeClr val="tx1"/>
                </a:solidFill>
                <a:effectLst/>
                <a:latin typeface="+mn-lt"/>
                <a:ea typeface="+mn-ea"/>
                <a:cs typeface="+mn-cs"/>
              </a:rPr>
              <a:t> distinction cannot currently be made. Specifically, t</a:t>
            </a:r>
            <a:r>
              <a:rPr lang="en-US" sz="1200" kern="1200">
                <a:solidFill>
                  <a:schemeClr val="tx1"/>
                </a:solidFill>
                <a:effectLst/>
                <a:latin typeface="+mn-lt"/>
                <a:ea typeface="+mn-ea"/>
                <a:cs typeface="+mn-cs"/>
              </a:rPr>
              <a:t>his slide displays data entered in the Quantifiable Outputs section under the Degrees and Jobs tab. Centers are only required to enter a total number based on industry type and degree earned; ERCWeb does not track individual graduates to individual organizations.</a:t>
            </a:r>
          </a:p>
          <a:p>
            <a:endParaRPr lang="en-US"/>
          </a:p>
        </p:txBody>
      </p:sp>
      <p:sp>
        <p:nvSpPr>
          <p:cNvPr id="4" name="Slide Number Placeholder 3"/>
          <p:cNvSpPr>
            <a:spLocks noGrp="1"/>
          </p:cNvSpPr>
          <p:nvPr>
            <p:ph type="sldNum" sz="quarter" idx="10"/>
          </p:nvPr>
        </p:nvSpPr>
        <p:spPr/>
        <p:txBody>
          <a:bodyPr/>
          <a:lstStyle/>
          <a:p>
            <a:fld id="{DF0EA267-FFB4-4F95-BA29-A0CC7756D3D4}" type="slidenum">
              <a:rPr lang="en-US" smtClean="0"/>
              <a:t>10</a:t>
            </a:fld>
            <a:endParaRPr lang="en-US"/>
          </a:p>
        </p:txBody>
      </p:sp>
    </p:spTree>
    <p:extLst>
      <p:ext uri="{BB962C8B-B14F-4D97-AF65-F5344CB8AC3E}">
        <p14:creationId xmlns:p14="http://schemas.microsoft.com/office/powerpoint/2010/main" val="1912559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09600" y="18288"/>
            <a:ext cx="3860800" cy="329184"/>
          </a:xfrm>
          <a:prstGeom prst="rect">
            <a:avLst/>
          </a:prstGeom>
        </p:spPr>
        <p:txBody>
          <a:bodyPr/>
          <a:lstStyle/>
          <a:p>
            <a:endParaRPr lang="en-US">
              <a:solidFill>
                <a:prstClr val="black"/>
              </a:solidFill>
            </a:endParaRPr>
          </a:p>
        </p:txBody>
      </p:sp>
      <p:sp>
        <p:nvSpPr>
          <p:cNvPr id="5" name="Footer Placeholder 4"/>
          <p:cNvSpPr>
            <a:spLocks noGrp="1"/>
          </p:cNvSpPr>
          <p:nvPr>
            <p:ph type="ftr" sz="quarter" idx="11"/>
          </p:nvPr>
        </p:nvSpPr>
        <p:spPr>
          <a:xfrm>
            <a:off x="4572000" y="18288"/>
            <a:ext cx="5486400" cy="329184"/>
          </a:xfrm>
          <a:prstGeom prst="rect">
            <a:avLst/>
          </a:prstGeom>
        </p:spPr>
        <p:txBody>
          <a:bodyPr/>
          <a:lstStyle/>
          <a:p>
            <a:pPr algn="r"/>
            <a:endParaRPr lang="en-US">
              <a:solidFill>
                <a:prstClr val="black"/>
              </a:solidFill>
            </a:endParaRPr>
          </a:p>
        </p:txBody>
      </p:sp>
      <p:sp>
        <p:nvSpPr>
          <p:cNvPr id="6" name="Slide Number Placeholder 5"/>
          <p:cNvSpPr>
            <a:spLocks noGrp="1"/>
          </p:cNvSpPr>
          <p:nvPr>
            <p:ph type="sldNum" sz="quarter" idx="12"/>
          </p:nvPr>
        </p:nvSpPr>
        <p:spPr/>
        <p:txBody>
          <a:bodyPr/>
          <a:lstStyle/>
          <a:p>
            <a:fld id="{0CFEC368-1D7A-4F81-ABF6-AE0E36BAF64C}"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4742836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18288"/>
            <a:ext cx="3860800" cy="329184"/>
          </a:xfrm>
          <a:prstGeom prst="rect">
            <a:avLst/>
          </a:prstGeom>
        </p:spPr>
        <p:txBody>
          <a:bodyPr/>
          <a:lstStyle/>
          <a:p>
            <a:endParaRPr lang="en-US">
              <a:solidFill>
                <a:prstClr val="black"/>
              </a:solidFill>
            </a:endParaRPr>
          </a:p>
        </p:txBody>
      </p:sp>
      <p:sp>
        <p:nvSpPr>
          <p:cNvPr id="5" name="Footer Placeholder 4"/>
          <p:cNvSpPr>
            <a:spLocks noGrp="1"/>
          </p:cNvSpPr>
          <p:nvPr>
            <p:ph type="ftr" sz="quarter" idx="11"/>
          </p:nvPr>
        </p:nvSpPr>
        <p:spPr>
          <a:xfrm>
            <a:off x="4572000" y="18288"/>
            <a:ext cx="5486400" cy="329184"/>
          </a:xfrm>
          <a:prstGeom prst="rect">
            <a:avLst/>
          </a:prstGeom>
        </p:spPr>
        <p:txBody>
          <a:bodyPr/>
          <a:lstStyle/>
          <a:p>
            <a:pPr algn="r"/>
            <a:endParaRPr lang="en-US">
              <a:solidFill>
                <a:prstClr val="black"/>
              </a:solidFill>
            </a:endParaRPr>
          </a:p>
        </p:txBody>
      </p:sp>
      <p:sp>
        <p:nvSpPr>
          <p:cNvPr id="6" name="Slide Number Placeholder 5"/>
          <p:cNvSpPr>
            <a:spLocks noGrp="1"/>
          </p:cNvSpPr>
          <p:nvPr>
            <p:ph type="sldNum" sz="quarter" idx="12"/>
          </p:nvPr>
        </p:nvSpPr>
        <p:spPr/>
        <p:txBody>
          <a:bodyPr/>
          <a:lstStyle/>
          <a:p>
            <a:fld id="{0CFEC368-1D7A-4F81-ABF6-AE0E36BAF64C}"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4780228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609600"/>
            <a:ext cx="2743200" cy="5867400"/>
          </a:xfrm>
        </p:spPr>
        <p:txBody>
          <a:bodyPr vert="eaVert" anchor="b"/>
          <a:lstStyle/>
          <a:p>
            <a:r>
              <a:rPr lang="en-US"/>
              <a:t>Click to edit Master title style</a:t>
            </a:r>
          </a:p>
        </p:txBody>
      </p:sp>
      <p:sp>
        <p:nvSpPr>
          <p:cNvPr id="3" name="Vertical Text Placeholder 2"/>
          <p:cNvSpPr>
            <a:spLocks noGrp="1"/>
          </p:cNvSpPr>
          <p:nvPr>
            <p:ph type="body" orient="vert" idx="1"/>
          </p:nvPr>
        </p:nvSpPr>
        <p:spPr>
          <a:xfrm>
            <a:off x="609600" y="609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18288"/>
            <a:ext cx="3860800" cy="329184"/>
          </a:xfrm>
          <a:prstGeom prst="rect">
            <a:avLst/>
          </a:prstGeom>
        </p:spPr>
        <p:txBody>
          <a:bodyPr/>
          <a:lstStyle/>
          <a:p>
            <a:endParaRPr lang="en-US">
              <a:solidFill>
                <a:prstClr val="black"/>
              </a:solidFill>
            </a:endParaRPr>
          </a:p>
        </p:txBody>
      </p:sp>
      <p:sp>
        <p:nvSpPr>
          <p:cNvPr id="5" name="Footer Placeholder 4"/>
          <p:cNvSpPr>
            <a:spLocks noGrp="1"/>
          </p:cNvSpPr>
          <p:nvPr>
            <p:ph type="ftr" sz="quarter" idx="11"/>
          </p:nvPr>
        </p:nvSpPr>
        <p:spPr>
          <a:xfrm>
            <a:off x="4572000" y="18288"/>
            <a:ext cx="5486400" cy="329184"/>
          </a:xfrm>
          <a:prstGeom prst="rect">
            <a:avLst/>
          </a:prstGeom>
        </p:spPr>
        <p:txBody>
          <a:bodyPr/>
          <a:lstStyle/>
          <a:p>
            <a:pPr algn="r"/>
            <a:endParaRPr lang="en-US">
              <a:solidFill>
                <a:prstClr val="black"/>
              </a:solidFill>
            </a:endParaRPr>
          </a:p>
        </p:txBody>
      </p:sp>
      <p:sp>
        <p:nvSpPr>
          <p:cNvPr id="6" name="Slide Number Placeholder 5"/>
          <p:cNvSpPr>
            <a:spLocks noGrp="1"/>
          </p:cNvSpPr>
          <p:nvPr>
            <p:ph type="sldNum" sz="quarter" idx="12"/>
          </p:nvPr>
        </p:nvSpPr>
        <p:spPr/>
        <p:txBody>
          <a:bodyPr/>
          <a:lstStyle/>
          <a:p>
            <a:fld id="{0CFEC368-1D7A-4F81-ABF6-AE0E36BAF64C}"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9449688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371601"/>
            <a:ext cx="10464800" cy="1927225"/>
          </a:xfrm>
          <a:prstGeom prst="rect">
            <a:avLst/>
          </a:prstGeom>
        </p:spPr>
        <p:txBody>
          <a:bodyPr anchor="b">
            <a:noAutofit/>
          </a:bodyPr>
          <a:lstStyle>
            <a:lvl1pPr>
              <a:defRPr sz="5400" cap="all" baseline="0"/>
            </a:lvl1pPr>
          </a:lstStyle>
          <a:p>
            <a:r>
              <a:rPr lang="en-US"/>
              <a:t>Click to edit Master title style</a:t>
            </a:r>
          </a:p>
        </p:txBody>
      </p:sp>
      <p:sp>
        <p:nvSpPr>
          <p:cNvPr id="3" name="Subtitle 2"/>
          <p:cNvSpPr>
            <a:spLocks noGrp="1"/>
          </p:cNvSpPr>
          <p:nvPr>
            <p:ph type="subTitle" idx="1"/>
          </p:nvPr>
        </p:nvSpPr>
        <p:spPr>
          <a:xfrm>
            <a:off x="914400" y="3505200"/>
            <a:ext cx="8534400" cy="1752600"/>
          </a:xfrm>
          <a:prstGeom prst="rect">
            <a:avLst/>
          </a:prstGeo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18288"/>
            <a:ext cx="3860800" cy="329184"/>
          </a:xfrm>
          <a:prstGeom prst="rect">
            <a:avLst/>
          </a:prstGeom>
        </p:spPr>
        <p:txBody>
          <a:bodyPr/>
          <a:lstStyle/>
          <a:p>
            <a:endParaRPr lang="en-US">
              <a:solidFill>
                <a:prstClr val="black"/>
              </a:solidFill>
            </a:endParaRPr>
          </a:p>
        </p:txBody>
      </p:sp>
      <p:sp>
        <p:nvSpPr>
          <p:cNvPr id="5" name="Footer Placeholder 4"/>
          <p:cNvSpPr>
            <a:spLocks noGrp="1"/>
          </p:cNvSpPr>
          <p:nvPr>
            <p:ph type="ftr" sz="quarter" idx="11"/>
          </p:nvPr>
        </p:nvSpPr>
        <p:spPr>
          <a:xfrm>
            <a:off x="4572000" y="18288"/>
            <a:ext cx="5486400" cy="329184"/>
          </a:xfrm>
          <a:prstGeom prst="rect">
            <a:avLst/>
          </a:prstGeom>
        </p:spPr>
        <p:txBody>
          <a:bodyPr/>
          <a:lstStyle/>
          <a:p>
            <a:pPr algn="r"/>
            <a:endParaRPr lang="en-US">
              <a:solidFill>
                <a:prstClr val="black"/>
              </a:solidFill>
            </a:endParaRPr>
          </a:p>
        </p:txBody>
      </p:sp>
      <p:sp>
        <p:nvSpPr>
          <p:cNvPr id="6" name="Slide Number Placeholder 5"/>
          <p:cNvSpPr>
            <a:spLocks noGrp="1"/>
          </p:cNvSpPr>
          <p:nvPr>
            <p:ph type="sldNum" sz="quarter" idx="12"/>
          </p:nvPr>
        </p:nvSpPr>
        <p:spPr>
          <a:xfrm>
            <a:off x="545527" y="685843"/>
            <a:ext cx="681907" cy="371040"/>
          </a:xfrm>
          <a:prstGeom prst="rect">
            <a:avLst/>
          </a:prstGeom>
        </p:spPr>
        <p:txBody>
          <a:bodyPr/>
          <a:lstStyle/>
          <a:p>
            <a:fld id="{0CFEC368-1D7A-4F81-ABF6-AE0E36BAF64C}" type="slidenum">
              <a:rPr lang="en-US" smtClean="0">
                <a:solidFill>
                  <a:prstClr val="black"/>
                </a:solidFill>
              </a:rPr>
              <a:pPr/>
              <a:t>‹#›</a:t>
            </a:fld>
            <a:endParaRPr lang="en-US">
              <a:solidFill>
                <a:prstClr val="black"/>
              </a:solidFill>
            </a:endParaRPr>
          </a:p>
        </p:txBody>
      </p:sp>
      <p:cxnSp>
        <p:nvCxnSpPr>
          <p:cNvPr id="8" name="Straight Connector 7"/>
          <p:cNvCxnSpPr/>
          <p:nvPr/>
        </p:nvCxnSpPr>
        <p:spPr>
          <a:xfrm>
            <a:off x="914400" y="3398520"/>
            <a:ext cx="104648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204870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18360" y="772056"/>
            <a:ext cx="10059465" cy="24221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09600" y="1600200"/>
            <a:ext cx="10972800" cy="48768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18288"/>
            <a:ext cx="3860800" cy="329184"/>
          </a:xfrm>
          <a:prstGeom prst="rect">
            <a:avLst/>
          </a:prstGeom>
        </p:spPr>
        <p:txBody>
          <a:bodyPr/>
          <a:lstStyle/>
          <a:p>
            <a:endParaRPr lang="en-US">
              <a:solidFill>
                <a:prstClr val="black"/>
              </a:solidFill>
            </a:endParaRPr>
          </a:p>
        </p:txBody>
      </p:sp>
      <p:sp>
        <p:nvSpPr>
          <p:cNvPr id="5" name="Footer Placeholder 4"/>
          <p:cNvSpPr>
            <a:spLocks noGrp="1"/>
          </p:cNvSpPr>
          <p:nvPr>
            <p:ph type="ftr" sz="quarter" idx="11"/>
          </p:nvPr>
        </p:nvSpPr>
        <p:spPr>
          <a:xfrm>
            <a:off x="4572000" y="18288"/>
            <a:ext cx="5486400" cy="329184"/>
          </a:xfrm>
          <a:prstGeom prst="rect">
            <a:avLst/>
          </a:prstGeom>
        </p:spPr>
        <p:txBody>
          <a:bodyPr/>
          <a:lstStyle/>
          <a:p>
            <a:pPr algn="r"/>
            <a:endParaRPr lang="en-US">
              <a:solidFill>
                <a:prstClr val="black"/>
              </a:solidFill>
            </a:endParaRPr>
          </a:p>
        </p:txBody>
      </p:sp>
      <p:sp>
        <p:nvSpPr>
          <p:cNvPr id="6" name="Slide Number Placeholder 5"/>
          <p:cNvSpPr>
            <a:spLocks noGrp="1"/>
          </p:cNvSpPr>
          <p:nvPr>
            <p:ph type="sldNum" sz="quarter" idx="12"/>
          </p:nvPr>
        </p:nvSpPr>
        <p:spPr>
          <a:xfrm>
            <a:off x="545527" y="685843"/>
            <a:ext cx="681907" cy="371040"/>
          </a:xfrm>
          <a:prstGeom prst="rect">
            <a:avLst/>
          </a:prstGeom>
        </p:spPr>
        <p:txBody>
          <a:bodyPr/>
          <a:lstStyle/>
          <a:p>
            <a:fld id="{0CFEC368-1D7A-4F81-ABF6-AE0E36BAF64C}"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8469944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63084" y="2362201"/>
            <a:ext cx="10363200" cy="2200275"/>
          </a:xfrm>
          <a:prstGeom prst="rect">
            <a:avLst/>
          </a:prstGeom>
        </p:spPr>
        <p:txBody>
          <a:bodyPr anchor="b">
            <a:normAutofit/>
          </a:bodyPr>
          <a:lstStyle>
            <a:lvl1pPr algn="l">
              <a:defRPr sz="4800" b="0" cap="all"/>
            </a:lvl1pPr>
          </a:lstStyle>
          <a:p>
            <a:r>
              <a:rPr lang="en-US"/>
              <a:t>Click to edit Master title style</a:t>
            </a:r>
          </a:p>
        </p:txBody>
      </p:sp>
      <p:sp>
        <p:nvSpPr>
          <p:cNvPr id="3" name="Text Placeholder 2"/>
          <p:cNvSpPr>
            <a:spLocks noGrp="1"/>
          </p:cNvSpPr>
          <p:nvPr>
            <p:ph type="body" idx="1"/>
          </p:nvPr>
        </p:nvSpPr>
        <p:spPr>
          <a:xfrm>
            <a:off x="963084" y="4626865"/>
            <a:ext cx="10363200" cy="1500187"/>
          </a:xfrm>
          <a:prstGeom prst="rect">
            <a:avLst/>
          </a:prstGeo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18288"/>
            <a:ext cx="3860800" cy="329184"/>
          </a:xfrm>
          <a:prstGeom prst="rect">
            <a:avLst/>
          </a:prstGeom>
        </p:spPr>
        <p:txBody>
          <a:bodyPr/>
          <a:lstStyle/>
          <a:p>
            <a:endParaRPr lang="en-US">
              <a:solidFill>
                <a:prstClr val="white"/>
              </a:solidFill>
            </a:endParaRPr>
          </a:p>
        </p:txBody>
      </p:sp>
      <p:sp>
        <p:nvSpPr>
          <p:cNvPr id="5" name="Footer Placeholder 4"/>
          <p:cNvSpPr>
            <a:spLocks noGrp="1"/>
          </p:cNvSpPr>
          <p:nvPr>
            <p:ph type="ftr" sz="quarter" idx="11"/>
          </p:nvPr>
        </p:nvSpPr>
        <p:spPr>
          <a:xfrm>
            <a:off x="4572000" y="18288"/>
            <a:ext cx="5486400" cy="329184"/>
          </a:xfrm>
          <a:prstGeom prst="rect">
            <a:avLst/>
          </a:prstGeom>
        </p:spPr>
        <p:txBody>
          <a:bodyPr/>
          <a:lstStyle/>
          <a:p>
            <a:pPr algn="r"/>
            <a:endParaRPr lang="en-US">
              <a:solidFill>
                <a:prstClr val="white"/>
              </a:solidFill>
            </a:endParaRPr>
          </a:p>
        </p:txBody>
      </p:sp>
      <p:sp>
        <p:nvSpPr>
          <p:cNvPr id="6" name="Slide Number Placeholder 5"/>
          <p:cNvSpPr>
            <a:spLocks noGrp="1"/>
          </p:cNvSpPr>
          <p:nvPr>
            <p:ph type="sldNum" sz="quarter" idx="12"/>
          </p:nvPr>
        </p:nvSpPr>
        <p:spPr>
          <a:xfrm>
            <a:off x="545527" y="685843"/>
            <a:ext cx="681907" cy="371040"/>
          </a:xfrm>
          <a:prstGeom prst="rect">
            <a:avLst/>
          </a:prstGeom>
        </p:spPr>
        <p:txBody>
          <a:bodyPr/>
          <a:lstStyle/>
          <a:p>
            <a:fld id="{0CFEC368-1D7A-4F81-ABF6-AE0E36BAF64C}" type="slidenum">
              <a:rPr lang="en-US" smtClean="0">
                <a:solidFill>
                  <a:prstClr val="white"/>
                </a:solidFill>
              </a:rPr>
              <a:pPr/>
              <a:t>‹#›</a:t>
            </a:fld>
            <a:endParaRPr lang="en-US">
              <a:solidFill>
                <a:prstClr val="white"/>
              </a:solidFill>
            </a:endParaRPr>
          </a:p>
        </p:txBody>
      </p:sp>
      <p:cxnSp>
        <p:nvCxnSpPr>
          <p:cNvPr id="7" name="Straight Connector 6"/>
          <p:cNvCxnSpPr/>
          <p:nvPr/>
        </p:nvCxnSpPr>
        <p:spPr>
          <a:xfrm>
            <a:off x="975360" y="4599432"/>
            <a:ext cx="104648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32189484"/>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318360" y="772056"/>
            <a:ext cx="10059465" cy="24221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09600" y="1673352"/>
            <a:ext cx="5384800" cy="4718304"/>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73352"/>
            <a:ext cx="5384800" cy="4718304"/>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18288"/>
            <a:ext cx="3860800" cy="329184"/>
          </a:xfrm>
          <a:prstGeom prst="rect">
            <a:avLst/>
          </a:prstGeom>
        </p:spPr>
        <p:txBody>
          <a:bodyPr/>
          <a:lstStyle/>
          <a:p>
            <a:endParaRPr lang="en-US">
              <a:solidFill>
                <a:prstClr val="black"/>
              </a:solidFill>
            </a:endParaRPr>
          </a:p>
        </p:txBody>
      </p:sp>
      <p:sp>
        <p:nvSpPr>
          <p:cNvPr id="6" name="Footer Placeholder 5"/>
          <p:cNvSpPr>
            <a:spLocks noGrp="1"/>
          </p:cNvSpPr>
          <p:nvPr>
            <p:ph type="ftr" sz="quarter" idx="11"/>
          </p:nvPr>
        </p:nvSpPr>
        <p:spPr>
          <a:xfrm>
            <a:off x="4572000" y="18288"/>
            <a:ext cx="5486400" cy="329184"/>
          </a:xfrm>
          <a:prstGeom prst="rect">
            <a:avLst/>
          </a:prstGeom>
        </p:spPr>
        <p:txBody>
          <a:bodyPr/>
          <a:lstStyle/>
          <a:p>
            <a:pPr algn="r"/>
            <a:endParaRPr lang="en-US">
              <a:solidFill>
                <a:prstClr val="black"/>
              </a:solidFill>
            </a:endParaRPr>
          </a:p>
        </p:txBody>
      </p:sp>
      <p:sp>
        <p:nvSpPr>
          <p:cNvPr id="7" name="Slide Number Placeholder 6"/>
          <p:cNvSpPr>
            <a:spLocks noGrp="1"/>
          </p:cNvSpPr>
          <p:nvPr>
            <p:ph type="sldNum" sz="quarter" idx="12"/>
          </p:nvPr>
        </p:nvSpPr>
        <p:spPr>
          <a:xfrm>
            <a:off x="545527" y="685843"/>
            <a:ext cx="681907" cy="371040"/>
          </a:xfrm>
          <a:prstGeom prst="rect">
            <a:avLst/>
          </a:prstGeom>
        </p:spPr>
        <p:txBody>
          <a:bodyPr/>
          <a:lstStyle/>
          <a:p>
            <a:fld id="{0CFEC368-1D7A-4F81-ABF6-AE0E36BAF64C}"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8140268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18360" y="772056"/>
            <a:ext cx="10059465" cy="242213"/>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676400"/>
            <a:ext cx="5242560" cy="639762"/>
          </a:xfrm>
          <a:prstGeom prst="rect">
            <a:avLst/>
          </a:prstGeo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438400"/>
            <a:ext cx="5242560"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339840" y="1676400"/>
            <a:ext cx="5242560" cy="639762"/>
          </a:xfrm>
          <a:prstGeom prst="rect">
            <a:avLst/>
          </a:prstGeo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39840" y="2438400"/>
            <a:ext cx="5242560"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18288"/>
            <a:ext cx="3860800" cy="329184"/>
          </a:xfrm>
          <a:prstGeom prst="rect">
            <a:avLst/>
          </a:prstGeom>
        </p:spPr>
        <p:txBody>
          <a:bodyPr/>
          <a:lstStyle/>
          <a:p>
            <a:endParaRPr lang="en-US">
              <a:solidFill>
                <a:prstClr val="black"/>
              </a:solidFill>
            </a:endParaRPr>
          </a:p>
        </p:txBody>
      </p:sp>
      <p:sp>
        <p:nvSpPr>
          <p:cNvPr id="8" name="Footer Placeholder 7"/>
          <p:cNvSpPr>
            <a:spLocks noGrp="1"/>
          </p:cNvSpPr>
          <p:nvPr>
            <p:ph type="ftr" sz="quarter" idx="11"/>
          </p:nvPr>
        </p:nvSpPr>
        <p:spPr>
          <a:xfrm>
            <a:off x="4572000" y="18288"/>
            <a:ext cx="5486400" cy="329184"/>
          </a:xfrm>
          <a:prstGeom prst="rect">
            <a:avLst/>
          </a:prstGeom>
        </p:spPr>
        <p:txBody>
          <a:bodyPr/>
          <a:lstStyle/>
          <a:p>
            <a:pPr algn="r"/>
            <a:endParaRPr lang="en-US">
              <a:solidFill>
                <a:prstClr val="black"/>
              </a:solidFill>
            </a:endParaRPr>
          </a:p>
        </p:txBody>
      </p:sp>
      <p:sp>
        <p:nvSpPr>
          <p:cNvPr id="9" name="Slide Number Placeholder 8"/>
          <p:cNvSpPr>
            <a:spLocks noGrp="1"/>
          </p:cNvSpPr>
          <p:nvPr>
            <p:ph type="sldNum" sz="quarter" idx="12"/>
          </p:nvPr>
        </p:nvSpPr>
        <p:spPr>
          <a:xfrm>
            <a:off x="545527" y="685843"/>
            <a:ext cx="681907" cy="371040"/>
          </a:xfrm>
          <a:prstGeom prst="rect">
            <a:avLst/>
          </a:prstGeom>
        </p:spPr>
        <p:txBody>
          <a:bodyPr/>
          <a:lstStyle/>
          <a:p>
            <a:fld id="{0CFEC368-1D7A-4F81-ABF6-AE0E36BAF64C}" type="slidenum">
              <a:rPr lang="en-US" smtClean="0">
                <a:solidFill>
                  <a:prstClr val="black"/>
                </a:solidFill>
              </a:rPr>
              <a:pPr/>
              <a:t>‹#›</a:t>
            </a:fld>
            <a:endParaRPr lang="en-US">
              <a:solidFill>
                <a:prstClr val="black"/>
              </a:solidFill>
            </a:endParaRPr>
          </a:p>
        </p:txBody>
      </p:sp>
      <p:cxnSp>
        <p:nvCxnSpPr>
          <p:cNvPr id="11" name="Straight Connector 10"/>
          <p:cNvCxnSpPr/>
          <p:nvPr/>
        </p:nvCxnSpPr>
        <p:spPr>
          <a:xfrm rot="5400000">
            <a:off x="3741949" y="4045691"/>
            <a:ext cx="4709160" cy="1059"/>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738696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318360" y="772056"/>
            <a:ext cx="10059465" cy="24221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609600" y="18288"/>
            <a:ext cx="3860800" cy="329184"/>
          </a:xfrm>
          <a:prstGeom prst="rect">
            <a:avLst/>
          </a:prstGeom>
        </p:spPr>
        <p:txBody>
          <a:bodyPr/>
          <a:lstStyle/>
          <a:p>
            <a:endParaRPr lang="en-US">
              <a:solidFill>
                <a:prstClr val="black"/>
              </a:solidFill>
            </a:endParaRPr>
          </a:p>
        </p:txBody>
      </p:sp>
      <p:sp>
        <p:nvSpPr>
          <p:cNvPr id="4" name="Footer Placeholder 3"/>
          <p:cNvSpPr>
            <a:spLocks noGrp="1"/>
          </p:cNvSpPr>
          <p:nvPr>
            <p:ph type="ftr" sz="quarter" idx="11"/>
          </p:nvPr>
        </p:nvSpPr>
        <p:spPr>
          <a:xfrm>
            <a:off x="4572000" y="18288"/>
            <a:ext cx="5486400" cy="329184"/>
          </a:xfrm>
          <a:prstGeom prst="rect">
            <a:avLst/>
          </a:prstGeom>
        </p:spPr>
        <p:txBody>
          <a:bodyPr/>
          <a:lstStyle/>
          <a:p>
            <a:pPr algn="r"/>
            <a:endParaRPr lang="en-US">
              <a:solidFill>
                <a:prstClr val="black"/>
              </a:solidFill>
            </a:endParaRPr>
          </a:p>
        </p:txBody>
      </p:sp>
      <p:sp>
        <p:nvSpPr>
          <p:cNvPr id="5" name="Slide Number Placeholder 4"/>
          <p:cNvSpPr>
            <a:spLocks noGrp="1"/>
          </p:cNvSpPr>
          <p:nvPr>
            <p:ph type="sldNum" sz="quarter" idx="12"/>
          </p:nvPr>
        </p:nvSpPr>
        <p:spPr>
          <a:xfrm>
            <a:off x="545527" y="685843"/>
            <a:ext cx="681907" cy="371040"/>
          </a:xfrm>
          <a:prstGeom prst="rect">
            <a:avLst/>
          </a:prstGeom>
        </p:spPr>
        <p:txBody>
          <a:bodyPr/>
          <a:lstStyle/>
          <a:p>
            <a:fld id="{0CFEC368-1D7A-4F81-ABF6-AE0E36BAF64C}"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7111476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18288"/>
            <a:ext cx="3860800" cy="329184"/>
          </a:xfrm>
          <a:prstGeom prst="rect">
            <a:avLst/>
          </a:prstGeom>
        </p:spPr>
        <p:txBody>
          <a:bodyPr/>
          <a:lstStyle/>
          <a:p>
            <a:endParaRPr lang="en-US">
              <a:solidFill>
                <a:prstClr val="black"/>
              </a:solidFill>
            </a:endParaRPr>
          </a:p>
        </p:txBody>
      </p:sp>
      <p:sp>
        <p:nvSpPr>
          <p:cNvPr id="3" name="Footer Placeholder 2"/>
          <p:cNvSpPr>
            <a:spLocks noGrp="1"/>
          </p:cNvSpPr>
          <p:nvPr>
            <p:ph type="ftr" sz="quarter" idx="11"/>
          </p:nvPr>
        </p:nvSpPr>
        <p:spPr>
          <a:xfrm>
            <a:off x="4572000" y="18288"/>
            <a:ext cx="5486400" cy="329184"/>
          </a:xfrm>
          <a:prstGeom prst="rect">
            <a:avLst/>
          </a:prstGeom>
        </p:spPr>
        <p:txBody>
          <a:bodyPr/>
          <a:lstStyle/>
          <a:p>
            <a:pPr algn="r"/>
            <a:endParaRPr lang="en-US">
              <a:solidFill>
                <a:prstClr val="black"/>
              </a:solidFill>
            </a:endParaRPr>
          </a:p>
        </p:txBody>
      </p:sp>
      <p:sp>
        <p:nvSpPr>
          <p:cNvPr id="4" name="Slide Number Placeholder 3"/>
          <p:cNvSpPr>
            <a:spLocks noGrp="1"/>
          </p:cNvSpPr>
          <p:nvPr>
            <p:ph type="sldNum" sz="quarter" idx="12"/>
          </p:nvPr>
        </p:nvSpPr>
        <p:spPr>
          <a:xfrm>
            <a:off x="545527" y="685843"/>
            <a:ext cx="681907" cy="371040"/>
          </a:xfrm>
          <a:prstGeom prst="rect">
            <a:avLst/>
          </a:prstGeom>
        </p:spPr>
        <p:txBody>
          <a:bodyPr/>
          <a:lstStyle/>
          <a:p>
            <a:fld id="{0CFEC368-1D7A-4F81-ABF6-AE0E36BAF64C}"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4731598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792080"/>
            <a:ext cx="2852928" cy="1261872"/>
          </a:xfrm>
          <a:prstGeom prst="rect">
            <a:avLst/>
          </a:prstGeom>
        </p:spPr>
        <p:txBody>
          <a:bodyPr anchor="b">
            <a:noAutofit/>
          </a:bodyPr>
          <a:lstStyle>
            <a:lvl1pPr algn="l">
              <a:defRPr sz="2400" b="0"/>
            </a:lvl1pPr>
          </a:lstStyle>
          <a:p>
            <a:r>
              <a:rPr lang="en-US"/>
              <a:t>Click to edit Master title style</a:t>
            </a:r>
          </a:p>
        </p:txBody>
      </p:sp>
      <p:sp>
        <p:nvSpPr>
          <p:cNvPr id="3" name="Content Placeholder 2"/>
          <p:cNvSpPr>
            <a:spLocks noGrp="1"/>
          </p:cNvSpPr>
          <p:nvPr>
            <p:ph idx="1"/>
          </p:nvPr>
        </p:nvSpPr>
        <p:spPr>
          <a:xfrm>
            <a:off x="3962400" y="792080"/>
            <a:ext cx="7620000" cy="5577840"/>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2130553"/>
            <a:ext cx="2852928" cy="4243615"/>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18288"/>
            <a:ext cx="3860800" cy="329184"/>
          </a:xfrm>
          <a:prstGeom prst="rect">
            <a:avLst/>
          </a:prstGeom>
        </p:spPr>
        <p:txBody>
          <a:bodyPr/>
          <a:lstStyle/>
          <a:p>
            <a:endParaRPr lang="en-US">
              <a:solidFill>
                <a:prstClr val="black"/>
              </a:solidFill>
            </a:endParaRPr>
          </a:p>
        </p:txBody>
      </p:sp>
      <p:sp>
        <p:nvSpPr>
          <p:cNvPr id="6" name="Footer Placeholder 5"/>
          <p:cNvSpPr>
            <a:spLocks noGrp="1"/>
          </p:cNvSpPr>
          <p:nvPr>
            <p:ph type="ftr" sz="quarter" idx="11"/>
          </p:nvPr>
        </p:nvSpPr>
        <p:spPr>
          <a:xfrm>
            <a:off x="4572000" y="18288"/>
            <a:ext cx="5486400" cy="329184"/>
          </a:xfrm>
          <a:prstGeom prst="rect">
            <a:avLst/>
          </a:prstGeom>
        </p:spPr>
        <p:txBody>
          <a:bodyPr/>
          <a:lstStyle/>
          <a:p>
            <a:pPr algn="r"/>
            <a:endParaRPr lang="en-US">
              <a:solidFill>
                <a:prstClr val="black"/>
              </a:solidFill>
            </a:endParaRPr>
          </a:p>
        </p:txBody>
      </p:sp>
      <p:sp>
        <p:nvSpPr>
          <p:cNvPr id="7" name="Slide Number Placeholder 6"/>
          <p:cNvSpPr>
            <a:spLocks noGrp="1"/>
          </p:cNvSpPr>
          <p:nvPr>
            <p:ph type="sldNum" sz="quarter" idx="12"/>
          </p:nvPr>
        </p:nvSpPr>
        <p:spPr>
          <a:xfrm>
            <a:off x="545527" y="685843"/>
            <a:ext cx="681907" cy="371040"/>
          </a:xfrm>
          <a:prstGeom prst="rect">
            <a:avLst/>
          </a:prstGeom>
        </p:spPr>
        <p:txBody>
          <a:bodyPr/>
          <a:lstStyle/>
          <a:p>
            <a:fld id="{0CFEC368-1D7A-4F81-ABF6-AE0E36BAF64C}" type="slidenum">
              <a:rPr lang="en-US" smtClean="0">
                <a:solidFill>
                  <a:prstClr val="black"/>
                </a:solidFill>
              </a:rPr>
              <a:pPr/>
              <a:t>‹#›</a:t>
            </a:fld>
            <a:endParaRPr lang="en-US">
              <a:solidFill>
                <a:prstClr val="black"/>
              </a:solidFill>
            </a:endParaRPr>
          </a:p>
        </p:txBody>
      </p:sp>
      <p:cxnSp>
        <p:nvCxnSpPr>
          <p:cNvPr id="9" name="Straight Connector 8"/>
          <p:cNvCxnSpPr/>
          <p:nvPr/>
        </p:nvCxnSpPr>
        <p:spPr>
          <a:xfrm rot="5400000">
            <a:off x="912152" y="3579942"/>
            <a:ext cx="5577840" cy="211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07286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18288"/>
            <a:ext cx="3860800" cy="329184"/>
          </a:xfrm>
          <a:prstGeom prst="rect">
            <a:avLst/>
          </a:prstGeom>
        </p:spPr>
        <p:txBody>
          <a:bodyPr/>
          <a:lstStyle/>
          <a:p>
            <a:endParaRPr lang="en-US">
              <a:solidFill>
                <a:prstClr val="black"/>
              </a:solidFill>
            </a:endParaRPr>
          </a:p>
        </p:txBody>
      </p:sp>
      <p:sp>
        <p:nvSpPr>
          <p:cNvPr id="5" name="Footer Placeholder 4"/>
          <p:cNvSpPr>
            <a:spLocks noGrp="1"/>
          </p:cNvSpPr>
          <p:nvPr>
            <p:ph type="ftr" sz="quarter" idx="11"/>
          </p:nvPr>
        </p:nvSpPr>
        <p:spPr>
          <a:xfrm>
            <a:off x="4572000" y="18288"/>
            <a:ext cx="5486400" cy="329184"/>
          </a:xfrm>
          <a:prstGeom prst="rect">
            <a:avLst/>
          </a:prstGeom>
        </p:spPr>
        <p:txBody>
          <a:bodyPr/>
          <a:lstStyle/>
          <a:p>
            <a:pPr algn="r"/>
            <a:endParaRPr lang="en-US">
              <a:solidFill>
                <a:prstClr val="black"/>
              </a:solidFill>
            </a:endParaRPr>
          </a:p>
        </p:txBody>
      </p:sp>
      <p:sp>
        <p:nvSpPr>
          <p:cNvPr id="6" name="Slide Number Placeholder 5"/>
          <p:cNvSpPr>
            <a:spLocks noGrp="1"/>
          </p:cNvSpPr>
          <p:nvPr>
            <p:ph type="sldNum" sz="quarter" idx="12"/>
          </p:nvPr>
        </p:nvSpPr>
        <p:spPr/>
        <p:txBody>
          <a:bodyPr/>
          <a:lstStyle/>
          <a:p>
            <a:fld id="{0CFEC368-1D7A-4F81-ABF6-AE0E36BAF64C}"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6582767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792480"/>
            <a:ext cx="2856907" cy="1264920"/>
          </a:xfrm>
          <a:prstGeom prst="rect">
            <a:avLst/>
          </a:prstGeom>
        </p:spPr>
        <p:txBody>
          <a:bodyPr anchor="b">
            <a:normAutofit/>
          </a:bodyPr>
          <a:lstStyle>
            <a:lvl1pPr algn="l">
              <a:defRPr sz="2400" b="0"/>
            </a:lvl1pPr>
          </a:lstStyle>
          <a:p>
            <a:r>
              <a:rPr lang="en-US"/>
              <a:t>Click to edit Master title style</a:t>
            </a:r>
          </a:p>
        </p:txBody>
      </p:sp>
      <p:sp>
        <p:nvSpPr>
          <p:cNvPr id="3" name="Picture Placeholder 2"/>
          <p:cNvSpPr>
            <a:spLocks noGrp="1"/>
          </p:cNvSpPr>
          <p:nvPr>
            <p:ph type="pic" idx="1"/>
          </p:nvPr>
        </p:nvSpPr>
        <p:spPr>
          <a:xfrm>
            <a:off x="3811480" y="838201"/>
            <a:ext cx="7872520" cy="5500456"/>
          </a:xfrm>
          <a:prstGeom prst="rect">
            <a:avLst/>
          </a:prstGeo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609600" y="2133600"/>
            <a:ext cx="2852928" cy="4242816"/>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18288"/>
            <a:ext cx="3860800" cy="329184"/>
          </a:xfrm>
          <a:prstGeom prst="rect">
            <a:avLst/>
          </a:prstGeom>
        </p:spPr>
        <p:txBody>
          <a:bodyPr/>
          <a:lstStyle/>
          <a:p>
            <a:endParaRPr lang="en-US">
              <a:solidFill>
                <a:prstClr val="black"/>
              </a:solidFill>
            </a:endParaRPr>
          </a:p>
        </p:txBody>
      </p:sp>
      <p:sp>
        <p:nvSpPr>
          <p:cNvPr id="6" name="Footer Placeholder 5"/>
          <p:cNvSpPr>
            <a:spLocks noGrp="1"/>
          </p:cNvSpPr>
          <p:nvPr>
            <p:ph type="ftr" sz="quarter" idx="11"/>
          </p:nvPr>
        </p:nvSpPr>
        <p:spPr>
          <a:xfrm>
            <a:off x="4572000" y="18288"/>
            <a:ext cx="5486400" cy="329184"/>
          </a:xfrm>
          <a:prstGeom prst="rect">
            <a:avLst/>
          </a:prstGeom>
        </p:spPr>
        <p:txBody>
          <a:bodyPr/>
          <a:lstStyle/>
          <a:p>
            <a:pPr algn="r"/>
            <a:endParaRPr lang="en-US">
              <a:solidFill>
                <a:prstClr val="black"/>
              </a:solidFill>
            </a:endParaRPr>
          </a:p>
        </p:txBody>
      </p:sp>
      <p:sp>
        <p:nvSpPr>
          <p:cNvPr id="7" name="Slide Number Placeholder 6"/>
          <p:cNvSpPr>
            <a:spLocks noGrp="1"/>
          </p:cNvSpPr>
          <p:nvPr>
            <p:ph type="sldNum" sz="quarter" idx="12"/>
          </p:nvPr>
        </p:nvSpPr>
        <p:spPr>
          <a:xfrm>
            <a:off x="545527" y="685843"/>
            <a:ext cx="681907" cy="371040"/>
          </a:xfrm>
          <a:prstGeom prst="rect">
            <a:avLst/>
          </a:prstGeom>
        </p:spPr>
        <p:txBody>
          <a:bodyPr/>
          <a:lstStyle/>
          <a:p>
            <a:fld id="{0CFEC368-1D7A-4F81-ABF6-AE0E36BAF64C}"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2847962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318360" y="772056"/>
            <a:ext cx="10059465" cy="24221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609600" y="1600200"/>
            <a:ext cx="10972800" cy="4876800"/>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18288"/>
            <a:ext cx="3860800" cy="329184"/>
          </a:xfrm>
          <a:prstGeom prst="rect">
            <a:avLst/>
          </a:prstGeom>
        </p:spPr>
        <p:txBody>
          <a:bodyPr/>
          <a:lstStyle/>
          <a:p>
            <a:endParaRPr lang="en-US">
              <a:solidFill>
                <a:prstClr val="black"/>
              </a:solidFill>
            </a:endParaRPr>
          </a:p>
        </p:txBody>
      </p:sp>
      <p:sp>
        <p:nvSpPr>
          <p:cNvPr id="5" name="Footer Placeholder 4"/>
          <p:cNvSpPr>
            <a:spLocks noGrp="1"/>
          </p:cNvSpPr>
          <p:nvPr>
            <p:ph type="ftr" sz="quarter" idx="11"/>
          </p:nvPr>
        </p:nvSpPr>
        <p:spPr>
          <a:xfrm>
            <a:off x="4572000" y="18288"/>
            <a:ext cx="5486400" cy="329184"/>
          </a:xfrm>
          <a:prstGeom prst="rect">
            <a:avLst/>
          </a:prstGeom>
        </p:spPr>
        <p:txBody>
          <a:bodyPr/>
          <a:lstStyle/>
          <a:p>
            <a:pPr algn="r"/>
            <a:endParaRPr lang="en-US">
              <a:solidFill>
                <a:prstClr val="black"/>
              </a:solidFill>
            </a:endParaRPr>
          </a:p>
        </p:txBody>
      </p:sp>
      <p:sp>
        <p:nvSpPr>
          <p:cNvPr id="6" name="Slide Number Placeholder 5"/>
          <p:cNvSpPr>
            <a:spLocks noGrp="1"/>
          </p:cNvSpPr>
          <p:nvPr>
            <p:ph type="sldNum" sz="quarter" idx="12"/>
          </p:nvPr>
        </p:nvSpPr>
        <p:spPr>
          <a:xfrm>
            <a:off x="545527" y="685843"/>
            <a:ext cx="681907" cy="371040"/>
          </a:xfrm>
          <a:prstGeom prst="rect">
            <a:avLst/>
          </a:prstGeom>
        </p:spPr>
        <p:txBody>
          <a:bodyPr/>
          <a:lstStyle/>
          <a:p>
            <a:fld id="{0CFEC368-1D7A-4F81-ABF6-AE0E36BAF64C}"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992974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609600"/>
            <a:ext cx="2743200" cy="5867400"/>
          </a:xfrm>
          <a:prstGeom prst="rect">
            <a:avLst/>
          </a:prstGeom>
        </p:spPr>
        <p:txBody>
          <a:bodyPr vert="eaVert" anchor="b"/>
          <a:lstStyle/>
          <a:p>
            <a:r>
              <a:rPr lang="en-US"/>
              <a:t>Click to edit Master title style</a:t>
            </a:r>
          </a:p>
        </p:txBody>
      </p:sp>
      <p:sp>
        <p:nvSpPr>
          <p:cNvPr id="3" name="Vertical Text Placeholder 2"/>
          <p:cNvSpPr>
            <a:spLocks noGrp="1"/>
          </p:cNvSpPr>
          <p:nvPr>
            <p:ph type="body" orient="vert" idx="1"/>
          </p:nvPr>
        </p:nvSpPr>
        <p:spPr>
          <a:xfrm>
            <a:off x="609600" y="609600"/>
            <a:ext cx="8026400" cy="5867400"/>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18288"/>
            <a:ext cx="3860800" cy="329184"/>
          </a:xfrm>
          <a:prstGeom prst="rect">
            <a:avLst/>
          </a:prstGeom>
        </p:spPr>
        <p:txBody>
          <a:bodyPr/>
          <a:lstStyle/>
          <a:p>
            <a:endParaRPr lang="en-US">
              <a:solidFill>
                <a:prstClr val="black"/>
              </a:solidFill>
            </a:endParaRPr>
          </a:p>
        </p:txBody>
      </p:sp>
      <p:sp>
        <p:nvSpPr>
          <p:cNvPr id="5" name="Footer Placeholder 4"/>
          <p:cNvSpPr>
            <a:spLocks noGrp="1"/>
          </p:cNvSpPr>
          <p:nvPr>
            <p:ph type="ftr" sz="quarter" idx="11"/>
          </p:nvPr>
        </p:nvSpPr>
        <p:spPr>
          <a:xfrm>
            <a:off x="4572000" y="18288"/>
            <a:ext cx="5486400" cy="329184"/>
          </a:xfrm>
          <a:prstGeom prst="rect">
            <a:avLst/>
          </a:prstGeom>
        </p:spPr>
        <p:txBody>
          <a:bodyPr/>
          <a:lstStyle/>
          <a:p>
            <a:pPr algn="r"/>
            <a:endParaRPr lang="en-US">
              <a:solidFill>
                <a:prstClr val="black"/>
              </a:solidFill>
            </a:endParaRPr>
          </a:p>
        </p:txBody>
      </p:sp>
      <p:sp>
        <p:nvSpPr>
          <p:cNvPr id="6" name="Slide Number Placeholder 5"/>
          <p:cNvSpPr>
            <a:spLocks noGrp="1"/>
          </p:cNvSpPr>
          <p:nvPr>
            <p:ph type="sldNum" sz="quarter" idx="12"/>
          </p:nvPr>
        </p:nvSpPr>
        <p:spPr>
          <a:xfrm>
            <a:off x="545527" y="685843"/>
            <a:ext cx="681907" cy="371040"/>
          </a:xfrm>
          <a:prstGeom prst="rect">
            <a:avLst/>
          </a:prstGeom>
        </p:spPr>
        <p:txBody>
          <a:bodyPr/>
          <a:lstStyle/>
          <a:p>
            <a:fld id="{0CFEC368-1D7A-4F81-ABF6-AE0E36BAF64C}"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67190352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793D3D2-B6CC-4184-8CBA-D2BD6281DDE4}" type="datetimeFigureOut">
              <a:rPr lang="en-US" smtClean="0"/>
              <a:t>7/8/2024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F8D8C6-7DB8-4B11-A430-DB6583BF8756}" type="slidenum">
              <a:rPr lang="en-US" smtClean="0"/>
              <a:t>‹#›</a:t>
            </a:fld>
            <a:endParaRPr lang="en-US"/>
          </a:p>
        </p:txBody>
      </p:sp>
    </p:spTree>
    <p:extLst>
      <p:ext uri="{BB962C8B-B14F-4D97-AF65-F5344CB8AC3E}">
        <p14:creationId xmlns:p14="http://schemas.microsoft.com/office/powerpoint/2010/main" val="167175824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793D3D2-B6CC-4184-8CBA-D2BD6281DDE4}" type="datetimeFigureOut">
              <a:rPr lang="en-US" smtClean="0"/>
              <a:t>7/8/2024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F8D8C6-7DB8-4B11-A430-DB6583BF8756}" type="slidenum">
              <a:rPr lang="en-US" smtClean="0"/>
              <a:t>‹#›</a:t>
            </a:fld>
            <a:endParaRPr lang="en-US"/>
          </a:p>
        </p:txBody>
      </p:sp>
    </p:spTree>
    <p:extLst>
      <p:ext uri="{BB962C8B-B14F-4D97-AF65-F5344CB8AC3E}">
        <p14:creationId xmlns:p14="http://schemas.microsoft.com/office/powerpoint/2010/main" val="418601463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793D3D2-B6CC-4184-8CBA-D2BD6281DDE4}" type="datetimeFigureOut">
              <a:rPr lang="en-US" smtClean="0"/>
              <a:t>7/8/2024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F8D8C6-7DB8-4B11-A430-DB6583BF8756}" type="slidenum">
              <a:rPr lang="en-US" smtClean="0"/>
              <a:t>‹#›</a:t>
            </a:fld>
            <a:endParaRPr lang="en-US"/>
          </a:p>
        </p:txBody>
      </p:sp>
    </p:spTree>
    <p:extLst>
      <p:ext uri="{BB962C8B-B14F-4D97-AF65-F5344CB8AC3E}">
        <p14:creationId xmlns:p14="http://schemas.microsoft.com/office/powerpoint/2010/main" val="12824040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793D3D2-B6CC-4184-8CBA-D2BD6281DDE4}" type="datetimeFigureOut">
              <a:rPr lang="en-US" smtClean="0"/>
              <a:t>7/8/2024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F8D8C6-7DB8-4B11-A430-DB6583BF8756}" type="slidenum">
              <a:rPr lang="en-US" smtClean="0"/>
              <a:t>‹#›</a:t>
            </a:fld>
            <a:endParaRPr lang="en-US"/>
          </a:p>
        </p:txBody>
      </p:sp>
    </p:spTree>
    <p:extLst>
      <p:ext uri="{BB962C8B-B14F-4D97-AF65-F5344CB8AC3E}">
        <p14:creationId xmlns:p14="http://schemas.microsoft.com/office/powerpoint/2010/main" val="161322605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793D3D2-B6CC-4184-8CBA-D2BD6281DDE4}" type="datetimeFigureOut">
              <a:rPr lang="en-US" smtClean="0"/>
              <a:t>7/8/2024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5F8D8C6-7DB8-4B11-A430-DB6583BF8756}" type="slidenum">
              <a:rPr lang="en-US" smtClean="0"/>
              <a:t>‹#›</a:t>
            </a:fld>
            <a:endParaRPr lang="en-US"/>
          </a:p>
        </p:txBody>
      </p:sp>
    </p:spTree>
    <p:extLst>
      <p:ext uri="{BB962C8B-B14F-4D97-AF65-F5344CB8AC3E}">
        <p14:creationId xmlns:p14="http://schemas.microsoft.com/office/powerpoint/2010/main" val="396329059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793D3D2-B6CC-4184-8CBA-D2BD6281DDE4}" type="datetimeFigureOut">
              <a:rPr lang="en-US" smtClean="0"/>
              <a:t>7/8/2024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5F8D8C6-7DB8-4B11-A430-DB6583BF8756}" type="slidenum">
              <a:rPr lang="en-US" smtClean="0"/>
              <a:t>‹#›</a:t>
            </a:fld>
            <a:endParaRPr lang="en-US"/>
          </a:p>
        </p:txBody>
      </p:sp>
    </p:spTree>
    <p:extLst>
      <p:ext uri="{BB962C8B-B14F-4D97-AF65-F5344CB8AC3E}">
        <p14:creationId xmlns:p14="http://schemas.microsoft.com/office/powerpoint/2010/main" val="242019351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93D3D2-B6CC-4184-8CBA-D2BD6281DDE4}" type="datetimeFigureOut">
              <a:rPr lang="en-US" smtClean="0"/>
              <a:t>7/8/2024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5F8D8C6-7DB8-4B11-A430-DB6583BF8756}" type="slidenum">
              <a:rPr lang="en-US" smtClean="0"/>
              <a:t>‹#›</a:t>
            </a:fld>
            <a:endParaRPr lang="en-US"/>
          </a:p>
        </p:txBody>
      </p:sp>
    </p:spTree>
    <p:extLst>
      <p:ext uri="{BB962C8B-B14F-4D97-AF65-F5344CB8AC3E}">
        <p14:creationId xmlns:p14="http://schemas.microsoft.com/office/powerpoint/2010/main" val="15571651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63084" y="2362201"/>
            <a:ext cx="10363200" cy="2200275"/>
          </a:xfrm>
        </p:spPr>
        <p:txBody>
          <a:bodyPr anchor="b">
            <a:normAutofit/>
          </a:bodyPr>
          <a:lstStyle>
            <a:lvl1pPr algn="l">
              <a:defRPr sz="4800" b="0" cap="all"/>
            </a:lvl1pPr>
          </a:lstStyle>
          <a:p>
            <a:r>
              <a:rPr lang="en-US"/>
              <a:t>Click to edit Master title style</a:t>
            </a:r>
          </a:p>
        </p:txBody>
      </p:sp>
      <p:sp>
        <p:nvSpPr>
          <p:cNvPr id="3" name="Text Placeholder 2"/>
          <p:cNvSpPr>
            <a:spLocks noGrp="1"/>
          </p:cNvSpPr>
          <p:nvPr>
            <p:ph type="body" idx="1"/>
          </p:nvPr>
        </p:nvSpPr>
        <p:spPr>
          <a:xfrm>
            <a:off x="963084" y="4626865"/>
            <a:ext cx="103632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18288"/>
            <a:ext cx="3860800" cy="329184"/>
          </a:xfrm>
          <a:prstGeom prst="rect">
            <a:avLst/>
          </a:prstGeom>
        </p:spPr>
        <p:txBody>
          <a:bodyPr/>
          <a:lstStyle/>
          <a:p>
            <a:endParaRPr lang="en-US">
              <a:solidFill>
                <a:prstClr val="white"/>
              </a:solidFill>
            </a:endParaRPr>
          </a:p>
        </p:txBody>
      </p:sp>
      <p:sp>
        <p:nvSpPr>
          <p:cNvPr id="5" name="Footer Placeholder 4"/>
          <p:cNvSpPr>
            <a:spLocks noGrp="1"/>
          </p:cNvSpPr>
          <p:nvPr>
            <p:ph type="ftr" sz="quarter" idx="11"/>
          </p:nvPr>
        </p:nvSpPr>
        <p:spPr>
          <a:xfrm>
            <a:off x="4572000" y="18288"/>
            <a:ext cx="5486400" cy="329184"/>
          </a:xfrm>
          <a:prstGeom prst="rect">
            <a:avLst/>
          </a:prstGeom>
        </p:spPr>
        <p:txBody>
          <a:bodyPr/>
          <a:lstStyle/>
          <a:p>
            <a:pPr algn="r"/>
            <a:endParaRPr lang="en-US">
              <a:solidFill>
                <a:prstClr val="white"/>
              </a:solidFill>
            </a:endParaRPr>
          </a:p>
        </p:txBody>
      </p:sp>
      <p:sp>
        <p:nvSpPr>
          <p:cNvPr id="6" name="Slide Number Placeholder 5"/>
          <p:cNvSpPr>
            <a:spLocks noGrp="1"/>
          </p:cNvSpPr>
          <p:nvPr>
            <p:ph type="sldNum" sz="quarter" idx="12"/>
          </p:nvPr>
        </p:nvSpPr>
        <p:spPr/>
        <p:txBody>
          <a:bodyPr/>
          <a:lstStyle/>
          <a:p>
            <a:fld id="{0CFEC368-1D7A-4F81-ABF6-AE0E36BAF64C}" type="slidenum">
              <a:rPr lang="en-US" smtClean="0">
                <a:solidFill>
                  <a:prstClr val="white"/>
                </a:solidFill>
              </a:rPr>
              <a:pPr/>
              <a:t>‹#›</a:t>
            </a:fld>
            <a:endParaRPr lang="en-US">
              <a:solidFill>
                <a:prstClr val="white"/>
              </a:solidFill>
            </a:endParaRPr>
          </a:p>
        </p:txBody>
      </p:sp>
      <p:cxnSp>
        <p:nvCxnSpPr>
          <p:cNvPr id="7" name="Straight Connector 6"/>
          <p:cNvCxnSpPr/>
          <p:nvPr/>
        </p:nvCxnSpPr>
        <p:spPr>
          <a:xfrm>
            <a:off x="975360" y="4599432"/>
            <a:ext cx="104648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37138681"/>
      </p:ext>
    </p:extLst>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793D3D2-B6CC-4184-8CBA-D2BD6281DDE4}" type="datetimeFigureOut">
              <a:rPr lang="en-US" smtClean="0"/>
              <a:t>7/8/2024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F8D8C6-7DB8-4B11-A430-DB6583BF8756}" type="slidenum">
              <a:rPr lang="en-US" smtClean="0"/>
              <a:t>‹#›</a:t>
            </a:fld>
            <a:endParaRPr lang="en-US"/>
          </a:p>
        </p:txBody>
      </p:sp>
    </p:spTree>
    <p:extLst>
      <p:ext uri="{BB962C8B-B14F-4D97-AF65-F5344CB8AC3E}">
        <p14:creationId xmlns:p14="http://schemas.microsoft.com/office/powerpoint/2010/main" val="279778521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793D3D2-B6CC-4184-8CBA-D2BD6281DDE4}" type="datetimeFigureOut">
              <a:rPr lang="en-US" smtClean="0"/>
              <a:t>7/8/2024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F8D8C6-7DB8-4B11-A430-DB6583BF8756}" type="slidenum">
              <a:rPr lang="en-US" smtClean="0"/>
              <a:t>‹#›</a:t>
            </a:fld>
            <a:endParaRPr lang="en-US"/>
          </a:p>
        </p:txBody>
      </p:sp>
    </p:spTree>
    <p:extLst>
      <p:ext uri="{BB962C8B-B14F-4D97-AF65-F5344CB8AC3E}">
        <p14:creationId xmlns:p14="http://schemas.microsoft.com/office/powerpoint/2010/main" val="94972209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793D3D2-B6CC-4184-8CBA-D2BD6281DDE4}" type="datetimeFigureOut">
              <a:rPr lang="en-US" smtClean="0"/>
              <a:t>7/8/2024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F8D8C6-7DB8-4B11-A430-DB6583BF8756}" type="slidenum">
              <a:rPr lang="en-US" smtClean="0"/>
              <a:t>‹#›</a:t>
            </a:fld>
            <a:endParaRPr lang="en-US"/>
          </a:p>
        </p:txBody>
      </p:sp>
    </p:spTree>
    <p:extLst>
      <p:ext uri="{BB962C8B-B14F-4D97-AF65-F5344CB8AC3E}">
        <p14:creationId xmlns:p14="http://schemas.microsoft.com/office/powerpoint/2010/main" val="339059791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793D3D2-B6CC-4184-8CBA-D2BD6281DDE4}" type="datetimeFigureOut">
              <a:rPr lang="en-US" smtClean="0"/>
              <a:t>7/8/2024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F8D8C6-7DB8-4B11-A430-DB6583BF8756}" type="slidenum">
              <a:rPr lang="en-US" smtClean="0"/>
              <a:t>‹#›</a:t>
            </a:fld>
            <a:endParaRPr lang="en-US"/>
          </a:p>
        </p:txBody>
      </p:sp>
    </p:spTree>
    <p:extLst>
      <p:ext uri="{BB962C8B-B14F-4D97-AF65-F5344CB8AC3E}">
        <p14:creationId xmlns:p14="http://schemas.microsoft.com/office/powerpoint/2010/main" val="34090189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73352"/>
            <a:ext cx="53848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73352"/>
            <a:ext cx="53848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18288"/>
            <a:ext cx="3860800" cy="329184"/>
          </a:xfrm>
          <a:prstGeom prst="rect">
            <a:avLst/>
          </a:prstGeom>
        </p:spPr>
        <p:txBody>
          <a:bodyPr/>
          <a:lstStyle/>
          <a:p>
            <a:endParaRPr lang="en-US">
              <a:solidFill>
                <a:prstClr val="black"/>
              </a:solidFill>
            </a:endParaRPr>
          </a:p>
        </p:txBody>
      </p:sp>
      <p:sp>
        <p:nvSpPr>
          <p:cNvPr id="6" name="Footer Placeholder 5"/>
          <p:cNvSpPr>
            <a:spLocks noGrp="1"/>
          </p:cNvSpPr>
          <p:nvPr>
            <p:ph type="ftr" sz="quarter" idx="11"/>
          </p:nvPr>
        </p:nvSpPr>
        <p:spPr>
          <a:xfrm>
            <a:off x="4572000" y="18288"/>
            <a:ext cx="5486400" cy="329184"/>
          </a:xfrm>
          <a:prstGeom prst="rect">
            <a:avLst/>
          </a:prstGeom>
        </p:spPr>
        <p:txBody>
          <a:bodyPr/>
          <a:lstStyle/>
          <a:p>
            <a:pPr algn="r"/>
            <a:endParaRPr lang="en-US">
              <a:solidFill>
                <a:prstClr val="black"/>
              </a:solidFill>
            </a:endParaRPr>
          </a:p>
        </p:txBody>
      </p:sp>
      <p:sp>
        <p:nvSpPr>
          <p:cNvPr id="7" name="Slide Number Placeholder 6"/>
          <p:cNvSpPr>
            <a:spLocks noGrp="1"/>
          </p:cNvSpPr>
          <p:nvPr>
            <p:ph type="sldNum" sz="quarter" idx="12"/>
          </p:nvPr>
        </p:nvSpPr>
        <p:spPr/>
        <p:txBody>
          <a:bodyPr/>
          <a:lstStyle/>
          <a:p>
            <a:fld id="{0CFEC368-1D7A-4F81-ABF6-AE0E36BAF64C}"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3371921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676400"/>
            <a:ext cx="524256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438400"/>
            <a:ext cx="524256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339840" y="1676400"/>
            <a:ext cx="524256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39840" y="2438400"/>
            <a:ext cx="524256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18288"/>
            <a:ext cx="3860800" cy="329184"/>
          </a:xfrm>
          <a:prstGeom prst="rect">
            <a:avLst/>
          </a:prstGeom>
        </p:spPr>
        <p:txBody>
          <a:bodyPr/>
          <a:lstStyle/>
          <a:p>
            <a:endParaRPr lang="en-US">
              <a:solidFill>
                <a:prstClr val="black"/>
              </a:solidFill>
            </a:endParaRPr>
          </a:p>
        </p:txBody>
      </p:sp>
      <p:sp>
        <p:nvSpPr>
          <p:cNvPr id="8" name="Footer Placeholder 7"/>
          <p:cNvSpPr>
            <a:spLocks noGrp="1"/>
          </p:cNvSpPr>
          <p:nvPr>
            <p:ph type="ftr" sz="quarter" idx="11"/>
          </p:nvPr>
        </p:nvSpPr>
        <p:spPr>
          <a:xfrm>
            <a:off x="4572000" y="18288"/>
            <a:ext cx="5486400" cy="329184"/>
          </a:xfrm>
          <a:prstGeom prst="rect">
            <a:avLst/>
          </a:prstGeom>
        </p:spPr>
        <p:txBody>
          <a:bodyPr/>
          <a:lstStyle/>
          <a:p>
            <a:pPr algn="r"/>
            <a:endParaRPr lang="en-US">
              <a:solidFill>
                <a:prstClr val="black"/>
              </a:solidFill>
            </a:endParaRPr>
          </a:p>
        </p:txBody>
      </p:sp>
      <p:sp>
        <p:nvSpPr>
          <p:cNvPr id="9" name="Slide Number Placeholder 8"/>
          <p:cNvSpPr>
            <a:spLocks noGrp="1"/>
          </p:cNvSpPr>
          <p:nvPr>
            <p:ph type="sldNum" sz="quarter" idx="12"/>
          </p:nvPr>
        </p:nvSpPr>
        <p:spPr/>
        <p:txBody>
          <a:bodyPr/>
          <a:lstStyle/>
          <a:p>
            <a:fld id="{0CFEC368-1D7A-4F81-ABF6-AE0E36BAF64C}" type="slidenum">
              <a:rPr lang="en-US" smtClean="0">
                <a:solidFill>
                  <a:prstClr val="black"/>
                </a:solidFill>
              </a:rPr>
              <a:pPr/>
              <a:t>‹#›</a:t>
            </a:fld>
            <a:endParaRPr lang="en-US">
              <a:solidFill>
                <a:prstClr val="black"/>
              </a:solidFill>
            </a:endParaRPr>
          </a:p>
        </p:txBody>
      </p:sp>
      <p:cxnSp>
        <p:nvCxnSpPr>
          <p:cNvPr id="11" name="Straight Connector 10"/>
          <p:cNvCxnSpPr/>
          <p:nvPr/>
        </p:nvCxnSpPr>
        <p:spPr>
          <a:xfrm rot="5400000">
            <a:off x="3741949" y="4045691"/>
            <a:ext cx="4709160" cy="1059"/>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4310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09600" y="18288"/>
            <a:ext cx="3860800" cy="329184"/>
          </a:xfrm>
          <a:prstGeom prst="rect">
            <a:avLst/>
          </a:prstGeom>
        </p:spPr>
        <p:txBody>
          <a:bodyPr/>
          <a:lstStyle/>
          <a:p>
            <a:endParaRPr lang="en-US">
              <a:solidFill>
                <a:prstClr val="black"/>
              </a:solidFill>
            </a:endParaRPr>
          </a:p>
        </p:txBody>
      </p:sp>
      <p:sp>
        <p:nvSpPr>
          <p:cNvPr id="4" name="Footer Placeholder 3"/>
          <p:cNvSpPr>
            <a:spLocks noGrp="1"/>
          </p:cNvSpPr>
          <p:nvPr>
            <p:ph type="ftr" sz="quarter" idx="11"/>
          </p:nvPr>
        </p:nvSpPr>
        <p:spPr>
          <a:xfrm>
            <a:off x="4572000" y="18288"/>
            <a:ext cx="5486400" cy="329184"/>
          </a:xfrm>
          <a:prstGeom prst="rect">
            <a:avLst/>
          </a:prstGeom>
        </p:spPr>
        <p:txBody>
          <a:bodyPr/>
          <a:lstStyle/>
          <a:p>
            <a:pPr algn="r"/>
            <a:endParaRPr lang="en-US">
              <a:solidFill>
                <a:prstClr val="black"/>
              </a:solidFill>
            </a:endParaRPr>
          </a:p>
        </p:txBody>
      </p:sp>
      <p:sp>
        <p:nvSpPr>
          <p:cNvPr id="5" name="Slide Number Placeholder 4"/>
          <p:cNvSpPr>
            <a:spLocks noGrp="1"/>
          </p:cNvSpPr>
          <p:nvPr>
            <p:ph type="sldNum" sz="quarter" idx="12"/>
          </p:nvPr>
        </p:nvSpPr>
        <p:spPr/>
        <p:txBody>
          <a:bodyPr/>
          <a:lstStyle/>
          <a:p>
            <a:fld id="{0CFEC368-1D7A-4F81-ABF6-AE0E36BAF64C}"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3839994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18288"/>
            <a:ext cx="3860800" cy="329184"/>
          </a:xfrm>
          <a:prstGeom prst="rect">
            <a:avLst/>
          </a:prstGeom>
        </p:spPr>
        <p:txBody>
          <a:bodyPr/>
          <a:lstStyle/>
          <a:p>
            <a:endParaRPr lang="en-US">
              <a:solidFill>
                <a:prstClr val="black"/>
              </a:solidFill>
            </a:endParaRPr>
          </a:p>
        </p:txBody>
      </p:sp>
      <p:sp>
        <p:nvSpPr>
          <p:cNvPr id="3" name="Footer Placeholder 2"/>
          <p:cNvSpPr>
            <a:spLocks noGrp="1"/>
          </p:cNvSpPr>
          <p:nvPr>
            <p:ph type="ftr" sz="quarter" idx="11"/>
          </p:nvPr>
        </p:nvSpPr>
        <p:spPr>
          <a:xfrm>
            <a:off x="4572000" y="18288"/>
            <a:ext cx="5486400" cy="329184"/>
          </a:xfrm>
          <a:prstGeom prst="rect">
            <a:avLst/>
          </a:prstGeom>
        </p:spPr>
        <p:txBody>
          <a:bodyPr/>
          <a:lstStyle/>
          <a:p>
            <a:pPr algn="r"/>
            <a:endParaRPr lang="en-US">
              <a:solidFill>
                <a:prstClr val="black"/>
              </a:solidFill>
            </a:endParaRPr>
          </a:p>
        </p:txBody>
      </p:sp>
      <p:sp>
        <p:nvSpPr>
          <p:cNvPr id="4" name="Slide Number Placeholder 3"/>
          <p:cNvSpPr>
            <a:spLocks noGrp="1"/>
          </p:cNvSpPr>
          <p:nvPr>
            <p:ph type="sldNum" sz="quarter" idx="12"/>
          </p:nvPr>
        </p:nvSpPr>
        <p:spPr/>
        <p:txBody>
          <a:bodyPr/>
          <a:lstStyle/>
          <a:p>
            <a:fld id="{0CFEC368-1D7A-4F81-ABF6-AE0E36BAF64C}"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7193139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792080"/>
            <a:ext cx="2852928" cy="1261872"/>
          </a:xfrm>
        </p:spPr>
        <p:txBody>
          <a:bodyPr anchor="b">
            <a:noAutofit/>
          </a:bodyPr>
          <a:lstStyle>
            <a:lvl1pPr algn="l">
              <a:defRPr sz="2400" b="0"/>
            </a:lvl1pPr>
          </a:lstStyle>
          <a:p>
            <a:r>
              <a:rPr lang="en-US"/>
              <a:t>Click to edit Master title style</a:t>
            </a:r>
          </a:p>
        </p:txBody>
      </p:sp>
      <p:sp>
        <p:nvSpPr>
          <p:cNvPr id="3" name="Content Placeholder 2"/>
          <p:cNvSpPr>
            <a:spLocks noGrp="1"/>
          </p:cNvSpPr>
          <p:nvPr>
            <p:ph idx="1"/>
          </p:nvPr>
        </p:nvSpPr>
        <p:spPr>
          <a:xfrm>
            <a:off x="3962400" y="792080"/>
            <a:ext cx="7620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2130553"/>
            <a:ext cx="2852928"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18288"/>
            <a:ext cx="3860800" cy="329184"/>
          </a:xfrm>
          <a:prstGeom prst="rect">
            <a:avLst/>
          </a:prstGeom>
        </p:spPr>
        <p:txBody>
          <a:bodyPr/>
          <a:lstStyle/>
          <a:p>
            <a:endParaRPr lang="en-US">
              <a:solidFill>
                <a:prstClr val="black"/>
              </a:solidFill>
            </a:endParaRPr>
          </a:p>
        </p:txBody>
      </p:sp>
      <p:sp>
        <p:nvSpPr>
          <p:cNvPr id="6" name="Footer Placeholder 5"/>
          <p:cNvSpPr>
            <a:spLocks noGrp="1"/>
          </p:cNvSpPr>
          <p:nvPr>
            <p:ph type="ftr" sz="quarter" idx="11"/>
          </p:nvPr>
        </p:nvSpPr>
        <p:spPr>
          <a:xfrm>
            <a:off x="4572000" y="18288"/>
            <a:ext cx="5486400" cy="329184"/>
          </a:xfrm>
          <a:prstGeom prst="rect">
            <a:avLst/>
          </a:prstGeom>
        </p:spPr>
        <p:txBody>
          <a:bodyPr/>
          <a:lstStyle/>
          <a:p>
            <a:pPr algn="r"/>
            <a:endParaRPr lang="en-US">
              <a:solidFill>
                <a:prstClr val="black"/>
              </a:solidFill>
            </a:endParaRPr>
          </a:p>
        </p:txBody>
      </p:sp>
      <p:sp>
        <p:nvSpPr>
          <p:cNvPr id="7" name="Slide Number Placeholder 6"/>
          <p:cNvSpPr>
            <a:spLocks noGrp="1"/>
          </p:cNvSpPr>
          <p:nvPr>
            <p:ph type="sldNum" sz="quarter" idx="12"/>
          </p:nvPr>
        </p:nvSpPr>
        <p:spPr/>
        <p:txBody>
          <a:bodyPr/>
          <a:lstStyle/>
          <a:p>
            <a:fld id="{0CFEC368-1D7A-4F81-ABF6-AE0E36BAF64C}" type="slidenum">
              <a:rPr lang="en-US" smtClean="0">
                <a:solidFill>
                  <a:prstClr val="black"/>
                </a:solidFill>
              </a:rPr>
              <a:pPr/>
              <a:t>‹#›</a:t>
            </a:fld>
            <a:endParaRPr lang="en-US">
              <a:solidFill>
                <a:prstClr val="black"/>
              </a:solidFill>
            </a:endParaRPr>
          </a:p>
        </p:txBody>
      </p:sp>
      <p:cxnSp>
        <p:nvCxnSpPr>
          <p:cNvPr id="9" name="Straight Connector 8"/>
          <p:cNvCxnSpPr/>
          <p:nvPr/>
        </p:nvCxnSpPr>
        <p:spPr>
          <a:xfrm rot="5400000">
            <a:off x="912152" y="3579942"/>
            <a:ext cx="5577840" cy="211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384358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792480"/>
            <a:ext cx="2856907" cy="1264920"/>
          </a:xfrm>
        </p:spPr>
        <p:txBody>
          <a:bodyPr anchor="b">
            <a:normAutofit/>
          </a:bodyPr>
          <a:lstStyle>
            <a:lvl1pPr algn="l">
              <a:defRPr sz="2400" b="0"/>
            </a:lvl1pPr>
          </a:lstStyle>
          <a:p>
            <a:r>
              <a:rPr lang="en-US"/>
              <a:t>Click to edit Master title style</a:t>
            </a:r>
          </a:p>
        </p:txBody>
      </p:sp>
      <p:sp>
        <p:nvSpPr>
          <p:cNvPr id="3" name="Picture Placeholder 2"/>
          <p:cNvSpPr>
            <a:spLocks noGrp="1"/>
          </p:cNvSpPr>
          <p:nvPr>
            <p:ph type="pic" idx="1"/>
          </p:nvPr>
        </p:nvSpPr>
        <p:spPr>
          <a:xfrm>
            <a:off x="3811480" y="838201"/>
            <a:ext cx="787252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609600" y="2133600"/>
            <a:ext cx="2852928"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18288"/>
            <a:ext cx="3860800" cy="329184"/>
          </a:xfrm>
          <a:prstGeom prst="rect">
            <a:avLst/>
          </a:prstGeom>
        </p:spPr>
        <p:txBody>
          <a:bodyPr/>
          <a:lstStyle/>
          <a:p>
            <a:endParaRPr lang="en-US">
              <a:solidFill>
                <a:prstClr val="black"/>
              </a:solidFill>
            </a:endParaRPr>
          </a:p>
        </p:txBody>
      </p:sp>
      <p:sp>
        <p:nvSpPr>
          <p:cNvPr id="6" name="Footer Placeholder 5"/>
          <p:cNvSpPr>
            <a:spLocks noGrp="1"/>
          </p:cNvSpPr>
          <p:nvPr>
            <p:ph type="ftr" sz="quarter" idx="11"/>
          </p:nvPr>
        </p:nvSpPr>
        <p:spPr>
          <a:xfrm>
            <a:off x="4572000" y="18288"/>
            <a:ext cx="5486400" cy="329184"/>
          </a:xfrm>
          <a:prstGeom prst="rect">
            <a:avLst/>
          </a:prstGeom>
        </p:spPr>
        <p:txBody>
          <a:bodyPr/>
          <a:lstStyle/>
          <a:p>
            <a:pPr algn="r"/>
            <a:endParaRPr lang="en-US">
              <a:solidFill>
                <a:prstClr val="black"/>
              </a:solidFill>
            </a:endParaRPr>
          </a:p>
        </p:txBody>
      </p:sp>
      <p:sp>
        <p:nvSpPr>
          <p:cNvPr id="7" name="Slide Number Placeholder 6"/>
          <p:cNvSpPr>
            <a:spLocks noGrp="1"/>
          </p:cNvSpPr>
          <p:nvPr>
            <p:ph type="sldNum" sz="quarter" idx="12"/>
          </p:nvPr>
        </p:nvSpPr>
        <p:spPr/>
        <p:txBody>
          <a:bodyPr/>
          <a:lstStyle/>
          <a:p>
            <a:fld id="{0CFEC368-1D7A-4F81-ABF6-AE0E36BAF64C}"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2251120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18360" y="772056"/>
            <a:ext cx="10059465" cy="242213"/>
          </a:xfrm>
          <a:prstGeom prst="rect">
            <a:avLst/>
          </a:prstGeom>
        </p:spPr>
        <p:txBody>
          <a:bodyPr vert="horz" lIns="91440" tIns="45720" rIns="91440" bIns="45720" rtlCol="0" anchor="ctr">
            <a:noAutofit/>
          </a:bodyPr>
          <a:lstStyle/>
          <a:p>
            <a:r>
              <a:rPr lang="en-US"/>
              <a:t>Slide Title</a:t>
            </a:r>
          </a:p>
        </p:txBody>
      </p:sp>
      <p:sp>
        <p:nvSpPr>
          <p:cNvPr id="3" name="Text Placeholder 2"/>
          <p:cNvSpPr>
            <a:spLocks noGrp="1"/>
          </p:cNvSpPr>
          <p:nvPr>
            <p:ph type="body" idx="1"/>
          </p:nvPr>
        </p:nvSpPr>
        <p:spPr>
          <a:xfrm>
            <a:off x="609600" y="1600200"/>
            <a:ext cx="10972800" cy="4876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545527" y="685843"/>
            <a:ext cx="681907" cy="371040"/>
          </a:xfrm>
          <a:prstGeom prst="rect">
            <a:avLst/>
          </a:prstGeom>
        </p:spPr>
        <p:txBody>
          <a:bodyPr vert="horz" lIns="91440" tIns="45720" rIns="91440" bIns="45720" rtlCol="0" anchor="ctr"/>
          <a:lstStyle>
            <a:lvl1pPr algn="ctr">
              <a:defRPr sz="1600" b="1" i="0">
                <a:solidFill>
                  <a:schemeClr val="tx1"/>
                </a:solidFill>
              </a:defRPr>
            </a:lvl1pPr>
          </a:lstStyle>
          <a:p>
            <a:fld id="{0CFEC368-1D7A-4F81-ABF6-AE0E36BAF64C}" type="slidenum">
              <a:rPr lang="en-US" smtClean="0">
                <a:solidFill>
                  <a:prstClr val="black"/>
                </a:solidFill>
              </a:rPr>
              <a:pPr/>
              <a:t>‹#›</a:t>
            </a:fld>
            <a:endParaRPr lang="en-US">
              <a:solidFill>
                <a:prstClr val="black"/>
              </a:solidFill>
            </a:endParaRPr>
          </a:p>
        </p:txBody>
      </p:sp>
      <p:sp>
        <p:nvSpPr>
          <p:cNvPr id="9" name="Title Placeholder 1"/>
          <p:cNvSpPr txBox="1">
            <a:spLocks/>
          </p:cNvSpPr>
          <p:nvPr userDrawn="1"/>
        </p:nvSpPr>
        <p:spPr>
          <a:xfrm>
            <a:off x="484582" y="438519"/>
            <a:ext cx="10059465" cy="242213"/>
          </a:xfrm>
          <a:prstGeom prst="rect">
            <a:avLst/>
          </a:prstGeom>
        </p:spPr>
        <p:txBody>
          <a:bodyPr vert="horz" lIns="91440" tIns="45720" rIns="91440" bIns="45720" rtlCol="0" anchor="ctr">
            <a:noAutofit/>
          </a:bodyPr>
          <a:lstStyle>
            <a:lvl1pPr algn="l" defTabSz="914400" rtl="0" eaLnBrk="1" latinLnBrk="0" hangingPunct="1">
              <a:spcBef>
                <a:spcPct val="0"/>
              </a:spcBef>
              <a:buNone/>
              <a:defRPr sz="1000" b="1" kern="1200" spc="-100" baseline="0">
                <a:solidFill>
                  <a:schemeClr val="tx1"/>
                </a:solidFill>
                <a:latin typeface="+mj-lt"/>
                <a:ea typeface="+mj-ea"/>
                <a:cs typeface="+mj-cs"/>
              </a:defRPr>
            </a:lvl1pPr>
          </a:lstStyle>
          <a:p>
            <a:endParaRPr lang="en-US" sz="1000" kern="0" spc="0">
              <a:solidFill>
                <a:prstClr val="black"/>
              </a:solidFill>
            </a:endParaRPr>
          </a:p>
        </p:txBody>
      </p:sp>
      <p:cxnSp>
        <p:nvCxnSpPr>
          <p:cNvPr id="11" name="Straight Connector 10"/>
          <p:cNvCxnSpPr/>
          <p:nvPr userDrawn="1"/>
        </p:nvCxnSpPr>
        <p:spPr>
          <a:xfrm>
            <a:off x="609600" y="696107"/>
            <a:ext cx="11062443" cy="0"/>
          </a:xfrm>
          <a:prstGeom prst="line">
            <a:avLst/>
          </a:prstGeom>
          <a:ln w="3175" cmpd="sng">
            <a:solidFill>
              <a:schemeClr val="tx1">
                <a:lumMod val="75000"/>
                <a:lumOff val="25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userDrawn="1"/>
        </p:nvCxnSpPr>
        <p:spPr>
          <a:xfrm flipH="1" flipV="1">
            <a:off x="1247422" y="701512"/>
            <a:ext cx="1" cy="346849"/>
          </a:xfrm>
          <a:prstGeom prst="line">
            <a:avLst/>
          </a:prstGeom>
          <a:ln w="3175" cmpd="sng">
            <a:solidFill>
              <a:schemeClr val="tx1">
                <a:lumMod val="75000"/>
                <a:lumOff val="25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7657629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914400" rtl="0" eaLnBrk="1" latinLnBrk="0" hangingPunct="1">
        <a:spcBef>
          <a:spcPct val="0"/>
        </a:spcBef>
        <a:buNone/>
        <a:defRPr sz="1400" b="0" kern="1200" spc="0" baseline="0">
          <a:solidFill>
            <a:schemeClr val="tx1"/>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Title Placeholder 1"/>
          <p:cNvSpPr txBox="1">
            <a:spLocks/>
          </p:cNvSpPr>
          <p:nvPr userDrawn="1"/>
        </p:nvSpPr>
        <p:spPr>
          <a:xfrm>
            <a:off x="484582" y="438519"/>
            <a:ext cx="10059465" cy="242213"/>
          </a:xfrm>
          <a:prstGeom prst="rect">
            <a:avLst/>
          </a:prstGeom>
        </p:spPr>
        <p:txBody>
          <a:bodyPr vert="horz" lIns="91440" tIns="45720" rIns="91440" bIns="45720" rtlCol="0" anchor="ctr">
            <a:noAutofit/>
          </a:bodyPr>
          <a:lstStyle>
            <a:lvl1pPr algn="l" defTabSz="914400" rtl="0" eaLnBrk="1" latinLnBrk="0" hangingPunct="1">
              <a:spcBef>
                <a:spcPct val="0"/>
              </a:spcBef>
              <a:buNone/>
              <a:defRPr sz="1000" b="1" kern="1200" spc="-100" baseline="0">
                <a:solidFill>
                  <a:schemeClr val="tx1"/>
                </a:solidFill>
                <a:latin typeface="+mj-lt"/>
                <a:ea typeface="+mj-ea"/>
                <a:cs typeface="+mj-cs"/>
              </a:defRPr>
            </a:lvl1pPr>
          </a:lstStyle>
          <a:p>
            <a:endParaRPr lang="en-US" sz="1000" kern="0" spc="0">
              <a:solidFill>
                <a:prstClr val="black"/>
              </a:solidFill>
            </a:endParaRPr>
          </a:p>
        </p:txBody>
      </p:sp>
      <p:cxnSp>
        <p:nvCxnSpPr>
          <p:cNvPr id="11" name="Straight Connector 10"/>
          <p:cNvCxnSpPr/>
          <p:nvPr userDrawn="1"/>
        </p:nvCxnSpPr>
        <p:spPr>
          <a:xfrm>
            <a:off x="609600" y="696107"/>
            <a:ext cx="11062443" cy="0"/>
          </a:xfrm>
          <a:prstGeom prst="line">
            <a:avLst/>
          </a:prstGeom>
          <a:ln w="3175" cmpd="sng">
            <a:solidFill>
              <a:schemeClr val="tx1">
                <a:lumMod val="75000"/>
                <a:lumOff val="25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userDrawn="1"/>
        </p:nvCxnSpPr>
        <p:spPr>
          <a:xfrm flipH="1" flipV="1">
            <a:off x="1247422" y="701512"/>
            <a:ext cx="1" cy="346849"/>
          </a:xfrm>
          <a:prstGeom prst="line">
            <a:avLst/>
          </a:prstGeom>
          <a:ln w="3175" cmpd="sng">
            <a:solidFill>
              <a:schemeClr val="tx1">
                <a:lumMod val="75000"/>
                <a:lumOff val="25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9552503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l" defTabSz="914400" rtl="0" eaLnBrk="1" latinLnBrk="0" hangingPunct="1">
        <a:spcBef>
          <a:spcPct val="0"/>
        </a:spcBef>
        <a:buNone/>
        <a:defRPr sz="1400" b="0" kern="1200" spc="0" baseline="0">
          <a:solidFill>
            <a:schemeClr val="tx1"/>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7/8/2024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FEC368-1D7A-4F81-ABF6-AE0E36BAF64C}"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689148753"/>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chart" Target="../charts/char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3" Type="http://schemas.openxmlformats.org/officeDocument/2006/relationships/chart" Target="../charts/chart21.xml"/><Relationship Id="rId18" Type="http://schemas.openxmlformats.org/officeDocument/2006/relationships/chart" Target="../charts/chart26.xml"/><Relationship Id="rId26" Type="http://schemas.openxmlformats.org/officeDocument/2006/relationships/chart" Target="../charts/chart34.xml"/><Relationship Id="rId3" Type="http://schemas.openxmlformats.org/officeDocument/2006/relationships/chart" Target="../charts/chart11.xml"/><Relationship Id="rId21" Type="http://schemas.openxmlformats.org/officeDocument/2006/relationships/chart" Target="../charts/chart29.xml"/><Relationship Id="rId7" Type="http://schemas.openxmlformats.org/officeDocument/2006/relationships/chart" Target="../charts/chart15.xml"/><Relationship Id="rId12" Type="http://schemas.openxmlformats.org/officeDocument/2006/relationships/chart" Target="../charts/chart20.xml"/><Relationship Id="rId17" Type="http://schemas.openxmlformats.org/officeDocument/2006/relationships/chart" Target="../charts/chart25.xml"/><Relationship Id="rId25" Type="http://schemas.openxmlformats.org/officeDocument/2006/relationships/chart" Target="../charts/chart33.xml"/><Relationship Id="rId33" Type="http://schemas.openxmlformats.org/officeDocument/2006/relationships/chart" Target="../charts/chart41.xml"/><Relationship Id="rId2" Type="http://schemas.openxmlformats.org/officeDocument/2006/relationships/notesSlide" Target="../notesSlides/notesSlide18.xml"/><Relationship Id="rId16" Type="http://schemas.openxmlformats.org/officeDocument/2006/relationships/chart" Target="../charts/chart24.xml"/><Relationship Id="rId20" Type="http://schemas.openxmlformats.org/officeDocument/2006/relationships/chart" Target="../charts/chart28.xml"/><Relationship Id="rId29" Type="http://schemas.openxmlformats.org/officeDocument/2006/relationships/chart" Target="../charts/chart37.xml"/><Relationship Id="rId1" Type="http://schemas.openxmlformats.org/officeDocument/2006/relationships/slideLayout" Target="../slideLayouts/slideLayout2.xml"/><Relationship Id="rId6" Type="http://schemas.openxmlformats.org/officeDocument/2006/relationships/chart" Target="../charts/chart14.xml"/><Relationship Id="rId11" Type="http://schemas.openxmlformats.org/officeDocument/2006/relationships/chart" Target="../charts/chart19.xml"/><Relationship Id="rId24" Type="http://schemas.openxmlformats.org/officeDocument/2006/relationships/chart" Target="../charts/chart32.xml"/><Relationship Id="rId32" Type="http://schemas.openxmlformats.org/officeDocument/2006/relationships/chart" Target="../charts/chart40.xml"/><Relationship Id="rId5" Type="http://schemas.openxmlformats.org/officeDocument/2006/relationships/chart" Target="../charts/chart13.xml"/><Relationship Id="rId15" Type="http://schemas.openxmlformats.org/officeDocument/2006/relationships/chart" Target="../charts/chart23.xml"/><Relationship Id="rId23" Type="http://schemas.openxmlformats.org/officeDocument/2006/relationships/chart" Target="../charts/chart31.xml"/><Relationship Id="rId28" Type="http://schemas.openxmlformats.org/officeDocument/2006/relationships/chart" Target="../charts/chart36.xml"/><Relationship Id="rId10" Type="http://schemas.openxmlformats.org/officeDocument/2006/relationships/chart" Target="../charts/chart18.xml"/><Relationship Id="rId19" Type="http://schemas.openxmlformats.org/officeDocument/2006/relationships/chart" Target="../charts/chart27.xml"/><Relationship Id="rId31" Type="http://schemas.openxmlformats.org/officeDocument/2006/relationships/chart" Target="../charts/chart39.xml"/><Relationship Id="rId4" Type="http://schemas.openxmlformats.org/officeDocument/2006/relationships/chart" Target="../charts/chart12.xml"/><Relationship Id="rId9" Type="http://schemas.openxmlformats.org/officeDocument/2006/relationships/chart" Target="../charts/chart17.xml"/><Relationship Id="rId14" Type="http://schemas.openxmlformats.org/officeDocument/2006/relationships/chart" Target="../charts/chart22.xml"/><Relationship Id="rId22" Type="http://schemas.openxmlformats.org/officeDocument/2006/relationships/chart" Target="../charts/chart30.xml"/><Relationship Id="rId27" Type="http://schemas.openxmlformats.org/officeDocument/2006/relationships/chart" Target="../charts/chart35.xml"/><Relationship Id="rId30" Type="http://schemas.openxmlformats.org/officeDocument/2006/relationships/chart" Target="../charts/chart38.xml"/><Relationship Id="rId8" Type="http://schemas.openxmlformats.org/officeDocument/2006/relationships/chart" Target="../charts/chart1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hart" Target="../charts/chart43.xm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chart" Target="../charts/chart45.xm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chart" Target="../charts/chart47.xm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chart" Target="../charts/chart48.xm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chart" Target="../charts/chart51.xml"/><Relationship Id="rId5" Type="http://schemas.openxmlformats.org/officeDocument/2006/relationships/chart" Target="../charts/chart50.xml"/><Relationship Id="rId4" Type="http://schemas.openxmlformats.org/officeDocument/2006/relationships/chart" Target="../charts/chart49.xml"/></Relationships>
</file>

<file path=ppt/slides/_rels/slide29.xml.rels><?xml version="1.0" encoding="UTF-8" standalone="yes"?>
<Relationships xmlns="http://schemas.openxmlformats.org/package/2006/relationships"><Relationship Id="rId3" Type="http://schemas.openxmlformats.org/officeDocument/2006/relationships/chart" Target="../charts/chart52.xm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chart" Target="../charts/chart55.xml"/><Relationship Id="rId5" Type="http://schemas.openxmlformats.org/officeDocument/2006/relationships/chart" Target="../charts/chart54.xml"/><Relationship Id="rId4" Type="http://schemas.openxmlformats.org/officeDocument/2006/relationships/chart" Target="../charts/chart5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chart" Target="../charts/chart56.xm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chart" Target="../charts/chart57.xm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chart" Target="../charts/chart58.xm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chart" Target="../charts/chart59.xml"/><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chart" Target="../charts/chart60.xml"/><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chart" Target="../charts/chart61.xml"/><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chart" Target="../charts/chart62.xml"/><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chart" Target="../charts/chart63.xml"/><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chart" Target="../charts/chart64.xml"/><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chart" Target="../charts/chart65.xml"/><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chart" Target="../charts/chart66.xml"/><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chart" Target="../charts/chart67.xml"/><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chart" Target="../charts/chart68.xml"/><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chart" Target="../charts/chart69.xml"/><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chart" Target="../charts/chart70.xml"/><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chart" Target="../charts/chart71.xml"/><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F456991-DF2E-42AE-A817-0A87692C97EA}"/>
              </a:ext>
            </a:extLst>
          </p:cNvPr>
          <p:cNvSpPr>
            <a:spLocks noGrp="1"/>
          </p:cNvSpPr>
          <p:nvPr>
            <p:ph type="subTitle" idx="1"/>
          </p:nvPr>
        </p:nvSpPr>
        <p:spPr>
          <a:xfrm>
            <a:off x="2643329" y="4733542"/>
            <a:ext cx="6905342" cy="1673836"/>
          </a:xfrm>
        </p:spPr>
        <p:txBody>
          <a:bodyPr anchor="t">
            <a:normAutofit lnSpcReduction="10000"/>
          </a:bodyPr>
          <a:lstStyle/>
          <a:p>
            <a:br>
              <a:rPr lang="en-US" b="1" dirty="0">
                <a:latin typeface="Aharoni" panose="02010803020104030203" pitchFamily="2" charset="-79"/>
                <a:cs typeface="Aharoni" panose="02010803020104030203" pitchFamily="2" charset="-79"/>
              </a:rPr>
            </a:br>
            <a:r>
              <a:rPr lang="en-US" sz="4400" b="1" dirty="0">
                <a:latin typeface="Aharoni"/>
                <a:cs typeface="Aharoni"/>
                <a:sym typeface="Wingdings" panose="05000000000000000000" pitchFamily="2" charset="2"/>
              </a:rPr>
              <a:t>End-of-Year Report</a:t>
            </a:r>
          </a:p>
          <a:p>
            <a:r>
              <a:rPr lang="en-US" sz="4400" b="1" dirty="0">
                <a:latin typeface="Aharoni"/>
                <a:cs typeface="Aharoni"/>
                <a:sym typeface="Wingdings" panose="05000000000000000000" pitchFamily="2" charset="2"/>
              </a:rPr>
              <a:t>2023</a:t>
            </a:r>
            <a:endParaRPr lang="en-US" sz="4400" b="1" dirty="0">
              <a:latin typeface="Aharoni" panose="02010803020104030203" pitchFamily="2" charset="-79"/>
              <a:cs typeface="Aharoni" panose="02010803020104030203" pitchFamily="2" charset="-79"/>
            </a:endParaRPr>
          </a:p>
        </p:txBody>
      </p:sp>
      <p:pic>
        <p:nvPicPr>
          <p:cNvPr id="6" name="Picture 5" descr="A green hexagon with white letters&#10;&#10;Description automatically generated">
            <a:extLst>
              <a:ext uri="{FF2B5EF4-FFF2-40B4-BE49-F238E27FC236}">
                <a16:creationId xmlns:a16="http://schemas.microsoft.com/office/drawing/2014/main" id="{EF7F9C8E-2B2B-3600-012C-998346E718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85500" y="1603153"/>
            <a:ext cx="7421000" cy="2400911"/>
          </a:xfrm>
          <a:prstGeom prst="rect">
            <a:avLst/>
          </a:prstGeom>
        </p:spPr>
      </p:pic>
    </p:spTree>
    <p:extLst>
      <p:ext uri="{BB962C8B-B14F-4D97-AF65-F5344CB8AC3E}">
        <p14:creationId xmlns:p14="http://schemas.microsoft.com/office/powerpoint/2010/main" val="1151385204"/>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r>
              <a:rPr lang="en-US">
                <a:solidFill>
                  <a:prstClr val="black"/>
                </a:solidFill>
              </a:rPr>
              <a:t>7</a:t>
            </a:r>
          </a:p>
        </p:txBody>
      </p:sp>
      <p:sp>
        <p:nvSpPr>
          <p:cNvPr id="5" name="Title 1"/>
          <p:cNvSpPr>
            <a:spLocks noGrp="1"/>
          </p:cNvSpPr>
          <p:nvPr>
            <p:ph type="title"/>
          </p:nvPr>
        </p:nvSpPr>
        <p:spPr>
          <a:xfrm>
            <a:off x="1311782" y="745744"/>
            <a:ext cx="10059465" cy="242213"/>
          </a:xfrm>
        </p:spPr>
        <p:txBody>
          <a:bodyPr/>
          <a:lstStyle/>
          <a:p>
            <a:r>
              <a:rPr lang="en-US"/>
              <a:t>ERC Graduate Employment (18 Centers), FY 2023</a:t>
            </a:r>
          </a:p>
        </p:txBody>
      </p:sp>
      <p:graphicFrame>
        <p:nvGraphicFramePr>
          <p:cNvPr id="7" name="Chart 6"/>
          <p:cNvGraphicFramePr>
            <a:graphicFrameLocks/>
          </p:cNvGraphicFramePr>
          <p:nvPr>
            <p:extLst>
              <p:ext uri="{D42A27DB-BD31-4B8C-83A1-F6EECF244321}">
                <p14:modId xmlns:p14="http://schemas.microsoft.com/office/powerpoint/2010/main" val="140565438"/>
              </p:ext>
            </p:extLst>
          </p:nvPr>
        </p:nvGraphicFramePr>
        <p:xfrm>
          <a:off x="2502602" y="1491251"/>
          <a:ext cx="7498080" cy="420624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Chart 1">
            <a:extLst>
              <a:ext uri="{FF2B5EF4-FFF2-40B4-BE49-F238E27FC236}">
                <a16:creationId xmlns:a16="http://schemas.microsoft.com/office/drawing/2014/main" id="{00000000-0008-0000-0800-000002000000}"/>
              </a:ext>
            </a:extLst>
          </p:cNvPr>
          <p:cNvGraphicFramePr>
            <a:graphicFrameLocks/>
          </p:cNvGraphicFramePr>
          <p:nvPr>
            <p:extLst>
              <p:ext uri="{D42A27DB-BD31-4B8C-83A1-F6EECF244321}">
                <p14:modId xmlns:p14="http://schemas.microsoft.com/office/powerpoint/2010/main" val="3770307379"/>
              </p:ext>
            </p:extLst>
          </p:nvPr>
        </p:nvGraphicFramePr>
        <p:xfrm>
          <a:off x="1311782" y="1595801"/>
          <a:ext cx="9628126" cy="435108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8361266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11782" y="752322"/>
            <a:ext cx="10059465" cy="242213"/>
          </a:xfrm>
        </p:spPr>
        <p:txBody>
          <a:bodyPr/>
          <a:lstStyle/>
          <a:p>
            <a:r>
              <a:rPr lang="en-US"/>
              <a:t>ERC Research and Education Personnel, by Underrepresented Group and Citizenship Status, FY 2023</a:t>
            </a:r>
            <a:endParaRPr lang="en-US">
              <a:cs typeface="Calibri"/>
            </a:endParaRPr>
          </a:p>
        </p:txBody>
      </p:sp>
      <p:sp>
        <p:nvSpPr>
          <p:cNvPr id="4" name="Slide Number Placeholder 3"/>
          <p:cNvSpPr>
            <a:spLocks noGrp="1"/>
          </p:cNvSpPr>
          <p:nvPr>
            <p:ph type="sldNum" sz="quarter" idx="12"/>
          </p:nvPr>
        </p:nvSpPr>
        <p:spPr/>
        <p:txBody>
          <a:bodyPr/>
          <a:lstStyle/>
          <a:p>
            <a:r>
              <a:rPr lang="en-US">
                <a:solidFill>
                  <a:prstClr val="black"/>
                </a:solidFill>
              </a:rPr>
              <a:t>8</a:t>
            </a:r>
          </a:p>
        </p:txBody>
      </p:sp>
      <p:sp>
        <p:nvSpPr>
          <p:cNvPr id="6" name="Rectangle 5"/>
          <p:cNvSpPr>
            <a:spLocks noChangeArrowheads="1"/>
          </p:cNvSpPr>
          <p:nvPr/>
        </p:nvSpPr>
        <p:spPr bwMode="auto">
          <a:xfrm>
            <a:off x="1311781" y="6043330"/>
            <a:ext cx="9614969" cy="814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sz="1000"/>
            </a:pPr>
            <a:r>
              <a:rPr lang="en-US" sz="1000" i="1"/>
              <a:t>* U.S. citizens and permanent residents only</a:t>
            </a:r>
          </a:p>
          <a:p>
            <a:pPr>
              <a:defRPr sz="1000"/>
            </a:pPr>
            <a:r>
              <a:rPr lang="en-US" sz="1000" i="1"/>
              <a:t>** The sum of the number of personnel for each row may exceed the total because personnel may belong to multiple categories</a:t>
            </a:r>
          </a:p>
          <a:p>
            <a:pPr>
              <a:defRPr sz="1000"/>
            </a:pPr>
            <a:r>
              <a:rPr lang="en-US" sz="1000" i="1">
                <a:solidFill>
                  <a:srgbClr val="000000"/>
                </a:solidFill>
                <a:cs typeface="Times New Roman"/>
              </a:rPr>
              <a:t>*** Leadership/Administration Directors, Research Thrust Leaders, and Engineering Workforce Development Program Leaders are included in the Grand Total. For the Grand Total row, all columns exclude Young Scholars, except the Total column</a:t>
            </a:r>
          </a:p>
          <a:p>
            <a:pPr>
              <a:defRPr sz="1000"/>
            </a:pPr>
            <a:r>
              <a:rPr lang="en-US" sz="1000" b="1" i="1">
                <a:solidFill>
                  <a:srgbClr val="000000"/>
                </a:solidFill>
                <a:cs typeface="Times New Roman"/>
              </a:rPr>
              <a:t>NOTE: </a:t>
            </a:r>
            <a:r>
              <a:rPr lang="en-US" sz="1000" i="1">
                <a:solidFill>
                  <a:srgbClr val="000000"/>
                </a:solidFill>
                <a:cs typeface="Times New Roman"/>
              </a:rPr>
              <a:t>For years in which the center entered demographic data by institution rather than per person, data are not included</a:t>
            </a:r>
            <a:endParaRPr lang="en-US" sz="1000" i="1"/>
          </a:p>
        </p:txBody>
      </p:sp>
      <p:graphicFrame>
        <p:nvGraphicFramePr>
          <p:cNvPr id="5" name="Table 4">
            <a:extLst>
              <a:ext uri="{FF2B5EF4-FFF2-40B4-BE49-F238E27FC236}">
                <a16:creationId xmlns:a16="http://schemas.microsoft.com/office/drawing/2014/main" id="{FA8EB943-4074-0997-12D0-1A3B7508E654}"/>
              </a:ext>
            </a:extLst>
          </p:cNvPr>
          <p:cNvGraphicFramePr>
            <a:graphicFrameLocks noGrp="1"/>
          </p:cNvGraphicFramePr>
          <p:nvPr>
            <p:extLst>
              <p:ext uri="{D42A27DB-BD31-4B8C-83A1-F6EECF244321}">
                <p14:modId xmlns:p14="http://schemas.microsoft.com/office/powerpoint/2010/main" val="2158681284"/>
              </p:ext>
            </p:extLst>
          </p:nvPr>
        </p:nvGraphicFramePr>
        <p:xfrm>
          <a:off x="1311781" y="1111707"/>
          <a:ext cx="9614969" cy="4882872"/>
        </p:xfrm>
        <a:graphic>
          <a:graphicData uri="http://schemas.openxmlformats.org/drawingml/2006/table">
            <a:tbl>
              <a:tblPr/>
              <a:tblGrid>
                <a:gridCol w="2564851">
                  <a:extLst>
                    <a:ext uri="{9D8B030D-6E8A-4147-A177-3AD203B41FA5}">
                      <a16:colId xmlns:a16="http://schemas.microsoft.com/office/drawing/2014/main" val="1596544423"/>
                    </a:ext>
                  </a:extLst>
                </a:gridCol>
                <a:gridCol w="760433">
                  <a:extLst>
                    <a:ext uri="{9D8B030D-6E8A-4147-A177-3AD203B41FA5}">
                      <a16:colId xmlns:a16="http://schemas.microsoft.com/office/drawing/2014/main" val="4267707928"/>
                    </a:ext>
                  </a:extLst>
                </a:gridCol>
                <a:gridCol w="863543">
                  <a:extLst>
                    <a:ext uri="{9D8B030D-6E8A-4147-A177-3AD203B41FA5}">
                      <a16:colId xmlns:a16="http://schemas.microsoft.com/office/drawing/2014/main" val="281161155"/>
                    </a:ext>
                  </a:extLst>
                </a:gridCol>
                <a:gridCol w="670212">
                  <a:extLst>
                    <a:ext uri="{9D8B030D-6E8A-4147-A177-3AD203B41FA5}">
                      <a16:colId xmlns:a16="http://schemas.microsoft.com/office/drawing/2014/main" val="1463774674"/>
                    </a:ext>
                  </a:extLst>
                </a:gridCol>
                <a:gridCol w="657324">
                  <a:extLst>
                    <a:ext uri="{9D8B030D-6E8A-4147-A177-3AD203B41FA5}">
                      <a16:colId xmlns:a16="http://schemas.microsoft.com/office/drawing/2014/main" val="870093159"/>
                    </a:ext>
                  </a:extLst>
                </a:gridCol>
                <a:gridCol w="657324">
                  <a:extLst>
                    <a:ext uri="{9D8B030D-6E8A-4147-A177-3AD203B41FA5}">
                      <a16:colId xmlns:a16="http://schemas.microsoft.com/office/drawing/2014/main" val="3189417170"/>
                    </a:ext>
                  </a:extLst>
                </a:gridCol>
                <a:gridCol w="670212">
                  <a:extLst>
                    <a:ext uri="{9D8B030D-6E8A-4147-A177-3AD203B41FA5}">
                      <a16:colId xmlns:a16="http://schemas.microsoft.com/office/drawing/2014/main" val="1853723833"/>
                    </a:ext>
                  </a:extLst>
                </a:gridCol>
                <a:gridCol w="670212">
                  <a:extLst>
                    <a:ext uri="{9D8B030D-6E8A-4147-A177-3AD203B41FA5}">
                      <a16:colId xmlns:a16="http://schemas.microsoft.com/office/drawing/2014/main" val="1576132586"/>
                    </a:ext>
                  </a:extLst>
                </a:gridCol>
                <a:gridCol w="760433">
                  <a:extLst>
                    <a:ext uri="{9D8B030D-6E8A-4147-A177-3AD203B41FA5}">
                      <a16:colId xmlns:a16="http://schemas.microsoft.com/office/drawing/2014/main" val="2790308798"/>
                    </a:ext>
                  </a:extLst>
                </a:gridCol>
                <a:gridCol w="760433">
                  <a:extLst>
                    <a:ext uri="{9D8B030D-6E8A-4147-A177-3AD203B41FA5}">
                      <a16:colId xmlns:a16="http://schemas.microsoft.com/office/drawing/2014/main" val="994047618"/>
                    </a:ext>
                  </a:extLst>
                </a:gridCol>
                <a:gridCol w="579992">
                  <a:extLst>
                    <a:ext uri="{9D8B030D-6E8A-4147-A177-3AD203B41FA5}">
                      <a16:colId xmlns:a16="http://schemas.microsoft.com/office/drawing/2014/main" val="3372911024"/>
                    </a:ext>
                  </a:extLst>
                </a:gridCol>
              </a:tblGrid>
              <a:tr h="399874">
                <a:tc rowSpan="2">
                  <a:txBody>
                    <a:bodyPr/>
                    <a:lstStyle/>
                    <a:p>
                      <a:pPr algn="ctr" rtl="0" fontAlgn="ctr"/>
                      <a:r>
                        <a:rPr lang="en-US" sz="1000" b="1" i="0" u="none" strike="noStrike">
                          <a:solidFill>
                            <a:srgbClr val="000000"/>
                          </a:solidFill>
                          <a:effectLst/>
                          <a:latin typeface="Calibri" panose="020F0502020204030204" pitchFamily="34" charset="0"/>
                        </a:rPr>
                        <a:t> </a:t>
                      </a:r>
                      <a:r>
                        <a:rPr lang="en-US" sz="1000" b="1" i="0" u="none" strike="noStrike">
                          <a:solidFill>
                            <a:srgbClr val="2E869C"/>
                          </a:solidFill>
                          <a:effectLst/>
                          <a:latin typeface="Calibri" panose="020F0502020204030204" pitchFamily="34" charset="0"/>
                        </a:rPr>
                        <a:t>Personnel Category</a:t>
                      </a:r>
                      <a:endParaRPr lang="en-US" sz="1000" b="1" i="0" u="none" strike="noStrike">
                        <a:solidFill>
                          <a:srgbClr val="000000"/>
                        </a:solidFill>
                        <a:effectLst/>
                        <a:latin typeface="Calibri" panose="020F0502020204030204" pitchFamily="34" charset="0"/>
                      </a:endParaRPr>
                    </a:p>
                  </a:txBody>
                  <a:tcPr marL="6665" marR="6665" marT="6665" marB="0" anchor="ctr">
                    <a:lnL>
                      <a:noFill/>
                    </a:lnL>
                    <a:lnR w="25400" cap="flat" cmpd="dbl" algn="ctr">
                      <a:solidFill>
                        <a:srgbClr val="BFBFBF"/>
                      </a:solidFill>
                      <a:prstDash val="solid"/>
                      <a:round/>
                      <a:headEnd type="none" w="med" len="med"/>
                      <a:tailEnd type="none" w="med" len="med"/>
                    </a:lnR>
                    <a:lnT w="6350" cap="flat" cmpd="sng" algn="ctr">
                      <a:solidFill>
                        <a:srgbClr val="A6A6A6"/>
                      </a:solidFill>
                      <a:prstDash val="solid"/>
                      <a:round/>
                      <a:headEnd type="none" w="med" len="med"/>
                      <a:tailEnd type="none" w="med" len="med"/>
                    </a:lnT>
                    <a:lnB w="19050" cap="flat" cmpd="sng" algn="ctr">
                      <a:solidFill>
                        <a:srgbClr val="2E869C"/>
                      </a:solidFill>
                      <a:prstDash val="solid"/>
                      <a:round/>
                      <a:headEnd type="none" w="med" len="med"/>
                      <a:tailEnd type="none" w="med" len="med"/>
                    </a:lnB>
                    <a:noFill/>
                  </a:tcPr>
                </a:tc>
                <a:tc rowSpan="2">
                  <a:txBody>
                    <a:bodyPr/>
                    <a:lstStyle/>
                    <a:p>
                      <a:pPr algn="ctr" rtl="0" fontAlgn="ctr"/>
                      <a:r>
                        <a:rPr lang="en-US" sz="1000" b="1" i="0" u="none" strike="noStrike">
                          <a:solidFill>
                            <a:srgbClr val="2E869C"/>
                          </a:solidFill>
                          <a:effectLst/>
                          <a:latin typeface="Calibri" panose="020F0502020204030204" pitchFamily="34" charset="0"/>
                        </a:rPr>
                        <a:t>Total</a:t>
                      </a:r>
                    </a:p>
                  </a:txBody>
                  <a:tcPr marL="6665" marR="6665" marT="6665" marB="0" anchor="ctr">
                    <a:lnL w="25400" cap="flat" cmpd="dbl" algn="ctr">
                      <a:solidFill>
                        <a:srgbClr val="BFBFBF"/>
                      </a:solidFill>
                      <a:prstDash val="solid"/>
                      <a:round/>
                      <a:headEnd type="none" w="med" len="med"/>
                      <a:tailEnd type="none" w="med" len="med"/>
                    </a:lnL>
                    <a:lnR w="25400" cap="flat" cmpd="dbl" algn="ctr">
                      <a:solidFill>
                        <a:srgbClr val="BFBFBF"/>
                      </a:solidFill>
                      <a:prstDash val="solid"/>
                      <a:round/>
                      <a:headEnd type="none" w="med" len="med"/>
                      <a:tailEnd type="none" w="med" len="med"/>
                    </a:lnR>
                    <a:lnT w="6350" cap="flat" cmpd="sng" algn="ctr">
                      <a:solidFill>
                        <a:srgbClr val="A6A6A6"/>
                      </a:solidFill>
                      <a:prstDash val="solid"/>
                      <a:round/>
                      <a:headEnd type="none" w="med" len="med"/>
                      <a:tailEnd type="none" w="med" len="med"/>
                    </a:lnT>
                    <a:lnB w="19050" cap="flat" cmpd="sng" algn="ctr">
                      <a:solidFill>
                        <a:srgbClr val="2E869C"/>
                      </a:solidFill>
                      <a:prstDash val="solid"/>
                      <a:round/>
                      <a:headEnd type="none" w="med" len="med"/>
                      <a:tailEnd type="none" w="med" len="med"/>
                    </a:lnB>
                    <a:noFill/>
                  </a:tcPr>
                </a:tc>
                <a:tc rowSpan="2">
                  <a:txBody>
                    <a:bodyPr/>
                    <a:lstStyle/>
                    <a:p>
                      <a:pPr algn="ctr" rtl="0" fontAlgn="ctr"/>
                      <a:r>
                        <a:rPr lang="en-US" sz="1000" b="1" i="0" u="none" strike="noStrike">
                          <a:solidFill>
                            <a:srgbClr val="2E869C"/>
                          </a:solidFill>
                          <a:effectLst/>
                          <a:latin typeface="Calibri" panose="020F0502020204030204" pitchFamily="34" charset="0"/>
                        </a:rPr>
                        <a:t>Total U.S. Citizens and Permanent Residents</a:t>
                      </a:r>
                    </a:p>
                  </a:txBody>
                  <a:tcPr marL="6665" marR="6665" marT="6665" marB="0" anchor="ctr">
                    <a:lnL w="25400" cap="flat" cmpd="dbl" algn="ctr">
                      <a:solidFill>
                        <a:srgbClr val="BFBFBF"/>
                      </a:solidFill>
                      <a:prstDash val="solid"/>
                      <a:round/>
                      <a:headEnd type="none" w="med" len="med"/>
                      <a:tailEnd type="none" w="med" len="med"/>
                    </a:lnL>
                    <a:lnR w="25400" cap="flat" cmpd="dbl" algn="ctr">
                      <a:solidFill>
                        <a:srgbClr val="BFBFBF"/>
                      </a:solidFill>
                      <a:prstDash val="solid"/>
                      <a:round/>
                      <a:headEnd type="none" w="med" len="med"/>
                      <a:tailEnd type="none" w="med" len="med"/>
                    </a:lnR>
                    <a:lnT w="6350" cap="flat" cmpd="sng" algn="ctr">
                      <a:solidFill>
                        <a:srgbClr val="A6A6A6"/>
                      </a:solidFill>
                      <a:prstDash val="solid"/>
                      <a:round/>
                      <a:headEnd type="none" w="med" len="med"/>
                      <a:tailEnd type="none" w="med" len="med"/>
                    </a:lnT>
                    <a:lnB w="19050" cap="flat" cmpd="sng" algn="ctr">
                      <a:solidFill>
                        <a:srgbClr val="2E869C"/>
                      </a:solidFill>
                      <a:prstDash val="solid"/>
                      <a:round/>
                      <a:headEnd type="none" w="med" len="med"/>
                      <a:tailEnd type="none" w="med" len="med"/>
                    </a:lnB>
                    <a:noFill/>
                  </a:tcPr>
                </a:tc>
                <a:tc gridSpan="2">
                  <a:txBody>
                    <a:bodyPr/>
                    <a:lstStyle/>
                    <a:p>
                      <a:pPr algn="ctr" rtl="0" fontAlgn="ctr"/>
                      <a:r>
                        <a:rPr lang="en-US" sz="1000" b="1" i="0" u="none" strike="noStrike">
                          <a:solidFill>
                            <a:srgbClr val="2E869C"/>
                          </a:solidFill>
                          <a:effectLst/>
                          <a:latin typeface="Calibri" panose="020F0502020204030204" pitchFamily="34" charset="0"/>
                        </a:rPr>
                        <a:t>Women*</a:t>
                      </a:r>
                    </a:p>
                  </a:txBody>
                  <a:tcPr marL="6665" marR="6665" marT="6665" marB="0" anchor="ctr">
                    <a:lnL w="25400" cap="flat" cmpd="dbl" algn="ctr">
                      <a:solidFill>
                        <a:srgbClr val="BFBFBF"/>
                      </a:solidFill>
                      <a:prstDash val="solid"/>
                      <a:round/>
                      <a:headEnd type="none" w="med" len="med"/>
                      <a:tailEnd type="none" w="med" len="med"/>
                    </a:lnL>
                    <a:lnR w="25400" cap="flat" cmpd="dbl" algn="ctr">
                      <a:solidFill>
                        <a:srgbClr val="BFBFBF"/>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hMerge="1">
                  <a:txBody>
                    <a:bodyPr/>
                    <a:lstStyle/>
                    <a:p>
                      <a:endParaRPr lang="en-US"/>
                    </a:p>
                  </a:txBody>
                  <a:tcPr/>
                </a:tc>
                <a:tc gridSpan="2">
                  <a:txBody>
                    <a:bodyPr/>
                    <a:lstStyle/>
                    <a:p>
                      <a:pPr algn="ctr" rtl="0" fontAlgn="ctr"/>
                      <a:r>
                        <a:rPr lang="en-US" sz="1000" b="1" i="0" u="none" strike="noStrike">
                          <a:solidFill>
                            <a:srgbClr val="2E869C"/>
                          </a:solidFill>
                          <a:effectLst/>
                          <a:latin typeface="Calibri" panose="020F0502020204030204" pitchFamily="34" charset="0"/>
                        </a:rPr>
                        <a:t>Underrepresented Racial Minorities*</a:t>
                      </a:r>
                    </a:p>
                  </a:txBody>
                  <a:tcPr marL="6665" marR="6665" marT="6665" marB="0" anchor="ctr">
                    <a:lnL w="25400" cap="flat" cmpd="dbl" algn="ctr">
                      <a:solidFill>
                        <a:srgbClr val="BFBFBF"/>
                      </a:solidFill>
                      <a:prstDash val="solid"/>
                      <a:round/>
                      <a:headEnd type="none" w="med" len="med"/>
                      <a:tailEnd type="none" w="med" len="med"/>
                    </a:lnL>
                    <a:lnR w="25400" cap="flat" cmpd="dbl" algn="ctr">
                      <a:solidFill>
                        <a:srgbClr val="BFBFBF"/>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hMerge="1">
                  <a:txBody>
                    <a:bodyPr/>
                    <a:lstStyle/>
                    <a:p>
                      <a:endParaRPr lang="en-US"/>
                    </a:p>
                  </a:txBody>
                  <a:tcPr/>
                </a:tc>
                <a:tc gridSpan="2">
                  <a:txBody>
                    <a:bodyPr/>
                    <a:lstStyle/>
                    <a:p>
                      <a:pPr algn="ctr" rtl="0" fontAlgn="ctr"/>
                      <a:r>
                        <a:rPr lang="en-US" sz="1000" b="1" i="0" u="none" strike="noStrike">
                          <a:solidFill>
                            <a:srgbClr val="2E869C"/>
                          </a:solidFill>
                          <a:effectLst/>
                          <a:latin typeface="Calibri" panose="020F0502020204030204" pitchFamily="34" charset="0"/>
                        </a:rPr>
                        <a:t>Hispanic*</a:t>
                      </a:r>
                    </a:p>
                  </a:txBody>
                  <a:tcPr marL="6665" marR="6665" marT="6665" marB="0" anchor="ctr">
                    <a:lnL w="25400" cap="flat" cmpd="dbl" algn="ctr">
                      <a:solidFill>
                        <a:srgbClr val="BFBFBF"/>
                      </a:solidFill>
                      <a:prstDash val="solid"/>
                      <a:round/>
                      <a:headEnd type="none" w="med" len="med"/>
                      <a:tailEnd type="none" w="med" len="med"/>
                    </a:lnL>
                    <a:lnR w="25400" cap="flat" cmpd="dbl" algn="ctr">
                      <a:solidFill>
                        <a:srgbClr val="BFBFBF"/>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hMerge="1">
                  <a:txBody>
                    <a:bodyPr/>
                    <a:lstStyle/>
                    <a:p>
                      <a:endParaRPr lang="en-US"/>
                    </a:p>
                  </a:txBody>
                  <a:tcPr/>
                </a:tc>
                <a:tc gridSpan="2">
                  <a:txBody>
                    <a:bodyPr/>
                    <a:lstStyle/>
                    <a:p>
                      <a:pPr algn="ctr" rtl="0" fontAlgn="ctr"/>
                      <a:r>
                        <a:rPr lang="en-US" sz="1000" b="1" i="0" u="none" strike="noStrike">
                          <a:solidFill>
                            <a:srgbClr val="2E869C"/>
                          </a:solidFill>
                          <a:effectLst/>
                          <a:latin typeface="Calibri" panose="020F0502020204030204" pitchFamily="34" charset="0"/>
                        </a:rPr>
                        <a:t>Foreign</a:t>
                      </a:r>
                    </a:p>
                  </a:txBody>
                  <a:tcPr marL="6665" marR="6665" marT="6665" marB="0" anchor="ctr">
                    <a:lnL w="25400" cap="flat" cmpd="dbl" algn="ctr">
                      <a:solidFill>
                        <a:srgbClr val="BFBFBF"/>
                      </a:solidFill>
                      <a:prstDash val="solid"/>
                      <a:round/>
                      <a:headEnd type="none" w="med" len="med"/>
                      <a:tailEnd type="none" w="med" len="med"/>
                    </a:lnL>
                    <a:lnR>
                      <a:noFill/>
                    </a:lnR>
                    <a:lnT w="6350" cap="flat" cmpd="sng" algn="ctr">
                      <a:solidFill>
                        <a:srgbClr val="A6A6A6"/>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1155194254"/>
                  </a:ext>
                </a:extLst>
              </a:tr>
              <a:tr h="241591">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rtl="0" fontAlgn="ctr"/>
                      <a:r>
                        <a:rPr lang="en-US" sz="1000" b="1" i="0" u="none" strike="noStrike">
                          <a:solidFill>
                            <a:srgbClr val="2E869C"/>
                          </a:solidFill>
                          <a:effectLst/>
                          <a:latin typeface="Calibri" panose="020F0502020204030204" pitchFamily="34" charset="0"/>
                        </a:rPr>
                        <a:t>Number</a:t>
                      </a:r>
                    </a:p>
                  </a:txBody>
                  <a:tcPr marL="6665" marR="6665" marT="6665" marB="0" anchor="ctr">
                    <a:lnL w="25400" cap="flat" cmpd="dbl"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9050" cap="flat" cmpd="sng" algn="ctr">
                      <a:solidFill>
                        <a:srgbClr val="2E869C"/>
                      </a:solidFill>
                      <a:prstDash val="solid"/>
                      <a:round/>
                      <a:headEnd type="none" w="med" len="med"/>
                      <a:tailEnd type="none" w="med" len="med"/>
                    </a:lnB>
                    <a:noFill/>
                  </a:tcPr>
                </a:tc>
                <a:tc>
                  <a:txBody>
                    <a:bodyPr/>
                    <a:lstStyle/>
                    <a:p>
                      <a:pPr algn="ctr" rtl="0" fontAlgn="ctr"/>
                      <a:r>
                        <a:rPr lang="en-US" sz="1000" b="1" i="0" u="none" strike="noStrike">
                          <a:solidFill>
                            <a:srgbClr val="2E869C"/>
                          </a:solidFill>
                          <a:effectLst/>
                          <a:latin typeface="Calibri" panose="020F0502020204030204" pitchFamily="34" charset="0"/>
                        </a:rPr>
                        <a:t>%</a:t>
                      </a:r>
                    </a:p>
                  </a:txBody>
                  <a:tcPr marL="6665" marR="6665" marT="6665" marB="0" anchor="ctr">
                    <a:lnL w="6350" cap="flat" cmpd="sng" algn="ctr">
                      <a:solidFill>
                        <a:srgbClr val="BFBFBF"/>
                      </a:solidFill>
                      <a:prstDash val="solid"/>
                      <a:round/>
                      <a:headEnd type="none" w="med" len="med"/>
                      <a:tailEnd type="none" w="med" len="med"/>
                    </a:lnL>
                    <a:lnR w="25400" cap="flat" cmpd="dbl"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9050" cap="flat" cmpd="sng" algn="ctr">
                      <a:solidFill>
                        <a:srgbClr val="2E869C"/>
                      </a:solidFill>
                      <a:prstDash val="solid"/>
                      <a:round/>
                      <a:headEnd type="none" w="med" len="med"/>
                      <a:tailEnd type="none" w="med" len="med"/>
                    </a:lnB>
                    <a:noFill/>
                  </a:tcPr>
                </a:tc>
                <a:tc>
                  <a:txBody>
                    <a:bodyPr/>
                    <a:lstStyle/>
                    <a:p>
                      <a:pPr algn="ctr" rtl="0" fontAlgn="ctr"/>
                      <a:r>
                        <a:rPr lang="en-US" sz="1000" b="1" i="0" u="none" strike="noStrike">
                          <a:solidFill>
                            <a:srgbClr val="2E869C"/>
                          </a:solidFill>
                          <a:effectLst/>
                          <a:latin typeface="Calibri" panose="020F0502020204030204" pitchFamily="34" charset="0"/>
                        </a:rPr>
                        <a:t>Number</a:t>
                      </a:r>
                    </a:p>
                  </a:txBody>
                  <a:tcPr marL="6665" marR="6665" marT="6665" marB="0" anchor="ctr">
                    <a:lnL w="25400" cap="flat" cmpd="dbl"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9050" cap="flat" cmpd="sng" algn="ctr">
                      <a:solidFill>
                        <a:srgbClr val="2E869C"/>
                      </a:solidFill>
                      <a:prstDash val="solid"/>
                      <a:round/>
                      <a:headEnd type="none" w="med" len="med"/>
                      <a:tailEnd type="none" w="med" len="med"/>
                    </a:lnB>
                    <a:noFill/>
                  </a:tcPr>
                </a:tc>
                <a:tc>
                  <a:txBody>
                    <a:bodyPr/>
                    <a:lstStyle/>
                    <a:p>
                      <a:pPr algn="ctr" rtl="0" fontAlgn="ctr"/>
                      <a:r>
                        <a:rPr lang="en-US" sz="1000" b="1" i="0" u="none" strike="noStrike">
                          <a:solidFill>
                            <a:srgbClr val="2E869C"/>
                          </a:solidFill>
                          <a:effectLst/>
                          <a:latin typeface="Calibri" panose="020F0502020204030204" pitchFamily="34" charset="0"/>
                        </a:rPr>
                        <a:t>%</a:t>
                      </a:r>
                    </a:p>
                  </a:txBody>
                  <a:tcPr marL="6665" marR="6665" marT="6665" marB="0" anchor="ctr">
                    <a:lnL w="6350" cap="flat" cmpd="sng" algn="ctr">
                      <a:solidFill>
                        <a:srgbClr val="BFBFBF"/>
                      </a:solidFill>
                      <a:prstDash val="solid"/>
                      <a:round/>
                      <a:headEnd type="none" w="med" len="med"/>
                      <a:tailEnd type="none" w="med" len="med"/>
                    </a:lnL>
                    <a:lnR w="25400" cap="flat" cmpd="dbl"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9050" cap="flat" cmpd="sng" algn="ctr">
                      <a:solidFill>
                        <a:srgbClr val="2E869C"/>
                      </a:solidFill>
                      <a:prstDash val="solid"/>
                      <a:round/>
                      <a:headEnd type="none" w="med" len="med"/>
                      <a:tailEnd type="none" w="med" len="med"/>
                    </a:lnB>
                    <a:noFill/>
                  </a:tcPr>
                </a:tc>
                <a:tc>
                  <a:txBody>
                    <a:bodyPr/>
                    <a:lstStyle/>
                    <a:p>
                      <a:pPr algn="ctr" rtl="0" fontAlgn="ctr"/>
                      <a:r>
                        <a:rPr lang="en-US" sz="1000" b="1" i="0" u="none" strike="noStrike">
                          <a:solidFill>
                            <a:srgbClr val="2E869C"/>
                          </a:solidFill>
                          <a:effectLst/>
                          <a:latin typeface="Calibri" panose="020F0502020204030204" pitchFamily="34" charset="0"/>
                        </a:rPr>
                        <a:t>Number</a:t>
                      </a:r>
                    </a:p>
                  </a:txBody>
                  <a:tcPr marL="6665" marR="6665" marT="6665" marB="0" anchor="ctr">
                    <a:lnL w="25400" cap="flat" cmpd="dbl"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9050" cap="flat" cmpd="sng" algn="ctr">
                      <a:solidFill>
                        <a:srgbClr val="2E869C"/>
                      </a:solidFill>
                      <a:prstDash val="solid"/>
                      <a:round/>
                      <a:headEnd type="none" w="med" len="med"/>
                      <a:tailEnd type="none" w="med" len="med"/>
                    </a:lnB>
                    <a:noFill/>
                  </a:tcPr>
                </a:tc>
                <a:tc>
                  <a:txBody>
                    <a:bodyPr/>
                    <a:lstStyle/>
                    <a:p>
                      <a:pPr algn="ctr" rtl="0" fontAlgn="ctr"/>
                      <a:r>
                        <a:rPr lang="en-US" sz="1000" b="1" i="0" u="none" strike="noStrike">
                          <a:solidFill>
                            <a:srgbClr val="2E869C"/>
                          </a:solidFill>
                          <a:effectLst/>
                          <a:latin typeface="Calibri" panose="020F0502020204030204" pitchFamily="34" charset="0"/>
                        </a:rPr>
                        <a:t>%</a:t>
                      </a:r>
                    </a:p>
                  </a:txBody>
                  <a:tcPr marL="6665" marR="6665" marT="6665" marB="0" anchor="ctr">
                    <a:lnL w="6350" cap="flat" cmpd="sng" algn="ctr">
                      <a:solidFill>
                        <a:srgbClr val="BFBFBF"/>
                      </a:solidFill>
                      <a:prstDash val="solid"/>
                      <a:round/>
                      <a:headEnd type="none" w="med" len="med"/>
                      <a:tailEnd type="none" w="med" len="med"/>
                    </a:lnL>
                    <a:lnR w="25400" cap="flat" cmpd="dbl"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9050" cap="flat" cmpd="sng" algn="ctr">
                      <a:solidFill>
                        <a:srgbClr val="2E869C"/>
                      </a:solidFill>
                      <a:prstDash val="solid"/>
                      <a:round/>
                      <a:headEnd type="none" w="med" len="med"/>
                      <a:tailEnd type="none" w="med" len="med"/>
                    </a:lnB>
                    <a:noFill/>
                  </a:tcPr>
                </a:tc>
                <a:tc>
                  <a:txBody>
                    <a:bodyPr/>
                    <a:lstStyle/>
                    <a:p>
                      <a:pPr algn="ctr" rtl="0" fontAlgn="ctr"/>
                      <a:r>
                        <a:rPr lang="en-US" sz="1000" b="1" i="0" u="none" strike="noStrike">
                          <a:solidFill>
                            <a:srgbClr val="2E869C"/>
                          </a:solidFill>
                          <a:effectLst/>
                          <a:latin typeface="Calibri" panose="020F0502020204030204" pitchFamily="34" charset="0"/>
                        </a:rPr>
                        <a:t>Number</a:t>
                      </a:r>
                    </a:p>
                  </a:txBody>
                  <a:tcPr marL="6665" marR="6665" marT="6665" marB="0" anchor="ctr">
                    <a:lnL w="25400" cap="flat" cmpd="dbl"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9050" cap="flat" cmpd="sng" algn="ctr">
                      <a:solidFill>
                        <a:srgbClr val="2E869C"/>
                      </a:solidFill>
                      <a:prstDash val="solid"/>
                      <a:round/>
                      <a:headEnd type="none" w="med" len="med"/>
                      <a:tailEnd type="none" w="med" len="med"/>
                    </a:lnB>
                    <a:noFill/>
                  </a:tcPr>
                </a:tc>
                <a:tc>
                  <a:txBody>
                    <a:bodyPr/>
                    <a:lstStyle/>
                    <a:p>
                      <a:pPr algn="ctr" rtl="0" fontAlgn="ctr"/>
                      <a:r>
                        <a:rPr lang="en-US" sz="1000" b="1" i="0" u="none" strike="noStrike">
                          <a:solidFill>
                            <a:srgbClr val="2E869C"/>
                          </a:solidFill>
                          <a:effectLst/>
                          <a:latin typeface="Calibri" panose="020F0502020204030204" pitchFamily="34" charset="0"/>
                        </a:rPr>
                        <a:t>%</a:t>
                      </a:r>
                    </a:p>
                  </a:txBody>
                  <a:tcPr marL="6665" marR="6665" marT="6665" marB="0" anchor="ctr">
                    <a:lnL w="6350" cap="flat" cmpd="sng" algn="ctr">
                      <a:solidFill>
                        <a:srgbClr val="BFBFBF"/>
                      </a:solidFill>
                      <a:prstDash val="solid"/>
                      <a:round/>
                      <a:headEnd type="none" w="med" len="med"/>
                      <a:tailEnd type="none" w="med" len="med"/>
                    </a:lnL>
                    <a:lnR>
                      <a:noFill/>
                    </a:lnR>
                    <a:lnT w="6350" cap="flat" cmpd="sng" algn="ctr">
                      <a:solidFill>
                        <a:srgbClr val="BFBFBF"/>
                      </a:solidFill>
                      <a:prstDash val="solid"/>
                      <a:round/>
                      <a:headEnd type="none" w="med" len="med"/>
                      <a:tailEnd type="none" w="med" len="med"/>
                    </a:lnT>
                    <a:lnB w="19050" cap="flat" cmpd="sng" algn="ctr">
                      <a:solidFill>
                        <a:srgbClr val="2E869C"/>
                      </a:solidFill>
                      <a:prstDash val="solid"/>
                      <a:round/>
                      <a:headEnd type="none" w="med" len="med"/>
                      <a:tailEnd type="none" w="med" len="med"/>
                    </a:lnB>
                    <a:noFill/>
                  </a:tcPr>
                </a:tc>
                <a:extLst>
                  <a:ext uri="{0D108BD9-81ED-4DB2-BD59-A6C34878D82A}">
                    <a16:rowId xmlns:a16="http://schemas.microsoft.com/office/drawing/2014/main" val="387303566"/>
                  </a:ext>
                </a:extLst>
              </a:tr>
              <a:tr h="183276">
                <a:tc gridSpan="11">
                  <a:txBody>
                    <a:bodyPr/>
                    <a:lstStyle/>
                    <a:p>
                      <a:pPr algn="l" rtl="0" fontAlgn="ctr"/>
                      <a:r>
                        <a:rPr lang="en-US" sz="900" b="0" i="0" u="none" strike="noStrike">
                          <a:solidFill>
                            <a:srgbClr val="000000"/>
                          </a:solidFill>
                          <a:effectLst/>
                          <a:highlight>
                            <a:srgbClr val="C0DDD4"/>
                          </a:highlight>
                          <a:latin typeface="Calibri" panose="020F0502020204030204" pitchFamily="34" charset="0"/>
                        </a:rPr>
                        <a:t> </a:t>
                      </a:r>
                      <a:r>
                        <a:rPr lang="en-US" sz="900" b="1" i="1" u="none" strike="noStrike">
                          <a:solidFill>
                            <a:srgbClr val="2E869C"/>
                          </a:solidFill>
                          <a:effectLst/>
                          <a:highlight>
                            <a:srgbClr val="C0DDD4"/>
                          </a:highlight>
                          <a:latin typeface="Calibri" panose="020F0502020204030204" pitchFamily="34" charset="0"/>
                        </a:rPr>
                        <a:t>Faculty</a:t>
                      </a:r>
                      <a:endParaRPr lang="en-US" sz="900" b="0" i="0" u="none" strike="noStrike">
                        <a:solidFill>
                          <a:srgbClr val="000000"/>
                        </a:solidFill>
                        <a:effectLst/>
                        <a:highlight>
                          <a:srgbClr val="C0DDD4"/>
                        </a:highlight>
                        <a:latin typeface="Calibri" panose="020F0502020204030204" pitchFamily="34" charset="0"/>
                      </a:endParaRPr>
                    </a:p>
                  </a:txBody>
                  <a:tcPr marL="6665" marR="6665" marT="6665" marB="0" anchor="ctr">
                    <a:lnL>
                      <a:noFill/>
                    </a:lnL>
                    <a:lnR>
                      <a:noFill/>
                    </a:lnR>
                    <a:lnT w="19050" cap="flat" cmpd="sng" algn="ctr">
                      <a:solidFill>
                        <a:srgbClr val="2E869C"/>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0DDD4"/>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743536956"/>
                  </a:ext>
                </a:extLst>
              </a:tr>
              <a:tr h="174945">
                <a:tc>
                  <a:txBody>
                    <a:bodyPr/>
                    <a:lstStyle/>
                    <a:p>
                      <a:pPr algn="l" rtl="0" fontAlgn="ctr"/>
                      <a:r>
                        <a:rPr lang="en-US" sz="900" b="0" i="0" u="none" strike="noStrike">
                          <a:solidFill>
                            <a:srgbClr val="000000"/>
                          </a:solidFill>
                          <a:effectLst/>
                          <a:latin typeface="Calibri" panose="020F0502020204030204" pitchFamily="34" charset="0"/>
                        </a:rPr>
                        <a:t>Total</a:t>
                      </a:r>
                    </a:p>
                  </a:txBody>
                  <a:tcPr marL="79975" marR="6665" marT="6665" marB="0" anchor="ctr">
                    <a:lnL>
                      <a:noFill/>
                    </a:lnL>
                    <a:lnR w="25400" cap="flat" cmpd="dbl"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9050" cap="flat" cmpd="sng" algn="ctr">
                      <a:solidFill>
                        <a:srgbClr val="2E869C"/>
                      </a:solidFill>
                      <a:prstDash val="solid"/>
                      <a:round/>
                      <a:headEnd type="none" w="med" len="med"/>
                      <a:tailEnd type="none" w="med" len="med"/>
                    </a:lnB>
                    <a:noFill/>
                  </a:tcPr>
                </a:tc>
                <a:tc>
                  <a:txBody>
                    <a:bodyPr/>
                    <a:lstStyle/>
                    <a:p>
                      <a:pPr algn="ctr" fontAlgn="ctr"/>
                      <a:r>
                        <a:rPr lang="en-US" sz="900" b="0" i="0" u="none" strike="noStrike">
                          <a:solidFill>
                            <a:srgbClr val="000000"/>
                          </a:solidFill>
                          <a:effectLst/>
                          <a:latin typeface="Calibri" panose="020F0502020204030204" pitchFamily="34" charset="0"/>
                        </a:rPr>
                        <a:t>647</a:t>
                      </a:r>
                    </a:p>
                  </a:txBody>
                  <a:tcPr marL="6665" marR="6665" marT="6665" marB="0" anchor="ctr">
                    <a:lnL w="25400" cap="flat" cmpd="dbl" algn="ctr">
                      <a:solidFill>
                        <a:srgbClr val="BFBFBF"/>
                      </a:solidFill>
                      <a:prstDash val="solid"/>
                      <a:round/>
                      <a:headEnd type="none" w="med" len="med"/>
                      <a:tailEnd type="none" w="med" len="med"/>
                    </a:lnL>
                    <a:lnR w="25400" cap="flat" cmpd="dbl"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9050" cap="flat" cmpd="sng" algn="ctr">
                      <a:solidFill>
                        <a:srgbClr val="2E869C"/>
                      </a:solidFill>
                      <a:prstDash val="solid"/>
                      <a:round/>
                      <a:headEnd type="none" w="med" len="med"/>
                      <a:tailEnd type="none" w="med" len="med"/>
                    </a:lnB>
                    <a:noFill/>
                  </a:tcPr>
                </a:tc>
                <a:tc>
                  <a:txBody>
                    <a:bodyPr/>
                    <a:lstStyle/>
                    <a:p>
                      <a:pPr algn="ctr" fontAlgn="ctr"/>
                      <a:r>
                        <a:rPr lang="en-US" sz="900" b="0" i="0" u="none" strike="noStrike">
                          <a:solidFill>
                            <a:srgbClr val="000000"/>
                          </a:solidFill>
                          <a:effectLst/>
                          <a:latin typeface="Calibri" panose="020F0502020204030204" pitchFamily="34" charset="0"/>
                        </a:rPr>
                        <a:t>547</a:t>
                      </a:r>
                    </a:p>
                  </a:txBody>
                  <a:tcPr marL="6665" marR="6665" marT="6665" marB="0" anchor="ctr">
                    <a:lnL w="25400" cap="flat" cmpd="dbl" algn="ctr">
                      <a:solidFill>
                        <a:srgbClr val="BFBFBF"/>
                      </a:solidFill>
                      <a:prstDash val="solid"/>
                      <a:round/>
                      <a:headEnd type="none" w="med" len="med"/>
                      <a:tailEnd type="none" w="med" len="med"/>
                    </a:lnL>
                    <a:lnR w="25400" cap="flat" cmpd="dbl"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9050" cap="flat" cmpd="sng" algn="ctr">
                      <a:solidFill>
                        <a:srgbClr val="2E869C"/>
                      </a:solidFill>
                      <a:prstDash val="solid"/>
                      <a:round/>
                      <a:headEnd type="none" w="med" len="med"/>
                      <a:tailEnd type="none" w="med" len="med"/>
                    </a:lnB>
                    <a:noFill/>
                  </a:tcPr>
                </a:tc>
                <a:tc>
                  <a:txBody>
                    <a:bodyPr/>
                    <a:lstStyle/>
                    <a:p>
                      <a:pPr algn="ctr" fontAlgn="ctr"/>
                      <a:r>
                        <a:rPr lang="en-US" sz="900" b="0" i="0" u="none" strike="noStrike">
                          <a:solidFill>
                            <a:srgbClr val="000000"/>
                          </a:solidFill>
                          <a:effectLst/>
                          <a:latin typeface="Calibri" panose="020F0502020204030204" pitchFamily="34" charset="0"/>
                        </a:rPr>
                        <a:t>180</a:t>
                      </a:r>
                    </a:p>
                  </a:txBody>
                  <a:tcPr marL="6665" marR="6665" marT="6665" marB="0" anchor="ctr">
                    <a:lnL w="25400" cap="flat" cmpd="dbl"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9050" cap="flat" cmpd="sng" algn="ctr">
                      <a:solidFill>
                        <a:srgbClr val="2E869C"/>
                      </a:solidFill>
                      <a:prstDash val="solid"/>
                      <a:round/>
                      <a:headEnd type="none" w="med" len="med"/>
                      <a:tailEnd type="none" w="med" len="med"/>
                    </a:lnB>
                    <a:noFill/>
                  </a:tcPr>
                </a:tc>
                <a:tc>
                  <a:txBody>
                    <a:bodyPr/>
                    <a:lstStyle/>
                    <a:p>
                      <a:pPr algn="ctr" fontAlgn="ctr"/>
                      <a:r>
                        <a:rPr lang="en-US" sz="900" b="0" i="0" u="none" strike="noStrike">
                          <a:solidFill>
                            <a:srgbClr val="000000"/>
                          </a:solidFill>
                          <a:effectLst/>
                          <a:latin typeface="Calibri" panose="020F0502020204030204" pitchFamily="34" charset="0"/>
                        </a:rPr>
                        <a:t>33%</a:t>
                      </a:r>
                    </a:p>
                  </a:txBody>
                  <a:tcPr marL="6665" marR="6665" marT="6665" marB="0" anchor="ctr">
                    <a:lnL w="6350" cap="flat" cmpd="sng" algn="ctr">
                      <a:solidFill>
                        <a:srgbClr val="BFBFBF"/>
                      </a:solidFill>
                      <a:prstDash val="solid"/>
                      <a:round/>
                      <a:headEnd type="none" w="med" len="med"/>
                      <a:tailEnd type="none" w="med" len="med"/>
                    </a:lnL>
                    <a:lnR w="25400" cap="flat" cmpd="dbl"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9050" cap="flat" cmpd="sng" algn="ctr">
                      <a:solidFill>
                        <a:srgbClr val="2E869C"/>
                      </a:solidFill>
                      <a:prstDash val="solid"/>
                      <a:round/>
                      <a:headEnd type="none" w="med" len="med"/>
                      <a:tailEnd type="none" w="med" len="med"/>
                    </a:lnB>
                    <a:noFill/>
                  </a:tcPr>
                </a:tc>
                <a:tc>
                  <a:txBody>
                    <a:bodyPr/>
                    <a:lstStyle/>
                    <a:p>
                      <a:pPr algn="ctr" fontAlgn="ctr"/>
                      <a:r>
                        <a:rPr lang="en-US" sz="900" b="0" i="0" u="none" strike="noStrike">
                          <a:solidFill>
                            <a:srgbClr val="000000"/>
                          </a:solidFill>
                          <a:effectLst/>
                          <a:latin typeface="Calibri" panose="020F0502020204030204" pitchFamily="34" charset="0"/>
                        </a:rPr>
                        <a:t>52</a:t>
                      </a:r>
                    </a:p>
                  </a:txBody>
                  <a:tcPr marL="6665" marR="6665" marT="6665" marB="0" anchor="ctr">
                    <a:lnL w="25400" cap="flat" cmpd="dbl"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9050" cap="flat" cmpd="sng" algn="ctr">
                      <a:solidFill>
                        <a:srgbClr val="2E869C"/>
                      </a:solidFill>
                      <a:prstDash val="solid"/>
                      <a:round/>
                      <a:headEnd type="none" w="med" len="med"/>
                      <a:tailEnd type="none" w="med" len="med"/>
                    </a:lnB>
                    <a:noFill/>
                  </a:tcPr>
                </a:tc>
                <a:tc>
                  <a:txBody>
                    <a:bodyPr/>
                    <a:lstStyle/>
                    <a:p>
                      <a:pPr algn="ctr" fontAlgn="ctr"/>
                      <a:r>
                        <a:rPr lang="en-US" sz="900" b="0" i="0" u="none" strike="noStrike">
                          <a:solidFill>
                            <a:srgbClr val="000000"/>
                          </a:solidFill>
                          <a:effectLst/>
                          <a:latin typeface="Calibri" panose="020F0502020204030204" pitchFamily="34" charset="0"/>
                        </a:rPr>
                        <a:t>10%</a:t>
                      </a:r>
                    </a:p>
                  </a:txBody>
                  <a:tcPr marL="6665" marR="6665" marT="6665" marB="0" anchor="ctr">
                    <a:lnL w="6350" cap="flat" cmpd="sng" algn="ctr">
                      <a:solidFill>
                        <a:srgbClr val="BFBFBF"/>
                      </a:solidFill>
                      <a:prstDash val="solid"/>
                      <a:round/>
                      <a:headEnd type="none" w="med" len="med"/>
                      <a:tailEnd type="none" w="med" len="med"/>
                    </a:lnL>
                    <a:lnR w="25400" cap="flat" cmpd="dbl"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9050" cap="flat" cmpd="sng" algn="ctr">
                      <a:solidFill>
                        <a:srgbClr val="2E869C"/>
                      </a:solidFill>
                      <a:prstDash val="solid"/>
                      <a:round/>
                      <a:headEnd type="none" w="med" len="med"/>
                      <a:tailEnd type="none" w="med" len="med"/>
                    </a:lnB>
                    <a:noFill/>
                  </a:tcPr>
                </a:tc>
                <a:tc>
                  <a:txBody>
                    <a:bodyPr/>
                    <a:lstStyle/>
                    <a:p>
                      <a:pPr algn="ctr" fontAlgn="ctr"/>
                      <a:r>
                        <a:rPr lang="en-US" sz="900" b="0" i="0" u="none" strike="noStrike">
                          <a:solidFill>
                            <a:srgbClr val="000000"/>
                          </a:solidFill>
                          <a:effectLst/>
                          <a:latin typeface="Calibri" panose="020F0502020204030204" pitchFamily="34" charset="0"/>
                        </a:rPr>
                        <a:t>48</a:t>
                      </a:r>
                    </a:p>
                  </a:txBody>
                  <a:tcPr marL="6665" marR="6665" marT="6665" marB="0" anchor="ctr">
                    <a:lnL w="25400" cap="flat" cmpd="dbl"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9050" cap="flat" cmpd="sng" algn="ctr">
                      <a:solidFill>
                        <a:srgbClr val="2E869C"/>
                      </a:solidFill>
                      <a:prstDash val="solid"/>
                      <a:round/>
                      <a:headEnd type="none" w="med" len="med"/>
                      <a:tailEnd type="none" w="med" len="med"/>
                    </a:lnB>
                    <a:noFill/>
                  </a:tcPr>
                </a:tc>
                <a:tc>
                  <a:txBody>
                    <a:bodyPr/>
                    <a:lstStyle/>
                    <a:p>
                      <a:pPr algn="ctr" fontAlgn="ctr"/>
                      <a:r>
                        <a:rPr lang="en-US" sz="900" b="0" i="0" u="none" strike="noStrike">
                          <a:solidFill>
                            <a:srgbClr val="000000"/>
                          </a:solidFill>
                          <a:effectLst/>
                          <a:latin typeface="Calibri" panose="020F0502020204030204" pitchFamily="34" charset="0"/>
                        </a:rPr>
                        <a:t>9%</a:t>
                      </a:r>
                    </a:p>
                  </a:txBody>
                  <a:tcPr marL="6665" marR="6665" marT="6665" marB="0" anchor="ctr">
                    <a:lnL w="6350" cap="flat" cmpd="sng" algn="ctr">
                      <a:solidFill>
                        <a:srgbClr val="BFBFBF"/>
                      </a:solidFill>
                      <a:prstDash val="solid"/>
                      <a:round/>
                      <a:headEnd type="none" w="med" len="med"/>
                      <a:tailEnd type="none" w="med" len="med"/>
                    </a:lnL>
                    <a:lnR w="25400" cap="flat" cmpd="dbl"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9050" cap="flat" cmpd="sng" algn="ctr">
                      <a:solidFill>
                        <a:srgbClr val="2E869C"/>
                      </a:solidFill>
                      <a:prstDash val="solid"/>
                      <a:round/>
                      <a:headEnd type="none" w="med" len="med"/>
                      <a:tailEnd type="none" w="med" len="med"/>
                    </a:lnB>
                    <a:noFill/>
                  </a:tcPr>
                </a:tc>
                <a:tc>
                  <a:txBody>
                    <a:bodyPr/>
                    <a:lstStyle/>
                    <a:p>
                      <a:pPr algn="ctr" fontAlgn="ctr"/>
                      <a:r>
                        <a:rPr lang="en-US" sz="900" b="0" i="0" u="none" strike="noStrike">
                          <a:solidFill>
                            <a:srgbClr val="000000"/>
                          </a:solidFill>
                          <a:effectLst/>
                          <a:latin typeface="Calibri" panose="020F0502020204030204" pitchFamily="34" charset="0"/>
                        </a:rPr>
                        <a:t>52</a:t>
                      </a:r>
                    </a:p>
                  </a:txBody>
                  <a:tcPr marL="6665" marR="6665" marT="6665" marB="0" anchor="ctr">
                    <a:lnL w="25400" cap="flat" cmpd="dbl"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9050" cap="flat" cmpd="sng" algn="ctr">
                      <a:solidFill>
                        <a:srgbClr val="2E869C"/>
                      </a:solidFill>
                      <a:prstDash val="solid"/>
                      <a:round/>
                      <a:headEnd type="none" w="med" len="med"/>
                      <a:tailEnd type="none" w="med" len="med"/>
                    </a:lnB>
                    <a:noFill/>
                  </a:tcPr>
                </a:tc>
                <a:tc>
                  <a:txBody>
                    <a:bodyPr/>
                    <a:lstStyle/>
                    <a:p>
                      <a:pPr algn="ctr" fontAlgn="ctr"/>
                      <a:r>
                        <a:rPr lang="en-US" sz="900" b="0" i="0" u="none" strike="noStrike">
                          <a:solidFill>
                            <a:srgbClr val="000000"/>
                          </a:solidFill>
                          <a:effectLst/>
                          <a:latin typeface="Calibri" panose="020F0502020204030204" pitchFamily="34" charset="0"/>
                        </a:rPr>
                        <a:t>8%</a:t>
                      </a:r>
                    </a:p>
                  </a:txBody>
                  <a:tcPr marL="6665" marR="6665" marT="6665" marB="0" anchor="ctr">
                    <a:lnL w="6350" cap="flat" cmpd="sng" algn="ctr">
                      <a:solidFill>
                        <a:srgbClr val="BFBFBF"/>
                      </a:solidFill>
                      <a:prstDash val="solid"/>
                      <a:round/>
                      <a:headEnd type="none" w="med" len="med"/>
                      <a:tailEnd type="none" w="med" len="med"/>
                    </a:lnL>
                    <a:lnR>
                      <a:noFill/>
                    </a:lnR>
                    <a:lnT w="6350" cap="flat" cmpd="sng" algn="ctr">
                      <a:solidFill>
                        <a:srgbClr val="BFBFBF"/>
                      </a:solidFill>
                      <a:prstDash val="solid"/>
                      <a:round/>
                      <a:headEnd type="none" w="med" len="med"/>
                      <a:tailEnd type="none" w="med" len="med"/>
                    </a:lnT>
                    <a:lnB w="19050" cap="flat" cmpd="sng" algn="ctr">
                      <a:solidFill>
                        <a:srgbClr val="2E869C"/>
                      </a:solidFill>
                      <a:prstDash val="solid"/>
                      <a:round/>
                      <a:headEnd type="none" w="med" len="med"/>
                      <a:tailEnd type="none" w="med" len="med"/>
                    </a:lnB>
                    <a:noFill/>
                  </a:tcPr>
                </a:tc>
                <a:extLst>
                  <a:ext uri="{0D108BD9-81ED-4DB2-BD59-A6C34878D82A}">
                    <a16:rowId xmlns:a16="http://schemas.microsoft.com/office/drawing/2014/main" val="2654491719"/>
                  </a:ext>
                </a:extLst>
              </a:tr>
              <a:tr h="208268">
                <a:tc gridSpan="11">
                  <a:txBody>
                    <a:bodyPr/>
                    <a:lstStyle/>
                    <a:p>
                      <a:pPr algn="l" rtl="0" fontAlgn="ctr"/>
                      <a:r>
                        <a:rPr lang="en-US" sz="900" b="0" i="0" u="none" strike="noStrike">
                          <a:solidFill>
                            <a:srgbClr val="000000"/>
                          </a:solidFill>
                          <a:effectLst/>
                          <a:highlight>
                            <a:srgbClr val="C0DDD4"/>
                          </a:highlight>
                          <a:latin typeface="Calibri" panose="020F0502020204030204" pitchFamily="34" charset="0"/>
                        </a:rPr>
                        <a:t> </a:t>
                      </a:r>
                      <a:r>
                        <a:rPr lang="en-US" sz="900" b="1" i="1" u="none" strike="noStrike">
                          <a:solidFill>
                            <a:srgbClr val="2E869C"/>
                          </a:solidFill>
                          <a:effectLst/>
                          <a:highlight>
                            <a:srgbClr val="C0DDD4"/>
                          </a:highlight>
                          <a:latin typeface="Calibri" panose="020F0502020204030204" pitchFamily="34" charset="0"/>
                        </a:rPr>
                        <a:t>Graduate Students</a:t>
                      </a:r>
                      <a:endParaRPr lang="en-US" sz="900" b="0" i="0" u="none" strike="noStrike">
                        <a:solidFill>
                          <a:srgbClr val="000000"/>
                        </a:solidFill>
                        <a:effectLst/>
                        <a:highlight>
                          <a:srgbClr val="C0DDD4"/>
                        </a:highlight>
                        <a:latin typeface="Calibri" panose="020F0502020204030204" pitchFamily="34" charset="0"/>
                      </a:endParaRPr>
                    </a:p>
                  </a:txBody>
                  <a:tcPr marL="6665" marR="6665" marT="6665" marB="0" anchor="ctr">
                    <a:lnL>
                      <a:noFill/>
                    </a:lnL>
                    <a:lnR>
                      <a:noFill/>
                    </a:lnR>
                    <a:lnT w="19050" cap="flat" cmpd="sng" algn="ctr">
                      <a:solidFill>
                        <a:srgbClr val="2E869C"/>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0DDD4"/>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254837953"/>
                  </a:ext>
                </a:extLst>
              </a:tr>
              <a:tr h="159950">
                <a:tc>
                  <a:txBody>
                    <a:bodyPr/>
                    <a:lstStyle/>
                    <a:p>
                      <a:pPr algn="l" rtl="0" fontAlgn="ctr"/>
                      <a:r>
                        <a:rPr lang="en-US" sz="900" b="0" i="0" u="none" strike="noStrike">
                          <a:solidFill>
                            <a:srgbClr val="000000"/>
                          </a:solidFill>
                          <a:effectLst/>
                          <a:latin typeface="Calibri" panose="020F0502020204030204" pitchFamily="34" charset="0"/>
                        </a:rPr>
                        <a:t>Postdocs</a:t>
                      </a:r>
                    </a:p>
                  </a:txBody>
                  <a:tcPr marL="79975" marR="6665" marT="6665" marB="0" anchor="ctr">
                    <a:lnL>
                      <a:noFill/>
                    </a:lnL>
                    <a:lnR w="25400" cap="flat" cmpd="dbl"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900" b="0" i="0" u="none" strike="noStrike">
                          <a:solidFill>
                            <a:srgbClr val="000000"/>
                          </a:solidFill>
                          <a:effectLst/>
                          <a:latin typeface="Calibri" panose="020F0502020204030204" pitchFamily="34" charset="0"/>
                        </a:rPr>
                        <a:t>174</a:t>
                      </a:r>
                    </a:p>
                  </a:txBody>
                  <a:tcPr marL="6665" marR="6665" marT="6665" marB="0" anchor="ctr">
                    <a:lnL w="25400" cap="flat" cmpd="dbl" algn="ctr">
                      <a:solidFill>
                        <a:srgbClr val="BFBFBF"/>
                      </a:solidFill>
                      <a:prstDash val="solid"/>
                      <a:round/>
                      <a:headEnd type="none" w="med" len="med"/>
                      <a:tailEnd type="none" w="med" len="med"/>
                    </a:lnL>
                    <a:lnR w="25400" cap="flat" cmpd="dbl"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900" b="0" i="0" u="none" strike="noStrike">
                          <a:solidFill>
                            <a:srgbClr val="000000"/>
                          </a:solidFill>
                          <a:effectLst/>
                          <a:latin typeface="Calibri" panose="020F0502020204030204" pitchFamily="34" charset="0"/>
                        </a:rPr>
                        <a:t>49</a:t>
                      </a:r>
                    </a:p>
                  </a:txBody>
                  <a:tcPr marL="6665" marR="6665" marT="6665" marB="0" anchor="ctr">
                    <a:lnL w="25400" cap="flat" cmpd="dbl" algn="ctr">
                      <a:solidFill>
                        <a:srgbClr val="BFBFBF"/>
                      </a:solidFill>
                      <a:prstDash val="solid"/>
                      <a:round/>
                      <a:headEnd type="none" w="med" len="med"/>
                      <a:tailEnd type="none" w="med" len="med"/>
                    </a:lnL>
                    <a:lnR w="25400" cap="flat" cmpd="dbl"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900" b="0" i="0" u="none" strike="noStrike">
                          <a:solidFill>
                            <a:srgbClr val="000000"/>
                          </a:solidFill>
                          <a:effectLst/>
                          <a:latin typeface="Calibri" panose="020F0502020204030204" pitchFamily="34" charset="0"/>
                        </a:rPr>
                        <a:t>14</a:t>
                      </a:r>
                    </a:p>
                  </a:txBody>
                  <a:tcPr marL="6665" marR="6665" marT="6665" marB="0" anchor="ctr">
                    <a:lnL w="25400" cap="flat" cmpd="dbl"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900" b="0" i="0" u="none" strike="noStrike">
                          <a:solidFill>
                            <a:srgbClr val="000000"/>
                          </a:solidFill>
                          <a:effectLst/>
                          <a:latin typeface="Calibri" panose="020F0502020204030204" pitchFamily="34" charset="0"/>
                        </a:rPr>
                        <a:t>29%</a:t>
                      </a:r>
                    </a:p>
                  </a:txBody>
                  <a:tcPr marL="6665" marR="6665" marT="6665" marB="0" anchor="ctr">
                    <a:lnL w="6350" cap="flat" cmpd="sng" algn="ctr">
                      <a:solidFill>
                        <a:srgbClr val="BFBFBF"/>
                      </a:solidFill>
                      <a:prstDash val="solid"/>
                      <a:round/>
                      <a:headEnd type="none" w="med" len="med"/>
                      <a:tailEnd type="none" w="med" len="med"/>
                    </a:lnL>
                    <a:lnR w="25400" cap="flat" cmpd="dbl"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900" b="0" i="0" u="none" strike="noStrike">
                          <a:solidFill>
                            <a:srgbClr val="000000"/>
                          </a:solidFill>
                          <a:effectLst/>
                          <a:latin typeface="Calibri" panose="020F0502020204030204" pitchFamily="34" charset="0"/>
                        </a:rPr>
                        <a:t>1</a:t>
                      </a:r>
                    </a:p>
                  </a:txBody>
                  <a:tcPr marL="6665" marR="6665" marT="6665" marB="0" anchor="ctr">
                    <a:lnL w="25400" cap="flat" cmpd="dbl"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900" b="0" i="0" u="none" strike="noStrike">
                          <a:solidFill>
                            <a:srgbClr val="000000"/>
                          </a:solidFill>
                          <a:effectLst/>
                          <a:latin typeface="Calibri" panose="020F0502020204030204" pitchFamily="34" charset="0"/>
                        </a:rPr>
                        <a:t>2%</a:t>
                      </a:r>
                    </a:p>
                  </a:txBody>
                  <a:tcPr marL="6665" marR="6665" marT="6665" marB="0" anchor="ctr">
                    <a:lnL w="6350" cap="flat" cmpd="sng" algn="ctr">
                      <a:solidFill>
                        <a:srgbClr val="BFBFBF"/>
                      </a:solidFill>
                      <a:prstDash val="solid"/>
                      <a:round/>
                      <a:headEnd type="none" w="med" len="med"/>
                      <a:tailEnd type="none" w="med" len="med"/>
                    </a:lnL>
                    <a:lnR w="25400" cap="flat" cmpd="dbl"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900" b="0" i="0" u="none" strike="noStrike">
                          <a:solidFill>
                            <a:srgbClr val="000000"/>
                          </a:solidFill>
                          <a:effectLst/>
                          <a:latin typeface="Calibri" panose="020F0502020204030204" pitchFamily="34" charset="0"/>
                        </a:rPr>
                        <a:t>12</a:t>
                      </a:r>
                    </a:p>
                  </a:txBody>
                  <a:tcPr marL="6665" marR="6665" marT="6665" marB="0" anchor="ctr">
                    <a:lnL w="25400" cap="flat" cmpd="dbl"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900" b="0" i="0" u="none" strike="noStrike">
                          <a:solidFill>
                            <a:srgbClr val="000000"/>
                          </a:solidFill>
                          <a:effectLst/>
                          <a:latin typeface="Calibri" panose="020F0502020204030204" pitchFamily="34" charset="0"/>
                        </a:rPr>
                        <a:t>24%</a:t>
                      </a:r>
                    </a:p>
                  </a:txBody>
                  <a:tcPr marL="6665" marR="6665" marT="6665" marB="0" anchor="ctr">
                    <a:lnL w="6350" cap="flat" cmpd="sng" algn="ctr">
                      <a:solidFill>
                        <a:srgbClr val="BFBFBF"/>
                      </a:solidFill>
                      <a:prstDash val="solid"/>
                      <a:round/>
                      <a:headEnd type="none" w="med" len="med"/>
                      <a:tailEnd type="none" w="med" len="med"/>
                    </a:lnL>
                    <a:lnR w="25400" cap="flat" cmpd="dbl"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900" b="0" i="0" u="none" strike="noStrike">
                          <a:solidFill>
                            <a:srgbClr val="000000"/>
                          </a:solidFill>
                          <a:effectLst/>
                          <a:latin typeface="Calibri" panose="020F0502020204030204" pitchFamily="34" charset="0"/>
                        </a:rPr>
                        <a:t>111</a:t>
                      </a:r>
                    </a:p>
                  </a:txBody>
                  <a:tcPr marL="6665" marR="6665" marT="6665" marB="0" anchor="ctr">
                    <a:lnL w="25400" cap="flat" cmpd="dbl"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900" b="0" i="0" u="none" strike="noStrike">
                          <a:solidFill>
                            <a:srgbClr val="000000"/>
                          </a:solidFill>
                          <a:effectLst/>
                          <a:latin typeface="Calibri" panose="020F0502020204030204" pitchFamily="34" charset="0"/>
                        </a:rPr>
                        <a:t>64%</a:t>
                      </a:r>
                    </a:p>
                  </a:txBody>
                  <a:tcPr marL="6665" marR="6665" marT="6665" marB="0" anchor="ctr">
                    <a:lnL w="6350" cap="flat" cmpd="sng" algn="ctr">
                      <a:solidFill>
                        <a:srgbClr val="BFBFBF"/>
                      </a:solidFill>
                      <a:prstDash val="solid"/>
                      <a:round/>
                      <a:headEnd type="none" w="med" len="med"/>
                      <a:tailEnd type="none" w="med" len="med"/>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1257808543"/>
                  </a:ext>
                </a:extLst>
              </a:tr>
              <a:tr h="159950">
                <a:tc>
                  <a:txBody>
                    <a:bodyPr/>
                    <a:lstStyle/>
                    <a:p>
                      <a:pPr algn="l" rtl="0" fontAlgn="ctr"/>
                      <a:r>
                        <a:rPr lang="en-US" sz="900" b="0" i="0" u="none" strike="noStrike">
                          <a:solidFill>
                            <a:srgbClr val="000000"/>
                          </a:solidFill>
                          <a:effectLst/>
                          <a:latin typeface="Calibri" panose="020F0502020204030204" pitchFamily="34" charset="0"/>
                        </a:rPr>
                        <a:t>Graduate Students</a:t>
                      </a:r>
                    </a:p>
                  </a:txBody>
                  <a:tcPr marL="79975" marR="6665" marT="6665" marB="0" anchor="ctr">
                    <a:lnL>
                      <a:noFill/>
                    </a:lnL>
                    <a:lnR w="25400" cap="flat" cmpd="dbl"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900" b="0" i="0" u="none" strike="noStrike">
                          <a:solidFill>
                            <a:srgbClr val="000000"/>
                          </a:solidFill>
                          <a:effectLst/>
                          <a:latin typeface="Calibri" panose="020F0502020204030204" pitchFamily="34" charset="0"/>
                        </a:rPr>
                        <a:t>1,023</a:t>
                      </a:r>
                    </a:p>
                  </a:txBody>
                  <a:tcPr marL="6665" marR="6665" marT="6665" marB="0" anchor="ctr">
                    <a:lnL w="25400" cap="flat" cmpd="dbl" algn="ctr">
                      <a:solidFill>
                        <a:srgbClr val="BFBFBF"/>
                      </a:solidFill>
                      <a:prstDash val="solid"/>
                      <a:round/>
                      <a:headEnd type="none" w="med" len="med"/>
                      <a:tailEnd type="none" w="med" len="med"/>
                    </a:lnL>
                    <a:lnR w="25400" cap="flat" cmpd="dbl"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900" b="0" i="0" u="none" strike="noStrike">
                          <a:solidFill>
                            <a:srgbClr val="000000"/>
                          </a:solidFill>
                          <a:effectLst/>
                          <a:latin typeface="Calibri" panose="020F0502020204030204" pitchFamily="34" charset="0"/>
                        </a:rPr>
                        <a:t>431</a:t>
                      </a:r>
                    </a:p>
                  </a:txBody>
                  <a:tcPr marL="6665" marR="6665" marT="6665" marB="0" anchor="ctr">
                    <a:lnL w="25400" cap="flat" cmpd="dbl" algn="ctr">
                      <a:solidFill>
                        <a:srgbClr val="BFBFBF"/>
                      </a:solidFill>
                      <a:prstDash val="solid"/>
                      <a:round/>
                      <a:headEnd type="none" w="med" len="med"/>
                      <a:tailEnd type="none" w="med" len="med"/>
                    </a:lnL>
                    <a:lnR w="25400" cap="flat" cmpd="dbl"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900" b="0" i="0" u="none" strike="noStrike">
                          <a:solidFill>
                            <a:srgbClr val="000000"/>
                          </a:solidFill>
                          <a:effectLst/>
                          <a:latin typeface="Calibri" panose="020F0502020204030204" pitchFamily="34" charset="0"/>
                        </a:rPr>
                        <a:t>170</a:t>
                      </a:r>
                    </a:p>
                  </a:txBody>
                  <a:tcPr marL="6665" marR="6665" marT="6665" marB="0" anchor="ctr">
                    <a:lnL w="25400" cap="flat" cmpd="dbl"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900" b="0" i="0" u="none" strike="noStrike">
                          <a:solidFill>
                            <a:srgbClr val="000000"/>
                          </a:solidFill>
                          <a:effectLst/>
                          <a:latin typeface="Calibri" panose="020F0502020204030204" pitchFamily="34" charset="0"/>
                        </a:rPr>
                        <a:t>39%</a:t>
                      </a:r>
                    </a:p>
                  </a:txBody>
                  <a:tcPr marL="6665" marR="6665" marT="6665" marB="0" anchor="ctr">
                    <a:lnL w="6350" cap="flat" cmpd="sng" algn="ctr">
                      <a:solidFill>
                        <a:srgbClr val="BFBFBF"/>
                      </a:solidFill>
                      <a:prstDash val="solid"/>
                      <a:round/>
                      <a:headEnd type="none" w="med" len="med"/>
                      <a:tailEnd type="none" w="med" len="med"/>
                    </a:lnL>
                    <a:lnR w="25400" cap="flat" cmpd="dbl"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900" b="0" i="0" u="none" strike="noStrike">
                          <a:solidFill>
                            <a:srgbClr val="000000"/>
                          </a:solidFill>
                          <a:effectLst/>
                          <a:latin typeface="Calibri" panose="020F0502020204030204" pitchFamily="34" charset="0"/>
                        </a:rPr>
                        <a:t>61</a:t>
                      </a:r>
                    </a:p>
                  </a:txBody>
                  <a:tcPr marL="6665" marR="6665" marT="6665" marB="0" anchor="ctr">
                    <a:lnL w="25400" cap="flat" cmpd="dbl"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900" b="0" i="0" u="none" strike="noStrike">
                          <a:solidFill>
                            <a:srgbClr val="000000"/>
                          </a:solidFill>
                          <a:effectLst/>
                          <a:latin typeface="Calibri" panose="020F0502020204030204" pitchFamily="34" charset="0"/>
                        </a:rPr>
                        <a:t>14%</a:t>
                      </a:r>
                    </a:p>
                  </a:txBody>
                  <a:tcPr marL="6665" marR="6665" marT="6665" marB="0" anchor="ctr">
                    <a:lnL w="6350" cap="flat" cmpd="sng" algn="ctr">
                      <a:solidFill>
                        <a:srgbClr val="BFBFBF"/>
                      </a:solidFill>
                      <a:prstDash val="solid"/>
                      <a:round/>
                      <a:headEnd type="none" w="med" len="med"/>
                      <a:tailEnd type="none" w="med" len="med"/>
                    </a:lnL>
                    <a:lnR w="25400" cap="flat" cmpd="dbl"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900" b="0" i="0" u="none" strike="noStrike">
                          <a:solidFill>
                            <a:srgbClr val="000000"/>
                          </a:solidFill>
                          <a:effectLst/>
                          <a:latin typeface="Calibri" panose="020F0502020204030204" pitchFamily="34" charset="0"/>
                        </a:rPr>
                        <a:t>66</a:t>
                      </a:r>
                    </a:p>
                  </a:txBody>
                  <a:tcPr marL="6665" marR="6665" marT="6665" marB="0" anchor="ctr">
                    <a:lnL w="25400" cap="flat" cmpd="dbl"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900" b="0" i="0" u="none" strike="noStrike">
                          <a:solidFill>
                            <a:srgbClr val="000000"/>
                          </a:solidFill>
                          <a:effectLst/>
                          <a:latin typeface="Calibri" panose="020F0502020204030204" pitchFamily="34" charset="0"/>
                        </a:rPr>
                        <a:t>15%</a:t>
                      </a:r>
                    </a:p>
                  </a:txBody>
                  <a:tcPr marL="6665" marR="6665" marT="6665" marB="0" anchor="ctr">
                    <a:lnL w="6350" cap="flat" cmpd="sng" algn="ctr">
                      <a:solidFill>
                        <a:srgbClr val="BFBFBF"/>
                      </a:solidFill>
                      <a:prstDash val="solid"/>
                      <a:round/>
                      <a:headEnd type="none" w="med" len="med"/>
                      <a:tailEnd type="none" w="med" len="med"/>
                    </a:lnL>
                    <a:lnR w="25400" cap="flat" cmpd="dbl"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900" b="0" i="0" u="none" strike="noStrike">
                          <a:solidFill>
                            <a:srgbClr val="000000"/>
                          </a:solidFill>
                          <a:effectLst/>
                          <a:latin typeface="Calibri" panose="020F0502020204030204" pitchFamily="34" charset="0"/>
                        </a:rPr>
                        <a:t>456</a:t>
                      </a:r>
                    </a:p>
                  </a:txBody>
                  <a:tcPr marL="6665" marR="6665" marT="6665" marB="0" anchor="ctr">
                    <a:lnL w="25400" cap="flat" cmpd="dbl"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900" b="0" i="0" u="none" strike="noStrike">
                          <a:solidFill>
                            <a:srgbClr val="000000"/>
                          </a:solidFill>
                          <a:effectLst/>
                          <a:latin typeface="Calibri" panose="020F0502020204030204" pitchFamily="34" charset="0"/>
                        </a:rPr>
                        <a:t>45%</a:t>
                      </a:r>
                    </a:p>
                  </a:txBody>
                  <a:tcPr marL="6665" marR="6665" marT="6665" marB="0" anchor="ctr">
                    <a:lnL w="6350" cap="flat" cmpd="sng" algn="ctr">
                      <a:solidFill>
                        <a:srgbClr val="BFBFBF"/>
                      </a:solidFill>
                      <a:prstDash val="solid"/>
                      <a:round/>
                      <a:headEnd type="none" w="med" len="med"/>
                      <a:tailEnd type="none" w="med" len="med"/>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497548995"/>
                  </a:ext>
                </a:extLst>
              </a:tr>
              <a:tr h="159950">
                <a:tc>
                  <a:txBody>
                    <a:bodyPr/>
                    <a:lstStyle/>
                    <a:p>
                      <a:pPr algn="l" rtl="0" fontAlgn="ctr"/>
                      <a:r>
                        <a:rPr lang="en-US" sz="900" b="0" i="0" u="none" strike="noStrike">
                          <a:solidFill>
                            <a:srgbClr val="000000"/>
                          </a:solidFill>
                          <a:effectLst/>
                          <a:latin typeface="Calibri" panose="020F0502020204030204" pitchFamily="34" charset="0"/>
                        </a:rPr>
                        <a:t>Doctoral</a:t>
                      </a:r>
                    </a:p>
                  </a:txBody>
                  <a:tcPr marL="159950" marR="6665" marT="6665" marB="0" anchor="ctr">
                    <a:lnL>
                      <a:noFill/>
                    </a:lnL>
                    <a:lnR w="25400" cap="flat" cmpd="dbl"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900" b="0" i="0" u="none" strike="noStrike">
                          <a:solidFill>
                            <a:srgbClr val="000000"/>
                          </a:solidFill>
                          <a:effectLst/>
                          <a:latin typeface="Calibri" panose="020F0502020204030204" pitchFamily="34" charset="0"/>
                        </a:rPr>
                        <a:t>826</a:t>
                      </a:r>
                    </a:p>
                  </a:txBody>
                  <a:tcPr marL="6665" marR="6665" marT="6665" marB="0" anchor="ctr">
                    <a:lnL w="25400" cap="flat" cmpd="dbl" algn="ctr">
                      <a:solidFill>
                        <a:srgbClr val="BFBFBF"/>
                      </a:solidFill>
                      <a:prstDash val="solid"/>
                      <a:round/>
                      <a:headEnd type="none" w="med" len="med"/>
                      <a:tailEnd type="none" w="med" len="med"/>
                    </a:lnL>
                    <a:lnR w="25400" cap="flat" cmpd="dbl"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900" b="0" i="0" u="none" strike="noStrike">
                          <a:solidFill>
                            <a:srgbClr val="000000"/>
                          </a:solidFill>
                          <a:effectLst/>
                          <a:latin typeface="Calibri" panose="020F0502020204030204" pitchFamily="34" charset="0"/>
                        </a:rPr>
                        <a:t>346</a:t>
                      </a:r>
                    </a:p>
                  </a:txBody>
                  <a:tcPr marL="6665" marR="6665" marT="6665" marB="0" anchor="ctr">
                    <a:lnL w="25400" cap="flat" cmpd="dbl" algn="ctr">
                      <a:solidFill>
                        <a:srgbClr val="BFBFBF"/>
                      </a:solidFill>
                      <a:prstDash val="solid"/>
                      <a:round/>
                      <a:headEnd type="none" w="med" len="med"/>
                      <a:tailEnd type="none" w="med" len="med"/>
                    </a:lnL>
                    <a:lnR w="25400" cap="flat" cmpd="dbl"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900" b="0" i="0" u="none" strike="noStrike">
                          <a:solidFill>
                            <a:srgbClr val="000000"/>
                          </a:solidFill>
                          <a:effectLst/>
                          <a:latin typeface="Calibri" panose="020F0502020204030204" pitchFamily="34" charset="0"/>
                        </a:rPr>
                        <a:t>146</a:t>
                      </a:r>
                    </a:p>
                  </a:txBody>
                  <a:tcPr marL="6665" marR="6665" marT="6665" marB="0" anchor="ctr">
                    <a:lnL w="25400" cap="flat" cmpd="dbl"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900" b="0" i="0" u="none" strike="noStrike">
                          <a:solidFill>
                            <a:srgbClr val="000000"/>
                          </a:solidFill>
                          <a:effectLst/>
                          <a:latin typeface="Calibri" panose="020F0502020204030204" pitchFamily="34" charset="0"/>
                        </a:rPr>
                        <a:t>42%</a:t>
                      </a:r>
                    </a:p>
                  </a:txBody>
                  <a:tcPr marL="6665" marR="6665" marT="6665" marB="0" anchor="ctr">
                    <a:lnL w="6350" cap="flat" cmpd="sng" algn="ctr">
                      <a:solidFill>
                        <a:srgbClr val="BFBFBF"/>
                      </a:solidFill>
                      <a:prstDash val="solid"/>
                      <a:round/>
                      <a:headEnd type="none" w="med" len="med"/>
                      <a:tailEnd type="none" w="med" len="med"/>
                    </a:lnL>
                    <a:lnR w="25400" cap="flat" cmpd="dbl"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900" b="0" i="0" u="none" strike="noStrike">
                          <a:solidFill>
                            <a:srgbClr val="000000"/>
                          </a:solidFill>
                          <a:effectLst/>
                          <a:latin typeface="Calibri" panose="020F0502020204030204" pitchFamily="34" charset="0"/>
                        </a:rPr>
                        <a:t>49</a:t>
                      </a:r>
                    </a:p>
                  </a:txBody>
                  <a:tcPr marL="6665" marR="6665" marT="6665" marB="0" anchor="ctr">
                    <a:lnL w="25400" cap="flat" cmpd="dbl"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900" b="0" i="0" u="none" strike="noStrike">
                          <a:solidFill>
                            <a:srgbClr val="000000"/>
                          </a:solidFill>
                          <a:effectLst/>
                          <a:latin typeface="Calibri" panose="020F0502020204030204" pitchFamily="34" charset="0"/>
                        </a:rPr>
                        <a:t>14%</a:t>
                      </a:r>
                    </a:p>
                  </a:txBody>
                  <a:tcPr marL="6665" marR="6665" marT="6665" marB="0" anchor="ctr">
                    <a:lnL w="6350" cap="flat" cmpd="sng" algn="ctr">
                      <a:solidFill>
                        <a:srgbClr val="BFBFBF"/>
                      </a:solidFill>
                      <a:prstDash val="solid"/>
                      <a:round/>
                      <a:headEnd type="none" w="med" len="med"/>
                      <a:tailEnd type="none" w="med" len="med"/>
                    </a:lnL>
                    <a:lnR w="25400" cap="flat" cmpd="dbl"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900" b="0" i="0" u="none" strike="noStrike">
                          <a:solidFill>
                            <a:srgbClr val="000000"/>
                          </a:solidFill>
                          <a:effectLst/>
                          <a:latin typeface="Calibri" panose="020F0502020204030204" pitchFamily="34" charset="0"/>
                        </a:rPr>
                        <a:t>50</a:t>
                      </a:r>
                    </a:p>
                  </a:txBody>
                  <a:tcPr marL="6665" marR="6665" marT="6665" marB="0" anchor="ctr">
                    <a:lnL w="25400" cap="flat" cmpd="dbl"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900" b="0" i="0" u="none" strike="noStrike">
                          <a:solidFill>
                            <a:srgbClr val="000000"/>
                          </a:solidFill>
                          <a:effectLst/>
                          <a:latin typeface="Calibri" panose="020F0502020204030204" pitchFamily="34" charset="0"/>
                        </a:rPr>
                        <a:t>14%</a:t>
                      </a:r>
                    </a:p>
                  </a:txBody>
                  <a:tcPr marL="6665" marR="6665" marT="6665" marB="0" anchor="ctr">
                    <a:lnL w="6350" cap="flat" cmpd="sng" algn="ctr">
                      <a:solidFill>
                        <a:srgbClr val="BFBFBF"/>
                      </a:solidFill>
                      <a:prstDash val="solid"/>
                      <a:round/>
                      <a:headEnd type="none" w="med" len="med"/>
                      <a:tailEnd type="none" w="med" len="med"/>
                    </a:lnL>
                    <a:lnR w="25400" cap="flat" cmpd="dbl"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900" b="0" i="0" u="none" strike="noStrike">
                          <a:solidFill>
                            <a:srgbClr val="000000"/>
                          </a:solidFill>
                          <a:effectLst/>
                          <a:latin typeface="Calibri" panose="020F0502020204030204" pitchFamily="34" charset="0"/>
                        </a:rPr>
                        <a:t>391</a:t>
                      </a:r>
                    </a:p>
                  </a:txBody>
                  <a:tcPr marL="6665" marR="6665" marT="6665" marB="0" anchor="ctr">
                    <a:lnL w="25400" cap="flat" cmpd="dbl"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900" b="0" i="0" u="none" strike="noStrike">
                          <a:solidFill>
                            <a:srgbClr val="000000"/>
                          </a:solidFill>
                          <a:effectLst/>
                          <a:latin typeface="Calibri" panose="020F0502020204030204" pitchFamily="34" charset="0"/>
                        </a:rPr>
                        <a:t>47%</a:t>
                      </a:r>
                    </a:p>
                  </a:txBody>
                  <a:tcPr marL="6665" marR="6665" marT="6665" marB="0" anchor="ctr">
                    <a:lnL w="6350" cap="flat" cmpd="sng" algn="ctr">
                      <a:solidFill>
                        <a:srgbClr val="BFBFBF"/>
                      </a:solidFill>
                      <a:prstDash val="solid"/>
                      <a:round/>
                      <a:headEnd type="none" w="med" len="med"/>
                      <a:tailEnd type="none" w="med" len="med"/>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2418728410"/>
                  </a:ext>
                </a:extLst>
              </a:tr>
              <a:tr h="159950">
                <a:tc>
                  <a:txBody>
                    <a:bodyPr/>
                    <a:lstStyle/>
                    <a:p>
                      <a:pPr algn="l" rtl="0" fontAlgn="ctr"/>
                      <a:r>
                        <a:rPr lang="en-US" sz="900" b="0" i="0" u="none" strike="noStrike">
                          <a:solidFill>
                            <a:srgbClr val="000000"/>
                          </a:solidFill>
                          <a:effectLst/>
                          <a:latin typeface="Calibri" panose="020F0502020204030204" pitchFamily="34" charset="0"/>
                        </a:rPr>
                        <a:t>Master’s</a:t>
                      </a:r>
                    </a:p>
                  </a:txBody>
                  <a:tcPr marL="159950" marR="6665" marT="6665" marB="0" anchor="ctr">
                    <a:lnL>
                      <a:noFill/>
                    </a:lnL>
                    <a:lnR w="25400" cap="flat" cmpd="dbl"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900" b="0" i="0" u="none" strike="noStrike">
                          <a:solidFill>
                            <a:srgbClr val="000000"/>
                          </a:solidFill>
                          <a:effectLst/>
                          <a:latin typeface="Calibri" panose="020F0502020204030204" pitchFamily="34" charset="0"/>
                        </a:rPr>
                        <a:t>198</a:t>
                      </a:r>
                    </a:p>
                  </a:txBody>
                  <a:tcPr marL="6665" marR="6665" marT="6665" marB="0" anchor="ctr">
                    <a:lnL w="25400" cap="flat" cmpd="dbl" algn="ctr">
                      <a:solidFill>
                        <a:srgbClr val="BFBFBF"/>
                      </a:solidFill>
                      <a:prstDash val="solid"/>
                      <a:round/>
                      <a:headEnd type="none" w="med" len="med"/>
                      <a:tailEnd type="none" w="med" len="med"/>
                    </a:lnL>
                    <a:lnR w="25400" cap="flat" cmpd="dbl"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900" b="0" i="0" u="none" strike="noStrike">
                          <a:solidFill>
                            <a:srgbClr val="000000"/>
                          </a:solidFill>
                          <a:effectLst/>
                          <a:latin typeface="Calibri" panose="020F0502020204030204" pitchFamily="34" charset="0"/>
                        </a:rPr>
                        <a:t>85</a:t>
                      </a:r>
                    </a:p>
                  </a:txBody>
                  <a:tcPr marL="6665" marR="6665" marT="6665" marB="0" anchor="ctr">
                    <a:lnL w="25400" cap="flat" cmpd="dbl" algn="ctr">
                      <a:solidFill>
                        <a:srgbClr val="BFBFBF"/>
                      </a:solidFill>
                      <a:prstDash val="solid"/>
                      <a:round/>
                      <a:headEnd type="none" w="med" len="med"/>
                      <a:tailEnd type="none" w="med" len="med"/>
                    </a:lnL>
                    <a:lnR w="25400" cap="flat" cmpd="dbl"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900" b="0" i="0" u="none" strike="noStrike">
                          <a:solidFill>
                            <a:srgbClr val="000000"/>
                          </a:solidFill>
                          <a:effectLst/>
                          <a:latin typeface="Calibri" panose="020F0502020204030204" pitchFamily="34" charset="0"/>
                        </a:rPr>
                        <a:t>24</a:t>
                      </a:r>
                    </a:p>
                  </a:txBody>
                  <a:tcPr marL="6665" marR="6665" marT="6665" marB="0" anchor="ctr">
                    <a:lnL w="25400" cap="flat" cmpd="dbl"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900" b="0" i="0" u="none" strike="noStrike">
                          <a:solidFill>
                            <a:srgbClr val="000000"/>
                          </a:solidFill>
                          <a:effectLst/>
                          <a:latin typeface="Calibri" panose="020F0502020204030204" pitchFamily="34" charset="0"/>
                        </a:rPr>
                        <a:t>28%</a:t>
                      </a:r>
                    </a:p>
                  </a:txBody>
                  <a:tcPr marL="6665" marR="6665" marT="6665" marB="0" anchor="ctr">
                    <a:lnL w="6350" cap="flat" cmpd="sng" algn="ctr">
                      <a:solidFill>
                        <a:srgbClr val="BFBFBF"/>
                      </a:solidFill>
                      <a:prstDash val="solid"/>
                      <a:round/>
                      <a:headEnd type="none" w="med" len="med"/>
                      <a:tailEnd type="none" w="med" len="med"/>
                    </a:lnL>
                    <a:lnR w="25400" cap="flat" cmpd="dbl"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900" b="0" i="0" u="none" strike="noStrike">
                          <a:solidFill>
                            <a:srgbClr val="000000"/>
                          </a:solidFill>
                          <a:effectLst/>
                          <a:latin typeface="Calibri" panose="020F0502020204030204" pitchFamily="34" charset="0"/>
                        </a:rPr>
                        <a:t>12</a:t>
                      </a:r>
                    </a:p>
                  </a:txBody>
                  <a:tcPr marL="6665" marR="6665" marT="6665" marB="0" anchor="ctr">
                    <a:lnL w="25400" cap="flat" cmpd="dbl"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900" b="0" i="0" u="none" strike="noStrike">
                          <a:solidFill>
                            <a:srgbClr val="000000"/>
                          </a:solidFill>
                          <a:effectLst/>
                          <a:latin typeface="Calibri" panose="020F0502020204030204" pitchFamily="34" charset="0"/>
                        </a:rPr>
                        <a:t>14%</a:t>
                      </a:r>
                    </a:p>
                  </a:txBody>
                  <a:tcPr marL="6665" marR="6665" marT="6665" marB="0" anchor="ctr">
                    <a:lnL w="6350" cap="flat" cmpd="sng" algn="ctr">
                      <a:solidFill>
                        <a:srgbClr val="BFBFBF"/>
                      </a:solidFill>
                      <a:prstDash val="solid"/>
                      <a:round/>
                      <a:headEnd type="none" w="med" len="med"/>
                      <a:tailEnd type="none" w="med" len="med"/>
                    </a:lnL>
                    <a:lnR w="25400" cap="flat" cmpd="dbl"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900" b="0" i="0" u="none" strike="noStrike">
                          <a:solidFill>
                            <a:srgbClr val="000000"/>
                          </a:solidFill>
                          <a:effectLst/>
                          <a:latin typeface="Calibri" panose="020F0502020204030204" pitchFamily="34" charset="0"/>
                        </a:rPr>
                        <a:t>16</a:t>
                      </a:r>
                    </a:p>
                  </a:txBody>
                  <a:tcPr marL="6665" marR="6665" marT="6665" marB="0" anchor="ctr">
                    <a:lnL w="25400" cap="flat" cmpd="dbl"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900" b="0" i="0" u="none" strike="noStrike">
                          <a:solidFill>
                            <a:srgbClr val="000000"/>
                          </a:solidFill>
                          <a:effectLst/>
                          <a:latin typeface="Calibri" panose="020F0502020204030204" pitchFamily="34" charset="0"/>
                        </a:rPr>
                        <a:t>19%</a:t>
                      </a:r>
                    </a:p>
                  </a:txBody>
                  <a:tcPr marL="6665" marR="6665" marT="6665" marB="0" anchor="ctr">
                    <a:lnL w="6350" cap="flat" cmpd="sng" algn="ctr">
                      <a:solidFill>
                        <a:srgbClr val="BFBFBF"/>
                      </a:solidFill>
                      <a:prstDash val="solid"/>
                      <a:round/>
                      <a:headEnd type="none" w="med" len="med"/>
                      <a:tailEnd type="none" w="med" len="med"/>
                    </a:lnL>
                    <a:lnR w="25400" cap="flat" cmpd="dbl"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900" b="0" i="0" u="none" strike="noStrike">
                          <a:solidFill>
                            <a:srgbClr val="000000"/>
                          </a:solidFill>
                          <a:effectLst/>
                          <a:latin typeface="Calibri" panose="020F0502020204030204" pitchFamily="34" charset="0"/>
                        </a:rPr>
                        <a:t>66</a:t>
                      </a:r>
                    </a:p>
                  </a:txBody>
                  <a:tcPr marL="6665" marR="6665" marT="6665" marB="0" anchor="ctr">
                    <a:lnL w="25400" cap="flat" cmpd="dbl"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900" b="0" i="0" u="none" strike="noStrike">
                          <a:solidFill>
                            <a:srgbClr val="000000"/>
                          </a:solidFill>
                          <a:effectLst/>
                          <a:latin typeface="Calibri" panose="020F0502020204030204" pitchFamily="34" charset="0"/>
                        </a:rPr>
                        <a:t>33%</a:t>
                      </a:r>
                    </a:p>
                  </a:txBody>
                  <a:tcPr marL="6665" marR="6665" marT="6665" marB="0" anchor="ctr">
                    <a:lnL w="6350" cap="flat" cmpd="sng" algn="ctr">
                      <a:solidFill>
                        <a:srgbClr val="BFBFBF"/>
                      </a:solidFill>
                      <a:prstDash val="solid"/>
                      <a:round/>
                      <a:headEnd type="none" w="med" len="med"/>
                      <a:tailEnd type="none" w="med" len="med"/>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3897363404"/>
                  </a:ext>
                </a:extLst>
              </a:tr>
              <a:tr h="166614">
                <a:tc>
                  <a:txBody>
                    <a:bodyPr/>
                    <a:lstStyle/>
                    <a:p>
                      <a:pPr algn="l" rtl="0" fontAlgn="ctr"/>
                      <a:r>
                        <a:rPr lang="en-US" sz="900" b="0" i="0" u="none" strike="noStrike">
                          <a:solidFill>
                            <a:srgbClr val="000000"/>
                          </a:solidFill>
                          <a:effectLst/>
                          <a:latin typeface="Calibri" panose="020F0502020204030204" pitchFamily="34" charset="0"/>
                        </a:rPr>
                        <a:t>Total**</a:t>
                      </a:r>
                    </a:p>
                  </a:txBody>
                  <a:tcPr marL="79975" marR="6665" marT="6665" marB="0" anchor="ctr">
                    <a:lnL>
                      <a:noFill/>
                    </a:lnL>
                    <a:lnR w="25400" cap="flat" cmpd="dbl"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9050" cap="flat" cmpd="sng" algn="ctr">
                      <a:solidFill>
                        <a:srgbClr val="2E869C"/>
                      </a:solidFill>
                      <a:prstDash val="solid"/>
                      <a:round/>
                      <a:headEnd type="none" w="med" len="med"/>
                      <a:tailEnd type="none" w="med" len="med"/>
                    </a:lnB>
                    <a:noFill/>
                  </a:tcPr>
                </a:tc>
                <a:tc>
                  <a:txBody>
                    <a:bodyPr/>
                    <a:lstStyle/>
                    <a:p>
                      <a:pPr algn="ctr" fontAlgn="ctr"/>
                      <a:r>
                        <a:rPr lang="en-US" sz="900" b="0" i="0" u="none" strike="noStrike">
                          <a:solidFill>
                            <a:srgbClr val="000000"/>
                          </a:solidFill>
                          <a:effectLst/>
                          <a:latin typeface="Calibri" panose="020F0502020204030204" pitchFamily="34" charset="0"/>
                        </a:rPr>
                        <a:t>1,195</a:t>
                      </a:r>
                    </a:p>
                  </a:txBody>
                  <a:tcPr marL="6665" marR="6665" marT="6665" marB="0" anchor="ctr">
                    <a:lnL w="25400" cap="flat" cmpd="dbl" algn="ctr">
                      <a:solidFill>
                        <a:srgbClr val="BFBFBF"/>
                      </a:solidFill>
                      <a:prstDash val="solid"/>
                      <a:round/>
                      <a:headEnd type="none" w="med" len="med"/>
                      <a:tailEnd type="none" w="med" len="med"/>
                    </a:lnL>
                    <a:lnR w="25400" cap="flat" cmpd="dbl"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9050" cap="flat" cmpd="sng" algn="ctr">
                      <a:solidFill>
                        <a:srgbClr val="2E869C"/>
                      </a:solidFill>
                      <a:prstDash val="solid"/>
                      <a:round/>
                      <a:headEnd type="none" w="med" len="med"/>
                      <a:tailEnd type="none" w="med" len="med"/>
                    </a:lnB>
                    <a:noFill/>
                  </a:tcPr>
                </a:tc>
                <a:tc>
                  <a:txBody>
                    <a:bodyPr/>
                    <a:lstStyle/>
                    <a:p>
                      <a:pPr algn="ctr" fontAlgn="ctr"/>
                      <a:r>
                        <a:rPr lang="en-US" sz="900" b="0" i="0" u="none" strike="noStrike">
                          <a:solidFill>
                            <a:srgbClr val="000000"/>
                          </a:solidFill>
                          <a:effectLst/>
                          <a:latin typeface="Calibri" panose="020F0502020204030204" pitchFamily="34" charset="0"/>
                        </a:rPr>
                        <a:t>480</a:t>
                      </a:r>
                    </a:p>
                  </a:txBody>
                  <a:tcPr marL="6665" marR="6665" marT="6665" marB="0" anchor="ctr">
                    <a:lnL w="25400" cap="flat" cmpd="dbl" algn="ctr">
                      <a:solidFill>
                        <a:srgbClr val="BFBFBF"/>
                      </a:solidFill>
                      <a:prstDash val="solid"/>
                      <a:round/>
                      <a:headEnd type="none" w="med" len="med"/>
                      <a:tailEnd type="none" w="med" len="med"/>
                    </a:lnL>
                    <a:lnR w="25400" cap="flat" cmpd="dbl"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9050" cap="flat" cmpd="sng" algn="ctr">
                      <a:solidFill>
                        <a:srgbClr val="2E869C"/>
                      </a:solidFill>
                      <a:prstDash val="solid"/>
                      <a:round/>
                      <a:headEnd type="none" w="med" len="med"/>
                      <a:tailEnd type="none" w="med" len="med"/>
                    </a:lnB>
                    <a:noFill/>
                  </a:tcPr>
                </a:tc>
                <a:tc>
                  <a:txBody>
                    <a:bodyPr/>
                    <a:lstStyle/>
                    <a:p>
                      <a:pPr algn="ctr" fontAlgn="ctr"/>
                      <a:r>
                        <a:rPr lang="en-US" sz="900" b="0" i="0" u="none" strike="noStrike">
                          <a:solidFill>
                            <a:srgbClr val="000000"/>
                          </a:solidFill>
                          <a:effectLst/>
                          <a:latin typeface="Calibri" panose="020F0502020204030204" pitchFamily="34" charset="0"/>
                        </a:rPr>
                        <a:t>184</a:t>
                      </a:r>
                    </a:p>
                  </a:txBody>
                  <a:tcPr marL="6665" marR="6665" marT="6665" marB="0" anchor="ctr">
                    <a:lnL w="25400" cap="flat" cmpd="dbl"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9050" cap="flat" cmpd="sng" algn="ctr">
                      <a:solidFill>
                        <a:srgbClr val="2E869C"/>
                      </a:solidFill>
                      <a:prstDash val="solid"/>
                      <a:round/>
                      <a:headEnd type="none" w="med" len="med"/>
                      <a:tailEnd type="none" w="med" len="med"/>
                    </a:lnB>
                    <a:noFill/>
                  </a:tcPr>
                </a:tc>
                <a:tc>
                  <a:txBody>
                    <a:bodyPr/>
                    <a:lstStyle/>
                    <a:p>
                      <a:pPr algn="ctr" fontAlgn="ctr"/>
                      <a:r>
                        <a:rPr lang="en-US" sz="900" b="0" i="0" u="none" strike="noStrike">
                          <a:solidFill>
                            <a:srgbClr val="000000"/>
                          </a:solidFill>
                          <a:effectLst/>
                          <a:latin typeface="Calibri" panose="020F0502020204030204" pitchFamily="34" charset="0"/>
                        </a:rPr>
                        <a:t>38%</a:t>
                      </a:r>
                    </a:p>
                  </a:txBody>
                  <a:tcPr marL="6665" marR="6665" marT="6665" marB="0" anchor="ctr">
                    <a:lnL w="6350" cap="flat" cmpd="sng" algn="ctr">
                      <a:solidFill>
                        <a:srgbClr val="BFBFBF"/>
                      </a:solidFill>
                      <a:prstDash val="solid"/>
                      <a:round/>
                      <a:headEnd type="none" w="med" len="med"/>
                      <a:tailEnd type="none" w="med" len="med"/>
                    </a:lnL>
                    <a:lnR w="25400" cap="flat" cmpd="dbl"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9050" cap="flat" cmpd="sng" algn="ctr">
                      <a:solidFill>
                        <a:srgbClr val="2E869C"/>
                      </a:solidFill>
                      <a:prstDash val="solid"/>
                      <a:round/>
                      <a:headEnd type="none" w="med" len="med"/>
                      <a:tailEnd type="none" w="med" len="med"/>
                    </a:lnB>
                    <a:noFill/>
                  </a:tcPr>
                </a:tc>
                <a:tc>
                  <a:txBody>
                    <a:bodyPr/>
                    <a:lstStyle/>
                    <a:p>
                      <a:pPr algn="ctr" fontAlgn="ctr"/>
                      <a:r>
                        <a:rPr lang="en-US" sz="900" b="0" i="0" u="none" strike="noStrike">
                          <a:solidFill>
                            <a:srgbClr val="000000"/>
                          </a:solidFill>
                          <a:effectLst/>
                          <a:latin typeface="Calibri" panose="020F0502020204030204" pitchFamily="34" charset="0"/>
                        </a:rPr>
                        <a:t>62</a:t>
                      </a:r>
                    </a:p>
                  </a:txBody>
                  <a:tcPr marL="6665" marR="6665" marT="6665" marB="0" anchor="ctr">
                    <a:lnL w="25400" cap="flat" cmpd="dbl"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9050" cap="flat" cmpd="sng" algn="ctr">
                      <a:solidFill>
                        <a:srgbClr val="2E869C"/>
                      </a:solidFill>
                      <a:prstDash val="solid"/>
                      <a:round/>
                      <a:headEnd type="none" w="med" len="med"/>
                      <a:tailEnd type="none" w="med" len="med"/>
                    </a:lnB>
                    <a:noFill/>
                  </a:tcPr>
                </a:tc>
                <a:tc>
                  <a:txBody>
                    <a:bodyPr/>
                    <a:lstStyle/>
                    <a:p>
                      <a:pPr algn="ctr" fontAlgn="ctr"/>
                      <a:r>
                        <a:rPr lang="en-US" sz="900" b="0" i="0" u="none" strike="noStrike">
                          <a:solidFill>
                            <a:srgbClr val="000000"/>
                          </a:solidFill>
                          <a:effectLst/>
                          <a:latin typeface="Calibri" panose="020F0502020204030204" pitchFamily="34" charset="0"/>
                        </a:rPr>
                        <a:t>13%</a:t>
                      </a:r>
                    </a:p>
                  </a:txBody>
                  <a:tcPr marL="6665" marR="6665" marT="6665" marB="0" anchor="ctr">
                    <a:lnL w="6350" cap="flat" cmpd="sng" algn="ctr">
                      <a:solidFill>
                        <a:srgbClr val="BFBFBF"/>
                      </a:solidFill>
                      <a:prstDash val="solid"/>
                      <a:round/>
                      <a:headEnd type="none" w="med" len="med"/>
                      <a:tailEnd type="none" w="med" len="med"/>
                    </a:lnL>
                    <a:lnR w="25400" cap="flat" cmpd="dbl"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9050" cap="flat" cmpd="sng" algn="ctr">
                      <a:solidFill>
                        <a:srgbClr val="2E869C"/>
                      </a:solidFill>
                      <a:prstDash val="solid"/>
                      <a:round/>
                      <a:headEnd type="none" w="med" len="med"/>
                      <a:tailEnd type="none" w="med" len="med"/>
                    </a:lnB>
                    <a:noFill/>
                  </a:tcPr>
                </a:tc>
                <a:tc>
                  <a:txBody>
                    <a:bodyPr/>
                    <a:lstStyle/>
                    <a:p>
                      <a:pPr algn="ctr" fontAlgn="ctr"/>
                      <a:r>
                        <a:rPr lang="en-US" sz="900" b="0" i="0" u="none" strike="noStrike">
                          <a:solidFill>
                            <a:srgbClr val="000000"/>
                          </a:solidFill>
                          <a:effectLst/>
                          <a:latin typeface="Calibri" panose="020F0502020204030204" pitchFamily="34" charset="0"/>
                        </a:rPr>
                        <a:t>78</a:t>
                      </a:r>
                    </a:p>
                  </a:txBody>
                  <a:tcPr marL="6665" marR="6665" marT="6665" marB="0" anchor="ctr">
                    <a:lnL w="25400" cap="flat" cmpd="dbl"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9050" cap="flat" cmpd="sng" algn="ctr">
                      <a:solidFill>
                        <a:srgbClr val="2E869C"/>
                      </a:solidFill>
                      <a:prstDash val="solid"/>
                      <a:round/>
                      <a:headEnd type="none" w="med" len="med"/>
                      <a:tailEnd type="none" w="med" len="med"/>
                    </a:lnB>
                    <a:noFill/>
                  </a:tcPr>
                </a:tc>
                <a:tc>
                  <a:txBody>
                    <a:bodyPr/>
                    <a:lstStyle/>
                    <a:p>
                      <a:pPr algn="ctr" fontAlgn="ctr"/>
                      <a:r>
                        <a:rPr lang="en-US" sz="900" b="0" i="0" u="none" strike="noStrike">
                          <a:solidFill>
                            <a:srgbClr val="000000"/>
                          </a:solidFill>
                          <a:effectLst/>
                          <a:latin typeface="Calibri" panose="020F0502020204030204" pitchFamily="34" charset="0"/>
                        </a:rPr>
                        <a:t>16%</a:t>
                      </a:r>
                    </a:p>
                  </a:txBody>
                  <a:tcPr marL="6665" marR="6665" marT="6665" marB="0" anchor="ctr">
                    <a:lnL w="6350" cap="flat" cmpd="sng" algn="ctr">
                      <a:solidFill>
                        <a:srgbClr val="BFBFBF"/>
                      </a:solidFill>
                      <a:prstDash val="solid"/>
                      <a:round/>
                      <a:headEnd type="none" w="med" len="med"/>
                      <a:tailEnd type="none" w="med" len="med"/>
                    </a:lnL>
                    <a:lnR w="25400" cap="flat" cmpd="dbl"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9050" cap="flat" cmpd="sng" algn="ctr">
                      <a:solidFill>
                        <a:srgbClr val="2E869C"/>
                      </a:solidFill>
                      <a:prstDash val="solid"/>
                      <a:round/>
                      <a:headEnd type="none" w="med" len="med"/>
                      <a:tailEnd type="none" w="med" len="med"/>
                    </a:lnB>
                    <a:noFill/>
                  </a:tcPr>
                </a:tc>
                <a:tc>
                  <a:txBody>
                    <a:bodyPr/>
                    <a:lstStyle/>
                    <a:p>
                      <a:pPr algn="ctr" fontAlgn="ctr"/>
                      <a:r>
                        <a:rPr lang="en-US" sz="900" b="0" i="0" u="none" strike="noStrike">
                          <a:solidFill>
                            <a:srgbClr val="000000"/>
                          </a:solidFill>
                          <a:effectLst/>
                          <a:latin typeface="Calibri" panose="020F0502020204030204" pitchFamily="34" charset="0"/>
                        </a:rPr>
                        <a:t>565</a:t>
                      </a:r>
                    </a:p>
                  </a:txBody>
                  <a:tcPr marL="6665" marR="6665" marT="6665" marB="0" anchor="ctr">
                    <a:lnL w="25400" cap="flat" cmpd="dbl"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9050" cap="flat" cmpd="sng" algn="ctr">
                      <a:solidFill>
                        <a:srgbClr val="2E869C"/>
                      </a:solidFill>
                      <a:prstDash val="solid"/>
                      <a:round/>
                      <a:headEnd type="none" w="med" len="med"/>
                      <a:tailEnd type="none" w="med" len="med"/>
                    </a:lnB>
                    <a:noFill/>
                  </a:tcPr>
                </a:tc>
                <a:tc>
                  <a:txBody>
                    <a:bodyPr/>
                    <a:lstStyle/>
                    <a:p>
                      <a:pPr algn="ctr" fontAlgn="ctr"/>
                      <a:r>
                        <a:rPr lang="en-US" sz="900" b="0" i="0" u="none" strike="noStrike">
                          <a:solidFill>
                            <a:srgbClr val="000000"/>
                          </a:solidFill>
                          <a:effectLst/>
                          <a:latin typeface="Calibri" panose="020F0502020204030204" pitchFamily="34" charset="0"/>
                        </a:rPr>
                        <a:t>47%</a:t>
                      </a:r>
                    </a:p>
                  </a:txBody>
                  <a:tcPr marL="6665" marR="6665" marT="6665" marB="0" anchor="ctr">
                    <a:lnL w="6350" cap="flat" cmpd="sng" algn="ctr">
                      <a:solidFill>
                        <a:srgbClr val="BFBFBF"/>
                      </a:solidFill>
                      <a:prstDash val="solid"/>
                      <a:round/>
                      <a:headEnd type="none" w="med" len="med"/>
                      <a:tailEnd type="none" w="med" len="med"/>
                    </a:lnL>
                    <a:lnR>
                      <a:noFill/>
                    </a:lnR>
                    <a:lnT w="6350" cap="flat" cmpd="sng" algn="ctr">
                      <a:solidFill>
                        <a:srgbClr val="BFBFBF"/>
                      </a:solidFill>
                      <a:prstDash val="solid"/>
                      <a:round/>
                      <a:headEnd type="none" w="med" len="med"/>
                      <a:tailEnd type="none" w="med" len="med"/>
                    </a:lnT>
                    <a:lnB w="19050" cap="flat" cmpd="sng" algn="ctr">
                      <a:solidFill>
                        <a:srgbClr val="2E869C"/>
                      </a:solidFill>
                      <a:prstDash val="solid"/>
                      <a:round/>
                      <a:headEnd type="none" w="med" len="med"/>
                      <a:tailEnd type="none" w="med" len="med"/>
                    </a:lnB>
                    <a:noFill/>
                  </a:tcPr>
                </a:tc>
                <a:extLst>
                  <a:ext uri="{0D108BD9-81ED-4DB2-BD59-A6C34878D82A}">
                    <a16:rowId xmlns:a16="http://schemas.microsoft.com/office/drawing/2014/main" val="1099365196"/>
                  </a:ext>
                </a:extLst>
              </a:tr>
              <a:tr h="199937">
                <a:tc gridSpan="11">
                  <a:txBody>
                    <a:bodyPr/>
                    <a:lstStyle/>
                    <a:p>
                      <a:pPr algn="l" rtl="0" fontAlgn="ctr"/>
                      <a:r>
                        <a:rPr lang="en-US" sz="900" b="0" i="0" u="none" strike="noStrike">
                          <a:solidFill>
                            <a:srgbClr val="000000"/>
                          </a:solidFill>
                          <a:effectLst/>
                          <a:highlight>
                            <a:srgbClr val="C0DDD4"/>
                          </a:highlight>
                          <a:latin typeface="Calibri" panose="020F0502020204030204" pitchFamily="34" charset="0"/>
                        </a:rPr>
                        <a:t> </a:t>
                      </a:r>
                      <a:r>
                        <a:rPr lang="en-US" sz="900" b="1" i="1" u="none" strike="noStrike">
                          <a:solidFill>
                            <a:srgbClr val="2E869C"/>
                          </a:solidFill>
                          <a:effectLst/>
                          <a:highlight>
                            <a:srgbClr val="C0DDD4"/>
                          </a:highlight>
                          <a:latin typeface="Calibri" panose="020F0502020204030204" pitchFamily="34" charset="0"/>
                        </a:rPr>
                        <a:t>Undergraduate Students</a:t>
                      </a:r>
                      <a:endParaRPr lang="en-US" sz="900" b="0" i="0" u="none" strike="noStrike">
                        <a:solidFill>
                          <a:srgbClr val="000000"/>
                        </a:solidFill>
                        <a:effectLst/>
                        <a:highlight>
                          <a:srgbClr val="C0DDD4"/>
                        </a:highlight>
                        <a:latin typeface="Calibri" panose="020F0502020204030204" pitchFamily="34" charset="0"/>
                      </a:endParaRPr>
                    </a:p>
                  </a:txBody>
                  <a:tcPr marL="6665" marR="6665" marT="6665" marB="0" anchor="ctr">
                    <a:lnL>
                      <a:noFill/>
                    </a:lnL>
                    <a:lnR>
                      <a:noFill/>
                    </a:lnR>
                    <a:lnT w="19050" cap="flat" cmpd="sng" algn="ctr">
                      <a:solidFill>
                        <a:srgbClr val="2E869C"/>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0DDD4"/>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070272096"/>
                  </a:ext>
                </a:extLst>
              </a:tr>
              <a:tr h="274914">
                <a:tc>
                  <a:txBody>
                    <a:bodyPr/>
                    <a:lstStyle/>
                    <a:p>
                      <a:pPr algn="l" rtl="0" fontAlgn="ctr"/>
                      <a:r>
                        <a:rPr lang="en-US" sz="900" b="0" i="0" u="none" strike="noStrike">
                          <a:solidFill>
                            <a:srgbClr val="000000"/>
                          </a:solidFill>
                          <a:effectLst/>
                          <a:latin typeface="Calibri" panose="020F0502020204030204" pitchFamily="34" charset="0"/>
                        </a:rPr>
                        <a:t>ERC Undergraduate Students </a:t>
                      </a:r>
                      <a:br>
                        <a:rPr lang="en-US" sz="900" b="0" i="0" u="none" strike="noStrike">
                          <a:solidFill>
                            <a:srgbClr val="000000"/>
                          </a:solidFill>
                          <a:effectLst/>
                          <a:latin typeface="Calibri" panose="020F0502020204030204" pitchFamily="34" charset="0"/>
                        </a:rPr>
                      </a:br>
                      <a:r>
                        <a:rPr lang="en-US" sz="900" b="0" i="0" u="none" strike="noStrike">
                          <a:solidFill>
                            <a:srgbClr val="000000"/>
                          </a:solidFill>
                          <a:effectLst/>
                          <a:latin typeface="Calibri" panose="020F0502020204030204" pitchFamily="34" charset="0"/>
                        </a:rPr>
                        <a:t> (Research Assistants, Non-REU Students)</a:t>
                      </a:r>
                    </a:p>
                  </a:txBody>
                  <a:tcPr marL="79975" marR="6665" marT="6665" marB="0" anchor="ctr">
                    <a:lnL>
                      <a:noFill/>
                    </a:lnL>
                    <a:lnR w="25400" cap="flat" cmpd="dbl"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900" b="0" i="0" u="none" strike="noStrike">
                          <a:solidFill>
                            <a:srgbClr val="000000"/>
                          </a:solidFill>
                          <a:effectLst/>
                          <a:latin typeface="Calibri" panose="020F0502020204030204" pitchFamily="34" charset="0"/>
                        </a:rPr>
                        <a:t>514</a:t>
                      </a:r>
                    </a:p>
                  </a:txBody>
                  <a:tcPr marL="6665" marR="6665" marT="6665" marB="0" anchor="ctr">
                    <a:lnL w="25400" cap="flat" cmpd="dbl" algn="ctr">
                      <a:solidFill>
                        <a:srgbClr val="BFBFBF"/>
                      </a:solidFill>
                      <a:prstDash val="solid"/>
                      <a:round/>
                      <a:headEnd type="none" w="med" len="med"/>
                      <a:tailEnd type="none" w="med" len="med"/>
                    </a:lnL>
                    <a:lnR w="25400" cap="flat" cmpd="dbl"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900" b="0" i="0" u="none" strike="noStrike">
                          <a:solidFill>
                            <a:srgbClr val="000000"/>
                          </a:solidFill>
                          <a:effectLst/>
                          <a:latin typeface="Calibri" panose="020F0502020204030204" pitchFamily="34" charset="0"/>
                        </a:rPr>
                        <a:t>304</a:t>
                      </a:r>
                    </a:p>
                  </a:txBody>
                  <a:tcPr marL="6665" marR="6665" marT="6665" marB="0" anchor="ctr">
                    <a:lnL w="25400" cap="flat" cmpd="dbl" algn="ctr">
                      <a:solidFill>
                        <a:srgbClr val="BFBFBF"/>
                      </a:solidFill>
                      <a:prstDash val="solid"/>
                      <a:round/>
                      <a:headEnd type="none" w="med" len="med"/>
                      <a:tailEnd type="none" w="med" len="med"/>
                    </a:lnL>
                    <a:lnR w="25400" cap="flat" cmpd="dbl"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900" b="0" i="0" u="none" strike="noStrike">
                          <a:solidFill>
                            <a:srgbClr val="000000"/>
                          </a:solidFill>
                          <a:effectLst/>
                          <a:latin typeface="Calibri" panose="020F0502020204030204" pitchFamily="34" charset="0"/>
                        </a:rPr>
                        <a:t>134</a:t>
                      </a:r>
                    </a:p>
                  </a:txBody>
                  <a:tcPr marL="6665" marR="6665" marT="6665" marB="0" anchor="ctr">
                    <a:lnL w="25400" cap="flat" cmpd="dbl"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900" b="0" i="0" u="none" strike="noStrike">
                          <a:solidFill>
                            <a:srgbClr val="000000"/>
                          </a:solidFill>
                          <a:effectLst/>
                          <a:latin typeface="Calibri" panose="020F0502020204030204" pitchFamily="34" charset="0"/>
                        </a:rPr>
                        <a:t>44%</a:t>
                      </a:r>
                    </a:p>
                  </a:txBody>
                  <a:tcPr marL="6665" marR="6665" marT="6665" marB="0" anchor="ctr">
                    <a:lnL w="6350" cap="flat" cmpd="sng" algn="ctr">
                      <a:solidFill>
                        <a:srgbClr val="BFBFBF"/>
                      </a:solidFill>
                      <a:prstDash val="solid"/>
                      <a:round/>
                      <a:headEnd type="none" w="med" len="med"/>
                      <a:tailEnd type="none" w="med" len="med"/>
                    </a:lnL>
                    <a:lnR w="25400" cap="flat" cmpd="dbl"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900" b="0" i="0" u="none" strike="noStrike">
                          <a:solidFill>
                            <a:srgbClr val="000000"/>
                          </a:solidFill>
                          <a:effectLst/>
                          <a:latin typeface="Calibri" panose="020F0502020204030204" pitchFamily="34" charset="0"/>
                        </a:rPr>
                        <a:t>40</a:t>
                      </a:r>
                    </a:p>
                  </a:txBody>
                  <a:tcPr marL="6665" marR="6665" marT="6665" marB="0" anchor="ctr">
                    <a:lnL w="25400" cap="flat" cmpd="dbl"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900" b="0" i="0" u="none" strike="noStrike">
                          <a:solidFill>
                            <a:srgbClr val="000000"/>
                          </a:solidFill>
                          <a:effectLst/>
                          <a:latin typeface="Calibri" panose="020F0502020204030204" pitchFamily="34" charset="0"/>
                        </a:rPr>
                        <a:t>13%</a:t>
                      </a:r>
                    </a:p>
                  </a:txBody>
                  <a:tcPr marL="6665" marR="6665" marT="6665" marB="0" anchor="ctr">
                    <a:lnL w="6350" cap="flat" cmpd="sng" algn="ctr">
                      <a:solidFill>
                        <a:srgbClr val="BFBFBF"/>
                      </a:solidFill>
                      <a:prstDash val="solid"/>
                      <a:round/>
                      <a:headEnd type="none" w="med" len="med"/>
                      <a:tailEnd type="none" w="med" len="med"/>
                    </a:lnL>
                    <a:lnR w="25400" cap="flat" cmpd="dbl"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900" b="0" i="0" u="none" strike="noStrike">
                          <a:solidFill>
                            <a:srgbClr val="000000"/>
                          </a:solidFill>
                          <a:effectLst/>
                          <a:latin typeface="Calibri" panose="020F0502020204030204" pitchFamily="34" charset="0"/>
                        </a:rPr>
                        <a:t>74</a:t>
                      </a:r>
                    </a:p>
                  </a:txBody>
                  <a:tcPr marL="6665" marR="6665" marT="6665" marB="0" anchor="ctr">
                    <a:lnL w="25400" cap="flat" cmpd="dbl"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900" b="0" i="0" u="none" strike="noStrike">
                          <a:solidFill>
                            <a:srgbClr val="000000"/>
                          </a:solidFill>
                          <a:effectLst/>
                          <a:latin typeface="Calibri" panose="020F0502020204030204" pitchFamily="34" charset="0"/>
                        </a:rPr>
                        <a:t>24%</a:t>
                      </a:r>
                    </a:p>
                  </a:txBody>
                  <a:tcPr marL="6665" marR="6665" marT="6665" marB="0" anchor="ctr">
                    <a:lnL w="6350" cap="flat" cmpd="sng" algn="ctr">
                      <a:solidFill>
                        <a:srgbClr val="BFBFBF"/>
                      </a:solidFill>
                      <a:prstDash val="solid"/>
                      <a:round/>
                      <a:headEnd type="none" w="med" len="med"/>
                      <a:tailEnd type="none" w="med" len="med"/>
                    </a:lnL>
                    <a:lnR w="25400" cap="flat" cmpd="dbl"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900" b="0" i="0" u="none" strike="noStrike">
                          <a:solidFill>
                            <a:srgbClr val="000000"/>
                          </a:solidFill>
                          <a:effectLst/>
                          <a:latin typeface="Calibri" panose="020F0502020204030204" pitchFamily="34" charset="0"/>
                        </a:rPr>
                        <a:t>25</a:t>
                      </a:r>
                    </a:p>
                  </a:txBody>
                  <a:tcPr marL="6665" marR="6665" marT="6665" marB="0" anchor="ctr">
                    <a:lnL w="25400" cap="flat" cmpd="dbl"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900" b="0" i="0" u="none" strike="noStrike">
                          <a:solidFill>
                            <a:srgbClr val="000000"/>
                          </a:solidFill>
                          <a:effectLst/>
                          <a:latin typeface="Calibri" panose="020F0502020204030204" pitchFamily="34" charset="0"/>
                        </a:rPr>
                        <a:t>5%</a:t>
                      </a:r>
                    </a:p>
                  </a:txBody>
                  <a:tcPr marL="6665" marR="6665" marT="6665" marB="0" anchor="ctr">
                    <a:lnL w="6350" cap="flat" cmpd="sng" algn="ctr">
                      <a:solidFill>
                        <a:srgbClr val="BFBFBF"/>
                      </a:solidFill>
                      <a:prstDash val="solid"/>
                      <a:round/>
                      <a:headEnd type="none" w="med" len="med"/>
                      <a:tailEnd type="none" w="med" len="med"/>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2657123582"/>
                  </a:ext>
                </a:extLst>
              </a:tr>
              <a:tr h="159950">
                <a:tc>
                  <a:txBody>
                    <a:bodyPr/>
                    <a:lstStyle/>
                    <a:p>
                      <a:pPr algn="l" rtl="0" fontAlgn="ctr"/>
                      <a:r>
                        <a:rPr lang="en-US" sz="900" b="0" i="0" u="none" strike="noStrike">
                          <a:solidFill>
                            <a:srgbClr val="000000"/>
                          </a:solidFill>
                          <a:effectLst/>
                          <a:latin typeface="Calibri" panose="020F0502020204030204" pitchFamily="34" charset="0"/>
                        </a:rPr>
                        <a:t>NSF REU Site Award Students </a:t>
                      </a:r>
                    </a:p>
                  </a:txBody>
                  <a:tcPr marL="79975" marR="6665" marT="6665" marB="0" anchor="ctr">
                    <a:lnL>
                      <a:noFill/>
                    </a:lnL>
                    <a:lnR w="25400" cap="flat" cmpd="dbl"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900" b="0" i="0" u="none" strike="noStrike">
                          <a:solidFill>
                            <a:srgbClr val="000000"/>
                          </a:solidFill>
                          <a:effectLst/>
                          <a:latin typeface="Calibri" panose="020F0502020204030204" pitchFamily="34" charset="0"/>
                        </a:rPr>
                        <a:t>47</a:t>
                      </a:r>
                    </a:p>
                  </a:txBody>
                  <a:tcPr marL="6665" marR="6665" marT="6665" marB="0" anchor="ctr">
                    <a:lnL w="25400" cap="flat" cmpd="dbl" algn="ctr">
                      <a:solidFill>
                        <a:srgbClr val="BFBFBF"/>
                      </a:solidFill>
                      <a:prstDash val="solid"/>
                      <a:round/>
                      <a:headEnd type="none" w="med" len="med"/>
                      <a:tailEnd type="none" w="med" len="med"/>
                    </a:lnL>
                    <a:lnR w="25400" cap="flat" cmpd="dbl"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900" b="0" i="0" u="none" strike="noStrike">
                          <a:solidFill>
                            <a:srgbClr val="000000"/>
                          </a:solidFill>
                          <a:effectLst/>
                          <a:latin typeface="Calibri" panose="020F0502020204030204" pitchFamily="34" charset="0"/>
                        </a:rPr>
                        <a:t>45</a:t>
                      </a:r>
                    </a:p>
                  </a:txBody>
                  <a:tcPr marL="6665" marR="6665" marT="6665" marB="0" anchor="ctr">
                    <a:lnL w="25400" cap="flat" cmpd="dbl" algn="ctr">
                      <a:solidFill>
                        <a:srgbClr val="BFBFBF"/>
                      </a:solidFill>
                      <a:prstDash val="solid"/>
                      <a:round/>
                      <a:headEnd type="none" w="med" len="med"/>
                      <a:tailEnd type="none" w="med" len="med"/>
                    </a:lnL>
                    <a:lnR w="25400" cap="flat" cmpd="dbl"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900" b="0" i="0" u="none" strike="noStrike">
                          <a:solidFill>
                            <a:srgbClr val="000000"/>
                          </a:solidFill>
                          <a:effectLst/>
                          <a:latin typeface="Calibri" panose="020F0502020204030204" pitchFamily="34" charset="0"/>
                        </a:rPr>
                        <a:t>23</a:t>
                      </a:r>
                    </a:p>
                  </a:txBody>
                  <a:tcPr marL="6665" marR="6665" marT="6665" marB="0" anchor="ctr">
                    <a:lnL w="25400" cap="flat" cmpd="dbl"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900" b="0" i="0" u="none" strike="noStrike">
                          <a:solidFill>
                            <a:srgbClr val="000000"/>
                          </a:solidFill>
                          <a:effectLst/>
                          <a:latin typeface="Calibri" panose="020F0502020204030204" pitchFamily="34" charset="0"/>
                        </a:rPr>
                        <a:t>51%</a:t>
                      </a:r>
                    </a:p>
                  </a:txBody>
                  <a:tcPr marL="6665" marR="6665" marT="6665" marB="0" anchor="ctr">
                    <a:lnL w="6350" cap="flat" cmpd="sng" algn="ctr">
                      <a:solidFill>
                        <a:srgbClr val="BFBFBF"/>
                      </a:solidFill>
                      <a:prstDash val="solid"/>
                      <a:round/>
                      <a:headEnd type="none" w="med" len="med"/>
                      <a:tailEnd type="none" w="med" len="med"/>
                    </a:lnL>
                    <a:lnR w="25400" cap="flat" cmpd="dbl"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900" b="0" i="0" u="none" strike="noStrike">
                          <a:solidFill>
                            <a:srgbClr val="000000"/>
                          </a:solidFill>
                          <a:effectLst/>
                          <a:latin typeface="Calibri" panose="020F0502020204030204" pitchFamily="34" charset="0"/>
                        </a:rPr>
                        <a:t>11</a:t>
                      </a:r>
                    </a:p>
                  </a:txBody>
                  <a:tcPr marL="6665" marR="6665" marT="6665" marB="0" anchor="ctr">
                    <a:lnL w="25400" cap="flat" cmpd="dbl"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900" b="0" i="0" u="none" strike="noStrike">
                          <a:solidFill>
                            <a:srgbClr val="000000"/>
                          </a:solidFill>
                          <a:effectLst/>
                          <a:latin typeface="Calibri" panose="020F0502020204030204" pitchFamily="34" charset="0"/>
                        </a:rPr>
                        <a:t>24%</a:t>
                      </a:r>
                    </a:p>
                  </a:txBody>
                  <a:tcPr marL="6665" marR="6665" marT="6665" marB="0" anchor="ctr">
                    <a:lnL w="6350" cap="flat" cmpd="sng" algn="ctr">
                      <a:solidFill>
                        <a:srgbClr val="BFBFBF"/>
                      </a:solidFill>
                      <a:prstDash val="solid"/>
                      <a:round/>
                      <a:headEnd type="none" w="med" len="med"/>
                      <a:tailEnd type="none" w="med" len="med"/>
                    </a:lnL>
                    <a:lnR w="25400" cap="flat" cmpd="dbl"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900" b="0" i="0" u="none" strike="noStrike">
                          <a:solidFill>
                            <a:srgbClr val="000000"/>
                          </a:solidFill>
                          <a:effectLst/>
                          <a:latin typeface="Calibri" panose="020F0502020204030204" pitchFamily="34" charset="0"/>
                        </a:rPr>
                        <a:t>11</a:t>
                      </a:r>
                    </a:p>
                  </a:txBody>
                  <a:tcPr marL="6665" marR="6665" marT="6665" marB="0" anchor="ctr">
                    <a:lnL w="25400" cap="flat" cmpd="dbl"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900" b="0" i="0" u="none" strike="noStrike">
                          <a:solidFill>
                            <a:srgbClr val="000000"/>
                          </a:solidFill>
                          <a:effectLst/>
                          <a:latin typeface="Calibri" panose="020F0502020204030204" pitchFamily="34" charset="0"/>
                        </a:rPr>
                        <a:t>24%</a:t>
                      </a:r>
                    </a:p>
                  </a:txBody>
                  <a:tcPr marL="6665" marR="6665" marT="6665" marB="0" anchor="ctr">
                    <a:lnL w="6350" cap="flat" cmpd="sng" algn="ctr">
                      <a:solidFill>
                        <a:srgbClr val="BFBFBF"/>
                      </a:solidFill>
                      <a:prstDash val="solid"/>
                      <a:round/>
                      <a:headEnd type="none" w="med" len="med"/>
                      <a:tailEnd type="none" w="med" len="med"/>
                    </a:lnL>
                    <a:lnR w="25400" cap="flat" cmpd="dbl"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900" b="0" i="0" u="none" strike="noStrike">
                          <a:solidFill>
                            <a:srgbClr val="000000"/>
                          </a:solidFill>
                          <a:effectLst/>
                          <a:latin typeface="Calibri" panose="020F0502020204030204" pitchFamily="34" charset="0"/>
                        </a:rPr>
                        <a:t>0</a:t>
                      </a:r>
                    </a:p>
                  </a:txBody>
                  <a:tcPr marL="6665" marR="6665" marT="6665" marB="0" anchor="ctr">
                    <a:lnL w="25400" cap="flat" cmpd="dbl"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900" b="0" i="0" u="none" strike="noStrike">
                          <a:solidFill>
                            <a:srgbClr val="000000"/>
                          </a:solidFill>
                          <a:effectLst/>
                          <a:latin typeface="Calibri" panose="020F0502020204030204" pitchFamily="34" charset="0"/>
                        </a:rPr>
                        <a:t>0%</a:t>
                      </a:r>
                    </a:p>
                  </a:txBody>
                  <a:tcPr marL="6665" marR="6665" marT="6665" marB="0" anchor="ctr">
                    <a:lnL w="6350" cap="flat" cmpd="sng" algn="ctr">
                      <a:solidFill>
                        <a:srgbClr val="BFBFBF"/>
                      </a:solidFill>
                      <a:prstDash val="solid"/>
                      <a:round/>
                      <a:headEnd type="none" w="med" len="med"/>
                      <a:tailEnd type="none" w="med" len="med"/>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2438871614"/>
                  </a:ext>
                </a:extLst>
              </a:tr>
              <a:tr h="159950">
                <a:tc>
                  <a:txBody>
                    <a:bodyPr/>
                    <a:lstStyle/>
                    <a:p>
                      <a:pPr algn="l" rtl="0" fontAlgn="ctr"/>
                      <a:r>
                        <a:rPr lang="en-US" sz="900" b="0" i="0" u="none" strike="noStrike">
                          <a:solidFill>
                            <a:srgbClr val="000000"/>
                          </a:solidFill>
                          <a:effectLst/>
                          <a:latin typeface="Calibri" panose="020F0502020204030204" pitchFamily="34" charset="0"/>
                        </a:rPr>
                        <a:t>Center Funding Students</a:t>
                      </a:r>
                    </a:p>
                  </a:txBody>
                  <a:tcPr marL="79975" marR="6665" marT="6665" marB="0" anchor="ctr">
                    <a:lnL>
                      <a:noFill/>
                    </a:lnL>
                    <a:lnR w="25400" cap="flat" cmpd="dbl"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900" b="0" i="0" u="none" strike="noStrike">
                          <a:solidFill>
                            <a:srgbClr val="000000"/>
                          </a:solidFill>
                          <a:effectLst/>
                          <a:latin typeface="Calibri" panose="020F0502020204030204" pitchFamily="34" charset="0"/>
                        </a:rPr>
                        <a:t>136</a:t>
                      </a:r>
                    </a:p>
                  </a:txBody>
                  <a:tcPr marL="6665" marR="6665" marT="6665" marB="0" anchor="ctr">
                    <a:lnL w="25400" cap="flat" cmpd="dbl" algn="ctr">
                      <a:solidFill>
                        <a:srgbClr val="BFBFBF"/>
                      </a:solidFill>
                      <a:prstDash val="solid"/>
                      <a:round/>
                      <a:headEnd type="none" w="med" len="med"/>
                      <a:tailEnd type="none" w="med" len="med"/>
                    </a:lnL>
                    <a:lnR w="25400" cap="flat" cmpd="dbl"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900" b="0" i="0" u="none" strike="noStrike">
                          <a:solidFill>
                            <a:srgbClr val="000000"/>
                          </a:solidFill>
                          <a:effectLst/>
                          <a:latin typeface="Calibri" panose="020F0502020204030204" pitchFamily="34" charset="0"/>
                        </a:rPr>
                        <a:t>115</a:t>
                      </a:r>
                    </a:p>
                  </a:txBody>
                  <a:tcPr marL="6665" marR="6665" marT="6665" marB="0" anchor="ctr">
                    <a:lnL w="25400" cap="flat" cmpd="dbl" algn="ctr">
                      <a:solidFill>
                        <a:srgbClr val="BFBFBF"/>
                      </a:solidFill>
                      <a:prstDash val="solid"/>
                      <a:round/>
                      <a:headEnd type="none" w="med" len="med"/>
                      <a:tailEnd type="none" w="med" len="med"/>
                    </a:lnL>
                    <a:lnR w="25400" cap="flat" cmpd="dbl"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900" b="0" i="0" u="none" strike="noStrike">
                          <a:solidFill>
                            <a:srgbClr val="000000"/>
                          </a:solidFill>
                          <a:effectLst/>
                          <a:latin typeface="Calibri" panose="020F0502020204030204" pitchFamily="34" charset="0"/>
                        </a:rPr>
                        <a:t>57</a:t>
                      </a:r>
                    </a:p>
                  </a:txBody>
                  <a:tcPr marL="6665" marR="6665" marT="6665" marB="0" anchor="ctr">
                    <a:lnL w="25400" cap="flat" cmpd="dbl"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900" b="0" i="0" u="none" strike="noStrike">
                          <a:solidFill>
                            <a:srgbClr val="000000"/>
                          </a:solidFill>
                          <a:effectLst/>
                          <a:latin typeface="Calibri" panose="020F0502020204030204" pitchFamily="34" charset="0"/>
                        </a:rPr>
                        <a:t>50%</a:t>
                      </a:r>
                    </a:p>
                  </a:txBody>
                  <a:tcPr marL="6665" marR="6665" marT="6665" marB="0" anchor="ctr">
                    <a:lnL w="6350" cap="flat" cmpd="sng" algn="ctr">
                      <a:solidFill>
                        <a:srgbClr val="BFBFBF"/>
                      </a:solidFill>
                      <a:prstDash val="solid"/>
                      <a:round/>
                      <a:headEnd type="none" w="med" len="med"/>
                      <a:tailEnd type="none" w="med" len="med"/>
                    </a:lnL>
                    <a:lnR w="25400" cap="flat" cmpd="dbl"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900" b="0" i="0" u="none" strike="noStrike">
                          <a:solidFill>
                            <a:srgbClr val="000000"/>
                          </a:solidFill>
                          <a:effectLst/>
                          <a:latin typeface="Calibri" panose="020F0502020204030204" pitchFamily="34" charset="0"/>
                        </a:rPr>
                        <a:t>20</a:t>
                      </a:r>
                    </a:p>
                  </a:txBody>
                  <a:tcPr marL="6665" marR="6665" marT="6665" marB="0" anchor="ctr">
                    <a:lnL w="25400" cap="flat" cmpd="dbl"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900" b="0" i="0" u="none" strike="noStrike">
                          <a:solidFill>
                            <a:srgbClr val="000000"/>
                          </a:solidFill>
                          <a:effectLst/>
                          <a:latin typeface="Calibri" panose="020F0502020204030204" pitchFamily="34" charset="0"/>
                        </a:rPr>
                        <a:t>17%</a:t>
                      </a:r>
                    </a:p>
                  </a:txBody>
                  <a:tcPr marL="6665" marR="6665" marT="6665" marB="0" anchor="ctr">
                    <a:lnL w="6350" cap="flat" cmpd="sng" algn="ctr">
                      <a:solidFill>
                        <a:srgbClr val="BFBFBF"/>
                      </a:solidFill>
                      <a:prstDash val="solid"/>
                      <a:round/>
                      <a:headEnd type="none" w="med" len="med"/>
                      <a:tailEnd type="none" w="med" len="med"/>
                    </a:lnL>
                    <a:lnR w="25400" cap="flat" cmpd="dbl"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900" b="0" i="0" u="none" strike="noStrike">
                          <a:solidFill>
                            <a:srgbClr val="000000"/>
                          </a:solidFill>
                          <a:effectLst/>
                          <a:latin typeface="Calibri" panose="020F0502020204030204" pitchFamily="34" charset="0"/>
                        </a:rPr>
                        <a:t>32</a:t>
                      </a:r>
                    </a:p>
                  </a:txBody>
                  <a:tcPr marL="6665" marR="6665" marT="6665" marB="0" anchor="ctr">
                    <a:lnL w="25400" cap="flat" cmpd="dbl"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900" b="0" i="0" u="none" strike="noStrike">
                          <a:solidFill>
                            <a:srgbClr val="000000"/>
                          </a:solidFill>
                          <a:effectLst/>
                          <a:latin typeface="Calibri" panose="020F0502020204030204" pitchFamily="34" charset="0"/>
                        </a:rPr>
                        <a:t>28%</a:t>
                      </a:r>
                    </a:p>
                  </a:txBody>
                  <a:tcPr marL="6665" marR="6665" marT="6665" marB="0" anchor="ctr">
                    <a:lnL w="6350" cap="flat" cmpd="sng" algn="ctr">
                      <a:solidFill>
                        <a:srgbClr val="BFBFBF"/>
                      </a:solidFill>
                      <a:prstDash val="solid"/>
                      <a:round/>
                      <a:headEnd type="none" w="med" len="med"/>
                      <a:tailEnd type="none" w="med" len="med"/>
                    </a:lnL>
                    <a:lnR w="25400" cap="flat" cmpd="dbl"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900" b="0" i="0" u="none" strike="noStrike">
                          <a:solidFill>
                            <a:srgbClr val="000000"/>
                          </a:solidFill>
                          <a:effectLst/>
                          <a:latin typeface="Calibri" panose="020F0502020204030204" pitchFamily="34" charset="0"/>
                        </a:rPr>
                        <a:t>7</a:t>
                      </a:r>
                    </a:p>
                  </a:txBody>
                  <a:tcPr marL="6665" marR="6665" marT="6665" marB="0" anchor="ctr">
                    <a:lnL w="25400" cap="flat" cmpd="dbl"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900" b="0" i="0" u="none" strike="noStrike">
                          <a:solidFill>
                            <a:srgbClr val="000000"/>
                          </a:solidFill>
                          <a:effectLst/>
                          <a:latin typeface="Calibri" panose="020F0502020204030204" pitchFamily="34" charset="0"/>
                        </a:rPr>
                        <a:t>5%</a:t>
                      </a:r>
                    </a:p>
                  </a:txBody>
                  <a:tcPr marL="6665" marR="6665" marT="6665" marB="0" anchor="ctr">
                    <a:lnL w="6350" cap="flat" cmpd="sng" algn="ctr">
                      <a:solidFill>
                        <a:srgbClr val="BFBFBF"/>
                      </a:solidFill>
                      <a:prstDash val="solid"/>
                      <a:round/>
                      <a:headEnd type="none" w="med" len="med"/>
                      <a:tailEnd type="none" w="med" len="med"/>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1569879997"/>
                  </a:ext>
                </a:extLst>
              </a:tr>
              <a:tr h="159950">
                <a:tc>
                  <a:txBody>
                    <a:bodyPr/>
                    <a:lstStyle/>
                    <a:p>
                      <a:pPr algn="l" rtl="0" fontAlgn="ctr"/>
                      <a:r>
                        <a:rPr lang="en-US" sz="900" b="0" i="0" u="none" strike="noStrike">
                          <a:solidFill>
                            <a:srgbClr val="000000"/>
                          </a:solidFill>
                          <a:effectLst/>
                          <a:latin typeface="Calibri" panose="020F0502020204030204" pitchFamily="34" charset="0"/>
                        </a:rPr>
                        <a:t>Other NSF Supplemental Funding Students</a:t>
                      </a:r>
                    </a:p>
                  </a:txBody>
                  <a:tcPr marL="79975" marR="6665" marT="6665" marB="0" anchor="ctr">
                    <a:lnL>
                      <a:noFill/>
                    </a:lnL>
                    <a:lnR w="25400" cap="flat" cmpd="dbl"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900" b="0" i="0" u="none" strike="noStrike">
                          <a:solidFill>
                            <a:srgbClr val="000000"/>
                          </a:solidFill>
                          <a:effectLst/>
                          <a:latin typeface="Calibri" panose="020F0502020204030204" pitchFamily="34" charset="0"/>
                        </a:rPr>
                        <a:t>16</a:t>
                      </a:r>
                    </a:p>
                  </a:txBody>
                  <a:tcPr marL="6665" marR="6665" marT="6665" marB="0" anchor="ctr">
                    <a:lnL w="25400" cap="flat" cmpd="dbl" algn="ctr">
                      <a:solidFill>
                        <a:srgbClr val="BFBFBF"/>
                      </a:solidFill>
                      <a:prstDash val="solid"/>
                      <a:round/>
                      <a:headEnd type="none" w="med" len="med"/>
                      <a:tailEnd type="none" w="med" len="med"/>
                    </a:lnL>
                    <a:lnR w="25400" cap="flat" cmpd="dbl"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900" b="0" i="0" u="none" strike="noStrike">
                          <a:solidFill>
                            <a:srgbClr val="000000"/>
                          </a:solidFill>
                          <a:effectLst/>
                          <a:latin typeface="Calibri" panose="020F0502020204030204" pitchFamily="34" charset="0"/>
                        </a:rPr>
                        <a:t>16</a:t>
                      </a:r>
                    </a:p>
                  </a:txBody>
                  <a:tcPr marL="6665" marR="6665" marT="6665" marB="0" anchor="ctr">
                    <a:lnL w="25400" cap="flat" cmpd="dbl" algn="ctr">
                      <a:solidFill>
                        <a:srgbClr val="BFBFBF"/>
                      </a:solidFill>
                      <a:prstDash val="solid"/>
                      <a:round/>
                      <a:headEnd type="none" w="med" len="med"/>
                      <a:tailEnd type="none" w="med" len="med"/>
                    </a:lnL>
                    <a:lnR w="25400" cap="flat" cmpd="dbl"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900" b="0" i="0" u="none" strike="noStrike">
                          <a:solidFill>
                            <a:srgbClr val="000000"/>
                          </a:solidFill>
                          <a:effectLst/>
                          <a:latin typeface="Calibri" panose="020F0502020204030204" pitchFamily="34" charset="0"/>
                        </a:rPr>
                        <a:t>8</a:t>
                      </a:r>
                    </a:p>
                  </a:txBody>
                  <a:tcPr marL="6665" marR="6665" marT="6665" marB="0" anchor="ctr">
                    <a:lnL w="25400" cap="flat" cmpd="dbl"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900" b="0" i="0" u="none" strike="noStrike">
                          <a:solidFill>
                            <a:srgbClr val="000000"/>
                          </a:solidFill>
                          <a:effectLst/>
                          <a:latin typeface="Calibri" panose="020F0502020204030204" pitchFamily="34" charset="0"/>
                        </a:rPr>
                        <a:t>50%</a:t>
                      </a:r>
                    </a:p>
                  </a:txBody>
                  <a:tcPr marL="6665" marR="6665" marT="6665" marB="0" anchor="ctr">
                    <a:lnL w="6350" cap="flat" cmpd="sng" algn="ctr">
                      <a:solidFill>
                        <a:srgbClr val="BFBFBF"/>
                      </a:solidFill>
                      <a:prstDash val="solid"/>
                      <a:round/>
                      <a:headEnd type="none" w="med" len="med"/>
                      <a:tailEnd type="none" w="med" len="med"/>
                    </a:lnL>
                    <a:lnR w="25400" cap="flat" cmpd="dbl"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900" b="0" i="0" u="none" strike="noStrike">
                          <a:solidFill>
                            <a:srgbClr val="000000"/>
                          </a:solidFill>
                          <a:effectLst/>
                          <a:latin typeface="Calibri" panose="020F0502020204030204" pitchFamily="34" charset="0"/>
                        </a:rPr>
                        <a:t>12</a:t>
                      </a:r>
                    </a:p>
                  </a:txBody>
                  <a:tcPr marL="6665" marR="6665" marT="6665" marB="0" anchor="ctr">
                    <a:lnL w="25400" cap="flat" cmpd="dbl"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900" b="0" i="0" u="none" strike="noStrike">
                          <a:solidFill>
                            <a:srgbClr val="000000"/>
                          </a:solidFill>
                          <a:effectLst/>
                          <a:latin typeface="Calibri" panose="020F0502020204030204" pitchFamily="34" charset="0"/>
                        </a:rPr>
                        <a:t>75%</a:t>
                      </a:r>
                    </a:p>
                  </a:txBody>
                  <a:tcPr marL="6665" marR="6665" marT="6665" marB="0" anchor="ctr">
                    <a:lnL w="6350" cap="flat" cmpd="sng" algn="ctr">
                      <a:solidFill>
                        <a:srgbClr val="BFBFBF"/>
                      </a:solidFill>
                      <a:prstDash val="solid"/>
                      <a:round/>
                      <a:headEnd type="none" w="med" len="med"/>
                      <a:tailEnd type="none" w="med" len="med"/>
                    </a:lnL>
                    <a:lnR w="25400" cap="flat" cmpd="dbl"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900" b="0" i="0" u="none" strike="noStrike">
                          <a:solidFill>
                            <a:srgbClr val="000000"/>
                          </a:solidFill>
                          <a:effectLst/>
                          <a:latin typeface="Calibri" panose="020F0502020204030204" pitchFamily="34" charset="0"/>
                        </a:rPr>
                        <a:t>2</a:t>
                      </a:r>
                    </a:p>
                  </a:txBody>
                  <a:tcPr marL="6665" marR="6665" marT="6665" marB="0" anchor="ctr">
                    <a:lnL w="25400" cap="flat" cmpd="dbl"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900" b="0" i="0" u="none" strike="noStrike">
                          <a:solidFill>
                            <a:srgbClr val="000000"/>
                          </a:solidFill>
                          <a:effectLst/>
                          <a:latin typeface="Calibri" panose="020F0502020204030204" pitchFamily="34" charset="0"/>
                        </a:rPr>
                        <a:t>13%</a:t>
                      </a:r>
                    </a:p>
                  </a:txBody>
                  <a:tcPr marL="6665" marR="6665" marT="6665" marB="0" anchor="ctr">
                    <a:lnL w="6350" cap="flat" cmpd="sng" algn="ctr">
                      <a:solidFill>
                        <a:srgbClr val="BFBFBF"/>
                      </a:solidFill>
                      <a:prstDash val="solid"/>
                      <a:round/>
                      <a:headEnd type="none" w="med" len="med"/>
                      <a:tailEnd type="none" w="med" len="med"/>
                    </a:lnL>
                    <a:lnR w="25400" cap="flat" cmpd="dbl"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900" b="0" i="0" u="none" strike="noStrike">
                          <a:solidFill>
                            <a:srgbClr val="000000"/>
                          </a:solidFill>
                          <a:effectLst/>
                          <a:latin typeface="Calibri" panose="020F0502020204030204" pitchFamily="34" charset="0"/>
                        </a:rPr>
                        <a:t>0</a:t>
                      </a:r>
                    </a:p>
                  </a:txBody>
                  <a:tcPr marL="6665" marR="6665" marT="6665" marB="0" anchor="ctr">
                    <a:lnL w="25400" cap="flat" cmpd="dbl"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900" b="0" i="0" u="none" strike="noStrike">
                          <a:solidFill>
                            <a:srgbClr val="000000"/>
                          </a:solidFill>
                          <a:effectLst/>
                          <a:latin typeface="Calibri" panose="020F0502020204030204" pitchFamily="34" charset="0"/>
                        </a:rPr>
                        <a:t>0%</a:t>
                      </a:r>
                    </a:p>
                  </a:txBody>
                  <a:tcPr marL="6665" marR="6665" marT="6665" marB="0" anchor="ctr">
                    <a:lnL w="6350" cap="flat" cmpd="sng" algn="ctr">
                      <a:solidFill>
                        <a:srgbClr val="BFBFBF"/>
                      </a:solidFill>
                      <a:prstDash val="solid"/>
                      <a:round/>
                      <a:headEnd type="none" w="med" len="med"/>
                      <a:tailEnd type="none" w="med" len="med"/>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2222596705"/>
                  </a:ext>
                </a:extLst>
              </a:tr>
              <a:tr h="199937">
                <a:tc>
                  <a:txBody>
                    <a:bodyPr/>
                    <a:lstStyle/>
                    <a:p>
                      <a:pPr algn="l" rtl="0" fontAlgn="ctr"/>
                      <a:r>
                        <a:rPr lang="en-US" sz="900" b="0" i="0" u="none" strike="noStrike">
                          <a:solidFill>
                            <a:srgbClr val="000000"/>
                          </a:solidFill>
                          <a:effectLst/>
                          <a:latin typeface="Calibri" panose="020F0502020204030204" pitchFamily="34" charset="0"/>
                        </a:rPr>
                        <a:t>Total**</a:t>
                      </a:r>
                    </a:p>
                  </a:txBody>
                  <a:tcPr marL="79975" marR="6665" marT="6665" marB="0" anchor="ctr">
                    <a:lnL>
                      <a:noFill/>
                    </a:lnL>
                    <a:lnR w="25400" cap="flat" cmpd="dbl"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9050" cap="flat" cmpd="sng" algn="ctr">
                      <a:solidFill>
                        <a:srgbClr val="2E869C"/>
                      </a:solidFill>
                      <a:prstDash val="solid"/>
                      <a:round/>
                      <a:headEnd type="none" w="med" len="med"/>
                      <a:tailEnd type="none" w="med" len="med"/>
                    </a:lnB>
                    <a:noFill/>
                  </a:tcPr>
                </a:tc>
                <a:tc>
                  <a:txBody>
                    <a:bodyPr/>
                    <a:lstStyle/>
                    <a:p>
                      <a:pPr algn="ctr" fontAlgn="ctr"/>
                      <a:r>
                        <a:rPr lang="en-US" sz="900" b="0" i="0" u="none" strike="noStrike">
                          <a:solidFill>
                            <a:srgbClr val="000000"/>
                          </a:solidFill>
                          <a:effectLst/>
                          <a:latin typeface="Calibri" panose="020F0502020204030204" pitchFamily="34" charset="0"/>
                        </a:rPr>
                        <a:t>684</a:t>
                      </a:r>
                    </a:p>
                  </a:txBody>
                  <a:tcPr marL="6665" marR="6665" marT="6665" marB="0" anchor="ctr">
                    <a:lnL w="25400" cap="flat" cmpd="dbl" algn="ctr">
                      <a:solidFill>
                        <a:srgbClr val="BFBFBF"/>
                      </a:solidFill>
                      <a:prstDash val="solid"/>
                      <a:round/>
                      <a:headEnd type="none" w="med" len="med"/>
                      <a:tailEnd type="none" w="med" len="med"/>
                    </a:lnL>
                    <a:lnR w="25400" cap="flat" cmpd="dbl"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9050" cap="flat" cmpd="sng" algn="ctr">
                      <a:solidFill>
                        <a:srgbClr val="2E869C"/>
                      </a:solidFill>
                      <a:prstDash val="solid"/>
                      <a:round/>
                      <a:headEnd type="none" w="med" len="med"/>
                      <a:tailEnd type="none" w="med" len="med"/>
                    </a:lnB>
                    <a:noFill/>
                  </a:tcPr>
                </a:tc>
                <a:tc>
                  <a:txBody>
                    <a:bodyPr/>
                    <a:lstStyle/>
                    <a:p>
                      <a:pPr algn="ctr" fontAlgn="ctr"/>
                      <a:r>
                        <a:rPr lang="en-US" sz="900" b="0" i="0" u="none" strike="noStrike">
                          <a:solidFill>
                            <a:srgbClr val="000000"/>
                          </a:solidFill>
                          <a:effectLst/>
                          <a:latin typeface="Calibri" panose="020F0502020204030204" pitchFamily="34" charset="0"/>
                        </a:rPr>
                        <a:t>460</a:t>
                      </a:r>
                    </a:p>
                  </a:txBody>
                  <a:tcPr marL="6665" marR="6665" marT="6665" marB="0" anchor="ctr">
                    <a:lnL w="25400" cap="flat" cmpd="dbl" algn="ctr">
                      <a:solidFill>
                        <a:srgbClr val="BFBFBF"/>
                      </a:solidFill>
                      <a:prstDash val="solid"/>
                      <a:round/>
                      <a:headEnd type="none" w="med" len="med"/>
                      <a:tailEnd type="none" w="med" len="med"/>
                    </a:lnL>
                    <a:lnR w="25400" cap="flat" cmpd="dbl"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9050" cap="flat" cmpd="sng" algn="ctr">
                      <a:solidFill>
                        <a:srgbClr val="2E869C"/>
                      </a:solidFill>
                      <a:prstDash val="solid"/>
                      <a:round/>
                      <a:headEnd type="none" w="med" len="med"/>
                      <a:tailEnd type="none" w="med" len="med"/>
                    </a:lnB>
                    <a:noFill/>
                  </a:tcPr>
                </a:tc>
                <a:tc>
                  <a:txBody>
                    <a:bodyPr/>
                    <a:lstStyle/>
                    <a:p>
                      <a:pPr algn="ctr" fontAlgn="ctr"/>
                      <a:r>
                        <a:rPr lang="en-US" sz="900" b="0" i="0" u="none" strike="noStrike">
                          <a:solidFill>
                            <a:srgbClr val="000000"/>
                          </a:solidFill>
                          <a:effectLst/>
                          <a:latin typeface="Calibri" panose="020F0502020204030204" pitchFamily="34" charset="0"/>
                        </a:rPr>
                        <a:t>213</a:t>
                      </a:r>
                    </a:p>
                  </a:txBody>
                  <a:tcPr marL="6665" marR="6665" marT="6665" marB="0" anchor="ctr">
                    <a:lnL w="25400" cap="flat" cmpd="dbl"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9050" cap="flat" cmpd="sng" algn="ctr">
                      <a:solidFill>
                        <a:srgbClr val="2E869C"/>
                      </a:solidFill>
                      <a:prstDash val="solid"/>
                      <a:round/>
                      <a:headEnd type="none" w="med" len="med"/>
                      <a:tailEnd type="none" w="med" len="med"/>
                    </a:lnB>
                    <a:noFill/>
                  </a:tcPr>
                </a:tc>
                <a:tc>
                  <a:txBody>
                    <a:bodyPr/>
                    <a:lstStyle/>
                    <a:p>
                      <a:pPr algn="ctr" fontAlgn="ctr"/>
                      <a:r>
                        <a:rPr lang="en-US" sz="900" b="0" i="0" u="none" strike="noStrike">
                          <a:solidFill>
                            <a:srgbClr val="000000"/>
                          </a:solidFill>
                          <a:effectLst/>
                          <a:latin typeface="Calibri" panose="020F0502020204030204" pitchFamily="34" charset="0"/>
                        </a:rPr>
                        <a:t>46%</a:t>
                      </a:r>
                    </a:p>
                  </a:txBody>
                  <a:tcPr marL="6665" marR="6665" marT="6665" marB="0" anchor="ctr">
                    <a:lnL w="6350" cap="flat" cmpd="sng" algn="ctr">
                      <a:solidFill>
                        <a:srgbClr val="BFBFBF"/>
                      </a:solidFill>
                      <a:prstDash val="solid"/>
                      <a:round/>
                      <a:headEnd type="none" w="med" len="med"/>
                      <a:tailEnd type="none" w="med" len="med"/>
                    </a:lnL>
                    <a:lnR w="25400" cap="flat" cmpd="dbl"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9050" cap="flat" cmpd="sng" algn="ctr">
                      <a:solidFill>
                        <a:srgbClr val="2E869C"/>
                      </a:solidFill>
                      <a:prstDash val="solid"/>
                      <a:round/>
                      <a:headEnd type="none" w="med" len="med"/>
                      <a:tailEnd type="none" w="med" len="med"/>
                    </a:lnB>
                    <a:noFill/>
                  </a:tcPr>
                </a:tc>
                <a:tc>
                  <a:txBody>
                    <a:bodyPr/>
                    <a:lstStyle/>
                    <a:p>
                      <a:pPr algn="ctr" fontAlgn="ctr"/>
                      <a:r>
                        <a:rPr lang="en-US" sz="900" b="0" i="0" u="none" strike="noStrike">
                          <a:solidFill>
                            <a:srgbClr val="000000"/>
                          </a:solidFill>
                          <a:effectLst/>
                          <a:latin typeface="Calibri" panose="020F0502020204030204" pitchFamily="34" charset="0"/>
                        </a:rPr>
                        <a:t>80</a:t>
                      </a:r>
                    </a:p>
                  </a:txBody>
                  <a:tcPr marL="6665" marR="6665" marT="6665" marB="0" anchor="ctr">
                    <a:lnL w="25400" cap="flat" cmpd="dbl"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9050" cap="flat" cmpd="sng" algn="ctr">
                      <a:solidFill>
                        <a:srgbClr val="2E869C"/>
                      </a:solidFill>
                      <a:prstDash val="solid"/>
                      <a:round/>
                      <a:headEnd type="none" w="med" len="med"/>
                      <a:tailEnd type="none" w="med" len="med"/>
                    </a:lnB>
                    <a:noFill/>
                  </a:tcPr>
                </a:tc>
                <a:tc>
                  <a:txBody>
                    <a:bodyPr/>
                    <a:lstStyle/>
                    <a:p>
                      <a:pPr algn="ctr" fontAlgn="ctr"/>
                      <a:r>
                        <a:rPr lang="en-US" sz="900" b="0" i="0" u="none" strike="noStrike">
                          <a:solidFill>
                            <a:srgbClr val="000000"/>
                          </a:solidFill>
                          <a:effectLst/>
                          <a:latin typeface="Calibri" panose="020F0502020204030204" pitchFamily="34" charset="0"/>
                        </a:rPr>
                        <a:t>17%</a:t>
                      </a:r>
                    </a:p>
                  </a:txBody>
                  <a:tcPr marL="6665" marR="6665" marT="6665" marB="0" anchor="ctr">
                    <a:lnL w="6350" cap="flat" cmpd="sng" algn="ctr">
                      <a:solidFill>
                        <a:srgbClr val="BFBFBF"/>
                      </a:solidFill>
                      <a:prstDash val="solid"/>
                      <a:round/>
                      <a:headEnd type="none" w="med" len="med"/>
                      <a:tailEnd type="none" w="med" len="med"/>
                    </a:lnL>
                    <a:lnR w="25400" cap="flat" cmpd="dbl"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9050" cap="flat" cmpd="sng" algn="ctr">
                      <a:solidFill>
                        <a:srgbClr val="2E869C"/>
                      </a:solidFill>
                      <a:prstDash val="solid"/>
                      <a:round/>
                      <a:headEnd type="none" w="med" len="med"/>
                      <a:tailEnd type="none" w="med" len="med"/>
                    </a:lnB>
                    <a:noFill/>
                  </a:tcPr>
                </a:tc>
                <a:tc>
                  <a:txBody>
                    <a:bodyPr/>
                    <a:lstStyle/>
                    <a:p>
                      <a:pPr algn="ctr" fontAlgn="ctr"/>
                      <a:r>
                        <a:rPr lang="en-US" sz="900" b="0" i="0" u="none" strike="noStrike">
                          <a:solidFill>
                            <a:srgbClr val="000000"/>
                          </a:solidFill>
                          <a:effectLst/>
                          <a:latin typeface="Calibri" panose="020F0502020204030204" pitchFamily="34" charset="0"/>
                        </a:rPr>
                        <a:t>111</a:t>
                      </a:r>
                    </a:p>
                  </a:txBody>
                  <a:tcPr marL="6665" marR="6665" marT="6665" marB="0" anchor="ctr">
                    <a:lnL w="25400" cap="flat" cmpd="dbl"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9050" cap="flat" cmpd="sng" algn="ctr">
                      <a:solidFill>
                        <a:srgbClr val="2E869C"/>
                      </a:solidFill>
                      <a:prstDash val="solid"/>
                      <a:round/>
                      <a:headEnd type="none" w="med" len="med"/>
                      <a:tailEnd type="none" w="med" len="med"/>
                    </a:lnB>
                    <a:noFill/>
                  </a:tcPr>
                </a:tc>
                <a:tc>
                  <a:txBody>
                    <a:bodyPr/>
                    <a:lstStyle/>
                    <a:p>
                      <a:pPr algn="ctr" fontAlgn="ctr"/>
                      <a:r>
                        <a:rPr lang="en-US" sz="900" b="0" i="0" u="none" strike="noStrike">
                          <a:solidFill>
                            <a:srgbClr val="000000"/>
                          </a:solidFill>
                          <a:effectLst/>
                          <a:latin typeface="Calibri" panose="020F0502020204030204" pitchFamily="34" charset="0"/>
                        </a:rPr>
                        <a:t>24%</a:t>
                      </a:r>
                    </a:p>
                  </a:txBody>
                  <a:tcPr marL="6665" marR="6665" marT="6665" marB="0" anchor="ctr">
                    <a:lnL w="6350" cap="flat" cmpd="sng" algn="ctr">
                      <a:solidFill>
                        <a:srgbClr val="BFBFBF"/>
                      </a:solidFill>
                      <a:prstDash val="solid"/>
                      <a:round/>
                      <a:headEnd type="none" w="med" len="med"/>
                      <a:tailEnd type="none" w="med" len="med"/>
                    </a:lnL>
                    <a:lnR w="25400" cap="flat" cmpd="dbl"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9050" cap="flat" cmpd="sng" algn="ctr">
                      <a:solidFill>
                        <a:srgbClr val="2E869C"/>
                      </a:solidFill>
                      <a:prstDash val="solid"/>
                      <a:round/>
                      <a:headEnd type="none" w="med" len="med"/>
                      <a:tailEnd type="none" w="med" len="med"/>
                    </a:lnB>
                    <a:noFill/>
                  </a:tcPr>
                </a:tc>
                <a:tc>
                  <a:txBody>
                    <a:bodyPr/>
                    <a:lstStyle/>
                    <a:p>
                      <a:pPr algn="ctr" fontAlgn="ctr"/>
                      <a:r>
                        <a:rPr lang="en-US" sz="900" b="0" i="0" u="none" strike="noStrike">
                          <a:solidFill>
                            <a:srgbClr val="000000"/>
                          </a:solidFill>
                          <a:effectLst/>
                          <a:latin typeface="Calibri" panose="020F0502020204030204" pitchFamily="34" charset="0"/>
                        </a:rPr>
                        <a:t>27</a:t>
                      </a:r>
                    </a:p>
                  </a:txBody>
                  <a:tcPr marL="6665" marR="6665" marT="6665" marB="0" anchor="ctr">
                    <a:lnL w="25400" cap="flat" cmpd="dbl"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9050" cap="flat" cmpd="sng" algn="ctr">
                      <a:solidFill>
                        <a:srgbClr val="2E869C"/>
                      </a:solidFill>
                      <a:prstDash val="solid"/>
                      <a:round/>
                      <a:headEnd type="none" w="med" len="med"/>
                      <a:tailEnd type="none" w="med" len="med"/>
                    </a:lnB>
                    <a:noFill/>
                  </a:tcPr>
                </a:tc>
                <a:tc>
                  <a:txBody>
                    <a:bodyPr/>
                    <a:lstStyle/>
                    <a:p>
                      <a:pPr algn="ctr" fontAlgn="ctr"/>
                      <a:r>
                        <a:rPr lang="en-US" sz="900" b="0" i="0" u="none" strike="noStrike">
                          <a:solidFill>
                            <a:srgbClr val="000000"/>
                          </a:solidFill>
                          <a:effectLst/>
                          <a:latin typeface="Calibri" panose="020F0502020204030204" pitchFamily="34" charset="0"/>
                        </a:rPr>
                        <a:t>4%</a:t>
                      </a:r>
                    </a:p>
                  </a:txBody>
                  <a:tcPr marL="6665" marR="6665" marT="6665" marB="0" anchor="ctr">
                    <a:lnL w="6350" cap="flat" cmpd="sng" algn="ctr">
                      <a:solidFill>
                        <a:srgbClr val="BFBFBF"/>
                      </a:solidFill>
                      <a:prstDash val="solid"/>
                      <a:round/>
                      <a:headEnd type="none" w="med" len="med"/>
                      <a:tailEnd type="none" w="med" len="med"/>
                    </a:lnL>
                    <a:lnR>
                      <a:noFill/>
                    </a:lnR>
                    <a:lnT w="6350" cap="flat" cmpd="sng" algn="ctr">
                      <a:solidFill>
                        <a:srgbClr val="BFBFBF"/>
                      </a:solidFill>
                      <a:prstDash val="solid"/>
                      <a:round/>
                      <a:headEnd type="none" w="med" len="med"/>
                      <a:tailEnd type="none" w="med" len="med"/>
                    </a:lnT>
                    <a:lnB w="19050" cap="flat" cmpd="sng" algn="ctr">
                      <a:solidFill>
                        <a:srgbClr val="2E869C"/>
                      </a:solidFill>
                      <a:prstDash val="solid"/>
                      <a:round/>
                      <a:headEnd type="none" w="med" len="med"/>
                      <a:tailEnd type="none" w="med" len="med"/>
                    </a:lnB>
                    <a:noFill/>
                  </a:tcPr>
                </a:tc>
                <a:extLst>
                  <a:ext uri="{0D108BD9-81ED-4DB2-BD59-A6C34878D82A}">
                    <a16:rowId xmlns:a16="http://schemas.microsoft.com/office/drawing/2014/main" val="445282807"/>
                  </a:ext>
                </a:extLst>
              </a:tr>
              <a:tr h="174945">
                <a:tc gridSpan="11">
                  <a:txBody>
                    <a:bodyPr/>
                    <a:lstStyle/>
                    <a:p>
                      <a:pPr algn="l" rtl="0" fontAlgn="ctr"/>
                      <a:r>
                        <a:rPr lang="en-US" sz="900" b="0" i="0" u="none" strike="noStrike">
                          <a:solidFill>
                            <a:srgbClr val="000000"/>
                          </a:solidFill>
                          <a:effectLst/>
                          <a:highlight>
                            <a:srgbClr val="C0DDD4"/>
                          </a:highlight>
                          <a:latin typeface="Calibri" panose="020F0502020204030204" pitchFamily="34" charset="0"/>
                        </a:rPr>
                        <a:t> </a:t>
                      </a:r>
                      <a:r>
                        <a:rPr lang="en-US" sz="900" b="1" i="1" u="none" strike="noStrike">
                          <a:solidFill>
                            <a:srgbClr val="2E869C"/>
                          </a:solidFill>
                          <a:effectLst/>
                          <a:highlight>
                            <a:srgbClr val="C0DDD4"/>
                          </a:highlight>
                          <a:latin typeface="Calibri" panose="020F0502020204030204" pitchFamily="34" charset="0"/>
                        </a:rPr>
                        <a:t>Community College</a:t>
                      </a:r>
                      <a:endParaRPr lang="en-US" sz="900" b="0" i="0" u="none" strike="noStrike">
                        <a:solidFill>
                          <a:srgbClr val="000000"/>
                        </a:solidFill>
                        <a:effectLst/>
                        <a:highlight>
                          <a:srgbClr val="C0DDD4"/>
                        </a:highlight>
                        <a:latin typeface="Calibri" panose="020F0502020204030204" pitchFamily="34" charset="0"/>
                      </a:endParaRPr>
                    </a:p>
                  </a:txBody>
                  <a:tcPr marL="6665" marR="6665" marT="6665" marB="0" anchor="ctr">
                    <a:lnL>
                      <a:noFill/>
                    </a:lnL>
                    <a:lnR>
                      <a:noFill/>
                    </a:lnR>
                    <a:lnT w="19050" cap="flat" cmpd="sng" algn="ctr">
                      <a:solidFill>
                        <a:srgbClr val="2E869C"/>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0DDD4"/>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120549000"/>
                  </a:ext>
                </a:extLst>
              </a:tr>
              <a:tr h="166614">
                <a:tc>
                  <a:txBody>
                    <a:bodyPr/>
                    <a:lstStyle/>
                    <a:p>
                      <a:pPr algn="l" rtl="0" fontAlgn="ctr"/>
                      <a:r>
                        <a:rPr lang="en-US" sz="900" b="0" i="0" u="none" strike="noStrike">
                          <a:solidFill>
                            <a:srgbClr val="000000"/>
                          </a:solidFill>
                          <a:effectLst/>
                          <a:latin typeface="Calibri" panose="020F0502020204030204" pitchFamily="34" charset="0"/>
                        </a:rPr>
                        <a:t>Participants in RET Program</a:t>
                      </a:r>
                    </a:p>
                  </a:txBody>
                  <a:tcPr marL="79975" marR="6665" marT="6665" marB="0" anchor="ctr">
                    <a:lnL>
                      <a:noFill/>
                    </a:lnL>
                    <a:lnR w="25400" cap="flat" cmpd="dbl"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9050" cap="flat" cmpd="sng" algn="ctr">
                      <a:solidFill>
                        <a:srgbClr val="2E869C"/>
                      </a:solidFill>
                      <a:prstDash val="solid"/>
                      <a:round/>
                      <a:headEnd type="none" w="med" len="med"/>
                      <a:tailEnd type="none" w="med" len="med"/>
                    </a:lnB>
                    <a:noFill/>
                  </a:tcPr>
                </a:tc>
                <a:tc>
                  <a:txBody>
                    <a:bodyPr/>
                    <a:lstStyle/>
                    <a:p>
                      <a:pPr algn="ctr" fontAlgn="ctr"/>
                      <a:r>
                        <a:rPr lang="en-US" sz="900" b="0" i="0" u="none" strike="noStrike">
                          <a:solidFill>
                            <a:srgbClr val="000000"/>
                          </a:solidFill>
                          <a:effectLst/>
                          <a:latin typeface="Calibri" panose="020F0502020204030204" pitchFamily="34" charset="0"/>
                        </a:rPr>
                        <a:t>5</a:t>
                      </a:r>
                    </a:p>
                  </a:txBody>
                  <a:tcPr marL="6665" marR="6665" marT="6665" marB="0" anchor="ctr">
                    <a:lnL w="25400" cap="flat" cmpd="dbl" algn="ctr">
                      <a:solidFill>
                        <a:srgbClr val="BFBFBF"/>
                      </a:solidFill>
                      <a:prstDash val="solid"/>
                      <a:round/>
                      <a:headEnd type="none" w="med" len="med"/>
                      <a:tailEnd type="none" w="med" len="med"/>
                    </a:lnL>
                    <a:lnR w="25400" cap="flat" cmpd="dbl" algn="ctr">
                      <a:solidFill>
                        <a:srgbClr val="D9D9D9"/>
                      </a:solidFill>
                      <a:prstDash val="solid"/>
                      <a:round/>
                      <a:headEnd type="none" w="med" len="med"/>
                      <a:tailEnd type="none" w="med" len="med"/>
                    </a:lnR>
                    <a:lnT w="6350" cap="flat" cmpd="sng" algn="ctr">
                      <a:solidFill>
                        <a:srgbClr val="BFBFBF"/>
                      </a:solidFill>
                      <a:prstDash val="solid"/>
                      <a:round/>
                      <a:headEnd type="none" w="med" len="med"/>
                      <a:tailEnd type="none" w="med" len="med"/>
                    </a:lnT>
                    <a:lnB w="19050" cap="flat" cmpd="sng" algn="ctr">
                      <a:solidFill>
                        <a:srgbClr val="2E869C"/>
                      </a:solidFill>
                      <a:prstDash val="solid"/>
                      <a:round/>
                      <a:headEnd type="none" w="med" len="med"/>
                      <a:tailEnd type="none" w="med" len="med"/>
                    </a:lnB>
                    <a:noFill/>
                  </a:tcPr>
                </a:tc>
                <a:tc>
                  <a:txBody>
                    <a:bodyPr/>
                    <a:lstStyle/>
                    <a:p>
                      <a:pPr algn="ctr" fontAlgn="ctr"/>
                      <a:r>
                        <a:rPr lang="en-US" sz="900" b="0" i="0" u="none" strike="noStrike">
                          <a:solidFill>
                            <a:srgbClr val="000000"/>
                          </a:solidFill>
                          <a:effectLst/>
                          <a:latin typeface="Calibri" panose="020F0502020204030204" pitchFamily="34" charset="0"/>
                        </a:rPr>
                        <a:t>3</a:t>
                      </a:r>
                    </a:p>
                  </a:txBody>
                  <a:tcPr marL="6665" marR="6665" marT="6665" marB="0" anchor="ctr">
                    <a:lnL w="25400" cap="flat" cmpd="dbl" algn="ctr">
                      <a:solidFill>
                        <a:srgbClr val="D9D9D9"/>
                      </a:solidFill>
                      <a:prstDash val="solid"/>
                      <a:round/>
                      <a:headEnd type="none" w="med" len="med"/>
                      <a:tailEnd type="none" w="med" len="med"/>
                    </a:lnL>
                    <a:lnR w="25400" cap="flat" cmpd="dbl"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9050" cap="flat" cmpd="sng" algn="ctr">
                      <a:solidFill>
                        <a:srgbClr val="2E869C"/>
                      </a:solidFill>
                      <a:prstDash val="solid"/>
                      <a:round/>
                      <a:headEnd type="none" w="med" len="med"/>
                      <a:tailEnd type="none" w="med" len="med"/>
                    </a:lnB>
                    <a:noFill/>
                  </a:tcPr>
                </a:tc>
                <a:tc>
                  <a:txBody>
                    <a:bodyPr/>
                    <a:lstStyle/>
                    <a:p>
                      <a:pPr algn="ctr" fontAlgn="ctr"/>
                      <a:r>
                        <a:rPr lang="en-US" sz="900" b="0" i="0" u="none" strike="noStrike">
                          <a:solidFill>
                            <a:srgbClr val="000000"/>
                          </a:solidFill>
                          <a:effectLst/>
                          <a:latin typeface="Calibri" panose="020F0502020204030204" pitchFamily="34" charset="0"/>
                        </a:rPr>
                        <a:t>2</a:t>
                      </a:r>
                    </a:p>
                  </a:txBody>
                  <a:tcPr marL="6665" marR="6665" marT="6665" marB="0" anchor="ctr">
                    <a:lnL w="25400" cap="flat" cmpd="dbl"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9050" cap="flat" cmpd="sng" algn="ctr">
                      <a:solidFill>
                        <a:srgbClr val="2E869C"/>
                      </a:solidFill>
                      <a:prstDash val="solid"/>
                      <a:round/>
                      <a:headEnd type="none" w="med" len="med"/>
                      <a:tailEnd type="none" w="med" len="med"/>
                    </a:lnB>
                    <a:noFill/>
                  </a:tcPr>
                </a:tc>
                <a:tc>
                  <a:txBody>
                    <a:bodyPr/>
                    <a:lstStyle/>
                    <a:p>
                      <a:pPr algn="ctr" fontAlgn="ctr"/>
                      <a:r>
                        <a:rPr lang="en-US" sz="900" b="0" i="0" u="none" strike="noStrike">
                          <a:solidFill>
                            <a:srgbClr val="000000"/>
                          </a:solidFill>
                          <a:effectLst/>
                          <a:latin typeface="Calibri" panose="020F0502020204030204" pitchFamily="34" charset="0"/>
                        </a:rPr>
                        <a:t>67%</a:t>
                      </a:r>
                    </a:p>
                  </a:txBody>
                  <a:tcPr marL="6665" marR="6665" marT="6665" marB="0" anchor="ctr">
                    <a:lnL w="6350" cap="flat" cmpd="sng" algn="ctr">
                      <a:solidFill>
                        <a:srgbClr val="BFBFBF"/>
                      </a:solidFill>
                      <a:prstDash val="solid"/>
                      <a:round/>
                      <a:headEnd type="none" w="med" len="med"/>
                      <a:tailEnd type="none" w="med" len="med"/>
                    </a:lnL>
                    <a:lnR w="25400" cap="flat" cmpd="dbl"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9050" cap="flat" cmpd="sng" algn="ctr">
                      <a:solidFill>
                        <a:srgbClr val="2E869C"/>
                      </a:solidFill>
                      <a:prstDash val="solid"/>
                      <a:round/>
                      <a:headEnd type="none" w="med" len="med"/>
                      <a:tailEnd type="none" w="med" len="med"/>
                    </a:lnB>
                    <a:noFill/>
                  </a:tcPr>
                </a:tc>
                <a:tc>
                  <a:txBody>
                    <a:bodyPr/>
                    <a:lstStyle/>
                    <a:p>
                      <a:pPr algn="ctr" fontAlgn="ctr"/>
                      <a:r>
                        <a:rPr lang="en-US" sz="900" b="0" i="0" u="none" strike="noStrike">
                          <a:solidFill>
                            <a:srgbClr val="000000"/>
                          </a:solidFill>
                          <a:effectLst/>
                          <a:latin typeface="Calibri" panose="020F0502020204030204" pitchFamily="34" charset="0"/>
                        </a:rPr>
                        <a:t>2</a:t>
                      </a:r>
                    </a:p>
                  </a:txBody>
                  <a:tcPr marL="6665" marR="6665" marT="6665" marB="0" anchor="ctr">
                    <a:lnL w="25400" cap="flat" cmpd="dbl"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9050" cap="flat" cmpd="sng" algn="ctr">
                      <a:solidFill>
                        <a:srgbClr val="2E869C"/>
                      </a:solidFill>
                      <a:prstDash val="solid"/>
                      <a:round/>
                      <a:headEnd type="none" w="med" len="med"/>
                      <a:tailEnd type="none" w="med" len="med"/>
                    </a:lnB>
                    <a:noFill/>
                  </a:tcPr>
                </a:tc>
                <a:tc>
                  <a:txBody>
                    <a:bodyPr/>
                    <a:lstStyle/>
                    <a:p>
                      <a:pPr algn="ctr" fontAlgn="ctr"/>
                      <a:r>
                        <a:rPr lang="en-US" sz="900" b="0" i="0" u="none" strike="noStrike">
                          <a:solidFill>
                            <a:srgbClr val="000000"/>
                          </a:solidFill>
                          <a:effectLst/>
                          <a:latin typeface="Calibri" panose="020F0502020204030204" pitchFamily="34" charset="0"/>
                        </a:rPr>
                        <a:t>67%</a:t>
                      </a:r>
                    </a:p>
                  </a:txBody>
                  <a:tcPr marL="6665" marR="6665" marT="6665" marB="0" anchor="ctr">
                    <a:lnL w="6350" cap="flat" cmpd="sng" algn="ctr">
                      <a:solidFill>
                        <a:srgbClr val="BFBFBF"/>
                      </a:solidFill>
                      <a:prstDash val="solid"/>
                      <a:round/>
                      <a:headEnd type="none" w="med" len="med"/>
                      <a:tailEnd type="none" w="med" len="med"/>
                    </a:lnL>
                    <a:lnR w="25400" cap="flat" cmpd="dbl"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9050" cap="flat" cmpd="sng" algn="ctr">
                      <a:solidFill>
                        <a:srgbClr val="2E869C"/>
                      </a:solidFill>
                      <a:prstDash val="solid"/>
                      <a:round/>
                      <a:headEnd type="none" w="med" len="med"/>
                      <a:tailEnd type="none" w="med" len="med"/>
                    </a:lnB>
                    <a:noFill/>
                  </a:tcPr>
                </a:tc>
                <a:tc>
                  <a:txBody>
                    <a:bodyPr/>
                    <a:lstStyle/>
                    <a:p>
                      <a:pPr algn="ctr" fontAlgn="ctr"/>
                      <a:r>
                        <a:rPr lang="en-US" sz="900" b="0" i="0" u="none" strike="noStrike">
                          <a:solidFill>
                            <a:srgbClr val="000000"/>
                          </a:solidFill>
                          <a:effectLst/>
                          <a:latin typeface="Calibri" panose="020F0502020204030204" pitchFamily="34" charset="0"/>
                        </a:rPr>
                        <a:t>0</a:t>
                      </a:r>
                    </a:p>
                  </a:txBody>
                  <a:tcPr marL="6665" marR="6665" marT="6665" marB="0" anchor="ctr">
                    <a:lnL w="25400" cap="flat" cmpd="dbl"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9050" cap="flat" cmpd="sng" algn="ctr">
                      <a:solidFill>
                        <a:srgbClr val="2E869C"/>
                      </a:solidFill>
                      <a:prstDash val="solid"/>
                      <a:round/>
                      <a:headEnd type="none" w="med" len="med"/>
                      <a:tailEnd type="none" w="med" len="med"/>
                    </a:lnB>
                    <a:noFill/>
                  </a:tcPr>
                </a:tc>
                <a:tc>
                  <a:txBody>
                    <a:bodyPr/>
                    <a:lstStyle/>
                    <a:p>
                      <a:pPr algn="ctr" fontAlgn="ctr"/>
                      <a:r>
                        <a:rPr lang="en-US" sz="900" b="0" i="0" u="none" strike="noStrike">
                          <a:solidFill>
                            <a:srgbClr val="000000"/>
                          </a:solidFill>
                          <a:effectLst/>
                          <a:latin typeface="Calibri" panose="020F0502020204030204" pitchFamily="34" charset="0"/>
                        </a:rPr>
                        <a:t>0%</a:t>
                      </a:r>
                    </a:p>
                  </a:txBody>
                  <a:tcPr marL="6665" marR="6665" marT="6665" marB="0" anchor="ctr">
                    <a:lnL w="6350" cap="flat" cmpd="sng" algn="ctr">
                      <a:solidFill>
                        <a:srgbClr val="BFBFBF"/>
                      </a:solidFill>
                      <a:prstDash val="solid"/>
                      <a:round/>
                      <a:headEnd type="none" w="med" len="med"/>
                      <a:tailEnd type="none" w="med" len="med"/>
                    </a:lnL>
                    <a:lnR w="25400" cap="flat" cmpd="dbl"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9050" cap="flat" cmpd="sng" algn="ctr">
                      <a:solidFill>
                        <a:srgbClr val="2E869C"/>
                      </a:solidFill>
                      <a:prstDash val="solid"/>
                      <a:round/>
                      <a:headEnd type="none" w="med" len="med"/>
                      <a:tailEnd type="none" w="med" len="med"/>
                    </a:lnB>
                    <a:noFill/>
                  </a:tcPr>
                </a:tc>
                <a:tc>
                  <a:txBody>
                    <a:bodyPr/>
                    <a:lstStyle/>
                    <a:p>
                      <a:pPr algn="ctr" fontAlgn="ctr"/>
                      <a:r>
                        <a:rPr lang="en-US" sz="900" b="0" i="0" u="none" strike="noStrike">
                          <a:solidFill>
                            <a:srgbClr val="000000"/>
                          </a:solidFill>
                          <a:effectLst/>
                          <a:latin typeface="Calibri" panose="020F0502020204030204" pitchFamily="34" charset="0"/>
                        </a:rPr>
                        <a:t>0</a:t>
                      </a:r>
                    </a:p>
                  </a:txBody>
                  <a:tcPr marL="6665" marR="6665" marT="6665" marB="0" anchor="ctr">
                    <a:lnL w="25400" cap="flat" cmpd="dbl"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9050" cap="flat" cmpd="sng" algn="ctr">
                      <a:solidFill>
                        <a:srgbClr val="2E869C"/>
                      </a:solidFill>
                      <a:prstDash val="solid"/>
                      <a:round/>
                      <a:headEnd type="none" w="med" len="med"/>
                      <a:tailEnd type="none" w="med" len="med"/>
                    </a:lnB>
                    <a:noFill/>
                  </a:tcPr>
                </a:tc>
                <a:tc>
                  <a:txBody>
                    <a:bodyPr/>
                    <a:lstStyle/>
                    <a:p>
                      <a:pPr algn="ctr" fontAlgn="ctr"/>
                      <a:r>
                        <a:rPr lang="en-US" sz="900" b="0" i="0" u="none" strike="noStrike">
                          <a:solidFill>
                            <a:srgbClr val="000000"/>
                          </a:solidFill>
                          <a:effectLst/>
                          <a:latin typeface="Calibri" panose="020F0502020204030204" pitchFamily="34" charset="0"/>
                        </a:rPr>
                        <a:t>0%</a:t>
                      </a:r>
                    </a:p>
                  </a:txBody>
                  <a:tcPr marL="6665" marR="6665" marT="6665" marB="0" anchor="ctr">
                    <a:lnL w="6350" cap="flat" cmpd="sng" algn="ctr">
                      <a:solidFill>
                        <a:srgbClr val="BFBFBF"/>
                      </a:solidFill>
                      <a:prstDash val="solid"/>
                      <a:round/>
                      <a:headEnd type="none" w="med" len="med"/>
                      <a:tailEnd type="none" w="med" len="med"/>
                    </a:lnL>
                    <a:lnR>
                      <a:noFill/>
                    </a:lnR>
                    <a:lnT w="6350" cap="flat" cmpd="sng" algn="ctr">
                      <a:solidFill>
                        <a:srgbClr val="BFBFBF"/>
                      </a:solidFill>
                      <a:prstDash val="solid"/>
                      <a:round/>
                      <a:headEnd type="none" w="med" len="med"/>
                      <a:tailEnd type="none" w="med" len="med"/>
                    </a:lnT>
                    <a:lnB w="19050" cap="flat" cmpd="sng" algn="ctr">
                      <a:solidFill>
                        <a:srgbClr val="2E869C"/>
                      </a:solidFill>
                      <a:prstDash val="solid"/>
                      <a:round/>
                      <a:headEnd type="none" w="med" len="med"/>
                      <a:tailEnd type="none" w="med" len="med"/>
                    </a:lnB>
                    <a:noFill/>
                  </a:tcPr>
                </a:tc>
                <a:extLst>
                  <a:ext uri="{0D108BD9-81ED-4DB2-BD59-A6C34878D82A}">
                    <a16:rowId xmlns:a16="http://schemas.microsoft.com/office/drawing/2014/main" val="3102402667"/>
                  </a:ext>
                </a:extLst>
              </a:tr>
              <a:tr h="174945">
                <a:tc gridSpan="11">
                  <a:txBody>
                    <a:bodyPr/>
                    <a:lstStyle/>
                    <a:p>
                      <a:pPr algn="l" rtl="0" fontAlgn="ctr"/>
                      <a:r>
                        <a:rPr lang="en-US" sz="900" b="0" i="0" u="none" strike="noStrike">
                          <a:solidFill>
                            <a:srgbClr val="000000"/>
                          </a:solidFill>
                          <a:effectLst/>
                          <a:highlight>
                            <a:srgbClr val="C0DDD4"/>
                          </a:highlight>
                          <a:latin typeface="Calibri" panose="020F0502020204030204" pitchFamily="34" charset="0"/>
                        </a:rPr>
                        <a:t> </a:t>
                      </a:r>
                      <a:r>
                        <a:rPr lang="en-US" sz="900" b="1" i="1" u="none" strike="noStrike">
                          <a:solidFill>
                            <a:srgbClr val="2E869C"/>
                          </a:solidFill>
                          <a:effectLst/>
                          <a:highlight>
                            <a:srgbClr val="C0DDD4"/>
                          </a:highlight>
                          <a:latin typeface="Calibri" panose="020F0502020204030204" pitchFamily="34" charset="0"/>
                        </a:rPr>
                        <a:t>K–12 Teachers</a:t>
                      </a:r>
                      <a:endParaRPr lang="en-US" sz="900" b="0" i="0" u="none" strike="noStrike">
                        <a:solidFill>
                          <a:srgbClr val="000000"/>
                        </a:solidFill>
                        <a:effectLst/>
                        <a:highlight>
                          <a:srgbClr val="C0DDD4"/>
                        </a:highlight>
                        <a:latin typeface="Calibri" panose="020F0502020204030204" pitchFamily="34" charset="0"/>
                      </a:endParaRPr>
                    </a:p>
                  </a:txBody>
                  <a:tcPr marL="6665" marR="6665" marT="6665" marB="0" anchor="ctr">
                    <a:lnL>
                      <a:noFill/>
                    </a:lnL>
                    <a:lnR>
                      <a:noFill/>
                    </a:lnR>
                    <a:lnT w="19050" cap="flat" cmpd="sng" algn="ctr">
                      <a:solidFill>
                        <a:srgbClr val="2E869C"/>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0DDD4"/>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087191991"/>
                  </a:ext>
                </a:extLst>
              </a:tr>
              <a:tr h="166614">
                <a:tc>
                  <a:txBody>
                    <a:bodyPr/>
                    <a:lstStyle/>
                    <a:p>
                      <a:pPr algn="l" rtl="0" fontAlgn="ctr"/>
                      <a:r>
                        <a:rPr lang="en-US" sz="900" b="0" i="0" u="none" strike="noStrike">
                          <a:solidFill>
                            <a:srgbClr val="000000"/>
                          </a:solidFill>
                          <a:effectLst/>
                          <a:latin typeface="Calibri" panose="020F0502020204030204" pitchFamily="34" charset="0"/>
                        </a:rPr>
                        <a:t>K–12 RET</a:t>
                      </a:r>
                    </a:p>
                  </a:txBody>
                  <a:tcPr marL="79975" marR="6665" marT="6665" marB="0" anchor="ctr">
                    <a:lnL>
                      <a:noFill/>
                    </a:lnL>
                    <a:lnR w="25400" cap="flat" cmpd="dbl"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900" b="0" i="0" u="none" strike="noStrike">
                          <a:solidFill>
                            <a:srgbClr val="000000"/>
                          </a:solidFill>
                          <a:effectLst/>
                          <a:latin typeface="Calibri" panose="020F0502020204030204" pitchFamily="34" charset="0"/>
                        </a:rPr>
                        <a:t>85</a:t>
                      </a:r>
                    </a:p>
                  </a:txBody>
                  <a:tcPr marL="6665" marR="6665" marT="6665" marB="0" anchor="ctr">
                    <a:lnL w="25400" cap="flat" cmpd="dbl" algn="ctr">
                      <a:solidFill>
                        <a:srgbClr val="BFBFBF"/>
                      </a:solidFill>
                      <a:prstDash val="solid"/>
                      <a:round/>
                      <a:headEnd type="none" w="med" len="med"/>
                      <a:tailEnd type="none" w="med" len="med"/>
                    </a:lnL>
                    <a:lnR w="25400" cap="flat" cmpd="dbl"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900" b="0" i="0" u="none" strike="noStrike">
                          <a:solidFill>
                            <a:srgbClr val="000000"/>
                          </a:solidFill>
                          <a:effectLst/>
                          <a:latin typeface="Calibri" panose="020F0502020204030204" pitchFamily="34" charset="0"/>
                        </a:rPr>
                        <a:t>74</a:t>
                      </a:r>
                    </a:p>
                  </a:txBody>
                  <a:tcPr marL="6665" marR="6665" marT="6665" marB="0" anchor="ctr">
                    <a:lnL w="25400" cap="flat" cmpd="dbl" algn="ctr">
                      <a:solidFill>
                        <a:srgbClr val="BFBFBF"/>
                      </a:solidFill>
                      <a:prstDash val="solid"/>
                      <a:round/>
                      <a:headEnd type="none" w="med" len="med"/>
                      <a:tailEnd type="none" w="med" len="med"/>
                    </a:lnL>
                    <a:lnR w="25400" cap="flat" cmpd="dbl"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900" b="0" i="0" u="none" strike="noStrike">
                          <a:solidFill>
                            <a:srgbClr val="000000"/>
                          </a:solidFill>
                          <a:effectLst/>
                          <a:latin typeface="Calibri" panose="020F0502020204030204" pitchFamily="34" charset="0"/>
                        </a:rPr>
                        <a:t>39</a:t>
                      </a:r>
                    </a:p>
                  </a:txBody>
                  <a:tcPr marL="6665" marR="6665" marT="6665" marB="0" anchor="ctr">
                    <a:lnL w="25400" cap="flat" cmpd="dbl"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900" b="0" i="0" u="none" strike="noStrike">
                          <a:solidFill>
                            <a:srgbClr val="000000"/>
                          </a:solidFill>
                          <a:effectLst/>
                          <a:latin typeface="Calibri" panose="020F0502020204030204" pitchFamily="34" charset="0"/>
                        </a:rPr>
                        <a:t>53%</a:t>
                      </a:r>
                    </a:p>
                  </a:txBody>
                  <a:tcPr marL="6665" marR="6665" marT="6665" marB="0" anchor="ctr">
                    <a:lnL w="6350" cap="flat" cmpd="sng" algn="ctr">
                      <a:solidFill>
                        <a:srgbClr val="BFBFBF"/>
                      </a:solidFill>
                      <a:prstDash val="solid"/>
                      <a:round/>
                      <a:headEnd type="none" w="med" len="med"/>
                      <a:tailEnd type="none" w="med" len="med"/>
                    </a:lnL>
                    <a:lnR w="25400" cap="flat" cmpd="dbl"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900" b="0" i="0" u="none" strike="noStrike">
                          <a:solidFill>
                            <a:srgbClr val="000000"/>
                          </a:solidFill>
                          <a:effectLst/>
                          <a:latin typeface="Calibri" panose="020F0502020204030204" pitchFamily="34" charset="0"/>
                        </a:rPr>
                        <a:t>11</a:t>
                      </a:r>
                    </a:p>
                  </a:txBody>
                  <a:tcPr marL="6665" marR="6665" marT="6665" marB="0" anchor="ctr">
                    <a:lnL w="25400" cap="flat" cmpd="dbl"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900" b="0" i="0" u="none" strike="noStrike">
                          <a:solidFill>
                            <a:srgbClr val="000000"/>
                          </a:solidFill>
                          <a:effectLst/>
                          <a:latin typeface="Calibri" panose="020F0502020204030204" pitchFamily="34" charset="0"/>
                        </a:rPr>
                        <a:t>15%</a:t>
                      </a:r>
                    </a:p>
                  </a:txBody>
                  <a:tcPr marL="6665" marR="6665" marT="6665" marB="0" anchor="ctr">
                    <a:lnL w="6350" cap="flat" cmpd="sng" algn="ctr">
                      <a:solidFill>
                        <a:srgbClr val="BFBFBF"/>
                      </a:solidFill>
                      <a:prstDash val="solid"/>
                      <a:round/>
                      <a:headEnd type="none" w="med" len="med"/>
                      <a:tailEnd type="none" w="med" len="med"/>
                    </a:lnL>
                    <a:lnR w="25400" cap="flat" cmpd="dbl"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900" b="0" i="0" u="none" strike="noStrike">
                          <a:solidFill>
                            <a:srgbClr val="000000"/>
                          </a:solidFill>
                          <a:effectLst/>
                          <a:latin typeface="Calibri" panose="020F0502020204030204" pitchFamily="34" charset="0"/>
                        </a:rPr>
                        <a:t>23</a:t>
                      </a:r>
                    </a:p>
                  </a:txBody>
                  <a:tcPr marL="6665" marR="6665" marT="6665" marB="0" anchor="ctr">
                    <a:lnL w="25400" cap="flat" cmpd="dbl"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900" b="0" i="0" u="none" strike="noStrike">
                          <a:solidFill>
                            <a:srgbClr val="000000"/>
                          </a:solidFill>
                          <a:effectLst/>
                          <a:latin typeface="Calibri" panose="020F0502020204030204" pitchFamily="34" charset="0"/>
                        </a:rPr>
                        <a:t>31%</a:t>
                      </a:r>
                    </a:p>
                  </a:txBody>
                  <a:tcPr marL="6665" marR="6665" marT="6665" marB="0" anchor="ctr">
                    <a:lnL w="6350" cap="flat" cmpd="sng" algn="ctr">
                      <a:solidFill>
                        <a:srgbClr val="BFBFBF"/>
                      </a:solidFill>
                      <a:prstDash val="solid"/>
                      <a:round/>
                      <a:headEnd type="none" w="med" len="med"/>
                      <a:tailEnd type="none" w="med" len="med"/>
                    </a:lnL>
                    <a:lnR w="25400" cap="flat" cmpd="dbl"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900" b="0" i="0" u="none" strike="noStrike">
                          <a:solidFill>
                            <a:srgbClr val="000000"/>
                          </a:solidFill>
                          <a:effectLst/>
                          <a:latin typeface="Calibri" panose="020F0502020204030204" pitchFamily="34" charset="0"/>
                        </a:rPr>
                        <a:t>0</a:t>
                      </a:r>
                    </a:p>
                  </a:txBody>
                  <a:tcPr marL="6665" marR="6665" marT="6665" marB="0" anchor="ctr">
                    <a:lnL w="25400" cap="flat" cmpd="dbl"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900" b="0" i="0" u="none" strike="noStrike">
                          <a:solidFill>
                            <a:srgbClr val="000000"/>
                          </a:solidFill>
                          <a:effectLst/>
                          <a:latin typeface="Calibri" panose="020F0502020204030204" pitchFamily="34" charset="0"/>
                        </a:rPr>
                        <a:t>0%</a:t>
                      </a:r>
                    </a:p>
                  </a:txBody>
                  <a:tcPr marL="6665" marR="6665" marT="6665" marB="0" anchor="ctr">
                    <a:lnL w="6350" cap="flat" cmpd="sng" algn="ctr">
                      <a:solidFill>
                        <a:srgbClr val="BFBFBF"/>
                      </a:solidFill>
                      <a:prstDash val="solid"/>
                      <a:round/>
                      <a:headEnd type="none" w="med" len="med"/>
                      <a:tailEnd type="none" w="med" len="med"/>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1130203427"/>
                  </a:ext>
                </a:extLst>
              </a:tr>
              <a:tr h="166614">
                <a:tc>
                  <a:txBody>
                    <a:bodyPr/>
                    <a:lstStyle/>
                    <a:p>
                      <a:pPr algn="l" rtl="0" fontAlgn="ctr"/>
                      <a:r>
                        <a:rPr lang="en-US" sz="900" b="0" i="0" u="none" strike="noStrike">
                          <a:solidFill>
                            <a:srgbClr val="000000"/>
                          </a:solidFill>
                          <a:effectLst/>
                          <a:latin typeface="Calibri" panose="020F0502020204030204" pitchFamily="34" charset="0"/>
                        </a:rPr>
                        <a:t>K–12 Non-RET</a:t>
                      </a:r>
                    </a:p>
                  </a:txBody>
                  <a:tcPr marL="79975" marR="6665" marT="6665" marB="0" anchor="ctr">
                    <a:lnL>
                      <a:noFill/>
                    </a:lnL>
                    <a:lnR w="25400" cap="flat" cmpd="dbl"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900" b="0" i="0" u="none" strike="noStrike">
                          <a:solidFill>
                            <a:srgbClr val="000000"/>
                          </a:solidFill>
                          <a:effectLst/>
                          <a:latin typeface="Calibri" panose="020F0502020204030204" pitchFamily="34" charset="0"/>
                        </a:rPr>
                        <a:t>57</a:t>
                      </a:r>
                    </a:p>
                  </a:txBody>
                  <a:tcPr marL="6665" marR="6665" marT="6665" marB="0" anchor="ctr">
                    <a:lnL w="25400" cap="flat" cmpd="dbl" algn="ctr">
                      <a:solidFill>
                        <a:srgbClr val="BFBFBF"/>
                      </a:solidFill>
                      <a:prstDash val="solid"/>
                      <a:round/>
                      <a:headEnd type="none" w="med" len="med"/>
                      <a:tailEnd type="none" w="med" len="med"/>
                    </a:lnL>
                    <a:lnR w="25400" cap="flat" cmpd="dbl"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900" b="0" i="0" u="none" strike="noStrike">
                          <a:solidFill>
                            <a:srgbClr val="000000"/>
                          </a:solidFill>
                          <a:effectLst/>
                          <a:latin typeface="Calibri" panose="020F0502020204030204" pitchFamily="34" charset="0"/>
                        </a:rPr>
                        <a:t>49</a:t>
                      </a:r>
                    </a:p>
                  </a:txBody>
                  <a:tcPr marL="6665" marR="6665" marT="6665" marB="0" anchor="ctr">
                    <a:lnL w="25400" cap="flat" cmpd="dbl" algn="ctr">
                      <a:solidFill>
                        <a:srgbClr val="BFBFBF"/>
                      </a:solidFill>
                      <a:prstDash val="solid"/>
                      <a:round/>
                      <a:headEnd type="none" w="med" len="med"/>
                      <a:tailEnd type="none" w="med" len="med"/>
                    </a:lnL>
                    <a:lnR w="25400" cap="flat" cmpd="dbl"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900" b="0" i="0" u="none" strike="noStrike">
                          <a:solidFill>
                            <a:srgbClr val="000000"/>
                          </a:solidFill>
                          <a:effectLst/>
                          <a:latin typeface="Calibri" panose="020F0502020204030204" pitchFamily="34" charset="0"/>
                        </a:rPr>
                        <a:t>32</a:t>
                      </a:r>
                    </a:p>
                  </a:txBody>
                  <a:tcPr marL="6665" marR="6665" marT="6665" marB="0" anchor="ctr">
                    <a:lnL w="25400" cap="flat" cmpd="dbl"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900" b="0" i="0" u="none" strike="noStrike">
                          <a:solidFill>
                            <a:srgbClr val="000000"/>
                          </a:solidFill>
                          <a:effectLst/>
                          <a:latin typeface="Calibri" panose="020F0502020204030204" pitchFamily="34" charset="0"/>
                        </a:rPr>
                        <a:t>65%</a:t>
                      </a:r>
                    </a:p>
                  </a:txBody>
                  <a:tcPr marL="6665" marR="6665" marT="6665" marB="0" anchor="ctr">
                    <a:lnL w="6350" cap="flat" cmpd="sng" algn="ctr">
                      <a:solidFill>
                        <a:srgbClr val="BFBFBF"/>
                      </a:solidFill>
                      <a:prstDash val="solid"/>
                      <a:round/>
                      <a:headEnd type="none" w="med" len="med"/>
                      <a:tailEnd type="none" w="med" len="med"/>
                    </a:lnL>
                    <a:lnR w="25400" cap="flat" cmpd="dbl"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900" b="0" i="0" u="none" strike="noStrike">
                          <a:solidFill>
                            <a:srgbClr val="000000"/>
                          </a:solidFill>
                          <a:effectLst/>
                          <a:latin typeface="Calibri" panose="020F0502020204030204" pitchFamily="34" charset="0"/>
                        </a:rPr>
                        <a:t>9</a:t>
                      </a:r>
                    </a:p>
                  </a:txBody>
                  <a:tcPr marL="6665" marR="6665" marT="6665" marB="0" anchor="ctr">
                    <a:lnL w="25400" cap="flat" cmpd="dbl"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900" b="0" i="0" u="none" strike="noStrike">
                          <a:solidFill>
                            <a:srgbClr val="000000"/>
                          </a:solidFill>
                          <a:effectLst/>
                          <a:latin typeface="Calibri" panose="020F0502020204030204" pitchFamily="34" charset="0"/>
                        </a:rPr>
                        <a:t>18%</a:t>
                      </a:r>
                    </a:p>
                  </a:txBody>
                  <a:tcPr marL="6665" marR="6665" marT="6665" marB="0" anchor="ctr">
                    <a:lnL w="6350" cap="flat" cmpd="sng" algn="ctr">
                      <a:solidFill>
                        <a:srgbClr val="BFBFBF"/>
                      </a:solidFill>
                      <a:prstDash val="solid"/>
                      <a:round/>
                      <a:headEnd type="none" w="med" len="med"/>
                      <a:tailEnd type="none" w="med" len="med"/>
                    </a:lnL>
                    <a:lnR w="25400" cap="flat" cmpd="dbl"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900" b="0" i="0" u="none" strike="noStrike">
                          <a:solidFill>
                            <a:srgbClr val="000000"/>
                          </a:solidFill>
                          <a:effectLst/>
                          <a:latin typeface="Calibri" panose="020F0502020204030204" pitchFamily="34" charset="0"/>
                        </a:rPr>
                        <a:t>18</a:t>
                      </a:r>
                    </a:p>
                  </a:txBody>
                  <a:tcPr marL="6665" marR="6665" marT="6665" marB="0" anchor="ctr">
                    <a:lnL w="25400" cap="flat" cmpd="dbl"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900" b="0" i="0" u="none" strike="noStrike">
                          <a:solidFill>
                            <a:srgbClr val="000000"/>
                          </a:solidFill>
                          <a:effectLst/>
                          <a:latin typeface="Calibri" panose="020F0502020204030204" pitchFamily="34" charset="0"/>
                        </a:rPr>
                        <a:t>37%</a:t>
                      </a:r>
                    </a:p>
                  </a:txBody>
                  <a:tcPr marL="6665" marR="6665" marT="6665" marB="0" anchor="ctr">
                    <a:lnL w="6350" cap="flat" cmpd="sng" algn="ctr">
                      <a:solidFill>
                        <a:srgbClr val="BFBFBF"/>
                      </a:solidFill>
                      <a:prstDash val="solid"/>
                      <a:round/>
                      <a:headEnd type="none" w="med" len="med"/>
                      <a:tailEnd type="none" w="med" len="med"/>
                    </a:lnL>
                    <a:lnR w="25400" cap="flat" cmpd="dbl"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900" b="0" i="0" u="none" strike="noStrike">
                          <a:solidFill>
                            <a:srgbClr val="000000"/>
                          </a:solidFill>
                          <a:effectLst/>
                          <a:latin typeface="Calibri" panose="020F0502020204030204" pitchFamily="34" charset="0"/>
                        </a:rPr>
                        <a:t>1</a:t>
                      </a:r>
                    </a:p>
                  </a:txBody>
                  <a:tcPr marL="6665" marR="6665" marT="6665" marB="0" anchor="ctr">
                    <a:lnL w="25400" cap="flat" cmpd="dbl"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900" b="0" i="0" u="none" strike="noStrike">
                          <a:solidFill>
                            <a:srgbClr val="000000"/>
                          </a:solidFill>
                          <a:effectLst/>
                          <a:latin typeface="Calibri" panose="020F0502020204030204" pitchFamily="34" charset="0"/>
                        </a:rPr>
                        <a:t>2%</a:t>
                      </a:r>
                    </a:p>
                  </a:txBody>
                  <a:tcPr marL="6665" marR="6665" marT="6665" marB="0" anchor="ctr">
                    <a:lnL w="6350" cap="flat" cmpd="sng" algn="ctr">
                      <a:solidFill>
                        <a:srgbClr val="BFBFBF"/>
                      </a:solidFill>
                      <a:prstDash val="solid"/>
                      <a:round/>
                      <a:headEnd type="none" w="med" len="med"/>
                      <a:tailEnd type="none" w="med" len="med"/>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282340369"/>
                  </a:ext>
                </a:extLst>
              </a:tr>
              <a:tr h="191606">
                <a:tc>
                  <a:txBody>
                    <a:bodyPr/>
                    <a:lstStyle/>
                    <a:p>
                      <a:pPr algn="l" rtl="0" fontAlgn="ctr"/>
                      <a:r>
                        <a:rPr lang="en-US" sz="900" b="0" i="0" u="none" strike="noStrike">
                          <a:solidFill>
                            <a:srgbClr val="000000"/>
                          </a:solidFill>
                          <a:effectLst/>
                          <a:latin typeface="Calibri" panose="020F0502020204030204" pitchFamily="34" charset="0"/>
                        </a:rPr>
                        <a:t>Total</a:t>
                      </a:r>
                    </a:p>
                  </a:txBody>
                  <a:tcPr marL="79975" marR="6665" marT="6665" marB="0" anchor="ctr">
                    <a:lnL>
                      <a:noFill/>
                    </a:lnL>
                    <a:lnR w="25400" cap="flat" cmpd="dbl"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9050" cap="flat" cmpd="sng" algn="ctr">
                      <a:solidFill>
                        <a:srgbClr val="2E869C"/>
                      </a:solidFill>
                      <a:prstDash val="solid"/>
                      <a:round/>
                      <a:headEnd type="none" w="med" len="med"/>
                      <a:tailEnd type="none" w="med" len="med"/>
                    </a:lnB>
                    <a:noFill/>
                  </a:tcPr>
                </a:tc>
                <a:tc>
                  <a:txBody>
                    <a:bodyPr/>
                    <a:lstStyle/>
                    <a:p>
                      <a:pPr algn="ctr" fontAlgn="ctr"/>
                      <a:r>
                        <a:rPr lang="en-US" sz="900" b="0" i="0" u="none" strike="noStrike">
                          <a:solidFill>
                            <a:srgbClr val="000000"/>
                          </a:solidFill>
                          <a:effectLst/>
                          <a:latin typeface="Calibri" panose="020F0502020204030204" pitchFamily="34" charset="0"/>
                        </a:rPr>
                        <a:t>142</a:t>
                      </a:r>
                    </a:p>
                  </a:txBody>
                  <a:tcPr marL="6665" marR="6665" marT="6665" marB="0" anchor="ctr">
                    <a:lnL w="25400" cap="flat" cmpd="dbl" algn="ctr">
                      <a:solidFill>
                        <a:srgbClr val="BFBFBF"/>
                      </a:solidFill>
                      <a:prstDash val="solid"/>
                      <a:round/>
                      <a:headEnd type="none" w="med" len="med"/>
                      <a:tailEnd type="none" w="med" len="med"/>
                    </a:lnL>
                    <a:lnR w="25400" cap="flat" cmpd="dbl"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9050" cap="flat" cmpd="sng" algn="ctr">
                      <a:solidFill>
                        <a:srgbClr val="2E869C"/>
                      </a:solidFill>
                      <a:prstDash val="solid"/>
                      <a:round/>
                      <a:headEnd type="none" w="med" len="med"/>
                      <a:tailEnd type="none" w="med" len="med"/>
                    </a:lnB>
                    <a:noFill/>
                  </a:tcPr>
                </a:tc>
                <a:tc>
                  <a:txBody>
                    <a:bodyPr/>
                    <a:lstStyle/>
                    <a:p>
                      <a:pPr algn="ctr" fontAlgn="ctr"/>
                      <a:r>
                        <a:rPr lang="en-US" sz="900" b="0" i="0" u="none" strike="noStrike">
                          <a:solidFill>
                            <a:srgbClr val="000000"/>
                          </a:solidFill>
                          <a:effectLst/>
                          <a:latin typeface="Calibri" panose="020F0502020204030204" pitchFamily="34" charset="0"/>
                        </a:rPr>
                        <a:t>123</a:t>
                      </a:r>
                    </a:p>
                  </a:txBody>
                  <a:tcPr marL="6665" marR="6665" marT="6665" marB="0" anchor="ctr">
                    <a:lnL w="25400" cap="flat" cmpd="dbl" algn="ctr">
                      <a:solidFill>
                        <a:srgbClr val="BFBFBF"/>
                      </a:solidFill>
                      <a:prstDash val="solid"/>
                      <a:round/>
                      <a:headEnd type="none" w="med" len="med"/>
                      <a:tailEnd type="none" w="med" len="med"/>
                    </a:lnL>
                    <a:lnR w="25400" cap="flat" cmpd="dbl"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9050" cap="flat" cmpd="sng" algn="ctr">
                      <a:solidFill>
                        <a:srgbClr val="2E869C"/>
                      </a:solidFill>
                      <a:prstDash val="solid"/>
                      <a:round/>
                      <a:headEnd type="none" w="med" len="med"/>
                      <a:tailEnd type="none" w="med" len="med"/>
                    </a:lnB>
                    <a:noFill/>
                  </a:tcPr>
                </a:tc>
                <a:tc>
                  <a:txBody>
                    <a:bodyPr/>
                    <a:lstStyle/>
                    <a:p>
                      <a:pPr algn="ctr" fontAlgn="ctr"/>
                      <a:r>
                        <a:rPr lang="en-US" sz="900" b="0" i="0" u="none" strike="noStrike">
                          <a:solidFill>
                            <a:srgbClr val="000000"/>
                          </a:solidFill>
                          <a:effectLst/>
                          <a:latin typeface="Calibri" panose="020F0502020204030204" pitchFamily="34" charset="0"/>
                        </a:rPr>
                        <a:t>71</a:t>
                      </a:r>
                    </a:p>
                  </a:txBody>
                  <a:tcPr marL="6665" marR="6665" marT="6665" marB="0" anchor="ctr">
                    <a:lnL w="25400" cap="flat" cmpd="dbl"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9050" cap="flat" cmpd="sng" algn="ctr">
                      <a:solidFill>
                        <a:srgbClr val="2E869C"/>
                      </a:solidFill>
                      <a:prstDash val="solid"/>
                      <a:round/>
                      <a:headEnd type="none" w="med" len="med"/>
                      <a:tailEnd type="none" w="med" len="med"/>
                    </a:lnB>
                    <a:noFill/>
                  </a:tcPr>
                </a:tc>
                <a:tc>
                  <a:txBody>
                    <a:bodyPr/>
                    <a:lstStyle/>
                    <a:p>
                      <a:pPr algn="ctr" fontAlgn="ctr"/>
                      <a:r>
                        <a:rPr lang="en-US" sz="900" b="0" i="0" u="none" strike="noStrike">
                          <a:solidFill>
                            <a:srgbClr val="000000"/>
                          </a:solidFill>
                          <a:effectLst/>
                          <a:latin typeface="Calibri" panose="020F0502020204030204" pitchFamily="34" charset="0"/>
                        </a:rPr>
                        <a:t>58%</a:t>
                      </a:r>
                    </a:p>
                  </a:txBody>
                  <a:tcPr marL="6665" marR="6665" marT="6665" marB="0" anchor="ctr">
                    <a:lnL w="6350" cap="flat" cmpd="sng" algn="ctr">
                      <a:solidFill>
                        <a:srgbClr val="BFBFBF"/>
                      </a:solidFill>
                      <a:prstDash val="solid"/>
                      <a:round/>
                      <a:headEnd type="none" w="med" len="med"/>
                      <a:tailEnd type="none" w="med" len="med"/>
                    </a:lnL>
                    <a:lnR w="25400" cap="flat" cmpd="dbl"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9050" cap="flat" cmpd="sng" algn="ctr">
                      <a:solidFill>
                        <a:srgbClr val="2E869C"/>
                      </a:solidFill>
                      <a:prstDash val="solid"/>
                      <a:round/>
                      <a:headEnd type="none" w="med" len="med"/>
                      <a:tailEnd type="none" w="med" len="med"/>
                    </a:lnB>
                    <a:noFill/>
                  </a:tcPr>
                </a:tc>
                <a:tc>
                  <a:txBody>
                    <a:bodyPr/>
                    <a:lstStyle/>
                    <a:p>
                      <a:pPr algn="ctr" fontAlgn="ctr"/>
                      <a:r>
                        <a:rPr lang="en-US" sz="900" b="0" i="0" u="none" strike="noStrike">
                          <a:solidFill>
                            <a:srgbClr val="000000"/>
                          </a:solidFill>
                          <a:effectLst/>
                          <a:latin typeface="Calibri" panose="020F0502020204030204" pitchFamily="34" charset="0"/>
                        </a:rPr>
                        <a:t>20</a:t>
                      </a:r>
                    </a:p>
                  </a:txBody>
                  <a:tcPr marL="6665" marR="6665" marT="6665" marB="0" anchor="ctr">
                    <a:lnL w="25400" cap="flat" cmpd="dbl"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9050" cap="flat" cmpd="sng" algn="ctr">
                      <a:solidFill>
                        <a:srgbClr val="2E869C"/>
                      </a:solidFill>
                      <a:prstDash val="solid"/>
                      <a:round/>
                      <a:headEnd type="none" w="med" len="med"/>
                      <a:tailEnd type="none" w="med" len="med"/>
                    </a:lnB>
                    <a:noFill/>
                  </a:tcPr>
                </a:tc>
                <a:tc>
                  <a:txBody>
                    <a:bodyPr/>
                    <a:lstStyle/>
                    <a:p>
                      <a:pPr algn="ctr" fontAlgn="ctr"/>
                      <a:r>
                        <a:rPr lang="en-US" sz="900" b="0" i="0" u="none" strike="noStrike">
                          <a:solidFill>
                            <a:srgbClr val="000000"/>
                          </a:solidFill>
                          <a:effectLst/>
                          <a:latin typeface="Calibri" panose="020F0502020204030204" pitchFamily="34" charset="0"/>
                        </a:rPr>
                        <a:t>16%</a:t>
                      </a:r>
                    </a:p>
                  </a:txBody>
                  <a:tcPr marL="6665" marR="6665" marT="6665" marB="0" anchor="ctr">
                    <a:lnL w="6350" cap="flat" cmpd="sng" algn="ctr">
                      <a:solidFill>
                        <a:srgbClr val="BFBFBF"/>
                      </a:solidFill>
                      <a:prstDash val="solid"/>
                      <a:round/>
                      <a:headEnd type="none" w="med" len="med"/>
                      <a:tailEnd type="none" w="med" len="med"/>
                    </a:lnL>
                    <a:lnR w="25400" cap="flat" cmpd="dbl"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9050" cap="flat" cmpd="sng" algn="ctr">
                      <a:solidFill>
                        <a:srgbClr val="2E869C"/>
                      </a:solidFill>
                      <a:prstDash val="solid"/>
                      <a:round/>
                      <a:headEnd type="none" w="med" len="med"/>
                      <a:tailEnd type="none" w="med" len="med"/>
                    </a:lnB>
                    <a:noFill/>
                  </a:tcPr>
                </a:tc>
                <a:tc>
                  <a:txBody>
                    <a:bodyPr/>
                    <a:lstStyle/>
                    <a:p>
                      <a:pPr algn="ctr" fontAlgn="ctr"/>
                      <a:r>
                        <a:rPr lang="en-US" sz="900" b="0" i="0" u="none" strike="noStrike">
                          <a:solidFill>
                            <a:srgbClr val="000000"/>
                          </a:solidFill>
                          <a:effectLst/>
                          <a:latin typeface="Calibri" panose="020F0502020204030204" pitchFamily="34" charset="0"/>
                        </a:rPr>
                        <a:t>41</a:t>
                      </a:r>
                    </a:p>
                  </a:txBody>
                  <a:tcPr marL="6665" marR="6665" marT="6665" marB="0" anchor="ctr">
                    <a:lnL w="25400" cap="flat" cmpd="dbl"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9050" cap="flat" cmpd="sng" algn="ctr">
                      <a:solidFill>
                        <a:srgbClr val="2E869C"/>
                      </a:solidFill>
                      <a:prstDash val="solid"/>
                      <a:round/>
                      <a:headEnd type="none" w="med" len="med"/>
                      <a:tailEnd type="none" w="med" len="med"/>
                    </a:lnB>
                    <a:noFill/>
                  </a:tcPr>
                </a:tc>
                <a:tc>
                  <a:txBody>
                    <a:bodyPr/>
                    <a:lstStyle/>
                    <a:p>
                      <a:pPr algn="ctr" fontAlgn="ctr"/>
                      <a:r>
                        <a:rPr lang="en-US" sz="900" b="0" i="0" u="none" strike="noStrike">
                          <a:solidFill>
                            <a:srgbClr val="000000"/>
                          </a:solidFill>
                          <a:effectLst/>
                          <a:latin typeface="Calibri" panose="020F0502020204030204" pitchFamily="34" charset="0"/>
                        </a:rPr>
                        <a:t>33%</a:t>
                      </a:r>
                    </a:p>
                  </a:txBody>
                  <a:tcPr marL="6665" marR="6665" marT="6665" marB="0" anchor="ctr">
                    <a:lnL w="6350" cap="flat" cmpd="sng" algn="ctr">
                      <a:solidFill>
                        <a:srgbClr val="BFBFBF"/>
                      </a:solidFill>
                      <a:prstDash val="solid"/>
                      <a:round/>
                      <a:headEnd type="none" w="med" len="med"/>
                      <a:tailEnd type="none" w="med" len="med"/>
                    </a:lnL>
                    <a:lnR w="25400" cap="flat" cmpd="dbl"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9050" cap="flat" cmpd="sng" algn="ctr">
                      <a:solidFill>
                        <a:srgbClr val="2E869C"/>
                      </a:solidFill>
                      <a:prstDash val="solid"/>
                      <a:round/>
                      <a:headEnd type="none" w="med" len="med"/>
                      <a:tailEnd type="none" w="med" len="med"/>
                    </a:lnB>
                    <a:noFill/>
                  </a:tcPr>
                </a:tc>
                <a:tc>
                  <a:txBody>
                    <a:bodyPr/>
                    <a:lstStyle/>
                    <a:p>
                      <a:pPr algn="ctr" fontAlgn="ctr"/>
                      <a:r>
                        <a:rPr lang="en-US" sz="900" b="0" i="0" u="none" strike="noStrike">
                          <a:solidFill>
                            <a:srgbClr val="000000"/>
                          </a:solidFill>
                          <a:effectLst/>
                          <a:latin typeface="Calibri" panose="020F0502020204030204" pitchFamily="34" charset="0"/>
                        </a:rPr>
                        <a:t>1</a:t>
                      </a:r>
                    </a:p>
                  </a:txBody>
                  <a:tcPr marL="6665" marR="6665" marT="6665" marB="0" anchor="ctr">
                    <a:lnL w="25400" cap="flat" cmpd="dbl"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9050" cap="flat" cmpd="sng" algn="ctr">
                      <a:solidFill>
                        <a:srgbClr val="2E869C"/>
                      </a:solidFill>
                      <a:prstDash val="solid"/>
                      <a:round/>
                      <a:headEnd type="none" w="med" len="med"/>
                      <a:tailEnd type="none" w="med" len="med"/>
                    </a:lnB>
                    <a:noFill/>
                  </a:tcPr>
                </a:tc>
                <a:tc>
                  <a:txBody>
                    <a:bodyPr/>
                    <a:lstStyle/>
                    <a:p>
                      <a:pPr algn="ctr" fontAlgn="ctr"/>
                      <a:r>
                        <a:rPr lang="en-US" sz="900" b="0" i="0" u="none" strike="noStrike">
                          <a:solidFill>
                            <a:srgbClr val="000000"/>
                          </a:solidFill>
                          <a:effectLst/>
                          <a:latin typeface="Calibri" panose="020F0502020204030204" pitchFamily="34" charset="0"/>
                        </a:rPr>
                        <a:t>1%</a:t>
                      </a:r>
                    </a:p>
                  </a:txBody>
                  <a:tcPr marL="6665" marR="6665" marT="6665" marB="0" anchor="ctr">
                    <a:lnL w="6350" cap="flat" cmpd="sng" algn="ctr">
                      <a:solidFill>
                        <a:srgbClr val="BFBFBF"/>
                      </a:solidFill>
                      <a:prstDash val="solid"/>
                      <a:round/>
                      <a:headEnd type="none" w="med" len="med"/>
                      <a:tailEnd type="none" w="med" len="med"/>
                    </a:lnL>
                    <a:lnR>
                      <a:noFill/>
                    </a:lnR>
                    <a:lnT w="6350" cap="flat" cmpd="sng" algn="ctr">
                      <a:solidFill>
                        <a:srgbClr val="BFBFBF"/>
                      </a:solidFill>
                      <a:prstDash val="solid"/>
                      <a:round/>
                      <a:headEnd type="none" w="med" len="med"/>
                      <a:tailEnd type="none" w="med" len="med"/>
                    </a:lnT>
                    <a:lnB w="19050" cap="flat" cmpd="sng" algn="ctr">
                      <a:solidFill>
                        <a:srgbClr val="2E869C"/>
                      </a:solidFill>
                      <a:prstDash val="solid"/>
                      <a:round/>
                      <a:headEnd type="none" w="med" len="med"/>
                      <a:tailEnd type="none" w="med" len="med"/>
                    </a:lnB>
                    <a:noFill/>
                  </a:tcPr>
                </a:tc>
                <a:extLst>
                  <a:ext uri="{0D108BD9-81ED-4DB2-BD59-A6C34878D82A}">
                    <a16:rowId xmlns:a16="http://schemas.microsoft.com/office/drawing/2014/main" val="262044451"/>
                  </a:ext>
                </a:extLst>
              </a:tr>
              <a:tr h="174945">
                <a:tc gridSpan="11">
                  <a:txBody>
                    <a:bodyPr/>
                    <a:lstStyle/>
                    <a:p>
                      <a:pPr algn="l" rtl="0" fontAlgn="ctr"/>
                      <a:r>
                        <a:rPr lang="en-US" sz="900" b="0" i="0" u="none" strike="noStrike">
                          <a:solidFill>
                            <a:srgbClr val="000000"/>
                          </a:solidFill>
                          <a:effectLst/>
                          <a:highlight>
                            <a:srgbClr val="C0DDD4"/>
                          </a:highlight>
                          <a:latin typeface="Calibri" panose="020F0502020204030204" pitchFamily="34" charset="0"/>
                        </a:rPr>
                        <a:t> </a:t>
                      </a:r>
                      <a:r>
                        <a:rPr lang="en-US" sz="900" b="1" i="1" u="none" strike="noStrike">
                          <a:solidFill>
                            <a:srgbClr val="2E869C"/>
                          </a:solidFill>
                          <a:effectLst/>
                          <a:highlight>
                            <a:srgbClr val="C0DDD4"/>
                          </a:highlight>
                          <a:latin typeface="Calibri" panose="020F0502020204030204" pitchFamily="34" charset="0"/>
                        </a:rPr>
                        <a:t>Young Scholars</a:t>
                      </a:r>
                      <a:endParaRPr lang="en-US" sz="900" b="0" i="0" u="none" strike="noStrike">
                        <a:solidFill>
                          <a:srgbClr val="000000"/>
                        </a:solidFill>
                        <a:effectLst/>
                        <a:highlight>
                          <a:srgbClr val="C0DDD4"/>
                        </a:highlight>
                        <a:latin typeface="Calibri" panose="020F0502020204030204" pitchFamily="34" charset="0"/>
                      </a:endParaRPr>
                    </a:p>
                  </a:txBody>
                  <a:tcPr marL="6665" marR="6665" marT="6665" marB="0" anchor="ctr">
                    <a:lnL>
                      <a:noFill/>
                    </a:lnL>
                    <a:lnR>
                      <a:noFill/>
                    </a:lnR>
                    <a:lnT w="19050" cap="flat" cmpd="sng" algn="ctr">
                      <a:solidFill>
                        <a:srgbClr val="2E869C"/>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0DDD4"/>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954404605"/>
                  </a:ext>
                </a:extLst>
              </a:tr>
              <a:tr h="166614">
                <a:tc>
                  <a:txBody>
                    <a:bodyPr/>
                    <a:lstStyle/>
                    <a:p>
                      <a:pPr algn="l" rtl="0" fontAlgn="ctr"/>
                      <a:r>
                        <a:rPr lang="en-US" sz="900" b="0" i="0" u="none" strike="noStrike">
                          <a:solidFill>
                            <a:srgbClr val="000000"/>
                          </a:solidFill>
                          <a:effectLst/>
                          <a:latin typeface="Calibri" panose="020F0502020204030204" pitchFamily="34" charset="0"/>
                        </a:rPr>
                        <a:t>Total</a:t>
                      </a:r>
                    </a:p>
                  </a:txBody>
                  <a:tcPr marL="79975" marR="6665" marT="6665" marB="0" anchor="ctr">
                    <a:lnL>
                      <a:noFill/>
                    </a:lnL>
                    <a:lnR w="25400" cap="flat" cmpd="dbl"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9050" cap="flat" cmpd="sng" algn="ctr">
                      <a:solidFill>
                        <a:srgbClr val="2E869C"/>
                      </a:solidFill>
                      <a:prstDash val="solid"/>
                      <a:round/>
                      <a:headEnd type="none" w="med" len="med"/>
                      <a:tailEnd type="none" w="med" len="med"/>
                    </a:lnB>
                    <a:noFill/>
                  </a:tcPr>
                </a:tc>
                <a:tc>
                  <a:txBody>
                    <a:bodyPr/>
                    <a:lstStyle/>
                    <a:p>
                      <a:pPr algn="ctr" fontAlgn="ctr"/>
                      <a:r>
                        <a:rPr lang="en-US" sz="900" b="0" i="0" u="none" strike="noStrike">
                          <a:solidFill>
                            <a:srgbClr val="000000"/>
                          </a:solidFill>
                          <a:effectLst/>
                          <a:latin typeface="Calibri" panose="020F0502020204030204" pitchFamily="34" charset="0"/>
                        </a:rPr>
                        <a:t>134</a:t>
                      </a:r>
                    </a:p>
                  </a:txBody>
                  <a:tcPr marL="6665" marR="6665" marT="6665" marB="0" anchor="ctr">
                    <a:lnL w="25400" cap="flat" cmpd="dbl" algn="ctr">
                      <a:solidFill>
                        <a:srgbClr val="BFBFBF"/>
                      </a:solidFill>
                      <a:prstDash val="solid"/>
                      <a:round/>
                      <a:headEnd type="none" w="med" len="med"/>
                      <a:tailEnd type="none" w="med" len="med"/>
                    </a:lnL>
                    <a:lnR w="25400" cap="flat" cmpd="dbl"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9050" cap="flat" cmpd="sng" algn="ctr">
                      <a:solidFill>
                        <a:srgbClr val="2E869C"/>
                      </a:solidFill>
                      <a:prstDash val="solid"/>
                      <a:round/>
                      <a:headEnd type="none" w="med" len="med"/>
                      <a:tailEnd type="none" w="med" len="med"/>
                    </a:lnB>
                    <a:noFill/>
                  </a:tcPr>
                </a:tc>
                <a:tc>
                  <a:txBody>
                    <a:bodyPr/>
                    <a:lstStyle/>
                    <a:p>
                      <a:pPr algn="ctr" fontAlgn="ctr"/>
                      <a:r>
                        <a:rPr lang="en-US" sz="900" b="0" i="0" u="none" strike="noStrike">
                          <a:solidFill>
                            <a:srgbClr val="000000"/>
                          </a:solidFill>
                          <a:effectLst/>
                          <a:latin typeface="Calibri" panose="020F0502020204030204" pitchFamily="34" charset="0"/>
                        </a:rPr>
                        <a:t>N/A</a:t>
                      </a:r>
                    </a:p>
                  </a:txBody>
                  <a:tcPr marL="6665" marR="6665" marT="6665" marB="0" anchor="ctr">
                    <a:lnL w="25400" cap="flat" cmpd="dbl" algn="ctr">
                      <a:solidFill>
                        <a:srgbClr val="BFBFBF"/>
                      </a:solidFill>
                      <a:prstDash val="solid"/>
                      <a:round/>
                      <a:headEnd type="none" w="med" len="med"/>
                      <a:tailEnd type="none" w="med" len="med"/>
                    </a:lnL>
                    <a:lnR w="25400" cap="flat" cmpd="dbl"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9050" cap="flat" cmpd="sng" algn="ctr">
                      <a:solidFill>
                        <a:srgbClr val="2E869C"/>
                      </a:solidFill>
                      <a:prstDash val="solid"/>
                      <a:round/>
                      <a:headEnd type="none" w="med" len="med"/>
                      <a:tailEnd type="none" w="med" len="med"/>
                    </a:lnB>
                    <a:noFill/>
                  </a:tcPr>
                </a:tc>
                <a:tc>
                  <a:txBody>
                    <a:bodyPr/>
                    <a:lstStyle/>
                    <a:p>
                      <a:pPr algn="ctr" fontAlgn="ctr"/>
                      <a:r>
                        <a:rPr lang="en-US" sz="900" b="0" i="0" u="none" strike="noStrike">
                          <a:solidFill>
                            <a:srgbClr val="000000"/>
                          </a:solidFill>
                          <a:effectLst/>
                          <a:latin typeface="Calibri" panose="020F0502020204030204" pitchFamily="34" charset="0"/>
                        </a:rPr>
                        <a:t>N/A</a:t>
                      </a:r>
                    </a:p>
                  </a:txBody>
                  <a:tcPr marL="6665" marR="6665" marT="6665" marB="0" anchor="ctr">
                    <a:lnL w="25400" cap="flat" cmpd="dbl"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9050" cap="flat" cmpd="sng" algn="ctr">
                      <a:solidFill>
                        <a:srgbClr val="2E869C"/>
                      </a:solidFill>
                      <a:prstDash val="solid"/>
                      <a:round/>
                      <a:headEnd type="none" w="med" len="med"/>
                      <a:tailEnd type="none" w="med" len="med"/>
                    </a:lnB>
                    <a:noFill/>
                  </a:tcPr>
                </a:tc>
                <a:tc>
                  <a:txBody>
                    <a:bodyPr/>
                    <a:lstStyle/>
                    <a:p>
                      <a:pPr algn="ctr" fontAlgn="ctr"/>
                      <a:r>
                        <a:rPr lang="en-US" sz="900" b="0" i="0" u="none" strike="noStrike">
                          <a:solidFill>
                            <a:srgbClr val="000000"/>
                          </a:solidFill>
                          <a:effectLst/>
                          <a:latin typeface="Calibri" panose="020F0502020204030204" pitchFamily="34" charset="0"/>
                        </a:rPr>
                        <a:t>N/A</a:t>
                      </a:r>
                    </a:p>
                  </a:txBody>
                  <a:tcPr marL="6665" marR="6665" marT="6665" marB="0" anchor="ctr">
                    <a:lnL w="6350" cap="flat" cmpd="sng" algn="ctr">
                      <a:solidFill>
                        <a:srgbClr val="BFBFBF"/>
                      </a:solidFill>
                      <a:prstDash val="solid"/>
                      <a:round/>
                      <a:headEnd type="none" w="med" len="med"/>
                      <a:tailEnd type="none" w="med" len="med"/>
                    </a:lnL>
                    <a:lnR w="25400" cap="flat" cmpd="dbl"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9050" cap="flat" cmpd="sng" algn="ctr">
                      <a:solidFill>
                        <a:srgbClr val="2E869C"/>
                      </a:solidFill>
                      <a:prstDash val="solid"/>
                      <a:round/>
                      <a:headEnd type="none" w="med" len="med"/>
                      <a:tailEnd type="none" w="med" len="med"/>
                    </a:lnB>
                    <a:noFill/>
                  </a:tcPr>
                </a:tc>
                <a:tc>
                  <a:txBody>
                    <a:bodyPr/>
                    <a:lstStyle/>
                    <a:p>
                      <a:pPr algn="ctr" fontAlgn="ctr"/>
                      <a:r>
                        <a:rPr lang="en-US" sz="900" b="0" i="0" u="none" strike="noStrike">
                          <a:solidFill>
                            <a:srgbClr val="000000"/>
                          </a:solidFill>
                          <a:effectLst/>
                          <a:latin typeface="Calibri" panose="020F0502020204030204" pitchFamily="34" charset="0"/>
                        </a:rPr>
                        <a:t>N/A</a:t>
                      </a:r>
                    </a:p>
                  </a:txBody>
                  <a:tcPr marL="6665" marR="6665" marT="6665" marB="0" anchor="ctr">
                    <a:lnL w="25400" cap="flat" cmpd="dbl"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9050" cap="flat" cmpd="sng" algn="ctr">
                      <a:solidFill>
                        <a:srgbClr val="2E869C"/>
                      </a:solidFill>
                      <a:prstDash val="solid"/>
                      <a:round/>
                      <a:headEnd type="none" w="med" len="med"/>
                      <a:tailEnd type="none" w="med" len="med"/>
                    </a:lnB>
                    <a:noFill/>
                  </a:tcPr>
                </a:tc>
                <a:tc>
                  <a:txBody>
                    <a:bodyPr/>
                    <a:lstStyle/>
                    <a:p>
                      <a:pPr algn="ctr" fontAlgn="ctr"/>
                      <a:r>
                        <a:rPr lang="en-US" sz="900" b="0" i="0" u="none" strike="noStrike">
                          <a:solidFill>
                            <a:srgbClr val="000000"/>
                          </a:solidFill>
                          <a:effectLst/>
                          <a:latin typeface="Calibri" panose="020F0502020204030204" pitchFamily="34" charset="0"/>
                        </a:rPr>
                        <a:t>N/A</a:t>
                      </a:r>
                    </a:p>
                  </a:txBody>
                  <a:tcPr marL="6665" marR="6665" marT="6665" marB="0" anchor="ctr">
                    <a:lnL w="6350" cap="flat" cmpd="sng" algn="ctr">
                      <a:solidFill>
                        <a:srgbClr val="BFBFBF"/>
                      </a:solidFill>
                      <a:prstDash val="solid"/>
                      <a:round/>
                      <a:headEnd type="none" w="med" len="med"/>
                      <a:tailEnd type="none" w="med" len="med"/>
                    </a:lnL>
                    <a:lnR w="25400" cap="flat" cmpd="dbl"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9050" cap="flat" cmpd="sng" algn="ctr">
                      <a:solidFill>
                        <a:srgbClr val="2E869C"/>
                      </a:solidFill>
                      <a:prstDash val="solid"/>
                      <a:round/>
                      <a:headEnd type="none" w="med" len="med"/>
                      <a:tailEnd type="none" w="med" len="med"/>
                    </a:lnB>
                    <a:noFill/>
                  </a:tcPr>
                </a:tc>
                <a:tc>
                  <a:txBody>
                    <a:bodyPr/>
                    <a:lstStyle/>
                    <a:p>
                      <a:pPr algn="ctr" fontAlgn="ctr"/>
                      <a:r>
                        <a:rPr lang="en-US" sz="900" b="0" i="0" u="none" strike="noStrike">
                          <a:solidFill>
                            <a:srgbClr val="000000"/>
                          </a:solidFill>
                          <a:effectLst/>
                          <a:latin typeface="Calibri" panose="020F0502020204030204" pitchFamily="34" charset="0"/>
                        </a:rPr>
                        <a:t>N/A</a:t>
                      </a:r>
                    </a:p>
                  </a:txBody>
                  <a:tcPr marL="6665" marR="6665" marT="6665" marB="0" anchor="ctr">
                    <a:lnL w="25400" cap="flat" cmpd="dbl"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9050" cap="flat" cmpd="sng" algn="ctr">
                      <a:solidFill>
                        <a:srgbClr val="2E869C"/>
                      </a:solidFill>
                      <a:prstDash val="solid"/>
                      <a:round/>
                      <a:headEnd type="none" w="med" len="med"/>
                      <a:tailEnd type="none" w="med" len="med"/>
                    </a:lnB>
                    <a:noFill/>
                  </a:tcPr>
                </a:tc>
                <a:tc>
                  <a:txBody>
                    <a:bodyPr/>
                    <a:lstStyle/>
                    <a:p>
                      <a:pPr algn="ctr" fontAlgn="ctr"/>
                      <a:r>
                        <a:rPr lang="en-US" sz="900" b="0" i="0" u="none" strike="noStrike">
                          <a:solidFill>
                            <a:srgbClr val="000000"/>
                          </a:solidFill>
                          <a:effectLst/>
                          <a:latin typeface="Calibri" panose="020F0502020204030204" pitchFamily="34" charset="0"/>
                        </a:rPr>
                        <a:t>N/A</a:t>
                      </a:r>
                    </a:p>
                  </a:txBody>
                  <a:tcPr marL="6665" marR="6665" marT="6665" marB="0" anchor="ctr">
                    <a:lnL w="6350" cap="flat" cmpd="sng" algn="ctr">
                      <a:solidFill>
                        <a:srgbClr val="BFBFBF"/>
                      </a:solidFill>
                      <a:prstDash val="solid"/>
                      <a:round/>
                      <a:headEnd type="none" w="med" len="med"/>
                      <a:tailEnd type="none" w="med" len="med"/>
                    </a:lnL>
                    <a:lnR w="25400" cap="flat" cmpd="dbl"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9050" cap="flat" cmpd="sng" algn="ctr">
                      <a:solidFill>
                        <a:srgbClr val="2E869C"/>
                      </a:solidFill>
                      <a:prstDash val="solid"/>
                      <a:round/>
                      <a:headEnd type="none" w="med" len="med"/>
                      <a:tailEnd type="none" w="med" len="med"/>
                    </a:lnB>
                    <a:noFill/>
                  </a:tcPr>
                </a:tc>
                <a:tc>
                  <a:txBody>
                    <a:bodyPr/>
                    <a:lstStyle/>
                    <a:p>
                      <a:pPr algn="ctr" fontAlgn="ctr"/>
                      <a:r>
                        <a:rPr lang="en-US" sz="900" b="0" i="0" u="none" strike="noStrike">
                          <a:solidFill>
                            <a:srgbClr val="000000"/>
                          </a:solidFill>
                          <a:effectLst/>
                          <a:latin typeface="Calibri" panose="020F0502020204030204" pitchFamily="34" charset="0"/>
                        </a:rPr>
                        <a:t>N/A</a:t>
                      </a:r>
                    </a:p>
                  </a:txBody>
                  <a:tcPr marL="6665" marR="6665" marT="6665" marB="0" anchor="ctr">
                    <a:lnL w="25400" cap="flat" cmpd="dbl"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9050" cap="flat" cmpd="sng" algn="ctr">
                      <a:solidFill>
                        <a:srgbClr val="2E869C"/>
                      </a:solidFill>
                      <a:prstDash val="solid"/>
                      <a:round/>
                      <a:headEnd type="none" w="med" len="med"/>
                      <a:tailEnd type="none" w="med" len="med"/>
                    </a:lnB>
                    <a:noFill/>
                  </a:tcPr>
                </a:tc>
                <a:tc>
                  <a:txBody>
                    <a:bodyPr/>
                    <a:lstStyle/>
                    <a:p>
                      <a:pPr algn="ctr" fontAlgn="ctr"/>
                      <a:r>
                        <a:rPr lang="en-US" sz="900" b="0" i="0" u="none" strike="noStrike">
                          <a:solidFill>
                            <a:srgbClr val="000000"/>
                          </a:solidFill>
                          <a:effectLst/>
                          <a:latin typeface="Calibri" panose="020F0502020204030204" pitchFamily="34" charset="0"/>
                        </a:rPr>
                        <a:t>N/A</a:t>
                      </a:r>
                    </a:p>
                  </a:txBody>
                  <a:tcPr marL="6665" marR="6665" marT="6665" marB="0" anchor="ctr">
                    <a:lnL w="6350" cap="flat" cmpd="sng" algn="ctr">
                      <a:solidFill>
                        <a:srgbClr val="BFBFBF"/>
                      </a:solidFill>
                      <a:prstDash val="solid"/>
                      <a:round/>
                      <a:headEnd type="none" w="med" len="med"/>
                      <a:tailEnd type="none" w="med" len="med"/>
                    </a:lnL>
                    <a:lnR>
                      <a:noFill/>
                    </a:lnR>
                    <a:lnT w="6350" cap="flat" cmpd="sng" algn="ctr">
                      <a:solidFill>
                        <a:srgbClr val="BFBFBF"/>
                      </a:solidFill>
                      <a:prstDash val="solid"/>
                      <a:round/>
                      <a:headEnd type="none" w="med" len="med"/>
                      <a:tailEnd type="none" w="med" len="med"/>
                    </a:lnT>
                    <a:lnB w="19050" cap="flat" cmpd="sng" algn="ctr">
                      <a:solidFill>
                        <a:srgbClr val="2E869C"/>
                      </a:solidFill>
                      <a:prstDash val="solid"/>
                      <a:round/>
                      <a:headEnd type="none" w="med" len="med"/>
                      <a:tailEnd type="none" w="med" len="med"/>
                    </a:lnB>
                    <a:noFill/>
                  </a:tcPr>
                </a:tc>
                <a:extLst>
                  <a:ext uri="{0D108BD9-81ED-4DB2-BD59-A6C34878D82A}">
                    <a16:rowId xmlns:a16="http://schemas.microsoft.com/office/drawing/2014/main" val="3449427511"/>
                  </a:ext>
                </a:extLst>
              </a:tr>
              <a:tr h="324898">
                <a:tc>
                  <a:txBody>
                    <a:bodyPr/>
                    <a:lstStyle/>
                    <a:p>
                      <a:pPr algn="l" rtl="0" fontAlgn="ctr"/>
                      <a:r>
                        <a:rPr lang="en-US" sz="900" b="1" i="1" u="none" strike="noStrike">
                          <a:solidFill>
                            <a:srgbClr val="2E869C"/>
                          </a:solidFill>
                          <a:effectLst/>
                          <a:highlight>
                            <a:srgbClr val="C0DDD4"/>
                          </a:highlight>
                          <a:latin typeface="Calibri" panose="020F0502020204030204" pitchFamily="34" charset="0"/>
                        </a:rPr>
                        <a:t>Grand Total***</a:t>
                      </a:r>
                    </a:p>
                  </a:txBody>
                  <a:tcPr marL="6665" marR="6665" marT="6665" marB="0" anchor="ctr">
                    <a:lnL>
                      <a:noFill/>
                    </a:lnL>
                    <a:lnR w="25400" cap="flat" cmpd="dbl" algn="ctr">
                      <a:solidFill>
                        <a:srgbClr val="BFBFBF"/>
                      </a:solidFill>
                      <a:prstDash val="solid"/>
                      <a:round/>
                      <a:headEnd type="none" w="med" len="med"/>
                      <a:tailEnd type="none" w="med" len="med"/>
                    </a:lnR>
                    <a:lnT w="19050" cap="flat" cmpd="sng" algn="ctr">
                      <a:solidFill>
                        <a:srgbClr val="2E869C"/>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0DDD4"/>
                    </a:solidFill>
                  </a:tcPr>
                </a:tc>
                <a:tc>
                  <a:txBody>
                    <a:bodyPr/>
                    <a:lstStyle/>
                    <a:p>
                      <a:pPr algn="ctr" rtl="0" fontAlgn="ctr"/>
                      <a:r>
                        <a:rPr lang="en-US" sz="900" b="1" i="1" u="none" strike="noStrike">
                          <a:solidFill>
                            <a:srgbClr val="2E869C"/>
                          </a:solidFill>
                          <a:effectLst/>
                          <a:highlight>
                            <a:srgbClr val="C0DDD4"/>
                          </a:highlight>
                          <a:latin typeface="Calibri" panose="020F0502020204030204" pitchFamily="34" charset="0"/>
                        </a:rPr>
                        <a:t>2,816</a:t>
                      </a:r>
                    </a:p>
                  </a:txBody>
                  <a:tcPr marL="6665" marR="6665" marT="6665" marB="0" anchor="ctr">
                    <a:lnL w="25400" cap="flat" cmpd="dbl" algn="ctr">
                      <a:solidFill>
                        <a:srgbClr val="BFBFBF"/>
                      </a:solidFill>
                      <a:prstDash val="solid"/>
                      <a:round/>
                      <a:headEnd type="none" w="med" len="med"/>
                      <a:tailEnd type="none" w="med" len="med"/>
                    </a:lnL>
                    <a:lnR w="25400" cap="flat" cmpd="dbl" algn="ctr">
                      <a:solidFill>
                        <a:srgbClr val="BFBFBF"/>
                      </a:solidFill>
                      <a:prstDash val="solid"/>
                      <a:round/>
                      <a:headEnd type="none" w="med" len="med"/>
                      <a:tailEnd type="none" w="med" len="med"/>
                    </a:lnR>
                    <a:lnT w="19050" cap="flat" cmpd="sng" algn="ctr">
                      <a:solidFill>
                        <a:srgbClr val="2E869C"/>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0DDD4"/>
                    </a:solidFill>
                  </a:tcPr>
                </a:tc>
                <a:tc>
                  <a:txBody>
                    <a:bodyPr/>
                    <a:lstStyle/>
                    <a:p>
                      <a:pPr algn="ctr" rtl="0" fontAlgn="ctr"/>
                      <a:r>
                        <a:rPr lang="en-US" sz="900" b="1" i="1" u="none" strike="noStrike">
                          <a:solidFill>
                            <a:srgbClr val="2E869C"/>
                          </a:solidFill>
                          <a:effectLst/>
                          <a:highlight>
                            <a:srgbClr val="C0DDD4"/>
                          </a:highlight>
                          <a:latin typeface="Calibri" panose="020F0502020204030204" pitchFamily="34" charset="0"/>
                        </a:rPr>
                        <a:t>1,622</a:t>
                      </a:r>
                    </a:p>
                  </a:txBody>
                  <a:tcPr marL="6665" marR="6665" marT="6665" marB="0" anchor="ctr">
                    <a:lnL w="25400" cap="flat" cmpd="dbl" algn="ctr">
                      <a:solidFill>
                        <a:srgbClr val="BFBFBF"/>
                      </a:solidFill>
                      <a:prstDash val="solid"/>
                      <a:round/>
                      <a:headEnd type="none" w="med" len="med"/>
                      <a:tailEnd type="none" w="med" len="med"/>
                    </a:lnL>
                    <a:lnR w="25400" cap="flat" cmpd="dbl" algn="ctr">
                      <a:solidFill>
                        <a:srgbClr val="BFBFBF"/>
                      </a:solidFill>
                      <a:prstDash val="solid"/>
                      <a:round/>
                      <a:headEnd type="none" w="med" len="med"/>
                      <a:tailEnd type="none" w="med" len="med"/>
                    </a:lnR>
                    <a:lnT w="19050" cap="flat" cmpd="sng" algn="ctr">
                      <a:solidFill>
                        <a:srgbClr val="2E869C"/>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0DDD4"/>
                    </a:solidFill>
                  </a:tcPr>
                </a:tc>
                <a:tc>
                  <a:txBody>
                    <a:bodyPr/>
                    <a:lstStyle/>
                    <a:p>
                      <a:pPr algn="ctr" rtl="0" fontAlgn="ctr"/>
                      <a:r>
                        <a:rPr lang="en-US" sz="900" b="1" i="1" u="none" strike="noStrike">
                          <a:solidFill>
                            <a:srgbClr val="2E869C"/>
                          </a:solidFill>
                          <a:effectLst/>
                          <a:highlight>
                            <a:srgbClr val="C0DDD4"/>
                          </a:highlight>
                          <a:latin typeface="Calibri" panose="020F0502020204030204" pitchFamily="34" charset="0"/>
                        </a:rPr>
                        <a:t>656</a:t>
                      </a:r>
                    </a:p>
                  </a:txBody>
                  <a:tcPr marL="6665" marR="6665" marT="6665" marB="0" anchor="ctr">
                    <a:lnL w="25400" cap="flat" cmpd="dbl"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9050" cap="flat" cmpd="sng" algn="ctr">
                      <a:solidFill>
                        <a:srgbClr val="2E869C"/>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0DDD4"/>
                    </a:solidFill>
                  </a:tcPr>
                </a:tc>
                <a:tc>
                  <a:txBody>
                    <a:bodyPr/>
                    <a:lstStyle/>
                    <a:p>
                      <a:pPr algn="ctr" rtl="0" fontAlgn="ctr"/>
                      <a:r>
                        <a:rPr lang="en-US" sz="900" b="1" i="1" u="none" strike="noStrike">
                          <a:solidFill>
                            <a:srgbClr val="2E869C"/>
                          </a:solidFill>
                          <a:effectLst/>
                          <a:highlight>
                            <a:srgbClr val="C0DDD4"/>
                          </a:highlight>
                          <a:latin typeface="Calibri" panose="020F0502020204030204" pitchFamily="34" charset="0"/>
                        </a:rPr>
                        <a:t>40%</a:t>
                      </a:r>
                    </a:p>
                  </a:txBody>
                  <a:tcPr marL="6665" marR="6665" marT="6665" marB="0" anchor="ctr">
                    <a:lnL w="6350" cap="flat" cmpd="sng" algn="ctr">
                      <a:solidFill>
                        <a:srgbClr val="BFBFBF"/>
                      </a:solidFill>
                      <a:prstDash val="solid"/>
                      <a:round/>
                      <a:headEnd type="none" w="med" len="med"/>
                      <a:tailEnd type="none" w="med" len="med"/>
                    </a:lnL>
                    <a:lnR w="25400" cap="flat" cmpd="dbl" algn="ctr">
                      <a:solidFill>
                        <a:srgbClr val="BFBFBF"/>
                      </a:solidFill>
                      <a:prstDash val="solid"/>
                      <a:round/>
                      <a:headEnd type="none" w="med" len="med"/>
                      <a:tailEnd type="none" w="med" len="med"/>
                    </a:lnR>
                    <a:lnT w="19050" cap="flat" cmpd="sng" algn="ctr">
                      <a:solidFill>
                        <a:srgbClr val="2E869C"/>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0DDD4"/>
                    </a:solidFill>
                  </a:tcPr>
                </a:tc>
                <a:tc>
                  <a:txBody>
                    <a:bodyPr/>
                    <a:lstStyle/>
                    <a:p>
                      <a:pPr algn="ctr" rtl="0" fontAlgn="ctr"/>
                      <a:r>
                        <a:rPr lang="en-US" sz="900" b="1" i="1" u="none" strike="noStrike">
                          <a:solidFill>
                            <a:srgbClr val="2E869C"/>
                          </a:solidFill>
                          <a:effectLst/>
                          <a:highlight>
                            <a:srgbClr val="C0DDD4"/>
                          </a:highlight>
                          <a:latin typeface="Calibri" panose="020F0502020204030204" pitchFamily="34" charset="0"/>
                        </a:rPr>
                        <a:t>217</a:t>
                      </a:r>
                    </a:p>
                  </a:txBody>
                  <a:tcPr marL="6665" marR="6665" marT="6665" marB="0" anchor="ctr">
                    <a:lnL w="25400" cap="flat" cmpd="dbl"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9050" cap="flat" cmpd="sng" algn="ctr">
                      <a:solidFill>
                        <a:srgbClr val="2E869C"/>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0DDD4"/>
                    </a:solidFill>
                  </a:tcPr>
                </a:tc>
                <a:tc>
                  <a:txBody>
                    <a:bodyPr/>
                    <a:lstStyle/>
                    <a:p>
                      <a:pPr algn="ctr" rtl="0" fontAlgn="ctr"/>
                      <a:r>
                        <a:rPr lang="en-US" sz="900" b="1" i="1" u="none" strike="noStrike">
                          <a:solidFill>
                            <a:srgbClr val="2E869C"/>
                          </a:solidFill>
                          <a:effectLst/>
                          <a:highlight>
                            <a:srgbClr val="C0DDD4"/>
                          </a:highlight>
                          <a:latin typeface="Calibri" panose="020F0502020204030204" pitchFamily="34" charset="0"/>
                        </a:rPr>
                        <a:t>13%</a:t>
                      </a:r>
                    </a:p>
                  </a:txBody>
                  <a:tcPr marL="6665" marR="6665" marT="6665" marB="0" anchor="ctr">
                    <a:lnL w="6350" cap="flat" cmpd="sng" algn="ctr">
                      <a:solidFill>
                        <a:srgbClr val="BFBFBF"/>
                      </a:solidFill>
                      <a:prstDash val="solid"/>
                      <a:round/>
                      <a:headEnd type="none" w="med" len="med"/>
                      <a:tailEnd type="none" w="med" len="med"/>
                    </a:lnL>
                    <a:lnR w="25400" cap="flat" cmpd="dbl" algn="ctr">
                      <a:solidFill>
                        <a:srgbClr val="BFBFBF"/>
                      </a:solidFill>
                      <a:prstDash val="solid"/>
                      <a:round/>
                      <a:headEnd type="none" w="med" len="med"/>
                      <a:tailEnd type="none" w="med" len="med"/>
                    </a:lnR>
                    <a:lnT w="19050" cap="flat" cmpd="sng" algn="ctr">
                      <a:solidFill>
                        <a:srgbClr val="2E869C"/>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0DDD4"/>
                    </a:solidFill>
                  </a:tcPr>
                </a:tc>
                <a:tc>
                  <a:txBody>
                    <a:bodyPr/>
                    <a:lstStyle/>
                    <a:p>
                      <a:pPr algn="ctr" rtl="0" fontAlgn="ctr"/>
                      <a:r>
                        <a:rPr lang="en-US" sz="900" b="1" i="1" u="none" strike="noStrike">
                          <a:solidFill>
                            <a:srgbClr val="2E869C"/>
                          </a:solidFill>
                          <a:effectLst/>
                          <a:highlight>
                            <a:srgbClr val="C0DDD4"/>
                          </a:highlight>
                          <a:latin typeface="Calibri" panose="020F0502020204030204" pitchFamily="34" charset="0"/>
                        </a:rPr>
                        <a:t>282</a:t>
                      </a:r>
                    </a:p>
                  </a:txBody>
                  <a:tcPr marL="6665" marR="6665" marT="6665" marB="0" anchor="ctr">
                    <a:lnL w="25400" cap="flat" cmpd="dbl"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9050" cap="flat" cmpd="sng" algn="ctr">
                      <a:solidFill>
                        <a:srgbClr val="2E869C"/>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0DDD4"/>
                    </a:solidFill>
                  </a:tcPr>
                </a:tc>
                <a:tc>
                  <a:txBody>
                    <a:bodyPr/>
                    <a:lstStyle/>
                    <a:p>
                      <a:pPr algn="ctr" rtl="0" fontAlgn="ctr"/>
                      <a:r>
                        <a:rPr lang="en-US" sz="900" b="1" i="1" u="none" strike="noStrike">
                          <a:solidFill>
                            <a:srgbClr val="2E869C"/>
                          </a:solidFill>
                          <a:effectLst/>
                          <a:highlight>
                            <a:srgbClr val="C0DDD4"/>
                          </a:highlight>
                          <a:latin typeface="Calibri" panose="020F0502020204030204" pitchFamily="34" charset="0"/>
                        </a:rPr>
                        <a:t>17%</a:t>
                      </a:r>
                    </a:p>
                  </a:txBody>
                  <a:tcPr marL="6665" marR="6665" marT="6665" marB="0" anchor="ctr">
                    <a:lnL w="6350" cap="flat" cmpd="sng" algn="ctr">
                      <a:solidFill>
                        <a:srgbClr val="BFBFBF"/>
                      </a:solidFill>
                      <a:prstDash val="solid"/>
                      <a:round/>
                      <a:headEnd type="none" w="med" len="med"/>
                      <a:tailEnd type="none" w="med" len="med"/>
                    </a:lnL>
                    <a:lnR w="25400" cap="flat" cmpd="dbl" algn="ctr">
                      <a:solidFill>
                        <a:srgbClr val="BFBFBF"/>
                      </a:solidFill>
                      <a:prstDash val="solid"/>
                      <a:round/>
                      <a:headEnd type="none" w="med" len="med"/>
                      <a:tailEnd type="none" w="med" len="med"/>
                    </a:lnR>
                    <a:lnT w="19050" cap="flat" cmpd="sng" algn="ctr">
                      <a:solidFill>
                        <a:srgbClr val="2E869C"/>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0DDD4"/>
                    </a:solidFill>
                  </a:tcPr>
                </a:tc>
                <a:tc>
                  <a:txBody>
                    <a:bodyPr/>
                    <a:lstStyle/>
                    <a:p>
                      <a:pPr algn="ctr" rtl="0" fontAlgn="ctr"/>
                      <a:r>
                        <a:rPr lang="en-US" sz="900" b="1" i="1" u="none" strike="noStrike">
                          <a:solidFill>
                            <a:srgbClr val="2E869C"/>
                          </a:solidFill>
                          <a:effectLst/>
                          <a:highlight>
                            <a:srgbClr val="C0DDD4"/>
                          </a:highlight>
                          <a:latin typeface="Calibri" panose="020F0502020204030204" pitchFamily="34" charset="0"/>
                        </a:rPr>
                        <a:t>645</a:t>
                      </a:r>
                    </a:p>
                  </a:txBody>
                  <a:tcPr marL="6665" marR="6665" marT="6665" marB="0" anchor="ctr">
                    <a:lnL w="25400" cap="flat" cmpd="dbl"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9050" cap="flat" cmpd="sng" algn="ctr">
                      <a:solidFill>
                        <a:srgbClr val="2E869C"/>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0DDD4"/>
                    </a:solidFill>
                  </a:tcPr>
                </a:tc>
                <a:tc>
                  <a:txBody>
                    <a:bodyPr/>
                    <a:lstStyle/>
                    <a:p>
                      <a:pPr algn="ctr" rtl="0" fontAlgn="ctr"/>
                      <a:r>
                        <a:rPr lang="en-US" sz="900" b="1" i="1" u="none" strike="noStrike">
                          <a:solidFill>
                            <a:srgbClr val="2E869C"/>
                          </a:solidFill>
                          <a:effectLst/>
                          <a:highlight>
                            <a:srgbClr val="C0DDD4"/>
                          </a:highlight>
                          <a:latin typeface="Calibri" panose="020F0502020204030204" pitchFamily="34" charset="0"/>
                        </a:rPr>
                        <a:t>24%</a:t>
                      </a:r>
                    </a:p>
                  </a:txBody>
                  <a:tcPr marL="6665" marR="6665" marT="6665" marB="0" anchor="ctr">
                    <a:lnL w="6350" cap="flat" cmpd="sng" algn="ctr">
                      <a:solidFill>
                        <a:srgbClr val="BFBFBF"/>
                      </a:solidFill>
                      <a:prstDash val="solid"/>
                      <a:round/>
                      <a:headEnd type="none" w="med" len="med"/>
                      <a:tailEnd type="none" w="med" len="med"/>
                    </a:lnL>
                    <a:lnR>
                      <a:noFill/>
                    </a:lnR>
                    <a:lnT w="19050" cap="flat" cmpd="sng" algn="ctr">
                      <a:solidFill>
                        <a:srgbClr val="2E869C"/>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0DDD4"/>
                    </a:solidFill>
                  </a:tcPr>
                </a:tc>
                <a:extLst>
                  <a:ext uri="{0D108BD9-81ED-4DB2-BD59-A6C34878D82A}">
                    <a16:rowId xmlns:a16="http://schemas.microsoft.com/office/drawing/2014/main" val="2243676274"/>
                  </a:ext>
                </a:extLst>
              </a:tr>
            </a:tbl>
          </a:graphicData>
        </a:graphic>
      </p:graphicFrame>
    </p:spTree>
    <p:extLst>
      <p:ext uri="{BB962C8B-B14F-4D97-AF65-F5344CB8AC3E}">
        <p14:creationId xmlns:p14="http://schemas.microsoft.com/office/powerpoint/2010/main" val="30389840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11782" y="752322"/>
            <a:ext cx="10059465" cy="242213"/>
          </a:xfrm>
        </p:spPr>
        <p:txBody>
          <a:bodyPr/>
          <a:lstStyle/>
          <a:p>
            <a:r>
              <a:rPr lang="en-US"/>
              <a:t>Participants Impacted by ERC Engineering Education Activities, FY 2023</a:t>
            </a:r>
            <a:endParaRPr lang="en-US">
              <a:cs typeface="Calibri"/>
            </a:endParaRPr>
          </a:p>
        </p:txBody>
      </p:sp>
      <p:sp>
        <p:nvSpPr>
          <p:cNvPr id="4" name="Slide Number Placeholder 3"/>
          <p:cNvSpPr>
            <a:spLocks noGrp="1"/>
          </p:cNvSpPr>
          <p:nvPr>
            <p:ph type="sldNum" sz="quarter" idx="12"/>
          </p:nvPr>
        </p:nvSpPr>
        <p:spPr/>
        <p:txBody>
          <a:bodyPr/>
          <a:lstStyle/>
          <a:p>
            <a:r>
              <a:rPr lang="en-US">
                <a:solidFill>
                  <a:prstClr val="black"/>
                </a:solidFill>
              </a:rPr>
              <a:t>9</a:t>
            </a:r>
          </a:p>
        </p:txBody>
      </p:sp>
      <p:graphicFrame>
        <p:nvGraphicFramePr>
          <p:cNvPr id="5" name="Table 4">
            <a:extLst>
              <a:ext uri="{FF2B5EF4-FFF2-40B4-BE49-F238E27FC236}">
                <a16:creationId xmlns:a16="http://schemas.microsoft.com/office/drawing/2014/main" id="{C27AD807-930D-D0B2-0DD4-298E521B3AE1}"/>
              </a:ext>
            </a:extLst>
          </p:cNvPr>
          <p:cNvGraphicFramePr>
            <a:graphicFrameLocks noGrp="1"/>
          </p:cNvGraphicFramePr>
          <p:nvPr>
            <p:extLst>
              <p:ext uri="{D42A27DB-BD31-4B8C-83A1-F6EECF244321}">
                <p14:modId xmlns:p14="http://schemas.microsoft.com/office/powerpoint/2010/main" val="2020016078"/>
              </p:ext>
            </p:extLst>
          </p:nvPr>
        </p:nvGraphicFramePr>
        <p:xfrm>
          <a:off x="1311782" y="1363849"/>
          <a:ext cx="9641283" cy="4095750"/>
        </p:xfrm>
        <a:graphic>
          <a:graphicData uri="http://schemas.openxmlformats.org/drawingml/2006/table">
            <a:tbl>
              <a:tblPr/>
              <a:tblGrid>
                <a:gridCol w="7506113">
                  <a:extLst>
                    <a:ext uri="{9D8B030D-6E8A-4147-A177-3AD203B41FA5}">
                      <a16:colId xmlns:a16="http://schemas.microsoft.com/office/drawing/2014/main" val="2337238858"/>
                    </a:ext>
                  </a:extLst>
                </a:gridCol>
                <a:gridCol w="2135170">
                  <a:extLst>
                    <a:ext uri="{9D8B030D-6E8A-4147-A177-3AD203B41FA5}">
                      <a16:colId xmlns:a16="http://schemas.microsoft.com/office/drawing/2014/main" val="2594925147"/>
                    </a:ext>
                  </a:extLst>
                </a:gridCol>
              </a:tblGrid>
              <a:tr h="638175">
                <a:tc>
                  <a:txBody>
                    <a:bodyPr/>
                    <a:lstStyle/>
                    <a:p>
                      <a:pPr algn="ctr" rtl="0" fontAlgn="ctr"/>
                      <a:r>
                        <a:rPr lang="en-US" sz="1400" b="1" i="0" u="none" strike="noStrike">
                          <a:solidFill>
                            <a:srgbClr val="2E869C"/>
                          </a:solidFill>
                          <a:effectLst/>
                          <a:latin typeface="Calibri" panose="020F0502020204030204" pitchFamily="34" charset="0"/>
                        </a:rPr>
                        <a:t>Outreach Participants </a:t>
                      </a:r>
                    </a:p>
                  </a:txBody>
                  <a:tcPr marL="7620" marR="7620" marT="7620" marB="0" anchor="ctr">
                    <a:lnL>
                      <a:noFill/>
                    </a:lnL>
                    <a:lnR w="25400" cap="flat" cmpd="dbl" algn="ctr">
                      <a:solidFill>
                        <a:srgbClr val="BFBFBF"/>
                      </a:solidFill>
                      <a:prstDash val="solid"/>
                      <a:round/>
                      <a:headEnd type="none" w="med" len="med"/>
                      <a:tailEnd type="none" w="med" len="med"/>
                    </a:lnR>
                    <a:lnT w="6350" cap="flat" cmpd="sng" algn="ctr">
                      <a:solidFill>
                        <a:srgbClr val="A6A6A6"/>
                      </a:solidFill>
                      <a:prstDash val="solid"/>
                      <a:round/>
                      <a:headEnd type="none" w="med" len="med"/>
                      <a:tailEnd type="none" w="med" len="med"/>
                    </a:lnT>
                    <a:lnB w="19050" cap="flat" cmpd="sng" algn="ctr">
                      <a:solidFill>
                        <a:srgbClr val="2E869C"/>
                      </a:solidFill>
                      <a:prstDash val="solid"/>
                      <a:round/>
                      <a:headEnd type="none" w="med" len="med"/>
                      <a:tailEnd type="none" w="med" len="med"/>
                    </a:lnB>
                    <a:noFill/>
                  </a:tcPr>
                </a:tc>
                <a:tc>
                  <a:txBody>
                    <a:bodyPr/>
                    <a:lstStyle/>
                    <a:p>
                      <a:pPr algn="ctr" rtl="0" fontAlgn="ctr"/>
                      <a:r>
                        <a:rPr lang="en-US" sz="1400" b="1" i="0" u="none" strike="noStrike">
                          <a:solidFill>
                            <a:srgbClr val="2E869C"/>
                          </a:solidFill>
                          <a:effectLst/>
                          <a:latin typeface="Calibri" panose="020F0502020204030204" pitchFamily="34" charset="0"/>
                        </a:rPr>
                        <a:t>Total</a:t>
                      </a:r>
                    </a:p>
                  </a:txBody>
                  <a:tcPr marL="7620" marR="7620" marT="7620" marB="0" anchor="ctr">
                    <a:lnL w="25400" cap="flat" cmpd="dbl" algn="ctr">
                      <a:solidFill>
                        <a:srgbClr val="BFBFBF"/>
                      </a:solidFill>
                      <a:prstDash val="solid"/>
                      <a:round/>
                      <a:headEnd type="none" w="med" len="med"/>
                      <a:tailEnd type="none" w="med" len="med"/>
                    </a:lnL>
                    <a:lnR>
                      <a:noFill/>
                    </a:lnR>
                    <a:lnT w="6350" cap="flat" cmpd="sng" algn="ctr">
                      <a:solidFill>
                        <a:srgbClr val="A6A6A6"/>
                      </a:solidFill>
                      <a:prstDash val="solid"/>
                      <a:round/>
                      <a:headEnd type="none" w="med" len="med"/>
                      <a:tailEnd type="none" w="med" len="med"/>
                    </a:lnT>
                    <a:lnB w="19050" cap="flat" cmpd="sng" algn="ctr">
                      <a:solidFill>
                        <a:srgbClr val="2E869C"/>
                      </a:solidFill>
                      <a:prstDash val="solid"/>
                      <a:round/>
                      <a:headEnd type="none" w="med" len="med"/>
                      <a:tailEnd type="none" w="med" len="med"/>
                    </a:lnB>
                    <a:noFill/>
                  </a:tcPr>
                </a:tc>
                <a:extLst>
                  <a:ext uri="{0D108BD9-81ED-4DB2-BD59-A6C34878D82A}">
                    <a16:rowId xmlns:a16="http://schemas.microsoft.com/office/drawing/2014/main" val="4154763589"/>
                  </a:ext>
                </a:extLst>
              </a:tr>
              <a:tr h="333375">
                <a:tc gridSpan="2">
                  <a:txBody>
                    <a:bodyPr/>
                    <a:lstStyle/>
                    <a:p>
                      <a:pPr algn="l" rtl="0" fontAlgn="ctr"/>
                      <a:r>
                        <a:rPr lang="en-US" sz="1400" b="1" i="1" u="none" strike="noStrike">
                          <a:solidFill>
                            <a:srgbClr val="2E869C"/>
                          </a:solidFill>
                          <a:effectLst/>
                          <a:highlight>
                            <a:srgbClr val="D5E8DF"/>
                          </a:highlight>
                          <a:latin typeface="Calibri" panose="020F0502020204030204" pitchFamily="34" charset="0"/>
                        </a:rPr>
                        <a:t>  Community College Events</a:t>
                      </a:r>
                    </a:p>
                  </a:txBody>
                  <a:tcPr marL="7620" marR="7620" marT="7620" marB="0" anchor="ctr">
                    <a:lnL>
                      <a:noFill/>
                    </a:lnL>
                    <a:lnR>
                      <a:noFill/>
                    </a:lnR>
                    <a:lnT w="19050" cap="flat" cmpd="sng" algn="ctr">
                      <a:solidFill>
                        <a:srgbClr val="2E869C"/>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5E8DF"/>
                    </a:solidFill>
                  </a:tcPr>
                </a:tc>
                <a:tc hMerge="1">
                  <a:txBody>
                    <a:bodyPr/>
                    <a:lstStyle/>
                    <a:p>
                      <a:endParaRPr lang="en-US"/>
                    </a:p>
                  </a:txBody>
                  <a:tcPr/>
                </a:tc>
                <a:extLst>
                  <a:ext uri="{0D108BD9-81ED-4DB2-BD59-A6C34878D82A}">
                    <a16:rowId xmlns:a16="http://schemas.microsoft.com/office/drawing/2014/main" val="1331334429"/>
                  </a:ext>
                </a:extLst>
              </a:tr>
              <a:tr h="476250">
                <a:tc>
                  <a:txBody>
                    <a:bodyPr/>
                    <a:lstStyle/>
                    <a:p>
                      <a:pPr algn="l" rtl="0" fontAlgn="ctr"/>
                      <a:r>
                        <a:rPr lang="en-US" sz="1400" b="0" i="0" u="none" strike="noStrike">
                          <a:solidFill>
                            <a:srgbClr val="000000"/>
                          </a:solidFill>
                          <a:effectLst/>
                          <a:latin typeface="Calibri" panose="020F0502020204030204" pitchFamily="34" charset="0"/>
                        </a:rPr>
                        <a:t>Faculty Who Attended ERC-Sponsored Educational</a:t>
                      </a:r>
                      <a:br>
                        <a:rPr lang="en-US" sz="1400" b="0" i="0" u="none" strike="noStrike">
                          <a:solidFill>
                            <a:srgbClr val="000000"/>
                          </a:solidFill>
                          <a:effectLst/>
                          <a:latin typeface="Calibri" panose="020F0502020204030204" pitchFamily="34" charset="0"/>
                        </a:rPr>
                      </a:br>
                      <a:r>
                        <a:rPr lang="en-US" sz="1400" b="0" i="0" u="none" strike="noStrike">
                          <a:solidFill>
                            <a:srgbClr val="000000"/>
                          </a:solidFill>
                          <a:effectLst/>
                          <a:latin typeface="Calibri" panose="020F0502020204030204" pitchFamily="34" charset="0"/>
                        </a:rPr>
                        <a:t> Outreach Events</a:t>
                      </a:r>
                    </a:p>
                  </a:txBody>
                  <a:tcPr marR="7620" marT="7620" marB="0" anchor="ctr">
                    <a:lnL>
                      <a:noFill/>
                    </a:lnL>
                    <a:lnR w="25400" cap="flat" cmpd="dbl" algn="ctr">
                      <a:solidFill>
                        <a:srgbClr val="A6A6A6"/>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1400" b="0" i="0" u="none" strike="noStrike">
                          <a:solidFill>
                            <a:srgbClr val="000000"/>
                          </a:solidFill>
                          <a:effectLst/>
                          <a:latin typeface="Calibri" panose="020F0502020204030204" pitchFamily="34" charset="0"/>
                        </a:rPr>
                        <a:t>99</a:t>
                      </a:r>
                    </a:p>
                  </a:txBody>
                  <a:tcPr marL="7620" marR="7620" marT="7620" marB="0" anchor="ctr">
                    <a:lnL w="25400" cap="flat" cmpd="dbl" algn="ctr">
                      <a:solidFill>
                        <a:srgbClr val="A6A6A6"/>
                      </a:solidFill>
                      <a:prstDash val="solid"/>
                      <a:round/>
                      <a:headEnd type="none" w="med" len="med"/>
                      <a:tailEnd type="none" w="med" len="med"/>
                    </a:lnL>
                    <a:lnR>
                      <a:noFill/>
                    </a:lnR>
                    <a:lnT w="6350" cap="flat" cmpd="sng" algn="ctr">
                      <a:solidFill>
                        <a:srgbClr val="BFBFBF"/>
                      </a:solidFill>
                      <a:prstDash val="solid"/>
                      <a:round/>
                      <a:headEnd type="none" w="med" len="med"/>
                      <a:tailEnd type="none" w="med" len="med"/>
                    </a:lnT>
                    <a:lnB w="6350" cap="flat" cmpd="sng" algn="ctr">
                      <a:solidFill>
                        <a:srgbClr val="A6A6A6"/>
                      </a:solidFill>
                      <a:prstDash val="solid"/>
                      <a:round/>
                      <a:headEnd type="none" w="med" len="med"/>
                      <a:tailEnd type="none" w="med" len="med"/>
                    </a:lnB>
                    <a:noFill/>
                  </a:tcPr>
                </a:tc>
                <a:extLst>
                  <a:ext uri="{0D108BD9-81ED-4DB2-BD59-A6C34878D82A}">
                    <a16:rowId xmlns:a16="http://schemas.microsoft.com/office/drawing/2014/main" val="1941760027"/>
                  </a:ext>
                </a:extLst>
              </a:tr>
              <a:tr h="457200">
                <a:tc>
                  <a:txBody>
                    <a:bodyPr/>
                    <a:lstStyle/>
                    <a:p>
                      <a:pPr algn="l" rtl="0" fontAlgn="ctr"/>
                      <a:r>
                        <a:rPr lang="en-US" sz="1400" b="0" i="0" u="none" strike="noStrike">
                          <a:solidFill>
                            <a:srgbClr val="000000"/>
                          </a:solidFill>
                          <a:effectLst/>
                          <a:latin typeface="Calibri" panose="020F0502020204030204" pitchFamily="34" charset="0"/>
                        </a:rPr>
                        <a:t>Students Who Attended ERC-Sponsored Educational</a:t>
                      </a:r>
                      <a:br>
                        <a:rPr lang="en-US" sz="1400" b="0" i="0" u="none" strike="noStrike">
                          <a:solidFill>
                            <a:srgbClr val="000000"/>
                          </a:solidFill>
                          <a:effectLst/>
                          <a:latin typeface="Calibri" panose="020F0502020204030204" pitchFamily="34" charset="0"/>
                        </a:rPr>
                      </a:br>
                      <a:r>
                        <a:rPr lang="en-US" sz="1400" b="0" i="0" u="none" strike="noStrike">
                          <a:solidFill>
                            <a:srgbClr val="000000"/>
                          </a:solidFill>
                          <a:effectLst/>
                          <a:latin typeface="Calibri" panose="020F0502020204030204" pitchFamily="34" charset="0"/>
                        </a:rPr>
                        <a:t> Outreach Events</a:t>
                      </a:r>
                    </a:p>
                  </a:txBody>
                  <a:tcPr marR="7620" marT="7620" marB="0" anchor="ctr">
                    <a:lnL>
                      <a:noFill/>
                    </a:lnL>
                    <a:lnR w="25400" cap="flat" cmpd="dbl" algn="ctr">
                      <a:solidFill>
                        <a:srgbClr val="A6A6A6"/>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1400" b="0" i="0" u="none" strike="noStrike">
                          <a:solidFill>
                            <a:srgbClr val="000000"/>
                          </a:solidFill>
                          <a:effectLst/>
                          <a:latin typeface="Calibri" panose="020F0502020204030204" pitchFamily="34" charset="0"/>
                        </a:rPr>
                        <a:t>368</a:t>
                      </a:r>
                    </a:p>
                  </a:txBody>
                  <a:tcPr marL="7620" marR="7620" marT="7620" marB="0" anchor="ctr">
                    <a:lnL w="25400" cap="flat" cmpd="dbl" algn="ctr">
                      <a:solidFill>
                        <a:srgbClr val="A6A6A6"/>
                      </a:solidFill>
                      <a:prstDash val="solid"/>
                      <a:round/>
                      <a:headEnd type="none" w="med" len="med"/>
                      <a:tailEnd type="none" w="med" len="med"/>
                    </a:lnL>
                    <a:lnR>
                      <a:noFill/>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noFill/>
                  </a:tcPr>
                </a:tc>
                <a:extLst>
                  <a:ext uri="{0D108BD9-81ED-4DB2-BD59-A6C34878D82A}">
                    <a16:rowId xmlns:a16="http://schemas.microsoft.com/office/drawing/2014/main" val="4267013312"/>
                  </a:ext>
                </a:extLst>
              </a:tr>
              <a:tr h="371475">
                <a:tc>
                  <a:txBody>
                    <a:bodyPr/>
                    <a:lstStyle/>
                    <a:p>
                      <a:pPr algn="l" rtl="0" fontAlgn="ctr"/>
                      <a:r>
                        <a:rPr lang="en-US" sz="1400" b="0" i="0" u="none" strike="noStrike">
                          <a:solidFill>
                            <a:srgbClr val="000000"/>
                          </a:solidFill>
                          <a:effectLst/>
                          <a:latin typeface="Calibri" panose="020F0502020204030204" pitchFamily="34" charset="0"/>
                        </a:rPr>
                        <a:t>Total</a:t>
                      </a:r>
                    </a:p>
                  </a:txBody>
                  <a:tcPr marR="7620" marT="7620" marB="0" anchor="ctr">
                    <a:lnL>
                      <a:noFill/>
                    </a:lnL>
                    <a:lnR w="25400" cap="flat" cmpd="dbl" algn="ctr">
                      <a:solidFill>
                        <a:srgbClr val="A6A6A6"/>
                      </a:solidFill>
                      <a:prstDash val="solid"/>
                      <a:round/>
                      <a:headEnd type="none" w="med" len="med"/>
                      <a:tailEnd type="none" w="med" len="med"/>
                    </a:lnR>
                    <a:lnT w="6350" cap="flat" cmpd="sng" algn="ctr">
                      <a:solidFill>
                        <a:srgbClr val="BFBFBF"/>
                      </a:solidFill>
                      <a:prstDash val="solid"/>
                      <a:round/>
                      <a:headEnd type="none" w="med" len="med"/>
                      <a:tailEnd type="none" w="med" len="med"/>
                    </a:lnT>
                    <a:lnB w="19050" cap="flat" cmpd="sng" algn="ctr">
                      <a:solidFill>
                        <a:srgbClr val="2E869C"/>
                      </a:solidFill>
                      <a:prstDash val="solid"/>
                      <a:round/>
                      <a:headEnd type="none" w="med" len="med"/>
                      <a:tailEnd type="none" w="med" len="med"/>
                    </a:lnB>
                    <a:noFill/>
                  </a:tcPr>
                </a:tc>
                <a:tc>
                  <a:txBody>
                    <a:bodyPr/>
                    <a:lstStyle/>
                    <a:p>
                      <a:pPr algn="ctr" fontAlgn="ctr"/>
                      <a:r>
                        <a:rPr lang="en-US" sz="1400" b="0" i="0" u="none" strike="noStrike">
                          <a:solidFill>
                            <a:srgbClr val="000000"/>
                          </a:solidFill>
                          <a:effectLst/>
                          <a:latin typeface="Calibri" panose="020F0502020204030204" pitchFamily="34" charset="0"/>
                        </a:rPr>
                        <a:t>467</a:t>
                      </a:r>
                    </a:p>
                  </a:txBody>
                  <a:tcPr marL="7620" marR="7620" marT="7620" marB="0" anchor="ctr">
                    <a:lnL w="25400" cap="flat" cmpd="dbl" algn="ctr">
                      <a:solidFill>
                        <a:srgbClr val="A6A6A6"/>
                      </a:solidFill>
                      <a:prstDash val="solid"/>
                      <a:round/>
                      <a:headEnd type="none" w="med" len="med"/>
                      <a:tailEnd type="none" w="med" len="med"/>
                    </a:lnL>
                    <a:lnR>
                      <a:noFill/>
                    </a:lnR>
                    <a:lnT w="6350" cap="flat" cmpd="sng" algn="ctr">
                      <a:solidFill>
                        <a:srgbClr val="A6A6A6"/>
                      </a:solidFill>
                      <a:prstDash val="solid"/>
                      <a:round/>
                      <a:headEnd type="none" w="med" len="med"/>
                      <a:tailEnd type="none" w="med" len="med"/>
                    </a:lnT>
                    <a:lnB w="19050" cap="flat" cmpd="sng" algn="ctr">
                      <a:solidFill>
                        <a:srgbClr val="2E869C"/>
                      </a:solidFill>
                      <a:prstDash val="solid"/>
                      <a:round/>
                      <a:headEnd type="none" w="med" len="med"/>
                      <a:tailEnd type="none" w="med" len="med"/>
                    </a:lnB>
                    <a:noFill/>
                  </a:tcPr>
                </a:tc>
                <a:extLst>
                  <a:ext uri="{0D108BD9-81ED-4DB2-BD59-A6C34878D82A}">
                    <a16:rowId xmlns:a16="http://schemas.microsoft.com/office/drawing/2014/main" val="2406324432"/>
                  </a:ext>
                </a:extLst>
              </a:tr>
              <a:tr h="361950">
                <a:tc gridSpan="2">
                  <a:txBody>
                    <a:bodyPr/>
                    <a:lstStyle/>
                    <a:p>
                      <a:pPr algn="l" rtl="0" fontAlgn="ctr"/>
                      <a:r>
                        <a:rPr lang="en-US" sz="1400" b="1" i="1" u="none" strike="noStrike">
                          <a:solidFill>
                            <a:srgbClr val="2E869C"/>
                          </a:solidFill>
                          <a:effectLst/>
                          <a:highlight>
                            <a:srgbClr val="D5E8DF"/>
                          </a:highlight>
                          <a:latin typeface="Calibri" panose="020F0502020204030204" pitchFamily="34" charset="0"/>
                        </a:rPr>
                        <a:t>  K–12 Events</a:t>
                      </a:r>
                    </a:p>
                  </a:txBody>
                  <a:tcPr marL="7620" marR="7620" marT="7620" marB="0" anchor="ctr">
                    <a:lnL>
                      <a:noFill/>
                    </a:lnL>
                    <a:lnR>
                      <a:noFill/>
                    </a:lnR>
                    <a:lnT w="19050" cap="flat" cmpd="sng" algn="ctr">
                      <a:solidFill>
                        <a:srgbClr val="2E869C"/>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5E8DF"/>
                    </a:solidFill>
                  </a:tcPr>
                </a:tc>
                <a:tc hMerge="1">
                  <a:txBody>
                    <a:bodyPr/>
                    <a:lstStyle/>
                    <a:p>
                      <a:endParaRPr lang="en-US"/>
                    </a:p>
                  </a:txBody>
                  <a:tcPr/>
                </a:tc>
                <a:extLst>
                  <a:ext uri="{0D108BD9-81ED-4DB2-BD59-A6C34878D82A}">
                    <a16:rowId xmlns:a16="http://schemas.microsoft.com/office/drawing/2014/main" val="1753892298"/>
                  </a:ext>
                </a:extLst>
              </a:tr>
              <a:tr h="352425">
                <a:tc>
                  <a:txBody>
                    <a:bodyPr/>
                    <a:lstStyle/>
                    <a:p>
                      <a:pPr algn="l" rtl="0" fontAlgn="ctr"/>
                      <a:r>
                        <a:rPr lang="en-US" sz="1400" b="0" i="0" u="none" strike="noStrike">
                          <a:solidFill>
                            <a:srgbClr val="000000"/>
                          </a:solidFill>
                          <a:effectLst/>
                          <a:latin typeface="Calibri" panose="020F0502020204030204" pitchFamily="34" charset="0"/>
                        </a:rPr>
                        <a:t>Pre-college K–12 Teachers</a:t>
                      </a:r>
                    </a:p>
                  </a:txBody>
                  <a:tcPr marR="7620" marT="7620" marB="0" anchor="ctr">
                    <a:lnL>
                      <a:noFill/>
                    </a:lnL>
                    <a:lnR w="25400" cap="flat" cmpd="dbl" algn="ctr">
                      <a:solidFill>
                        <a:srgbClr val="A6A6A6"/>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1400" b="0" i="0" u="none" strike="noStrike">
                          <a:solidFill>
                            <a:srgbClr val="000000"/>
                          </a:solidFill>
                          <a:effectLst/>
                          <a:latin typeface="Calibri" panose="020F0502020204030204" pitchFamily="34" charset="0"/>
                        </a:rPr>
                        <a:t>4,912</a:t>
                      </a:r>
                    </a:p>
                  </a:txBody>
                  <a:tcPr marL="7620" marR="7620" marT="7620" marB="0" anchor="ctr">
                    <a:lnL w="25400" cap="flat" cmpd="dbl" algn="ctr">
                      <a:solidFill>
                        <a:srgbClr val="A6A6A6"/>
                      </a:solidFill>
                      <a:prstDash val="solid"/>
                      <a:round/>
                      <a:headEnd type="none" w="med" len="med"/>
                      <a:tailEnd type="none" w="med" len="med"/>
                    </a:lnL>
                    <a:lnR>
                      <a:noFill/>
                    </a:lnR>
                    <a:lnT w="6350" cap="flat" cmpd="sng" algn="ctr">
                      <a:solidFill>
                        <a:srgbClr val="BFBFBF"/>
                      </a:solidFill>
                      <a:prstDash val="solid"/>
                      <a:round/>
                      <a:headEnd type="none" w="med" len="med"/>
                      <a:tailEnd type="none" w="med" len="med"/>
                    </a:lnT>
                    <a:lnB w="6350" cap="flat" cmpd="sng" algn="ctr">
                      <a:solidFill>
                        <a:srgbClr val="A6A6A6"/>
                      </a:solidFill>
                      <a:prstDash val="solid"/>
                      <a:round/>
                      <a:headEnd type="none" w="med" len="med"/>
                      <a:tailEnd type="none" w="med" len="med"/>
                    </a:lnB>
                    <a:noFill/>
                  </a:tcPr>
                </a:tc>
                <a:extLst>
                  <a:ext uri="{0D108BD9-81ED-4DB2-BD59-A6C34878D82A}">
                    <a16:rowId xmlns:a16="http://schemas.microsoft.com/office/drawing/2014/main" val="809906062"/>
                  </a:ext>
                </a:extLst>
              </a:tr>
              <a:tr h="361950">
                <a:tc>
                  <a:txBody>
                    <a:bodyPr/>
                    <a:lstStyle/>
                    <a:p>
                      <a:pPr algn="l" rtl="0" fontAlgn="ctr"/>
                      <a:r>
                        <a:rPr lang="en-US" sz="1400" b="0" i="0" u="none" strike="noStrike">
                          <a:solidFill>
                            <a:srgbClr val="000000"/>
                          </a:solidFill>
                          <a:effectLst/>
                          <a:latin typeface="Calibri" panose="020F0502020204030204" pitchFamily="34" charset="0"/>
                        </a:rPr>
                        <a:t>K–12 Students</a:t>
                      </a:r>
                    </a:p>
                  </a:txBody>
                  <a:tcPr marR="7620" marT="7620" marB="0" anchor="ctr">
                    <a:lnL>
                      <a:noFill/>
                    </a:lnL>
                    <a:lnR w="25400" cap="flat" cmpd="dbl" algn="ctr">
                      <a:solidFill>
                        <a:srgbClr val="A6A6A6"/>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1400" b="0" i="0" u="none" strike="noStrike">
                          <a:solidFill>
                            <a:srgbClr val="000000"/>
                          </a:solidFill>
                          <a:effectLst/>
                          <a:latin typeface="Calibri" panose="020F0502020204030204" pitchFamily="34" charset="0"/>
                        </a:rPr>
                        <a:t>31,737</a:t>
                      </a:r>
                    </a:p>
                  </a:txBody>
                  <a:tcPr marL="7620" marR="7620" marT="7620" marB="0" anchor="ctr">
                    <a:lnL w="25400" cap="flat" cmpd="dbl" algn="ctr">
                      <a:solidFill>
                        <a:srgbClr val="A6A6A6"/>
                      </a:solidFill>
                      <a:prstDash val="solid"/>
                      <a:round/>
                      <a:headEnd type="none" w="med" len="med"/>
                      <a:tailEnd type="none" w="med" len="med"/>
                    </a:lnL>
                    <a:lnR>
                      <a:noFill/>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noFill/>
                  </a:tcPr>
                </a:tc>
                <a:extLst>
                  <a:ext uri="{0D108BD9-81ED-4DB2-BD59-A6C34878D82A}">
                    <a16:rowId xmlns:a16="http://schemas.microsoft.com/office/drawing/2014/main" val="1328201609"/>
                  </a:ext>
                </a:extLst>
              </a:tr>
              <a:tr h="371475">
                <a:tc>
                  <a:txBody>
                    <a:bodyPr/>
                    <a:lstStyle/>
                    <a:p>
                      <a:pPr algn="l" rtl="0" fontAlgn="ctr"/>
                      <a:r>
                        <a:rPr lang="en-US" sz="1400" b="0" i="0" u="none" strike="noStrike">
                          <a:solidFill>
                            <a:srgbClr val="000000"/>
                          </a:solidFill>
                          <a:effectLst/>
                          <a:latin typeface="Calibri" panose="020F0502020204030204" pitchFamily="34" charset="0"/>
                        </a:rPr>
                        <a:t>Total</a:t>
                      </a:r>
                    </a:p>
                  </a:txBody>
                  <a:tcPr marR="7620" marT="7620" marB="0" anchor="ctr">
                    <a:lnL>
                      <a:noFill/>
                    </a:lnL>
                    <a:lnR w="25400" cap="flat" cmpd="dbl" algn="ctr">
                      <a:solidFill>
                        <a:srgbClr val="A6A6A6"/>
                      </a:solidFill>
                      <a:prstDash val="solid"/>
                      <a:round/>
                      <a:headEnd type="none" w="med" len="med"/>
                      <a:tailEnd type="none" w="med" len="med"/>
                    </a:lnR>
                    <a:lnT w="6350" cap="flat" cmpd="sng" algn="ctr">
                      <a:solidFill>
                        <a:srgbClr val="BFBFBF"/>
                      </a:solidFill>
                      <a:prstDash val="solid"/>
                      <a:round/>
                      <a:headEnd type="none" w="med" len="med"/>
                      <a:tailEnd type="none" w="med" len="med"/>
                    </a:lnT>
                    <a:lnB w="19050" cap="flat" cmpd="sng" algn="ctr">
                      <a:solidFill>
                        <a:srgbClr val="2E869C"/>
                      </a:solidFill>
                      <a:prstDash val="solid"/>
                      <a:round/>
                      <a:headEnd type="none" w="med" len="med"/>
                      <a:tailEnd type="none" w="med" len="med"/>
                    </a:lnB>
                    <a:noFill/>
                  </a:tcPr>
                </a:tc>
                <a:tc>
                  <a:txBody>
                    <a:bodyPr/>
                    <a:lstStyle/>
                    <a:p>
                      <a:pPr algn="ctr" fontAlgn="ctr"/>
                      <a:r>
                        <a:rPr lang="en-US" sz="1400" b="0" i="0" u="none" strike="noStrike">
                          <a:solidFill>
                            <a:srgbClr val="000000"/>
                          </a:solidFill>
                          <a:effectLst/>
                          <a:latin typeface="Calibri" panose="020F0502020204030204" pitchFamily="34" charset="0"/>
                        </a:rPr>
                        <a:t>36,649</a:t>
                      </a:r>
                    </a:p>
                  </a:txBody>
                  <a:tcPr marL="7620" marR="7620" marT="7620" marB="0" anchor="ctr">
                    <a:lnL w="25400" cap="flat" cmpd="dbl" algn="ctr">
                      <a:solidFill>
                        <a:srgbClr val="A6A6A6"/>
                      </a:solidFill>
                      <a:prstDash val="solid"/>
                      <a:round/>
                      <a:headEnd type="none" w="med" len="med"/>
                      <a:tailEnd type="none" w="med" len="med"/>
                    </a:lnL>
                    <a:lnR>
                      <a:noFill/>
                    </a:lnR>
                    <a:lnT w="6350" cap="flat" cmpd="sng" algn="ctr">
                      <a:solidFill>
                        <a:srgbClr val="A6A6A6"/>
                      </a:solidFill>
                      <a:prstDash val="solid"/>
                      <a:round/>
                      <a:headEnd type="none" w="med" len="med"/>
                      <a:tailEnd type="none" w="med" len="med"/>
                    </a:lnT>
                    <a:lnB w="19050" cap="flat" cmpd="sng" algn="ctr">
                      <a:solidFill>
                        <a:srgbClr val="2E869C"/>
                      </a:solidFill>
                      <a:prstDash val="solid"/>
                      <a:round/>
                      <a:headEnd type="none" w="med" len="med"/>
                      <a:tailEnd type="none" w="med" len="med"/>
                    </a:lnB>
                    <a:noFill/>
                  </a:tcPr>
                </a:tc>
                <a:extLst>
                  <a:ext uri="{0D108BD9-81ED-4DB2-BD59-A6C34878D82A}">
                    <a16:rowId xmlns:a16="http://schemas.microsoft.com/office/drawing/2014/main" val="2942523303"/>
                  </a:ext>
                </a:extLst>
              </a:tr>
              <a:tr h="371475">
                <a:tc>
                  <a:txBody>
                    <a:bodyPr/>
                    <a:lstStyle/>
                    <a:p>
                      <a:pPr algn="l" rtl="0" fontAlgn="ctr"/>
                      <a:r>
                        <a:rPr lang="en-US" sz="1400" b="1" i="1" u="none" strike="noStrike">
                          <a:solidFill>
                            <a:srgbClr val="2E869C"/>
                          </a:solidFill>
                          <a:effectLst/>
                          <a:highlight>
                            <a:srgbClr val="D5E8DF"/>
                          </a:highlight>
                          <a:latin typeface="Calibri" panose="020F0502020204030204" pitchFamily="34" charset="0"/>
                        </a:rPr>
                        <a:t>Grand Total</a:t>
                      </a:r>
                    </a:p>
                  </a:txBody>
                  <a:tcPr marR="7620" marT="7620" marB="0" anchor="ctr">
                    <a:lnL>
                      <a:noFill/>
                    </a:lnL>
                    <a:lnR w="25400" cap="flat" cmpd="dbl" algn="ctr">
                      <a:solidFill>
                        <a:srgbClr val="BFBFBF"/>
                      </a:solidFill>
                      <a:prstDash val="solid"/>
                      <a:round/>
                      <a:headEnd type="none" w="med" len="med"/>
                      <a:tailEnd type="none" w="med" len="med"/>
                    </a:lnR>
                    <a:lnT w="19050" cap="flat" cmpd="sng" algn="ctr">
                      <a:solidFill>
                        <a:srgbClr val="2E869C"/>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5E8DF"/>
                    </a:solidFill>
                  </a:tcPr>
                </a:tc>
                <a:tc>
                  <a:txBody>
                    <a:bodyPr/>
                    <a:lstStyle/>
                    <a:p>
                      <a:pPr algn="ctr" rtl="0" fontAlgn="ctr"/>
                      <a:r>
                        <a:rPr lang="en-US" sz="1400" b="1" i="1" u="none" strike="noStrike">
                          <a:solidFill>
                            <a:srgbClr val="2E869C"/>
                          </a:solidFill>
                          <a:effectLst/>
                          <a:highlight>
                            <a:srgbClr val="D5E8DF"/>
                          </a:highlight>
                          <a:latin typeface="Calibri" panose="020F0502020204030204" pitchFamily="34" charset="0"/>
                        </a:rPr>
                        <a:t>37,116</a:t>
                      </a:r>
                    </a:p>
                  </a:txBody>
                  <a:tcPr marL="7620" marR="7620" marT="7620" marB="0" anchor="ctr">
                    <a:lnL w="25400" cap="flat" cmpd="dbl" algn="ctr">
                      <a:solidFill>
                        <a:srgbClr val="BFBFBF"/>
                      </a:solidFill>
                      <a:prstDash val="solid"/>
                      <a:round/>
                      <a:headEnd type="none" w="med" len="med"/>
                      <a:tailEnd type="none" w="med" len="med"/>
                    </a:lnL>
                    <a:lnR>
                      <a:noFill/>
                    </a:lnR>
                    <a:lnT w="19050" cap="flat" cmpd="sng" algn="ctr">
                      <a:solidFill>
                        <a:srgbClr val="2E869C"/>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5E8DF"/>
                    </a:solidFill>
                  </a:tcPr>
                </a:tc>
                <a:extLst>
                  <a:ext uri="{0D108BD9-81ED-4DB2-BD59-A6C34878D82A}">
                    <a16:rowId xmlns:a16="http://schemas.microsoft.com/office/drawing/2014/main" val="868533305"/>
                  </a:ext>
                </a:extLst>
              </a:tr>
            </a:tbl>
          </a:graphicData>
        </a:graphic>
      </p:graphicFrame>
    </p:spTree>
    <p:extLst>
      <p:ext uri="{BB962C8B-B14F-4D97-AF65-F5344CB8AC3E}">
        <p14:creationId xmlns:p14="http://schemas.microsoft.com/office/powerpoint/2010/main" val="12565076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11782" y="745744"/>
            <a:ext cx="10059465" cy="242213"/>
          </a:xfrm>
        </p:spPr>
        <p:txBody>
          <a:bodyPr/>
          <a:lstStyle/>
          <a:p>
            <a:r>
              <a:rPr lang="en-US"/>
              <a:t>Women in ERCs, FY 2018–2023</a:t>
            </a:r>
          </a:p>
        </p:txBody>
      </p:sp>
      <p:sp>
        <p:nvSpPr>
          <p:cNvPr id="4" name="Slide Number Placeholder 3"/>
          <p:cNvSpPr>
            <a:spLocks noGrp="1"/>
          </p:cNvSpPr>
          <p:nvPr>
            <p:ph type="sldNum" sz="quarter" idx="12"/>
          </p:nvPr>
        </p:nvSpPr>
        <p:spPr/>
        <p:txBody>
          <a:bodyPr/>
          <a:lstStyle/>
          <a:p>
            <a:r>
              <a:rPr lang="en-US">
                <a:solidFill>
                  <a:prstClr val="black"/>
                </a:solidFill>
              </a:rPr>
              <a:t>10</a:t>
            </a:r>
          </a:p>
        </p:txBody>
      </p:sp>
      <p:sp>
        <p:nvSpPr>
          <p:cNvPr id="8" name="Text Box 20">
            <a:extLst>
              <a:ext uri="{FF2B5EF4-FFF2-40B4-BE49-F238E27FC236}">
                <a16:creationId xmlns:a16="http://schemas.microsoft.com/office/drawing/2014/main" id="{00000000-0008-0000-0B00-000004000000}"/>
              </a:ext>
            </a:extLst>
          </p:cNvPr>
          <p:cNvSpPr txBox="1">
            <a:spLocks noChangeArrowheads="1"/>
          </p:cNvSpPr>
          <p:nvPr/>
        </p:nvSpPr>
        <p:spPr bwMode="auto">
          <a:xfrm>
            <a:off x="1779745" y="5587382"/>
            <a:ext cx="9267199" cy="1169551"/>
          </a:xfrm>
          <a:prstGeom prst="rect">
            <a:avLst/>
          </a:prstGeom>
          <a:noFill/>
          <a:ln w="9525">
            <a:noFill/>
            <a:miter lim="800000"/>
            <a:headEnd/>
            <a:tailEnd/>
          </a:ln>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tabLst>
                <a:tab pos="514350" algn="l"/>
              </a:tabLst>
              <a:defRPr/>
            </a:pPr>
            <a:r>
              <a:rPr lang="en-US" sz="1000" b="1" i="1" kern="0">
                <a:solidFill>
                  <a:sysClr val="windowText" lastClr="000000"/>
                </a:solidFill>
                <a:latin typeface="Calibri" panose="020F0502020204030204"/>
              </a:rPr>
              <a:t>NOTES:</a:t>
            </a:r>
            <a:r>
              <a:rPr lang="en-US" sz="1000" i="1" kern="0">
                <a:solidFill>
                  <a:sysClr val="windowText" lastClr="000000"/>
                </a:solidFill>
                <a:latin typeface="Calibri" panose="020F0502020204030204"/>
              </a:rPr>
              <a:t>	</a:t>
            </a:r>
          </a:p>
          <a:p>
            <a:pPr marL="171450" indent="-171450">
              <a:buFont typeface="Arial" panose="020B0604020202020204" pitchFamily="34" charset="0"/>
              <a:buChar char="•"/>
              <a:defRPr/>
            </a:pPr>
            <a:r>
              <a:rPr lang="en-US" sz="1000" i="1" kern="0">
                <a:solidFill>
                  <a:srgbClr val="000000"/>
                </a:solidFill>
                <a:latin typeface="Calibri" panose="020F0502020204030204"/>
              </a:rPr>
              <a:t>Data from centers are not included for years in which the center entered demographic data by institution rather than per person</a:t>
            </a:r>
            <a:r>
              <a:rPr lang="en-US" sz="1000" i="1" kern="0">
                <a:solidFill>
                  <a:sysClr val="windowText" lastClr="000000"/>
                </a:solidFill>
                <a:latin typeface="Calibri" panose="020F0502020204030204"/>
              </a:rPr>
              <a:t> </a:t>
            </a:r>
          </a:p>
          <a:p>
            <a:pPr marL="171450" indent="-171450">
              <a:buFont typeface="Arial" panose="020B0604020202020204" pitchFamily="34" charset="0"/>
              <a:buChar char="•"/>
              <a:defRPr/>
            </a:pPr>
            <a:r>
              <a:rPr lang="en-US" sz="1000" i="1" kern="0">
                <a:solidFill>
                  <a:srgbClr val="000000"/>
                </a:solidFill>
                <a:latin typeface="Calibri" panose="020F0502020204030204"/>
              </a:rPr>
              <a:t>Both ERC data and National statistics are for U.S. citizens and permanent residents only </a:t>
            </a:r>
          </a:p>
          <a:p>
            <a:pPr marL="171450" indent="-171450">
              <a:buFont typeface="Arial" panose="020B0604020202020204" pitchFamily="34" charset="0"/>
              <a:buChar char="•"/>
              <a:defRPr/>
            </a:pPr>
            <a:r>
              <a:rPr lang="en-US" sz="1000" i="1" kern="0">
                <a:solidFill>
                  <a:srgbClr val="000000"/>
                </a:solidFill>
                <a:latin typeface="Calibri" panose="020F0502020204030204"/>
              </a:rPr>
              <a:t>Undergraduates include REU students</a:t>
            </a:r>
            <a:endParaRPr lang="en-US" sz="1000" i="1">
              <a:latin typeface="Arial" panose="020B0604020202020204" pitchFamily="34" charset="0"/>
            </a:endParaRPr>
          </a:p>
          <a:p>
            <a:pPr marL="171450" indent="-171450">
              <a:buFont typeface="Arial" panose="020B0604020202020204" pitchFamily="34" charset="0"/>
              <a:buChar char="•"/>
              <a:defRPr/>
            </a:pPr>
            <a:r>
              <a:rPr lang="en-US" sz="1000" i="1" kern="0">
                <a:solidFill>
                  <a:srgbClr val="000000"/>
                </a:solidFill>
                <a:latin typeface="Calibri" panose="020F0502020204030204"/>
              </a:rPr>
              <a:t>The percentages of women are calculated out of the total number of U.S. citizens and permanent residents, including personnel who did not report gender</a:t>
            </a:r>
            <a:endParaRPr lang="en-US" sz="1000" i="1" kern="0">
              <a:solidFill>
                <a:sysClr val="windowText" lastClr="000000"/>
              </a:solidFill>
              <a:latin typeface="Calibri" panose="020F0502020204030204"/>
            </a:endParaRPr>
          </a:p>
          <a:p>
            <a:pPr marL="171450" indent="-171450">
              <a:buFont typeface="Arial" panose="020B0604020202020204" pitchFamily="34" charset="0"/>
              <a:buChar char="•"/>
              <a:defRPr/>
            </a:pPr>
            <a:r>
              <a:rPr lang="en-US" sz="1000" i="1">
                <a:solidFill>
                  <a:srgbClr val="000000"/>
                </a:solidFill>
                <a:latin typeface="Calibri" panose="020F0502020204030204" pitchFamily="34" charset="0"/>
              </a:rPr>
              <a:t>ASEE data were not collected postdoctoral for 2019, 2020, 2021, 2022 and 2023 </a:t>
            </a:r>
            <a:endParaRPr lang="en-US" sz="1000" i="1" kern="0">
              <a:solidFill>
                <a:sysClr val="windowText" lastClr="000000"/>
              </a:solidFill>
              <a:latin typeface="Calibri" panose="020F0502020204030204"/>
            </a:endParaRPr>
          </a:p>
          <a:p>
            <a:pPr marL="171450" indent="-171450">
              <a:buFont typeface="Arial" panose="020B0604020202020204" pitchFamily="34" charset="0"/>
              <a:buChar char="•"/>
              <a:defRPr/>
            </a:pPr>
            <a:r>
              <a:rPr lang="en-US" sz="1000" i="1" kern="0">
                <a:solidFill>
                  <a:srgbClr val="000000"/>
                </a:solidFill>
                <a:latin typeface="Calibri" panose="020F0502020204030204"/>
              </a:rPr>
              <a:t>The percentages of personnel who did not report gender are as follows: 2018: 10.67%, 2019: 10.95%, 2020: 9.94%, 2021: 10.36%, 2022: 10.62%, 2023: 11.80%</a:t>
            </a:r>
            <a:endParaRPr lang="en-US" sz="1000" i="1" kern="0">
              <a:solidFill>
                <a:sysClr val="windowText" lastClr="000000"/>
              </a:solidFill>
              <a:latin typeface="Calibri" panose="020F0502020204030204"/>
            </a:endParaRPr>
          </a:p>
        </p:txBody>
      </p:sp>
      <p:graphicFrame>
        <p:nvGraphicFramePr>
          <p:cNvPr id="5" name="Chart 4">
            <a:extLst>
              <a:ext uri="{FF2B5EF4-FFF2-40B4-BE49-F238E27FC236}">
                <a16:creationId xmlns:a16="http://schemas.microsoft.com/office/drawing/2014/main" id="{00000000-0008-0000-0B00-000002000000}"/>
              </a:ext>
            </a:extLst>
          </p:cNvPr>
          <p:cNvGraphicFramePr>
            <a:graphicFrameLocks/>
          </p:cNvGraphicFramePr>
          <p:nvPr>
            <p:extLst>
              <p:ext uri="{D42A27DB-BD31-4B8C-83A1-F6EECF244321}">
                <p14:modId xmlns:p14="http://schemas.microsoft.com/office/powerpoint/2010/main" val="1398857036"/>
              </p:ext>
            </p:extLst>
          </p:nvPr>
        </p:nvGraphicFramePr>
        <p:xfrm>
          <a:off x="1779746" y="1316579"/>
          <a:ext cx="8632508" cy="422484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Table 4">
            <a:extLst>
              <a:ext uri="{FF2B5EF4-FFF2-40B4-BE49-F238E27FC236}">
                <a16:creationId xmlns:a16="http://schemas.microsoft.com/office/drawing/2014/main" id="{283C426F-363B-4BA2-9BF8-DAE8738DD27E}"/>
              </a:ext>
            </a:extLst>
          </p:cNvPr>
          <p:cNvGraphicFramePr>
            <a:graphicFrameLocks noGrp="1"/>
          </p:cNvGraphicFramePr>
          <p:nvPr>
            <p:extLst>
              <p:ext uri="{D42A27DB-BD31-4B8C-83A1-F6EECF244321}">
                <p14:modId xmlns:p14="http://schemas.microsoft.com/office/powerpoint/2010/main" val="11437487"/>
              </p:ext>
            </p:extLst>
          </p:nvPr>
        </p:nvGraphicFramePr>
        <p:xfrm>
          <a:off x="2444575" y="3358830"/>
          <a:ext cx="7772400" cy="634365"/>
        </p:xfrm>
        <a:graphic>
          <a:graphicData uri="http://schemas.openxmlformats.org/drawingml/2006/table">
            <a:tbl>
              <a:tblPr firstRow="1" bandRow="1">
                <a:tableStyleId>{2D5ABB26-0587-4C30-8999-92F81FD0307C}</a:tableStyleId>
              </a:tblPr>
              <a:tblGrid>
                <a:gridCol w="228600">
                  <a:extLst>
                    <a:ext uri="{9D8B030D-6E8A-4147-A177-3AD203B41FA5}">
                      <a16:colId xmlns:a16="http://schemas.microsoft.com/office/drawing/2014/main" val="2999934631"/>
                    </a:ext>
                  </a:extLst>
                </a:gridCol>
                <a:gridCol w="228600">
                  <a:extLst>
                    <a:ext uri="{9D8B030D-6E8A-4147-A177-3AD203B41FA5}">
                      <a16:colId xmlns:a16="http://schemas.microsoft.com/office/drawing/2014/main" val="3426695654"/>
                    </a:ext>
                  </a:extLst>
                </a:gridCol>
                <a:gridCol w="228600">
                  <a:extLst>
                    <a:ext uri="{9D8B030D-6E8A-4147-A177-3AD203B41FA5}">
                      <a16:colId xmlns:a16="http://schemas.microsoft.com/office/drawing/2014/main" val="2883202770"/>
                    </a:ext>
                  </a:extLst>
                </a:gridCol>
                <a:gridCol w="228600">
                  <a:extLst>
                    <a:ext uri="{9D8B030D-6E8A-4147-A177-3AD203B41FA5}">
                      <a16:colId xmlns:a16="http://schemas.microsoft.com/office/drawing/2014/main" val="1680806283"/>
                    </a:ext>
                  </a:extLst>
                </a:gridCol>
                <a:gridCol w="228600">
                  <a:extLst>
                    <a:ext uri="{9D8B030D-6E8A-4147-A177-3AD203B41FA5}">
                      <a16:colId xmlns:a16="http://schemas.microsoft.com/office/drawing/2014/main" val="2414809092"/>
                    </a:ext>
                  </a:extLst>
                </a:gridCol>
                <a:gridCol w="228600">
                  <a:extLst>
                    <a:ext uri="{9D8B030D-6E8A-4147-A177-3AD203B41FA5}">
                      <a16:colId xmlns:a16="http://schemas.microsoft.com/office/drawing/2014/main" val="118341973"/>
                    </a:ext>
                  </a:extLst>
                </a:gridCol>
                <a:gridCol w="228600">
                  <a:extLst>
                    <a:ext uri="{9D8B030D-6E8A-4147-A177-3AD203B41FA5}">
                      <a16:colId xmlns:a16="http://schemas.microsoft.com/office/drawing/2014/main" val="1974204637"/>
                    </a:ext>
                  </a:extLst>
                </a:gridCol>
                <a:gridCol w="228600">
                  <a:extLst>
                    <a:ext uri="{9D8B030D-6E8A-4147-A177-3AD203B41FA5}">
                      <a16:colId xmlns:a16="http://schemas.microsoft.com/office/drawing/2014/main" val="1985883699"/>
                    </a:ext>
                  </a:extLst>
                </a:gridCol>
                <a:gridCol w="228600">
                  <a:extLst>
                    <a:ext uri="{9D8B030D-6E8A-4147-A177-3AD203B41FA5}">
                      <a16:colId xmlns:a16="http://schemas.microsoft.com/office/drawing/2014/main" val="995499351"/>
                    </a:ext>
                  </a:extLst>
                </a:gridCol>
                <a:gridCol w="228600">
                  <a:extLst>
                    <a:ext uri="{9D8B030D-6E8A-4147-A177-3AD203B41FA5}">
                      <a16:colId xmlns:a16="http://schemas.microsoft.com/office/drawing/2014/main" val="3156921901"/>
                    </a:ext>
                  </a:extLst>
                </a:gridCol>
                <a:gridCol w="228600">
                  <a:extLst>
                    <a:ext uri="{9D8B030D-6E8A-4147-A177-3AD203B41FA5}">
                      <a16:colId xmlns:a16="http://schemas.microsoft.com/office/drawing/2014/main" val="1189718467"/>
                    </a:ext>
                  </a:extLst>
                </a:gridCol>
                <a:gridCol w="228600">
                  <a:extLst>
                    <a:ext uri="{9D8B030D-6E8A-4147-A177-3AD203B41FA5}">
                      <a16:colId xmlns:a16="http://schemas.microsoft.com/office/drawing/2014/main" val="451983680"/>
                    </a:ext>
                  </a:extLst>
                </a:gridCol>
                <a:gridCol w="228600">
                  <a:extLst>
                    <a:ext uri="{9D8B030D-6E8A-4147-A177-3AD203B41FA5}">
                      <a16:colId xmlns:a16="http://schemas.microsoft.com/office/drawing/2014/main" val="3881556946"/>
                    </a:ext>
                  </a:extLst>
                </a:gridCol>
                <a:gridCol w="228600">
                  <a:extLst>
                    <a:ext uri="{9D8B030D-6E8A-4147-A177-3AD203B41FA5}">
                      <a16:colId xmlns:a16="http://schemas.microsoft.com/office/drawing/2014/main" val="2294296869"/>
                    </a:ext>
                  </a:extLst>
                </a:gridCol>
                <a:gridCol w="228600">
                  <a:extLst>
                    <a:ext uri="{9D8B030D-6E8A-4147-A177-3AD203B41FA5}">
                      <a16:colId xmlns:a16="http://schemas.microsoft.com/office/drawing/2014/main" val="1261823428"/>
                    </a:ext>
                  </a:extLst>
                </a:gridCol>
                <a:gridCol w="228600">
                  <a:extLst>
                    <a:ext uri="{9D8B030D-6E8A-4147-A177-3AD203B41FA5}">
                      <a16:colId xmlns:a16="http://schemas.microsoft.com/office/drawing/2014/main" val="2150133770"/>
                    </a:ext>
                  </a:extLst>
                </a:gridCol>
                <a:gridCol w="228600">
                  <a:extLst>
                    <a:ext uri="{9D8B030D-6E8A-4147-A177-3AD203B41FA5}">
                      <a16:colId xmlns:a16="http://schemas.microsoft.com/office/drawing/2014/main" val="959067243"/>
                    </a:ext>
                  </a:extLst>
                </a:gridCol>
                <a:gridCol w="228600">
                  <a:extLst>
                    <a:ext uri="{9D8B030D-6E8A-4147-A177-3AD203B41FA5}">
                      <a16:colId xmlns:a16="http://schemas.microsoft.com/office/drawing/2014/main" val="165689238"/>
                    </a:ext>
                  </a:extLst>
                </a:gridCol>
                <a:gridCol w="228600">
                  <a:extLst>
                    <a:ext uri="{9D8B030D-6E8A-4147-A177-3AD203B41FA5}">
                      <a16:colId xmlns:a16="http://schemas.microsoft.com/office/drawing/2014/main" val="356158007"/>
                    </a:ext>
                  </a:extLst>
                </a:gridCol>
                <a:gridCol w="228600">
                  <a:extLst>
                    <a:ext uri="{9D8B030D-6E8A-4147-A177-3AD203B41FA5}">
                      <a16:colId xmlns:a16="http://schemas.microsoft.com/office/drawing/2014/main" val="1550123404"/>
                    </a:ext>
                  </a:extLst>
                </a:gridCol>
                <a:gridCol w="228600">
                  <a:extLst>
                    <a:ext uri="{9D8B030D-6E8A-4147-A177-3AD203B41FA5}">
                      <a16:colId xmlns:a16="http://schemas.microsoft.com/office/drawing/2014/main" val="3777950110"/>
                    </a:ext>
                  </a:extLst>
                </a:gridCol>
                <a:gridCol w="228600">
                  <a:extLst>
                    <a:ext uri="{9D8B030D-6E8A-4147-A177-3AD203B41FA5}">
                      <a16:colId xmlns:a16="http://schemas.microsoft.com/office/drawing/2014/main" val="3488139762"/>
                    </a:ext>
                  </a:extLst>
                </a:gridCol>
                <a:gridCol w="228600">
                  <a:extLst>
                    <a:ext uri="{9D8B030D-6E8A-4147-A177-3AD203B41FA5}">
                      <a16:colId xmlns:a16="http://schemas.microsoft.com/office/drawing/2014/main" val="660623265"/>
                    </a:ext>
                  </a:extLst>
                </a:gridCol>
                <a:gridCol w="228600">
                  <a:extLst>
                    <a:ext uri="{9D8B030D-6E8A-4147-A177-3AD203B41FA5}">
                      <a16:colId xmlns:a16="http://schemas.microsoft.com/office/drawing/2014/main" val="1001636793"/>
                    </a:ext>
                  </a:extLst>
                </a:gridCol>
                <a:gridCol w="228600">
                  <a:extLst>
                    <a:ext uri="{9D8B030D-6E8A-4147-A177-3AD203B41FA5}">
                      <a16:colId xmlns:a16="http://schemas.microsoft.com/office/drawing/2014/main" val="2440215666"/>
                    </a:ext>
                  </a:extLst>
                </a:gridCol>
                <a:gridCol w="228600">
                  <a:extLst>
                    <a:ext uri="{9D8B030D-6E8A-4147-A177-3AD203B41FA5}">
                      <a16:colId xmlns:a16="http://schemas.microsoft.com/office/drawing/2014/main" val="4246381839"/>
                    </a:ext>
                  </a:extLst>
                </a:gridCol>
                <a:gridCol w="228600">
                  <a:extLst>
                    <a:ext uri="{9D8B030D-6E8A-4147-A177-3AD203B41FA5}">
                      <a16:colId xmlns:a16="http://schemas.microsoft.com/office/drawing/2014/main" val="2806025175"/>
                    </a:ext>
                  </a:extLst>
                </a:gridCol>
                <a:gridCol w="228600">
                  <a:extLst>
                    <a:ext uri="{9D8B030D-6E8A-4147-A177-3AD203B41FA5}">
                      <a16:colId xmlns:a16="http://schemas.microsoft.com/office/drawing/2014/main" val="2838003610"/>
                    </a:ext>
                  </a:extLst>
                </a:gridCol>
                <a:gridCol w="228600">
                  <a:extLst>
                    <a:ext uri="{9D8B030D-6E8A-4147-A177-3AD203B41FA5}">
                      <a16:colId xmlns:a16="http://schemas.microsoft.com/office/drawing/2014/main" val="3334091388"/>
                    </a:ext>
                  </a:extLst>
                </a:gridCol>
                <a:gridCol w="228600">
                  <a:extLst>
                    <a:ext uri="{9D8B030D-6E8A-4147-A177-3AD203B41FA5}">
                      <a16:colId xmlns:a16="http://schemas.microsoft.com/office/drawing/2014/main" val="749642027"/>
                    </a:ext>
                  </a:extLst>
                </a:gridCol>
                <a:gridCol w="228600">
                  <a:extLst>
                    <a:ext uri="{9D8B030D-6E8A-4147-A177-3AD203B41FA5}">
                      <a16:colId xmlns:a16="http://schemas.microsoft.com/office/drawing/2014/main" val="1592547922"/>
                    </a:ext>
                  </a:extLst>
                </a:gridCol>
                <a:gridCol w="228600">
                  <a:extLst>
                    <a:ext uri="{9D8B030D-6E8A-4147-A177-3AD203B41FA5}">
                      <a16:colId xmlns:a16="http://schemas.microsoft.com/office/drawing/2014/main" val="1947838094"/>
                    </a:ext>
                  </a:extLst>
                </a:gridCol>
                <a:gridCol w="228600">
                  <a:extLst>
                    <a:ext uri="{9D8B030D-6E8A-4147-A177-3AD203B41FA5}">
                      <a16:colId xmlns:a16="http://schemas.microsoft.com/office/drawing/2014/main" val="2269260898"/>
                    </a:ext>
                  </a:extLst>
                </a:gridCol>
                <a:gridCol w="228600">
                  <a:extLst>
                    <a:ext uri="{9D8B030D-6E8A-4147-A177-3AD203B41FA5}">
                      <a16:colId xmlns:a16="http://schemas.microsoft.com/office/drawing/2014/main" val="2819160839"/>
                    </a:ext>
                  </a:extLst>
                </a:gridCol>
              </a:tblGrid>
              <a:tr h="634365">
                <a:tc>
                  <a:txBody>
                    <a:bodyPr/>
                    <a:lstStyle/>
                    <a:p>
                      <a:pPr algn="l"/>
                      <a:r>
                        <a:rPr lang="en-US" sz="900">
                          <a:solidFill>
                            <a:schemeClr val="tx1">
                              <a:lumMod val="75000"/>
                              <a:lumOff val="25000"/>
                            </a:schemeClr>
                          </a:solidFill>
                        </a:rPr>
                        <a:t>166</a:t>
                      </a:r>
                    </a:p>
                  </a:txBody>
                  <a:tcPr marL="0" marR="0" marT="0" marB="0" vert="vert270" anchor="ctr"/>
                </a:tc>
                <a:tc>
                  <a:txBody>
                    <a:bodyPr/>
                    <a:lstStyle/>
                    <a:p>
                      <a:pPr algn="l"/>
                      <a:r>
                        <a:rPr lang="en-US" sz="900">
                          <a:solidFill>
                            <a:schemeClr val="tx1">
                              <a:lumMod val="75000"/>
                              <a:lumOff val="25000"/>
                            </a:schemeClr>
                          </a:solidFill>
                        </a:rPr>
                        <a:t>127</a:t>
                      </a:r>
                    </a:p>
                  </a:txBody>
                  <a:tcPr marL="0" marR="0" marT="0" marB="0" vert="vert270" anchor="ctr"/>
                </a:tc>
                <a:tc>
                  <a:txBody>
                    <a:bodyPr/>
                    <a:lstStyle/>
                    <a:p>
                      <a:pPr algn="l"/>
                      <a:r>
                        <a:rPr lang="en-US" sz="900">
                          <a:solidFill>
                            <a:schemeClr val="tx1">
                              <a:lumMod val="75000"/>
                              <a:lumOff val="25000"/>
                            </a:schemeClr>
                          </a:solidFill>
                        </a:rPr>
                        <a:t>122</a:t>
                      </a:r>
                    </a:p>
                  </a:txBody>
                  <a:tcPr marL="0" marR="0" marT="0" marB="0" vert="vert270" anchor="ctr"/>
                </a:tc>
                <a:tc>
                  <a:txBody>
                    <a:bodyPr/>
                    <a:lstStyle/>
                    <a:p>
                      <a:pPr algn="l"/>
                      <a:r>
                        <a:rPr lang="en-US" sz="900">
                          <a:solidFill>
                            <a:schemeClr val="tx1">
                              <a:lumMod val="75000"/>
                              <a:lumOff val="25000"/>
                            </a:schemeClr>
                          </a:solidFill>
                        </a:rPr>
                        <a:t>154</a:t>
                      </a:r>
                    </a:p>
                  </a:txBody>
                  <a:tcPr marL="0" marR="0" marT="0" marB="0" vert="vert270" anchor="ctr"/>
                </a:tc>
                <a:tc>
                  <a:txBody>
                    <a:bodyPr/>
                    <a:lstStyle/>
                    <a:p>
                      <a:pPr algn="l"/>
                      <a:r>
                        <a:rPr lang="en-US" sz="900">
                          <a:solidFill>
                            <a:schemeClr val="tx1">
                              <a:lumMod val="75000"/>
                              <a:lumOff val="25000"/>
                            </a:schemeClr>
                          </a:solidFill>
                        </a:rPr>
                        <a:t>128</a:t>
                      </a:r>
                    </a:p>
                  </a:txBody>
                  <a:tcPr marL="0" marR="0" marT="0" marB="0" vert="vert270" anchor="ctr"/>
                </a:tc>
                <a:tc>
                  <a:txBody>
                    <a:bodyPr/>
                    <a:lstStyle/>
                    <a:p>
                      <a:pPr algn="l"/>
                      <a:r>
                        <a:rPr lang="en-US" sz="900">
                          <a:solidFill>
                            <a:schemeClr val="tx1">
                              <a:lumMod val="75000"/>
                              <a:lumOff val="25000"/>
                            </a:schemeClr>
                          </a:solidFill>
                        </a:rPr>
                        <a:t>180</a:t>
                      </a:r>
                    </a:p>
                  </a:txBody>
                  <a:tcPr marL="0" marR="0" marT="0" marB="0" vert="vert270" anchor="ctr"/>
                </a:tc>
                <a:tc>
                  <a:txBody>
                    <a:bodyPr/>
                    <a:lstStyle/>
                    <a:p>
                      <a:pPr algn="l"/>
                      <a:endParaRPr lang="en-US" sz="900">
                        <a:solidFill>
                          <a:schemeClr val="tx1">
                            <a:lumMod val="75000"/>
                            <a:lumOff val="25000"/>
                          </a:schemeClr>
                        </a:solidFill>
                      </a:endParaRPr>
                    </a:p>
                  </a:txBody>
                  <a:tcPr marL="0" marR="0" marT="0" marB="0" vert="vert270" anchor="ctr"/>
                </a:tc>
                <a:tc>
                  <a:txBody>
                    <a:bodyPr/>
                    <a:lstStyle/>
                    <a:p>
                      <a:pPr algn="l"/>
                      <a:r>
                        <a:rPr lang="en-US" sz="900">
                          <a:solidFill>
                            <a:schemeClr val="tx1">
                              <a:lumMod val="75000"/>
                              <a:lumOff val="25000"/>
                            </a:schemeClr>
                          </a:solidFill>
                        </a:rPr>
                        <a:t>33</a:t>
                      </a:r>
                    </a:p>
                  </a:txBody>
                  <a:tcPr marL="0" marR="0" marT="0" marB="0" vert="vert270" anchor="ctr"/>
                </a:tc>
                <a:tc>
                  <a:txBody>
                    <a:bodyPr/>
                    <a:lstStyle/>
                    <a:p>
                      <a:pPr algn="l"/>
                      <a:r>
                        <a:rPr lang="en-US" sz="900">
                          <a:solidFill>
                            <a:schemeClr val="tx1">
                              <a:lumMod val="75000"/>
                              <a:lumOff val="25000"/>
                            </a:schemeClr>
                          </a:solidFill>
                        </a:rPr>
                        <a:t>26</a:t>
                      </a:r>
                    </a:p>
                  </a:txBody>
                  <a:tcPr marL="0" marR="0" marT="0" marB="0" vert="vert27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a:solidFill>
                            <a:schemeClr val="tx1">
                              <a:lumMod val="75000"/>
                              <a:lumOff val="25000"/>
                            </a:schemeClr>
                          </a:solidFill>
                        </a:rPr>
                        <a:t>24</a:t>
                      </a:r>
                    </a:p>
                  </a:txBody>
                  <a:tcPr marL="0" marR="0" marT="0" marB="0" vert="vert270" anchor="ctr"/>
                </a:tc>
                <a:tc>
                  <a:txBody>
                    <a:bodyPr/>
                    <a:lstStyle/>
                    <a:p>
                      <a:pPr algn="l"/>
                      <a:r>
                        <a:rPr lang="en-US" sz="900">
                          <a:solidFill>
                            <a:schemeClr val="tx1">
                              <a:lumMod val="75000"/>
                              <a:lumOff val="25000"/>
                            </a:schemeClr>
                          </a:solidFill>
                        </a:rPr>
                        <a:t>21</a:t>
                      </a:r>
                    </a:p>
                  </a:txBody>
                  <a:tcPr marL="0" marR="0" marT="0" marB="0" vert="vert270" anchor="ctr"/>
                </a:tc>
                <a:tc>
                  <a:txBody>
                    <a:bodyPr/>
                    <a:lstStyle/>
                    <a:p>
                      <a:pPr algn="l"/>
                      <a:r>
                        <a:rPr lang="en-US" sz="900">
                          <a:solidFill>
                            <a:schemeClr val="tx1">
                              <a:lumMod val="75000"/>
                              <a:lumOff val="25000"/>
                            </a:schemeClr>
                          </a:solidFill>
                        </a:rPr>
                        <a:t>16</a:t>
                      </a:r>
                    </a:p>
                  </a:txBody>
                  <a:tcPr marL="0" marR="0" marT="0" marB="0" vert="vert270" anchor="ctr"/>
                </a:tc>
                <a:tc>
                  <a:txBody>
                    <a:bodyPr/>
                    <a:lstStyle/>
                    <a:p>
                      <a:pPr algn="l"/>
                      <a:r>
                        <a:rPr lang="en-US" sz="900">
                          <a:solidFill>
                            <a:schemeClr val="tx1">
                              <a:lumMod val="75000"/>
                              <a:lumOff val="25000"/>
                            </a:schemeClr>
                          </a:solidFill>
                        </a:rPr>
                        <a:t>14</a:t>
                      </a:r>
                    </a:p>
                  </a:txBody>
                  <a:tcPr marL="0" marR="0" marT="0" marB="0" vert="vert270" anchor="ctr"/>
                </a:tc>
                <a:tc>
                  <a:txBody>
                    <a:bodyPr/>
                    <a:lstStyle/>
                    <a:p>
                      <a:pPr algn="l"/>
                      <a:endParaRPr lang="en-US" sz="900">
                        <a:solidFill>
                          <a:schemeClr val="tx1">
                            <a:lumMod val="75000"/>
                            <a:lumOff val="25000"/>
                          </a:schemeClr>
                        </a:solidFill>
                      </a:endParaRPr>
                    </a:p>
                  </a:txBody>
                  <a:tcPr marL="0" marR="0" marT="0" marB="0" vert="vert270" anchor="ctr"/>
                </a:tc>
                <a:tc>
                  <a:txBody>
                    <a:bodyPr/>
                    <a:lstStyle/>
                    <a:p>
                      <a:pPr algn="l"/>
                      <a:r>
                        <a:rPr lang="en-US" sz="900">
                          <a:solidFill>
                            <a:schemeClr val="tx1">
                              <a:lumMod val="75000"/>
                              <a:lumOff val="25000"/>
                            </a:schemeClr>
                          </a:solidFill>
                        </a:rPr>
                        <a:t>178</a:t>
                      </a:r>
                    </a:p>
                  </a:txBody>
                  <a:tcPr marL="0" marR="0" marT="0" marB="0" vert="vert270" anchor="ctr"/>
                </a:tc>
                <a:tc>
                  <a:txBody>
                    <a:bodyPr/>
                    <a:lstStyle/>
                    <a:p>
                      <a:pPr algn="l"/>
                      <a:r>
                        <a:rPr lang="en-US" sz="900">
                          <a:solidFill>
                            <a:schemeClr val="tx1">
                              <a:lumMod val="75000"/>
                              <a:lumOff val="25000"/>
                            </a:schemeClr>
                          </a:solidFill>
                        </a:rPr>
                        <a:t>156</a:t>
                      </a:r>
                    </a:p>
                  </a:txBody>
                  <a:tcPr marL="0" marR="0" marT="0" marB="0" vert="vert270" anchor="ctr"/>
                </a:tc>
                <a:tc>
                  <a:txBody>
                    <a:bodyPr/>
                    <a:lstStyle/>
                    <a:p>
                      <a:pPr algn="l"/>
                      <a:r>
                        <a:rPr lang="en-US" sz="900">
                          <a:solidFill>
                            <a:schemeClr val="tx1">
                              <a:lumMod val="75000"/>
                              <a:lumOff val="25000"/>
                            </a:schemeClr>
                          </a:solidFill>
                        </a:rPr>
                        <a:t>169</a:t>
                      </a:r>
                    </a:p>
                  </a:txBody>
                  <a:tcPr marL="0" marR="0" marT="0" marB="0" vert="vert270" anchor="ctr"/>
                </a:tc>
                <a:tc>
                  <a:txBody>
                    <a:bodyPr/>
                    <a:lstStyle/>
                    <a:p>
                      <a:pPr algn="l"/>
                      <a:r>
                        <a:rPr lang="en-US" sz="900">
                          <a:solidFill>
                            <a:schemeClr val="tx1">
                              <a:lumMod val="75000"/>
                              <a:lumOff val="25000"/>
                            </a:schemeClr>
                          </a:solidFill>
                        </a:rPr>
                        <a:t>157</a:t>
                      </a:r>
                    </a:p>
                  </a:txBody>
                  <a:tcPr marL="0" marR="0" marT="0" marB="0" vert="vert270" anchor="ctr"/>
                </a:tc>
                <a:tc>
                  <a:txBody>
                    <a:bodyPr/>
                    <a:lstStyle/>
                    <a:p>
                      <a:pPr algn="l"/>
                      <a:r>
                        <a:rPr lang="en-US" sz="900">
                          <a:solidFill>
                            <a:schemeClr val="tx1">
                              <a:lumMod val="75000"/>
                              <a:lumOff val="25000"/>
                            </a:schemeClr>
                          </a:solidFill>
                        </a:rPr>
                        <a:t>139</a:t>
                      </a:r>
                    </a:p>
                  </a:txBody>
                  <a:tcPr marL="0" marR="0" marT="0" marB="0" vert="vert270" anchor="ctr"/>
                </a:tc>
                <a:tc>
                  <a:txBody>
                    <a:bodyPr/>
                    <a:lstStyle/>
                    <a:p>
                      <a:pPr algn="l"/>
                      <a:r>
                        <a:rPr lang="en-US" sz="900">
                          <a:solidFill>
                            <a:schemeClr val="tx1">
                              <a:lumMod val="75000"/>
                              <a:lumOff val="25000"/>
                            </a:schemeClr>
                          </a:solidFill>
                        </a:rPr>
                        <a:t>146</a:t>
                      </a:r>
                    </a:p>
                  </a:txBody>
                  <a:tcPr marL="0" marR="0" marT="0" marB="0" vert="vert270" anchor="ctr"/>
                </a:tc>
                <a:tc>
                  <a:txBody>
                    <a:bodyPr/>
                    <a:lstStyle/>
                    <a:p>
                      <a:pPr algn="l"/>
                      <a:endParaRPr lang="en-US" sz="900">
                        <a:solidFill>
                          <a:schemeClr val="tx1">
                            <a:lumMod val="75000"/>
                            <a:lumOff val="25000"/>
                          </a:schemeClr>
                        </a:solidFill>
                      </a:endParaRPr>
                    </a:p>
                  </a:txBody>
                  <a:tcPr marL="0" marR="0" marT="0" marB="0" vert="vert270" anchor="ctr"/>
                </a:tc>
                <a:tc>
                  <a:txBody>
                    <a:bodyPr/>
                    <a:lstStyle/>
                    <a:p>
                      <a:pPr algn="l"/>
                      <a:r>
                        <a:rPr lang="en-US" sz="900">
                          <a:solidFill>
                            <a:schemeClr val="tx1">
                              <a:lumMod val="75000"/>
                              <a:lumOff val="25000"/>
                            </a:schemeClr>
                          </a:solidFill>
                        </a:rPr>
                        <a:t>51</a:t>
                      </a:r>
                    </a:p>
                  </a:txBody>
                  <a:tcPr marL="0" marR="0" marT="0" marB="0" vert="vert270" anchor="ctr"/>
                </a:tc>
                <a:tc>
                  <a:txBody>
                    <a:bodyPr/>
                    <a:lstStyle/>
                    <a:p>
                      <a:pPr algn="l"/>
                      <a:r>
                        <a:rPr lang="en-US" sz="900">
                          <a:solidFill>
                            <a:schemeClr val="tx1">
                              <a:lumMod val="75000"/>
                              <a:lumOff val="25000"/>
                            </a:schemeClr>
                          </a:solidFill>
                        </a:rPr>
                        <a:t>39</a:t>
                      </a:r>
                    </a:p>
                  </a:txBody>
                  <a:tcPr marL="0" marR="0" marT="0" marB="0" vert="vert270" anchor="ctr"/>
                </a:tc>
                <a:tc>
                  <a:txBody>
                    <a:bodyPr/>
                    <a:lstStyle/>
                    <a:p>
                      <a:pPr algn="l"/>
                      <a:r>
                        <a:rPr lang="en-US" sz="900">
                          <a:solidFill>
                            <a:schemeClr val="tx1">
                              <a:lumMod val="75000"/>
                              <a:lumOff val="25000"/>
                            </a:schemeClr>
                          </a:solidFill>
                        </a:rPr>
                        <a:t>37</a:t>
                      </a:r>
                    </a:p>
                  </a:txBody>
                  <a:tcPr marL="0" marR="0" marT="0" marB="0" vert="vert270" anchor="ctr"/>
                </a:tc>
                <a:tc>
                  <a:txBody>
                    <a:bodyPr/>
                    <a:lstStyle/>
                    <a:p>
                      <a:pPr algn="l"/>
                      <a:r>
                        <a:rPr lang="en-US" sz="900">
                          <a:solidFill>
                            <a:schemeClr val="tx1">
                              <a:lumMod val="75000"/>
                              <a:lumOff val="25000"/>
                            </a:schemeClr>
                          </a:solidFill>
                        </a:rPr>
                        <a:t>34</a:t>
                      </a:r>
                    </a:p>
                  </a:txBody>
                  <a:tcPr marL="0" marR="0" marT="0" marB="0" vert="vert270" anchor="ctr"/>
                </a:tc>
                <a:tc>
                  <a:txBody>
                    <a:bodyPr/>
                    <a:lstStyle/>
                    <a:p>
                      <a:pPr algn="l"/>
                      <a:r>
                        <a:rPr lang="en-US" sz="900">
                          <a:solidFill>
                            <a:schemeClr val="tx1">
                              <a:lumMod val="75000"/>
                              <a:lumOff val="25000"/>
                            </a:schemeClr>
                          </a:solidFill>
                        </a:rPr>
                        <a:t>33</a:t>
                      </a:r>
                    </a:p>
                  </a:txBody>
                  <a:tcPr marL="0" marR="0" marT="0" marB="0" vert="vert270" anchor="ctr"/>
                </a:tc>
                <a:tc>
                  <a:txBody>
                    <a:bodyPr/>
                    <a:lstStyle/>
                    <a:p>
                      <a:pPr algn="l"/>
                      <a:r>
                        <a:rPr lang="en-US" sz="900">
                          <a:solidFill>
                            <a:schemeClr val="tx1">
                              <a:lumMod val="75000"/>
                              <a:lumOff val="25000"/>
                            </a:schemeClr>
                          </a:solidFill>
                        </a:rPr>
                        <a:t>24</a:t>
                      </a:r>
                    </a:p>
                  </a:txBody>
                  <a:tcPr marL="0" marR="0" marT="0" marB="0" vert="vert270" anchor="ctr"/>
                </a:tc>
                <a:tc>
                  <a:txBody>
                    <a:bodyPr/>
                    <a:lstStyle/>
                    <a:p>
                      <a:pPr algn="l"/>
                      <a:endParaRPr lang="en-US" sz="900">
                        <a:solidFill>
                          <a:schemeClr val="tx1">
                            <a:lumMod val="75000"/>
                            <a:lumOff val="25000"/>
                          </a:schemeClr>
                        </a:solidFill>
                      </a:endParaRPr>
                    </a:p>
                  </a:txBody>
                  <a:tcPr marL="0" marR="0" marT="0" marB="0" vert="vert270" anchor="ctr"/>
                </a:tc>
                <a:tc>
                  <a:txBody>
                    <a:bodyPr/>
                    <a:lstStyle/>
                    <a:p>
                      <a:pPr algn="l"/>
                      <a:r>
                        <a:rPr lang="en-US" sz="900">
                          <a:solidFill>
                            <a:schemeClr val="tx1">
                              <a:lumMod val="75000"/>
                              <a:lumOff val="25000"/>
                            </a:schemeClr>
                          </a:solidFill>
                        </a:rPr>
                        <a:t>383</a:t>
                      </a:r>
                    </a:p>
                  </a:txBody>
                  <a:tcPr marL="0" marR="0" marT="0" marB="0" vert="vert270" anchor="ctr"/>
                </a:tc>
                <a:tc>
                  <a:txBody>
                    <a:bodyPr/>
                    <a:lstStyle/>
                    <a:p>
                      <a:pPr algn="l"/>
                      <a:r>
                        <a:rPr lang="en-US" sz="900">
                          <a:solidFill>
                            <a:schemeClr val="tx1">
                              <a:lumMod val="75000"/>
                              <a:lumOff val="25000"/>
                            </a:schemeClr>
                          </a:solidFill>
                        </a:rPr>
                        <a:t>350</a:t>
                      </a:r>
                    </a:p>
                  </a:txBody>
                  <a:tcPr marL="0" marR="0" marT="0" marB="0" vert="vert270" anchor="ctr"/>
                </a:tc>
                <a:tc>
                  <a:txBody>
                    <a:bodyPr/>
                    <a:lstStyle/>
                    <a:p>
                      <a:pPr algn="l"/>
                      <a:r>
                        <a:rPr lang="en-US" sz="900">
                          <a:solidFill>
                            <a:schemeClr val="tx1">
                              <a:lumMod val="75000"/>
                              <a:lumOff val="25000"/>
                            </a:schemeClr>
                          </a:solidFill>
                        </a:rPr>
                        <a:t>316</a:t>
                      </a:r>
                    </a:p>
                  </a:txBody>
                  <a:tcPr marL="0" marR="0" marT="0" marB="0" vert="vert270" anchor="ctr"/>
                </a:tc>
                <a:tc>
                  <a:txBody>
                    <a:bodyPr/>
                    <a:lstStyle/>
                    <a:p>
                      <a:pPr algn="l"/>
                      <a:r>
                        <a:rPr lang="en-US" sz="900">
                          <a:solidFill>
                            <a:schemeClr val="tx1">
                              <a:lumMod val="75000"/>
                              <a:lumOff val="25000"/>
                            </a:schemeClr>
                          </a:solidFill>
                        </a:rPr>
                        <a:t>312</a:t>
                      </a:r>
                    </a:p>
                  </a:txBody>
                  <a:tcPr marL="0" marR="0" marT="0" marB="0" vert="vert270" anchor="ctr"/>
                </a:tc>
                <a:tc>
                  <a:txBody>
                    <a:bodyPr/>
                    <a:lstStyle/>
                    <a:p>
                      <a:pPr algn="l"/>
                      <a:r>
                        <a:rPr lang="en-US" sz="900">
                          <a:solidFill>
                            <a:schemeClr val="tx1">
                              <a:lumMod val="75000"/>
                              <a:lumOff val="25000"/>
                            </a:schemeClr>
                          </a:solidFill>
                        </a:rPr>
                        <a:t>286</a:t>
                      </a:r>
                    </a:p>
                  </a:txBody>
                  <a:tcPr marL="0" marR="0" marT="0" marB="0" vert="vert270" anchor="ctr"/>
                </a:tc>
                <a:tc>
                  <a:txBody>
                    <a:bodyPr/>
                    <a:lstStyle/>
                    <a:p>
                      <a:pPr algn="l"/>
                      <a:r>
                        <a:rPr lang="en-US" sz="900">
                          <a:solidFill>
                            <a:schemeClr val="tx1">
                              <a:lumMod val="75000"/>
                              <a:lumOff val="25000"/>
                            </a:schemeClr>
                          </a:solidFill>
                        </a:rPr>
                        <a:t>213</a:t>
                      </a:r>
                    </a:p>
                  </a:txBody>
                  <a:tcPr marL="0" marR="0" marT="0" marB="0" vert="vert270" anchor="ctr"/>
                </a:tc>
                <a:extLst>
                  <a:ext uri="{0D108BD9-81ED-4DB2-BD59-A6C34878D82A}">
                    <a16:rowId xmlns:a16="http://schemas.microsoft.com/office/drawing/2014/main" val="534134087"/>
                  </a:ext>
                </a:extLst>
              </a:tr>
            </a:tbl>
          </a:graphicData>
        </a:graphic>
      </p:graphicFrame>
    </p:spTree>
    <p:extLst>
      <p:ext uri="{BB962C8B-B14F-4D97-AF65-F5344CB8AC3E}">
        <p14:creationId xmlns:p14="http://schemas.microsoft.com/office/powerpoint/2010/main" val="4503234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11782" y="745744"/>
            <a:ext cx="10059465" cy="242213"/>
          </a:xfrm>
        </p:spPr>
        <p:txBody>
          <a:bodyPr/>
          <a:lstStyle/>
          <a:p>
            <a:r>
              <a:rPr lang="en-US" kern="0"/>
              <a:t>Hispanics and Latinos in ERCs, FY 2018–2023</a:t>
            </a:r>
            <a:endParaRPr lang="en-US"/>
          </a:p>
        </p:txBody>
      </p:sp>
      <p:sp>
        <p:nvSpPr>
          <p:cNvPr id="4" name="Slide Number Placeholder 3"/>
          <p:cNvSpPr>
            <a:spLocks noGrp="1"/>
          </p:cNvSpPr>
          <p:nvPr>
            <p:ph type="sldNum" sz="quarter" idx="12"/>
          </p:nvPr>
        </p:nvSpPr>
        <p:spPr/>
        <p:txBody>
          <a:bodyPr/>
          <a:lstStyle/>
          <a:p>
            <a:r>
              <a:rPr lang="en-US">
                <a:solidFill>
                  <a:prstClr val="black"/>
                </a:solidFill>
              </a:rPr>
              <a:t>11</a:t>
            </a:r>
          </a:p>
        </p:txBody>
      </p:sp>
      <p:sp>
        <p:nvSpPr>
          <p:cNvPr id="6" name="Text Box 20">
            <a:extLst>
              <a:ext uri="{FF2B5EF4-FFF2-40B4-BE49-F238E27FC236}">
                <a16:creationId xmlns:a16="http://schemas.microsoft.com/office/drawing/2014/main" id="{00000000-0008-0000-0D00-000003000000}"/>
              </a:ext>
            </a:extLst>
          </p:cNvPr>
          <p:cNvSpPr txBox="1">
            <a:spLocks noChangeArrowheads="1"/>
          </p:cNvSpPr>
          <p:nvPr/>
        </p:nvSpPr>
        <p:spPr bwMode="auto">
          <a:xfrm>
            <a:off x="1524000" y="5576130"/>
            <a:ext cx="9144000" cy="1169551"/>
          </a:xfrm>
          <a:prstGeom prst="rect">
            <a:avLst/>
          </a:prstGeom>
          <a:noFill/>
          <a:ln w="9525">
            <a:noFill/>
            <a:miter lim="800000"/>
            <a:headEnd/>
            <a:tailEnd/>
          </a:ln>
        </p:spPr>
        <p:txBody>
          <a:bodyPr wrap="square" lIns="91440" tIns="45720" rIns="91440" bIns="4572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tabLst>
                <a:tab pos="514350" algn="l"/>
              </a:tabLst>
              <a:defRPr/>
            </a:pPr>
            <a:r>
              <a:rPr lang="en-US" sz="1000" b="1" i="1" kern="0">
                <a:latin typeface="Calibri" panose="020F0502020204030204"/>
              </a:rPr>
              <a:t>NOTES:</a:t>
            </a:r>
            <a:r>
              <a:rPr lang="en-US" sz="1000" i="1" kern="0">
                <a:latin typeface="Calibri" panose="020F0502020204030204"/>
              </a:rPr>
              <a:t>	</a:t>
            </a:r>
          </a:p>
          <a:p>
            <a:pPr marL="171450" indent="-171450">
              <a:buFont typeface="Arial" panose="020B0604020202020204" pitchFamily="34" charset="0"/>
              <a:buChar char="•"/>
              <a:defRPr/>
            </a:pPr>
            <a:r>
              <a:rPr lang="en-US" sz="1000" i="1" kern="0">
                <a:solidFill>
                  <a:srgbClr val="000000"/>
                </a:solidFill>
                <a:latin typeface="Calibri"/>
                <a:cs typeface="Calibri"/>
              </a:rPr>
              <a:t>Data from centers are not included for years in which the center entered demographic data by institution rather than per person</a:t>
            </a:r>
            <a:endParaRPr lang="en-US" sz="1000" i="1" kern="0">
              <a:solidFill>
                <a:sysClr val="windowText" lastClr="000000"/>
              </a:solidFill>
              <a:latin typeface="Calibri"/>
              <a:cs typeface="Calibri"/>
            </a:endParaRPr>
          </a:p>
          <a:p>
            <a:pPr marL="171450" indent="-171450">
              <a:buFont typeface="Arial" panose="020B0604020202020204" pitchFamily="34" charset="0"/>
              <a:buChar char="•"/>
              <a:defRPr/>
            </a:pPr>
            <a:r>
              <a:rPr lang="en-US" sz="1000" i="1" kern="0">
                <a:solidFill>
                  <a:srgbClr val="000000"/>
                </a:solidFill>
                <a:latin typeface="Calibri"/>
                <a:cs typeface="Calibri"/>
              </a:rPr>
              <a:t>Both ERC data and National statistics are for U.S. citizens and permanent residents only</a:t>
            </a:r>
            <a:endParaRPr lang="en-US" sz="1000" i="1" kern="0">
              <a:solidFill>
                <a:sysClr val="windowText" lastClr="000000"/>
              </a:solidFill>
              <a:latin typeface="Calibri"/>
              <a:cs typeface="Calibri"/>
            </a:endParaRPr>
          </a:p>
          <a:p>
            <a:pPr marL="171450" indent="-171450">
              <a:buFont typeface="Arial" panose="020B0604020202020204" pitchFamily="34" charset="0"/>
              <a:buChar char="•"/>
              <a:defRPr/>
            </a:pPr>
            <a:r>
              <a:rPr lang="en-US" sz="1000" i="1" kern="0">
                <a:solidFill>
                  <a:srgbClr val="000000"/>
                </a:solidFill>
                <a:latin typeface="Calibri"/>
                <a:cs typeface="Calibri"/>
              </a:rPr>
              <a:t>Undergraduates include REU students</a:t>
            </a:r>
          </a:p>
          <a:p>
            <a:pPr marL="171450" indent="-171450">
              <a:buFont typeface="Arial" panose="020B0604020202020204" pitchFamily="34" charset="0"/>
              <a:buChar char="•"/>
              <a:defRPr/>
            </a:pPr>
            <a:r>
              <a:rPr lang="en-US" sz="1000" i="1" kern="0">
                <a:solidFill>
                  <a:srgbClr val="000000"/>
                </a:solidFill>
                <a:latin typeface="Calibri"/>
                <a:cs typeface="Calibri"/>
              </a:rPr>
              <a:t>The percentages of Hispanics and Latinos are calculated out of the total number of U.S. citizens and permanent residents, including personnel who did not report ethnicity</a:t>
            </a:r>
            <a:endParaRPr lang="en-US" sz="1000" i="1" kern="0">
              <a:solidFill>
                <a:sysClr val="windowText" lastClr="000000"/>
              </a:solidFill>
              <a:latin typeface="Calibri"/>
              <a:cs typeface="Calibri"/>
            </a:endParaRPr>
          </a:p>
          <a:p>
            <a:pPr marL="171450" indent="-171450" fontAlgn="base">
              <a:buFont typeface="Arial" panose="020B0604020202020204" pitchFamily="34" charset="0"/>
              <a:buChar char="•"/>
            </a:pPr>
            <a:r>
              <a:rPr lang="en-US" sz="1000" i="1">
                <a:solidFill>
                  <a:srgbClr val="000000"/>
                </a:solidFill>
                <a:latin typeface="Calibri"/>
                <a:cs typeface="Calibri"/>
              </a:rPr>
              <a:t>ASEE data were not collected postdoctoral for 2018–2023</a:t>
            </a:r>
            <a:endParaRPr lang="en-US" sz="1000" i="1" kern="0">
              <a:solidFill>
                <a:sysClr val="windowText" lastClr="000000"/>
              </a:solidFill>
              <a:latin typeface="Calibri"/>
              <a:cs typeface="Calibri"/>
            </a:endParaRPr>
          </a:p>
          <a:p>
            <a:pPr marL="171450" indent="-171450">
              <a:buFont typeface="Arial" panose="020B0604020202020204" pitchFamily="34" charset="0"/>
              <a:buChar char="•"/>
              <a:defRPr/>
            </a:pPr>
            <a:r>
              <a:rPr lang="en-US" sz="1000" i="1" kern="0">
                <a:solidFill>
                  <a:srgbClr val="000000"/>
                </a:solidFill>
                <a:latin typeface="Calibri"/>
                <a:cs typeface="Calibri"/>
              </a:rPr>
              <a:t>The percentages of personnel who did not report ethnicity are as follows: 2018: 15.81%, 2019: 15.57%, 2020: 15.11%, 2021: 14.17%, 2022: 16.18%, 2023: 16.74%</a:t>
            </a:r>
            <a:endParaRPr lang="en-US" sz="1000" i="1" kern="0">
              <a:solidFill>
                <a:sysClr val="windowText" lastClr="000000"/>
              </a:solidFill>
              <a:latin typeface="Calibri"/>
              <a:cs typeface="Calibri"/>
            </a:endParaRPr>
          </a:p>
        </p:txBody>
      </p:sp>
      <p:graphicFrame>
        <p:nvGraphicFramePr>
          <p:cNvPr id="3" name="Chart 2">
            <a:extLst>
              <a:ext uri="{FF2B5EF4-FFF2-40B4-BE49-F238E27FC236}">
                <a16:creationId xmlns:a16="http://schemas.microsoft.com/office/drawing/2014/main" id="{00000000-0008-0000-0D00-000002000000}"/>
              </a:ext>
            </a:extLst>
          </p:cNvPr>
          <p:cNvGraphicFramePr>
            <a:graphicFrameLocks/>
          </p:cNvGraphicFramePr>
          <p:nvPr>
            <p:extLst>
              <p:ext uri="{D42A27DB-BD31-4B8C-83A1-F6EECF244321}">
                <p14:modId xmlns:p14="http://schemas.microsoft.com/office/powerpoint/2010/main" val="1585868967"/>
              </p:ext>
            </p:extLst>
          </p:nvPr>
        </p:nvGraphicFramePr>
        <p:xfrm>
          <a:off x="1790107" y="1261902"/>
          <a:ext cx="8611787" cy="433419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Table 4">
            <a:extLst>
              <a:ext uri="{FF2B5EF4-FFF2-40B4-BE49-F238E27FC236}">
                <a16:creationId xmlns:a16="http://schemas.microsoft.com/office/drawing/2014/main" id="{049F19CE-9877-4A5C-BC11-562E3A4BEAE4}"/>
              </a:ext>
            </a:extLst>
          </p:cNvPr>
          <p:cNvGraphicFramePr>
            <a:graphicFrameLocks noGrp="1"/>
          </p:cNvGraphicFramePr>
          <p:nvPr>
            <p:extLst>
              <p:ext uri="{D42A27DB-BD31-4B8C-83A1-F6EECF244321}">
                <p14:modId xmlns:p14="http://schemas.microsoft.com/office/powerpoint/2010/main" val="387453038"/>
              </p:ext>
            </p:extLst>
          </p:nvPr>
        </p:nvGraphicFramePr>
        <p:xfrm>
          <a:off x="2444575" y="3429001"/>
          <a:ext cx="7772400" cy="634365"/>
        </p:xfrm>
        <a:graphic>
          <a:graphicData uri="http://schemas.openxmlformats.org/drawingml/2006/table">
            <a:tbl>
              <a:tblPr firstRow="1" bandRow="1">
                <a:tableStyleId>{2D5ABB26-0587-4C30-8999-92F81FD0307C}</a:tableStyleId>
              </a:tblPr>
              <a:tblGrid>
                <a:gridCol w="228600">
                  <a:extLst>
                    <a:ext uri="{9D8B030D-6E8A-4147-A177-3AD203B41FA5}">
                      <a16:colId xmlns:a16="http://schemas.microsoft.com/office/drawing/2014/main" val="2999934631"/>
                    </a:ext>
                  </a:extLst>
                </a:gridCol>
                <a:gridCol w="228600">
                  <a:extLst>
                    <a:ext uri="{9D8B030D-6E8A-4147-A177-3AD203B41FA5}">
                      <a16:colId xmlns:a16="http://schemas.microsoft.com/office/drawing/2014/main" val="3426695654"/>
                    </a:ext>
                  </a:extLst>
                </a:gridCol>
                <a:gridCol w="228600">
                  <a:extLst>
                    <a:ext uri="{9D8B030D-6E8A-4147-A177-3AD203B41FA5}">
                      <a16:colId xmlns:a16="http://schemas.microsoft.com/office/drawing/2014/main" val="2883202770"/>
                    </a:ext>
                  </a:extLst>
                </a:gridCol>
                <a:gridCol w="228600">
                  <a:extLst>
                    <a:ext uri="{9D8B030D-6E8A-4147-A177-3AD203B41FA5}">
                      <a16:colId xmlns:a16="http://schemas.microsoft.com/office/drawing/2014/main" val="1680806283"/>
                    </a:ext>
                  </a:extLst>
                </a:gridCol>
                <a:gridCol w="228600">
                  <a:extLst>
                    <a:ext uri="{9D8B030D-6E8A-4147-A177-3AD203B41FA5}">
                      <a16:colId xmlns:a16="http://schemas.microsoft.com/office/drawing/2014/main" val="2414809092"/>
                    </a:ext>
                  </a:extLst>
                </a:gridCol>
                <a:gridCol w="228600">
                  <a:extLst>
                    <a:ext uri="{9D8B030D-6E8A-4147-A177-3AD203B41FA5}">
                      <a16:colId xmlns:a16="http://schemas.microsoft.com/office/drawing/2014/main" val="118341973"/>
                    </a:ext>
                  </a:extLst>
                </a:gridCol>
                <a:gridCol w="228600">
                  <a:extLst>
                    <a:ext uri="{9D8B030D-6E8A-4147-A177-3AD203B41FA5}">
                      <a16:colId xmlns:a16="http://schemas.microsoft.com/office/drawing/2014/main" val="1974204637"/>
                    </a:ext>
                  </a:extLst>
                </a:gridCol>
                <a:gridCol w="228600">
                  <a:extLst>
                    <a:ext uri="{9D8B030D-6E8A-4147-A177-3AD203B41FA5}">
                      <a16:colId xmlns:a16="http://schemas.microsoft.com/office/drawing/2014/main" val="1985883699"/>
                    </a:ext>
                  </a:extLst>
                </a:gridCol>
                <a:gridCol w="228600">
                  <a:extLst>
                    <a:ext uri="{9D8B030D-6E8A-4147-A177-3AD203B41FA5}">
                      <a16:colId xmlns:a16="http://schemas.microsoft.com/office/drawing/2014/main" val="995499351"/>
                    </a:ext>
                  </a:extLst>
                </a:gridCol>
                <a:gridCol w="228600">
                  <a:extLst>
                    <a:ext uri="{9D8B030D-6E8A-4147-A177-3AD203B41FA5}">
                      <a16:colId xmlns:a16="http://schemas.microsoft.com/office/drawing/2014/main" val="3156921901"/>
                    </a:ext>
                  </a:extLst>
                </a:gridCol>
                <a:gridCol w="228600">
                  <a:extLst>
                    <a:ext uri="{9D8B030D-6E8A-4147-A177-3AD203B41FA5}">
                      <a16:colId xmlns:a16="http://schemas.microsoft.com/office/drawing/2014/main" val="1189718467"/>
                    </a:ext>
                  </a:extLst>
                </a:gridCol>
                <a:gridCol w="228600">
                  <a:extLst>
                    <a:ext uri="{9D8B030D-6E8A-4147-A177-3AD203B41FA5}">
                      <a16:colId xmlns:a16="http://schemas.microsoft.com/office/drawing/2014/main" val="451983680"/>
                    </a:ext>
                  </a:extLst>
                </a:gridCol>
                <a:gridCol w="228600">
                  <a:extLst>
                    <a:ext uri="{9D8B030D-6E8A-4147-A177-3AD203B41FA5}">
                      <a16:colId xmlns:a16="http://schemas.microsoft.com/office/drawing/2014/main" val="3881556946"/>
                    </a:ext>
                  </a:extLst>
                </a:gridCol>
                <a:gridCol w="228600">
                  <a:extLst>
                    <a:ext uri="{9D8B030D-6E8A-4147-A177-3AD203B41FA5}">
                      <a16:colId xmlns:a16="http://schemas.microsoft.com/office/drawing/2014/main" val="2294296869"/>
                    </a:ext>
                  </a:extLst>
                </a:gridCol>
                <a:gridCol w="228600">
                  <a:extLst>
                    <a:ext uri="{9D8B030D-6E8A-4147-A177-3AD203B41FA5}">
                      <a16:colId xmlns:a16="http://schemas.microsoft.com/office/drawing/2014/main" val="1261823428"/>
                    </a:ext>
                  </a:extLst>
                </a:gridCol>
                <a:gridCol w="228600">
                  <a:extLst>
                    <a:ext uri="{9D8B030D-6E8A-4147-A177-3AD203B41FA5}">
                      <a16:colId xmlns:a16="http://schemas.microsoft.com/office/drawing/2014/main" val="2150133770"/>
                    </a:ext>
                  </a:extLst>
                </a:gridCol>
                <a:gridCol w="228600">
                  <a:extLst>
                    <a:ext uri="{9D8B030D-6E8A-4147-A177-3AD203B41FA5}">
                      <a16:colId xmlns:a16="http://schemas.microsoft.com/office/drawing/2014/main" val="959067243"/>
                    </a:ext>
                  </a:extLst>
                </a:gridCol>
                <a:gridCol w="228600">
                  <a:extLst>
                    <a:ext uri="{9D8B030D-6E8A-4147-A177-3AD203B41FA5}">
                      <a16:colId xmlns:a16="http://schemas.microsoft.com/office/drawing/2014/main" val="165689238"/>
                    </a:ext>
                  </a:extLst>
                </a:gridCol>
                <a:gridCol w="228600">
                  <a:extLst>
                    <a:ext uri="{9D8B030D-6E8A-4147-A177-3AD203B41FA5}">
                      <a16:colId xmlns:a16="http://schemas.microsoft.com/office/drawing/2014/main" val="356158007"/>
                    </a:ext>
                  </a:extLst>
                </a:gridCol>
                <a:gridCol w="228600">
                  <a:extLst>
                    <a:ext uri="{9D8B030D-6E8A-4147-A177-3AD203B41FA5}">
                      <a16:colId xmlns:a16="http://schemas.microsoft.com/office/drawing/2014/main" val="1550123404"/>
                    </a:ext>
                  </a:extLst>
                </a:gridCol>
                <a:gridCol w="228600">
                  <a:extLst>
                    <a:ext uri="{9D8B030D-6E8A-4147-A177-3AD203B41FA5}">
                      <a16:colId xmlns:a16="http://schemas.microsoft.com/office/drawing/2014/main" val="3777950110"/>
                    </a:ext>
                  </a:extLst>
                </a:gridCol>
                <a:gridCol w="228600">
                  <a:extLst>
                    <a:ext uri="{9D8B030D-6E8A-4147-A177-3AD203B41FA5}">
                      <a16:colId xmlns:a16="http://schemas.microsoft.com/office/drawing/2014/main" val="3488139762"/>
                    </a:ext>
                  </a:extLst>
                </a:gridCol>
                <a:gridCol w="228600">
                  <a:extLst>
                    <a:ext uri="{9D8B030D-6E8A-4147-A177-3AD203B41FA5}">
                      <a16:colId xmlns:a16="http://schemas.microsoft.com/office/drawing/2014/main" val="660623265"/>
                    </a:ext>
                  </a:extLst>
                </a:gridCol>
                <a:gridCol w="228600">
                  <a:extLst>
                    <a:ext uri="{9D8B030D-6E8A-4147-A177-3AD203B41FA5}">
                      <a16:colId xmlns:a16="http://schemas.microsoft.com/office/drawing/2014/main" val="1001636793"/>
                    </a:ext>
                  </a:extLst>
                </a:gridCol>
                <a:gridCol w="228600">
                  <a:extLst>
                    <a:ext uri="{9D8B030D-6E8A-4147-A177-3AD203B41FA5}">
                      <a16:colId xmlns:a16="http://schemas.microsoft.com/office/drawing/2014/main" val="2440215666"/>
                    </a:ext>
                  </a:extLst>
                </a:gridCol>
                <a:gridCol w="228600">
                  <a:extLst>
                    <a:ext uri="{9D8B030D-6E8A-4147-A177-3AD203B41FA5}">
                      <a16:colId xmlns:a16="http://schemas.microsoft.com/office/drawing/2014/main" val="4246381839"/>
                    </a:ext>
                  </a:extLst>
                </a:gridCol>
                <a:gridCol w="228600">
                  <a:extLst>
                    <a:ext uri="{9D8B030D-6E8A-4147-A177-3AD203B41FA5}">
                      <a16:colId xmlns:a16="http://schemas.microsoft.com/office/drawing/2014/main" val="2806025175"/>
                    </a:ext>
                  </a:extLst>
                </a:gridCol>
                <a:gridCol w="228600">
                  <a:extLst>
                    <a:ext uri="{9D8B030D-6E8A-4147-A177-3AD203B41FA5}">
                      <a16:colId xmlns:a16="http://schemas.microsoft.com/office/drawing/2014/main" val="2838003610"/>
                    </a:ext>
                  </a:extLst>
                </a:gridCol>
                <a:gridCol w="228600">
                  <a:extLst>
                    <a:ext uri="{9D8B030D-6E8A-4147-A177-3AD203B41FA5}">
                      <a16:colId xmlns:a16="http://schemas.microsoft.com/office/drawing/2014/main" val="3334091388"/>
                    </a:ext>
                  </a:extLst>
                </a:gridCol>
                <a:gridCol w="228600">
                  <a:extLst>
                    <a:ext uri="{9D8B030D-6E8A-4147-A177-3AD203B41FA5}">
                      <a16:colId xmlns:a16="http://schemas.microsoft.com/office/drawing/2014/main" val="749642027"/>
                    </a:ext>
                  </a:extLst>
                </a:gridCol>
                <a:gridCol w="228600">
                  <a:extLst>
                    <a:ext uri="{9D8B030D-6E8A-4147-A177-3AD203B41FA5}">
                      <a16:colId xmlns:a16="http://schemas.microsoft.com/office/drawing/2014/main" val="1592547922"/>
                    </a:ext>
                  </a:extLst>
                </a:gridCol>
                <a:gridCol w="228600">
                  <a:extLst>
                    <a:ext uri="{9D8B030D-6E8A-4147-A177-3AD203B41FA5}">
                      <a16:colId xmlns:a16="http://schemas.microsoft.com/office/drawing/2014/main" val="1947838094"/>
                    </a:ext>
                  </a:extLst>
                </a:gridCol>
                <a:gridCol w="228600">
                  <a:extLst>
                    <a:ext uri="{9D8B030D-6E8A-4147-A177-3AD203B41FA5}">
                      <a16:colId xmlns:a16="http://schemas.microsoft.com/office/drawing/2014/main" val="2269260898"/>
                    </a:ext>
                  </a:extLst>
                </a:gridCol>
                <a:gridCol w="228600">
                  <a:extLst>
                    <a:ext uri="{9D8B030D-6E8A-4147-A177-3AD203B41FA5}">
                      <a16:colId xmlns:a16="http://schemas.microsoft.com/office/drawing/2014/main" val="2819160839"/>
                    </a:ext>
                  </a:extLst>
                </a:gridCol>
              </a:tblGrid>
              <a:tr h="634365">
                <a:tc>
                  <a:txBody>
                    <a:bodyPr/>
                    <a:lstStyle/>
                    <a:p>
                      <a:pPr algn="l"/>
                      <a:r>
                        <a:rPr lang="en-US" sz="900">
                          <a:solidFill>
                            <a:schemeClr val="tx1">
                              <a:lumMod val="75000"/>
                              <a:lumOff val="25000"/>
                            </a:schemeClr>
                          </a:solidFill>
                        </a:rPr>
                        <a:t>55</a:t>
                      </a:r>
                    </a:p>
                  </a:txBody>
                  <a:tcPr marL="0" marR="0" marT="0" marB="0" vert="vert270" anchor="ctr"/>
                </a:tc>
                <a:tc>
                  <a:txBody>
                    <a:bodyPr/>
                    <a:lstStyle/>
                    <a:p>
                      <a:pPr algn="l"/>
                      <a:r>
                        <a:rPr lang="en-US" sz="900">
                          <a:solidFill>
                            <a:schemeClr val="tx1">
                              <a:lumMod val="75000"/>
                              <a:lumOff val="25000"/>
                            </a:schemeClr>
                          </a:solidFill>
                        </a:rPr>
                        <a:t>49</a:t>
                      </a:r>
                    </a:p>
                  </a:txBody>
                  <a:tcPr marL="0" marR="0" marT="0" marB="0" vert="vert270" anchor="ctr"/>
                </a:tc>
                <a:tc>
                  <a:txBody>
                    <a:bodyPr/>
                    <a:lstStyle/>
                    <a:p>
                      <a:pPr algn="l"/>
                      <a:r>
                        <a:rPr lang="en-US" sz="900">
                          <a:solidFill>
                            <a:schemeClr val="tx1">
                              <a:lumMod val="75000"/>
                              <a:lumOff val="25000"/>
                            </a:schemeClr>
                          </a:solidFill>
                        </a:rPr>
                        <a:t>50</a:t>
                      </a:r>
                    </a:p>
                  </a:txBody>
                  <a:tcPr marL="0" marR="0" marT="0" marB="0" vert="vert270" anchor="ctr"/>
                </a:tc>
                <a:tc>
                  <a:txBody>
                    <a:bodyPr/>
                    <a:lstStyle/>
                    <a:p>
                      <a:pPr algn="l"/>
                      <a:r>
                        <a:rPr lang="en-US" sz="900">
                          <a:solidFill>
                            <a:schemeClr val="tx1">
                              <a:lumMod val="75000"/>
                              <a:lumOff val="25000"/>
                            </a:schemeClr>
                          </a:solidFill>
                        </a:rPr>
                        <a:t>49</a:t>
                      </a:r>
                    </a:p>
                  </a:txBody>
                  <a:tcPr marL="0" marR="0" marT="0" marB="0" vert="vert270" anchor="ctr"/>
                </a:tc>
                <a:tc>
                  <a:txBody>
                    <a:bodyPr/>
                    <a:lstStyle/>
                    <a:p>
                      <a:pPr algn="l"/>
                      <a:r>
                        <a:rPr lang="en-US" sz="900">
                          <a:solidFill>
                            <a:schemeClr val="tx1">
                              <a:lumMod val="75000"/>
                              <a:lumOff val="25000"/>
                            </a:schemeClr>
                          </a:solidFill>
                        </a:rPr>
                        <a:t>50</a:t>
                      </a:r>
                    </a:p>
                  </a:txBody>
                  <a:tcPr marL="0" marR="0" marT="0" marB="0" vert="vert270" anchor="ctr"/>
                </a:tc>
                <a:tc>
                  <a:txBody>
                    <a:bodyPr/>
                    <a:lstStyle/>
                    <a:p>
                      <a:pPr algn="l"/>
                      <a:r>
                        <a:rPr lang="en-US" sz="900">
                          <a:solidFill>
                            <a:schemeClr val="tx1">
                              <a:lumMod val="75000"/>
                              <a:lumOff val="25000"/>
                            </a:schemeClr>
                          </a:solidFill>
                        </a:rPr>
                        <a:t>48</a:t>
                      </a:r>
                    </a:p>
                  </a:txBody>
                  <a:tcPr marL="0" marR="0" marT="0" marB="0" vert="vert270" anchor="ctr"/>
                </a:tc>
                <a:tc>
                  <a:txBody>
                    <a:bodyPr/>
                    <a:lstStyle/>
                    <a:p>
                      <a:pPr algn="l"/>
                      <a:endParaRPr lang="en-US" sz="900">
                        <a:solidFill>
                          <a:schemeClr val="tx1">
                            <a:lumMod val="75000"/>
                            <a:lumOff val="25000"/>
                          </a:schemeClr>
                        </a:solidFill>
                      </a:endParaRPr>
                    </a:p>
                  </a:txBody>
                  <a:tcPr marL="0" marR="0" marT="0" marB="0" vert="vert270" anchor="ctr"/>
                </a:tc>
                <a:tc>
                  <a:txBody>
                    <a:bodyPr/>
                    <a:lstStyle/>
                    <a:p>
                      <a:pPr algn="l"/>
                      <a:r>
                        <a:rPr lang="en-US" sz="900">
                          <a:solidFill>
                            <a:schemeClr val="tx1">
                              <a:lumMod val="75000"/>
                              <a:lumOff val="25000"/>
                            </a:schemeClr>
                          </a:solidFill>
                        </a:rPr>
                        <a:t>5</a:t>
                      </a:r>
                    </a:p>
                  </a:txBody>
                  <a:tcPr marL="0" marR="0" marT="0" marB="0" vert="vert270" anchor="ctr"/>
                </a:tc>
                <a:tc>
                  <a:txBody>
                    <a:bodyPr/>
                    <a:lstStyle/>
                    <a:p>
                      <a:pPr algn="l"/>
                      <a:r>
                        <a:rPr lang="en-US" sz="900">
                          <a:solidFill>
                            <a:schemeClr val="tx1">
                              <a:lumMod val="75000"/>
                              <a:lumOff val="25000"/>
                            </a:schemeClr>
                          </a:solidFill>
                        </a:rPr>
                        <a:t>4</a:t>
                      </a:r>
                    </a:p>
                  </a:txBody>
                  <a:tcPr marL="0" marR="0" marT="0" marB="0" vert="vert270" anchor="ctr"/>
                </a:tc>
                <a:tc>
                  <a:txBody>
                    <a:bodyPr/>
                    <a:lstStyle/>
                    <a:p>
                      <a:pPr algn="l"/>
                      <a:r>
                        <a:rPr lang="en-US" sz="900">
                          <a:solidFill>
                            <a:schemeClr val="tx1">
                              <a:lumMod val="75000"/>
                              <a:lumOff val="25000"/>
                            </a:schemeClr>
                          </a:solidFill>
                        </a:rPr>
                        <a:t>3</a:t>
                      </a:r>
                    </a:p>
                  </a:txBody>
                  <a:tcPr marL="0" marR="0" marT="0" marB="0" vert="vert270" anchor="ctr"/>
                </a:tc>
                <a:tc>
                  <a:txBody>
                    <a:bodyPr/>
                    <a:lstStyle/>
                    <a:p>
                      <a:pPr algn="l"/>
                      <a:r>
                        <a:rPr lang="en-US" sz="900">
                          <a:solidFill>
                            <a:schemeClr val="tx1">
                              <a:lumMod val="75000"/>
                              <a:lumOff val="25000"/>
                            </a:schemeClr>
                          </a:solidFill>
                        </a:rPr>
                        <a:t>5</a:t>
                      </a:r>
                    </a:p>
                  </a:txBody>
                  <a:tcPr marL="0" marR="0" marT="0" marB="0" vert="vert270" anchor="ctr"/>
                </a:tc>
                <a:tc>
                  <a:txBody>
                    <a:bodyPr/>
                    <a:lstStyle/>
                    <a:p>
                      <a:pPr algn="l"/>
                      <a:r>
                        <a:rPr lang="en-US" sz="900">
                          <a:solidFill>
                            <a:schemeClr val="tx1">
                              <a:lumMod val="75000"/>
                              <a:lumOff val="25000"/>
                            </a:schemeClr>
                          </a:solidFill>
                        </a:rPr>
                        <a:t>6</a:t>
                      </a:r>
                    </a:p>
                  </a:txBody>
                  <a:tcPr marL="0" marR="0" marT="0" marB="0" vert="vert270" anchor="ctr"/>
                </a:tc>
                <a:tc>
                  <a:txBody>
                    <a:bodyPr/>
                    <a:lstStyle/>
                    <a:p>
                      <a:pPr algn="l"/>
                      <a:r>
                        <a:rPr lang="en-US" sz="900">
                          <a:solidFill>
                            <a:schemeClr val="tx1">
                              <a:lumMod val="75000"/>
                              <a:lumOff val="25000"/>
                            </a:schemeClr>
                          </a:solidFill>
                        </a:rPr>
                        <a:t>12</a:t>
                      </a:r>
                    </a:p>
                  </a:txBody>
                  <a:tcPr marL="0" marR="0" marT="0" marB="0" vert="vert270" anchor="ctr"/>
                </a:tc>
                <a:tc>
                  <a:txBody>
                    <a:bodyPr/>
                    <a:lstStyle/>
                    <a:p>
                      <a:pPr algn="l"/>
                      <a:endParaRPr lang="en-US" sz="900">
                        <a:solidFill>
                          <a:schemeClr val="tx1">
                            <a:lumMod val="75000"/>
                            <a:lumOff val="25000"/>
                          </a:schemeClr>
                        </a:solidFill>
                      </a:endParaRPr>
                    </a:p>
                  </a:txBody>
                  <a:tcPr marL="0" marR="0" marT="0" marB="0" vert="vert270" anchor="ctr"/>
                </a:tc>
                <a:tc>
                  <a:txBody>
                    <a:bodyPr/>
                    <a:lstStyle/>
                    <a:p>
                      <a:pPr algn="l"/>
                      <a:r>
                        <a:rPr lang="en-US" sz="900">
                          <a:solidFill>
                            <a:schemeClr val="tx1">
                              <a:lumMod val="75000"/>
                              <a:lumOff val="25000"/>
                            </a:schemeClr>
                          </a:solidFill>
                        </a:rPr>
                        <a:t>56</a:t>
                      </a:r>
                    </a:p>
                  </a:txBody>
                  <a:tcPr marL="0" marR="0" marT="0" marB="0" vert="vert270" anchor="ctr"/>
                </a:tc>
                <a:tc>
                  <a:txBody>
                    <a:bodyPr/>
                    <a:lstStyle/>
                    <a:p>
                      <a:pPr algn="l"/>
                      <a:r>
                        <a:rPr lang="en-US" sz="900">
                          <a:solidFill>
                            <a:schemeClr val="tx1">
                              <a:lumMod val="75000"/>
                              <a:lumOff val="25000"/>
                            </a:schemeClr>
                          </a:solidFill>
                        </a:rPr>
                        <a:t>43</a:t>
                      </a:r>
                    </a:p>
                  </a:txBody>
                  <a:tcPr marL="0" marR="0" marT="0" marB="0" vert="vert270" anchor="ctr"/>
                </a:tc>
                <a:tc>
                  <a:txBody>
                    <a:bodyPr/>
                    <a:lstStyle/>
                    <a:p>
                      <a:pPr algn="l"/>
                      <a:r>
                        <a:rPr lang="en-US" sz="900">
                          <a:solidFill>
                            <a:schemeClr val="tx1">
                              <a:lumMod val="75000"/>
                              <a:lumOff val="25000"/>
                            </a:schemeClr>
                          </a:solidFill>
                        </a:rPr>
                        <a:t>49</a:t>
                      </a:r>
                    </a:p>
                  </a:txBody>
                  <a:tcPr marL="0" marR="0" marT="0" marB="0" vert="vert270" anchor="ctr"/>
                </a:tc>
                <a:tc>
                  <a:txBody>
                    <a:bodyPr/>
                    <a:lstStyle/>
                    <a:p>
                      <a:pPr algn="l"/>
                      <a:r>
                        <a:rPr lang="en-US" sz="900">
                          <a:solidFill>
                            <a:schemeClr val="tx1">
                              <a:lumMod val="75000"/>
                              <a:lumOff val="25000"/>
                            </a:schemeClr>
                          </a:solidFill>
                        </a:rPr>
                        <a:t>67</a:t>
                      </a:r>
                    </a:p>
                  </a:txBody>
                  <a:tcPr marL="0" marR="0" marT="0" marB="0" vert="vert270" anchor="ctr"/>
                </a:tc>
                <a:tc>
                  <a:txBody>
                    <a:bodyPr/>
                    <a:lstStyle/>
                    <a:p>
                      <a:pPr algn="l"/>
                      <a:r>
                        <a:rPr lang="en-US" sz="900">
                          <a:solidFill>
                            <a:schemeClr val="tx1">
                              <a:lumMod val="75000"/>
                              <a:lumOff val="25000"/>
                            </a:schemeClr>
                          </a:solidFill>
                        </a:rPr>
                        <a:t>60</a:t>
                      </a:r>
                    </a:p>
                  </a:txBody>
                  <a:tcPr marL="0" marR="0" marT="0" marB="0" vert="vert270" anchor="ctr"/>
                </a:tc>
                <a:tc>
                  <a:txBody>
                    <a:bodyPr/>
                    <a:lstStyle/>
                    <a:p>
                      <a:pPr algn="l"/>
                      <a:r>
                        <a:rPr lang="en-US" sz="900">
                          <a:solidFill>
                            <a:schemeClr val="tx1">
                              <a:lumMod val="75000"/>
                              <a:lumOff val="25000"/>
                            </a:schemeClr>
                          </a:solidFill>
                        </a:rPr>
                        <a:t>50</a:t>
                      </a:r>
                    </a:p>
                  </a:txBody>
                  <a:tcPr marL="0" marR="0" marT="0" marB="0" vert="vert270" anchor="ctr"/>
                </a:tc>
                <a:tc>
                  <a:txBody>
                    <a:bodyPr/>
                    <a:lstStyle/>
                    <a:p>
                      <a:pPr algn="l"/>
                      <a:endParaRPr lang="en-US" sz="900">
                        <a:solidFill>
                          <a:schemeClr val="tx1">
                            <a:lumMod val="75000"/>
                            <a:lumOff val="25000"/>
                          </a:schemeClr>
                        </a:solidFill>
                      </a:endParaRPr>
                    </a:p>
                  </a:txBody>
                  <a:tcPr marL="0" marR="0" marT="0" marB="0" vert="vert270" anchor="ctr"/>
                </a:tc>
                <a:tc>
                  <a:txBody>
                    <a:bodyPr/>
                    <a:lstStyle/>
                    <a:p>
                      <a:pPr algn="l"/>
                      <a:r>
                        <a:rPr lang="en-US" sz="900">
                          <a:solidFill>
                            <a:schemeClr val="tx1">
                              <a:lumMod val="75000"/>
                              <a:lumOff val="25000"/>
                            </a:schemeClr>
                          </a:solidFill>
                        </a:rPr>
                        <a:t>28</a:t>
                      </a:r>
                    </a:p>
                  </a:txBody>
                  <a:tcPr marL="0" marR="0" marT="0" marB="0" vert="vert270" anchor="ctr"/>
                </a:tc>
                <a:tc>
                  <a:txBody>
                    <a:bodyPr/>
                    <a:lstStyle/>
                    <a:p>
                      <a:pPr algn="l"/>
                      <a:r>
                        <a:rPr lang="en-US" sz="900">
                          <a:solidFill>
                            <a:schemeClr val="tx1">
                              <a:lumMod val="75000"/>
                              <a:lumOff val="25000"/>
                            </a:schemeClr>
                          </a:solidFill>
                        </a:rPr>
                        <a:t>24</a:t>
                      </a:r>
                    </a:p>
                  </a:txBody>
                  <a:tcPr marL="0" marR="0" marT="0" marB="0" vert="vert270" anchor="ctr"/>
                </a:tc>
                <a:tc>
                  <a:txBody>
                    <a:bodyPr/>
                    <a:lstStyle/>
                    <a:p>
                      <a:pPr algn="l"/>
                      <a:r>
                        <a:rPr lang="en-US" sz="900">
                          <a:solidFill>
                            <a:schemeClr val="tx1">
                              <a:lumMod val="75000"/>
                              <a:lumOff val="25000"/>
                            </a:schemeClr>
                          </a:solidFill>
                        </a:rPr>
                        <a:t>23</a:t>
                      </a:r>
                    </a:p>
                  </a:txBody>
                  <a:tcPr marL="0" marR="0" marT="0" marB="0" vert="vert270" anchor="ctr"/>
                </a:tc>
                <a:tc>
                  <a:txBody>
                    <a:bodyPr/>
                    <a:lstStyle/>
                    <a:p>
                      <a:pPr algn="l"/>
                      <a:r>
                        <a:rPr lang="en-US" sz="900">
                          <a:solidFill>
                            <a:schemeClr val="tx1">
                              <a:lumMod val="75000"/>
                              <a:lumOff val="25000"/>
                            </a:schemeClr>
                          </a:solidFill>
                        </a:rPr>
                        <a:t>21</a:t>
                      </a:r>
                    </a:p>
                  </a:txBody>
                  <a:tcPr marL="0" marR="0" marT="0" marB="0" vert="vert270" anchor="ctr"/>
                </a:tc>
                <a:tc>
                  <a:txBody>
                    <a:bodyPr/>
                    <a:lstStyle/>
                    <a:p>
                      <a:pPr algn="l"/>
                      <a:r>
                        <a:rPr lang="en-US" sz="900">
                          <a:solidFill>
                            <a:schemeClr val="tx1">
                              <a:lumMod val="75000"/>
                              <a:lumOff val="25000"/>
                            </a:schemeClr>
                          </a:solidFill>
                        </a:rPr>
                        <a:t>21</a:t>
                      </a:r>
                    </a:p>
                  </a:txBody>
                  <a:tcPr marL="0" marR="0" marT="0" marB="0" vert="vert270" anchor="ctr"/>
                </a:tc>
                <a:tc>
                  <a:txBody>
                    <a:bodyPr/>
                    <a:lstStyle/>
                    <a:p>
                      <a:pPr algn="l"/>
                      <a:r>
                        <a:rPr lang="en-US" sz="900">
                          <a:solidFill>
                            <a:schemeClr val="tx1">
                              <a:lumMod val="75000"/>
                              <a:lumOff val="25000"/>
                            </a:schemeClr>
                          </a:solidFill>
                        </a:rPr>
                        <a:t>16</a:t>
                      </a:r>
                    </a:p>
                  </a:txBody>
                  <a:tcPr marL="0" marR="0" marT="0" marB="0" vert="vert270" anchor="ctr"/>
                </a:tc>
                <a:tc>
                  <a:txBody>
                    <a:bodyPr/>
                    <a:lstStyle/>
                    <a:p>
                      <a:pPr algn="l"/>
                      <a:endParaRPr lang="en-US" sz="900">
                        <a:solidFill>
                          <a:schemeClr val="tx1">
                            <a:lumMod val="75000"/>
                            <a:lumOff val="25000"/>
                          </a:schemeClr>
                        </a:solidFill>
                      </a:endParaRPr>
                    </a:p>
                  </a:txBody>
                  <a:tcPr marL="0" marR="0" marT="0" marB="0" vert="vert270" anchor="ctr"/>
                </a:tc>
                <a:tc>
                  <a:txBody>
                    <a:bodyPr/>
                    <a:lstStyle/>
                    <a:p>
                      <a:pPr algn="l"/>
                      <a:r>
                        <a:rPr lang="en-US" sz="900">
                          <a:solidFill>
                            <a:schemeClr val="tx1">
                              <a:lumMod val="75000"/>
                              <a:lumOff val="25000"/>
                            </a:schemeClr>
                          </a:solidFill>
                        </a:rPr>
                        <a:t>159</a:t>
                      </a:r>
                    </a:p>
                  </a:txBody>
                  <a:tcPr marL="0" marR="0" marT="0" marB="0" vert="vert270" anchor="ctr"/>
                </a:tc>
                <a:tc>
                  <a:txBody>
                    <a:bodyPr/>
                    <a:lstStyle/>
                    <a:p>
                      <a:pPr algn="l"/>
                      <a:r>
                        <a:rPr lang="en-US" sz="900">
                          <a:solidFill>
                            <a:schemeClr val="tx1">
                              <a:lumMod val="75000"/>
                              <a:lumOff val="25000"/>
                            </a:schemeClr>
                          </a:solidFill>
                        </a:rPr>
                        <a:t>186</a:t>
                      </a:r>
                    </a:p>
                  </a:txBody>
                  <a:tcPr marL="0" marR="0" marT="0" marB="0" vert="vert270" anchor="ctr"/>
                </a:tc>
                <a:tc>
                  <a:txBody>
                    <a:bodyPr/>
                    <a:lstStyle/>
                    <a:p>
                      <a:pPr algn="l"/>
                      <a:r>
                        <a:rPr lang="en-US" sz="900">
                          <a:solidFill>
                            <a:schemeClr val="tx1">
                              <a:lumMod val="75000"/>
                              <a:lumOff val="25000"/>
                            </a:schemeClr>
                          </a:solidFill>
                        </a:rPr>
                        <a:t>140</a:t>
                      </a:r>
                    </a:p>
                  </a:txBody>
                  <a:tcPr marL="0" marR="0" marT="0" marB="0" vert="vert270" anchor="ctr"/>
                </a:tc>
                <a:tc>
                  <a:txBody>
                    <a:bodyPr/>
                    <a:lstStyle/>
                    <a:p>
                      <a:pPr algn="l"/>
                      <a:r>
                        <a:rPr lang="en-US" sz="900">
                          <a:solidFill>
                            <a:schemeClr val="tx1">
                              <a:lumMod val="75000"/>
                              <a:lumOff val="25000"/>
                            </a:schemeClr>
                          </a:solidFill>
                        </a:rPr>
                        <a:t>147</a:t>
                      </a:r>
                    </a:p>
                  </a:txBody>
                  <a:tcPr marL="0" marR="0" marT="0" marB="0" vert="vert270" anchor="ctr"/>
                </a:tc>
                <a:tc>
                  <a:txBody>
                    <a:bodyPr/>
                    <a:lstStyle/>
                    <a:p>
                      <a:pPr algn="l"/>
                      <a:r>
                        <a:rPr lang="en-US" sz="900">
                          <a:solidFill>
                            <a:schemeClr val="tx1">
                              <a:lumMod val="75000"/>
                              <a:lumOff val="25000"/>
                            </a:schemeClr>
                          </a:solidFill>
                        </a:rPr>
                        <a:t>148</a:t>
                      </a:r>
                    </a:p>
                  </a:txBody>
                  <a:tcPr marL="0" marR="0" marT="0" marB="0" vert="vert270" anchor="ctr"/>
                </a:tc>
                <a:tc>
                  <a:txBody>
                    <a:bodyPr/>
                    <a:lstStyle/>
                    <a:p>
                      <a:pPr algn="l"/>
                      <a:r>
                        <a:rPr lang="en-US" sz="900">
                          <a:solidFill>
                            <a:schemeClr val="tx1">
                              <a:lumMod val="75000"/>
                              <a:lumOff val="25000"/>
                            </a:schemeClr>
                          </a:solidFill>
                        </a:rPr>
                        <a:t>111</a:t>
                      </a:r>
                    </a:p>
                  </a:txBody>
                  <a:tcPr marL="0" marR="0" marT="0" marB="0" vert="vert270" anchor="ctr"/>
                </a:tc>
                <a:extLst>
                  <a:ext uri="{0D108BD9-81ED-4DB2-BD59-A6C34878D82A}">
                    <a16:rowId xmlns:a16="http://schemas.microsoft.com/office/drawing/2014/main" val="534134087"/>
                  </a:ext>
                </a:extLst>
              </a:tr>
            </a:tbl>
          </a:graphicData>
        </a:graphic>
      </p:graphicFrame>
    </p:spTree>
    <p:extLst>
      <p:ext uri="{BB962C8B-B14F-4D97-AF65-F5344CB8AC3E}">
        <p14:creationId xmlns:p14="http://schemas.microsoft.com/office/powerpoint/2010/main" val="3970542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11782" y="752322"/>
            <a:ext cx="10059465" cy="242213"/>
          </a:xfrm>
        </p:spPr>
        <p:txBody>
          <a:bodyPr/>
          <a:lstStyle/>
          <a:p>
            <a:r>
              <a:rPr lang="en-US"/>
              <a:t>Underrepresented Racial Minorities in ERCs, FY </a:t>
            </a:r>
            <a:r>
              <a:rPr lang="en-US" kern="0"/>
              <a:t>2018–2023</a:t>
            </a:r>
            <a:endParaRPr lang="en-US"/>
          </a:p>
        </p:txBody>
      </p:sp>
      <p:sp>
        <p:nvSpPr>
          <p:cNvPr id="4" name="Slide Number Placeholder 3"/>
          <p:cNvSpPr>
            <a:spLocks noGrp="1"/>
          </p:cNvSpPr>
          <p:nvPr>
            <p:ph type="sldNum" sz="quarter" idx="12"/>
          </p:nvPr>
        </p:nvSpPr>
        <p:spPr/>
        <p:txBody>
          <a:bodyPr/>
          <a:lstStyle/>
          <a:p>
            <a:r>
              <a:rPr lang="en-US">
                <a:solidFill>
                  <a:prstClr val="black"/>
                </a:solidFill>
              </a:rPr>
              <a:t>12</a:t>
            </a:r>
          </a:p>
        </p:txBody>
      </p:sp>
      <p:sp>
        <p:nvSpPr>
          <p:cNvPr id="10" name="Text Box 20">
            <a:extLst>
              <a:ext uri="{FF2B5EF4-FFF2-40B4-BE49-F238E27FC236}">
                <a16:creationId xmlns:a16="http://schemas.microsoft.com/office/drawing/2014/main" id="{00000000-0008-0000-0E00-000003000000}"/>
              </a:ext>
            </a:extLst>
          </p:cNvPr>
          <p:cNvSpPr txBox="1">
            <a:spLocks noChangeArrowheads="1"/>
          </p:cNvSpPr>
          <p:nvPr/>
        </p:nvSpPr>
        <p:spPr bwMode="auto">
          <a:xfrm>
            <a:off x="1459624" y="5535476"/>
            <a:ext cx="9390650" cy="1323439"/>
          </a:xfrm>
          <a:prstGeom prst="rect">
            <a:avLst/>
          </a:prstGeom>
          <a:noFill/>
          <a:ln w="9525">
            <a:noFill/>
            <a:miter lim="800000"/>
            <a:headEnd/>
            <a:tailEnd/>
          </a:ln>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tabLst>
                <a:tab pos="514350" algn="l"/>
              </a:tabLst>
              <a:defRPr/>
            </a:pPr>
            <a:r>
              <a:rPr lang="en-US" sz="1000" b="1" i="1" kern="0">
                <a:solidFill>
                  <a:sysClr val="windowText" lastClr="000000"/>
                </a:solidFill>
              </a:rPr>
              <a:t>NOTES:</a:t>
            </a:r>
            <a:r>
              <a:rPr lang="en-US" sz="1000" i="1" kern="0">
                <a:solidFill>
                  <a:sysClr val="windowText" lastClr="000000"/>
                </a:solidFill>
              </a:rPr>
              <a:t>	</a:t>
            </a:r>
          </a:p>
          <a:p>
            <a:pPr marL="171450" indent="-171450">
              <a:buFont typeface="Arial" panose="020B0604020202020204" pitchFamily="34" charset="0"/>
              <a:buChar char="•"/>
              <a:tabLst>
                <a:tab pos="514350" algn="l"/>
              </a:tabLst>
              <a:defRPr/>
            </a:pPr>
            <a:r>
              <a:rPr lang="en-US" sz="1000" i="1" kern="0">
                <a:solidFill>
                  <a:sysClr val="windowText" lastClr="000000"/>
                </a:solidFill>
                <a:latin typeface="Calibri" panose="020F0502020204030204"/>
              </a:rPr>
              <a:t>Data from centers are not included for years in which the center entered demographic data by institution rather than per person</a:t>
            </a:r>
          </a:p>
          <a:p>
            <a:pPr marL="171450" indent="-171450">
              <a:buFont typeface="Arial" panose="020B0604020202020204" pitchFamily="34" charset="0"/>
              <a:buChar char="•"/>
              <a:tabLst>
                <a:tab pos="514350" algn="l"/>
              </a:tabLst>
              <a:defRPr/>
            </a:pPr>
            <a:r>
              <a:rPr lang="en-US" sz="1000" i="1" kern="0">
                <a:solidFill>
                  <a:sysClr val="windowText" lastClr="000000"/>
                </a:solidFill>
                <a:latin typeface="Calibri" panose="020F0502020204030204"/>
              </a:rPr>
              <a:t>Both ERC data and National statistics are for U.S. citizens and permanent residents only </a:t>
            </a:r>
          </a:p>
          <a:p>
            <a:pPr marL="171450" indent="-171450">
              <a:buFont typeface="Arial" panose="020B0604020202020204" pitchFamily="34" charset="0"/>
              <a:buChar char="•"/>
              <a:tabLst>
                <a:tab pos="514350" algn="l"/>
              </a:tabLst>
              <a:defRPr/>
            </a:pPr>
            <a:r>
              <a:rPr lang="en-US" sz="1000" i="1" kern="0">
                <a:solidFill>
                  <a:sysClr val="windowText" lastClr="000000"/>
                </a:solidFill>
                <a:latin typeface="Calibri" panose="020F0502020204030204"/>
              </a:rPr>
              <a:t>Undergraduates include REU students</a:t>
            </a:r>
          </a:p>
          <a:p>
            <a:pPr marL="171450" indent="-171450">
              <a:buFont typeface="Arial" panose="020B0604020202020204" pitchFamily="34" charset="0"/>
              <a:buChar char="•"/>
              <a:tabLst>
                <a:tab pos="514350" algn="l"/>
              </a:tabLst>
              <a:defRPr/>
            </a:pPr>
            <a:r>
              <a:rPr lang="en-US" sz="1000" i="1" kern="0">
                <a:solidFill>
                  <a:sysClr val="windowText" lastClr="000000"/>
                </a:solidFill>
                <a:latin typeface="Calibri" panose="020F0502020204030204"/>
              </a:rPr>
              <a:t>The percentages of underrepresented racial minorities are calculated out of the total number of U.S. citizens and permanent residents, including personnel who did not report race </a:t>
            </a:r>
          </a:p>
          <a:p>
            <a:pPr marL="171450" indent="-171450">
              <a:buFont typeface="Arial" panose="020B0604020202020204" pitchFamily="34" charset="0"/>
              <a:buChar char="•"/>
              <a:tabLst>
                <a:tab pos="514350" algn="l"/>
              </a:tabLst>
              <a:defRPr/>
            </a:pPr>
            <a:r>
              <a:rPr lang="en-US" sz="1000" i="1">
                <a:solidFill>
                  <a:srgbClr val="000000"/>
                </a:solidFill>
                <a:latin typeface="Calibri" panose="020F0502020204030204" pitchFamily="34" charset="0"/>
              </a:rPr>
              <a:t>ASEE data were not collected for postdoctoral for 2018–2023</a:t>
            </a:r>
            <a:endParaRPr lang="en-US" sz="1000" i="1" kern="0">
              <a:solidFill>
                <a:sysClr val="windowText" lastClr="000000"/>
              </a:solidFill>
              <a:latin typeface="Calibri" panose="020F0502020204030204"/>
            </a:endParaRPr>
          </a:p>
          <a:p>
            <a:pPr marL="171450" indent="-171450">
              <a:buFont typeface="Arial" panose="020B0604020202020204" pitchFamily="34" charset="0"/>
              <a:buChar char="•"/>
              <a:tabLst>
                <a:tab pos="514350" algn="l"/>
              </a:tabLst>
              <a:defRPr/>
            </a:pPr>
            <a:r>
              <a:rPr lang="en-US" sz="1000" i="1" kern="0">
                <a:solidFill>
                  <a:sysClr val="windowText" lastClr="000000"/>
                </a:solidFill>
                <a:latin typeface="Calibri" panose="020F0502020204030204"/>
              </a:rPr>
              <a:t>The percentages of personnel who did not report race are as follows: 2018: 16.91%, 2019: 17.68%, 2020: 16.37%, 2021: 16.46%, 2022: 19.12%, 2023: 19.79%</a:t>
            </a:r>
          </a:p>
        </p:txBody>
      </p:sp>
      <p:graphicFrame>
        <p:nvGraphicFramePr>
          <p:cNvPr id="3" name="Chart 2">
            <a:extLst>
              <a:ext uri="{FF2B5EF4-FFF2-40B4-BE49-F238E27FC236}">
                <a16:creationId xmlns:a16="http://schemas.microsoft.com/office/drawing/2014/main" id="{5F1C226F-A277-498A-909A-927F47A57300}"/>
              </a:ext>
            </a:extLst>
          </p:cNvPr>
          <p:cNvGraphicFramePr>
            <a:graphicFrameLocks/>
          </p:cNvGraphicFramePr>
          <p:nvPr>
            <p:extLst>
              <p:ext uri="{D42A27DB-BD31-4B8C-83A1-F6EECF244321}">
                <p14:modId xmlns:p14="http://schemas.microsoft.com/office/powerpoint/2010/main" val="3712938057"/>
              </p:ext>
            </p:extLst>
          </p:nvPr>
        </p:nvGraphicFramePr>
        <p:xfrm>
          <a:off x="1743075" y="1143000"/>
          <a:ext cx="8705850" cy="457200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Table 4">
            <a:extLst>
              <a:ext uri="{FF2B5EF4-FFF2-40B4-BE49-F238E27FC236}">
                <a16:creationId xmlns:a16="http://schemas.microsoft.com/office/drawing/2014/main" id="{1F26333D-C050-4CF3-9E51-6C349ECEA8B2}"/>
              </a:ext>
            </a:extLst>
          </p:cNvPr>
          <p:cNvGraphicFramePr>
            <a:graphicFrameLocks noGrp="1"/>
          </p:cNvGraphicFramePr>
          <p:nvPr>
            <p:extLst>
              <p:ext uri="{D42A27DB-BD31-4B8C-83A1-F6EECF244321}">
                <p14:modId xmlns:p14="http://schemas.microsoft.com/office/powerpoint/2010/main" val="1109426721"/>
              </p:ext>
            </p:extLst>
          </p:nvPr>
        </p:nvGraphicFramePr>
        <p:xfrm>
          <a:off x="2550482" y="3477603"/>
          <a:ext cx="7772400" cy="634365"/>
        </p:xfrm>
        <a:graphic>
          <a:graphicData uri="http://schemas.openxmlformats.org/drawingml/2006/table">
            <a:tbl>
              <a:tblPr firstRow="1" bandRow="1">
                <a:tableStyleId>{2D5ABB26-0587-4C30-8999-92F81FD0307C}</a:tableStyleId>
              </a:tblPr>
              <a:tblGrid>
                <a:gridCol w="228600">
                  <a:extLst>
                    <a:ext uri="{9D8B030D-6E8A-4147-A177-3AD203B41FA5}">
                      <a16:colId xmlns:a16="http://schemas.microsoft.com/office/drawing/2014/main" val="2999934631"/>
                    </a:ext>
                  </a:extLst>
                </a:gridCol>
                <a:gridCol w="228600">
                  <a:extLst>
                    <a:ext uri="{9D8B030D-6E8A-4147-A177-3AD203B41FA5}">
                      <a16:colId xmlns:a16="http://schemas.microsoft.com/office/drawing/2014/main" val="3426695654"/>
                    </a:ext>
                  </a:extLst>
                </a:gridCol>
                <a:gridCol w="228600">
                  <a:extLst>
                    <a:ext uri="{9D8B030D-6E8A-4147-A177-3AD203B41FA5}">
                      <a16:colId xmlns:a16="http://schemas.microsoft.com/office/drawing/2014/main" val="2883202770"/>
                    </a:ext>
                  </a:extLst>
                </a:gridCol>
                <a:gridCol w="228600">
                  <a:extLst>
                    <a:ext uri="{9D8B030D-6E8A-4147-A177-3AD203B41FA5}">
                      <a16:colId xmlns:a16="http://schemas.microsoft.com/office/drawing/2014/main" val="1680806283"/>
                    </a:ext>
                  </a:extLst>
                </a:gridCol>
                <a:gridCol w="228600">
                  <a:extLst>
                    <a:ext uri="{9D8B030D-6E8A-4147-A177-3AD203B41FA5}">
                      <a16:colId xmlns:a16="http://schemas.microsoft.com/office/drawing/2014/main" val="2414809092"/>
                    </a:ext>
                  </a:extLst>
                </a:gridCol>
                <a:gridCol w="228600">
                  <a:extLst>
                    <a:ext uri="{9D8B030D-6E8A-4147-A177-3AD203B41FA5}">
                      <a16:colId xmlns:a16="http://schemas.microsoft.com/office/drawing/2014/main" val="118341973"/>
                    </a:ext>
                  </a:extLst>
                </a:gridCol>
                <a:gridCol w="228600">
                  <a:extLst>
                    <a:ext uri="{9D8B030D-6E8A-4147-A177-3AD203B41FA5}">
                      <a16:colId xmlns:a16="http://schemas.microsoft.com/office/drawing/2014/main" val="1974204637"/>
                    </a:ext>
                  </a:extLst>
                </a:gridCol>
                <a:gridCol w="228600">
                  <a:extLst>
                    <a:ext uri="{9D8B030D-6E8A-4147-A177-3AD203B41FA5}">
                      <a16:colId xmlns:a16="http://schemas.microsoft.com/office/drawing/2014/main" val="1985883699"/>
                    </a:ext>
                  </a:extLst>
                </a:gridCol>
                <a:gridCol w="228600">
                  <a:extLst>
                    <a:ext uri="{9D8B030D-6E8A-4147-A177-3AD203B41FA5}">
                      <a16:colId xmlns:a16="http://schemas.microsoft.com/office/drawing/2014/main" val="995499351"/>
                    </a:ext>
                  </a:extLst>
                </a:gridCol>
                <a:gridCol w="228600">
                  <a:extLst>
                    <a:ext uri="{9D8B030D-6E8A-4147-A177-3AD203B41FA5}">
                      <a16:colId xmlns:a16="http://schemas.microsoft.com/office/drawing/2014/main" val="3156921901"/>
                    </a:ext>
                  </a:extLst>
                </a:gridCol>
                <a:gridCol w="228600">
                  <a:extLst>
                    <a:ext uri="{9D8B030D-6E8A-4147-A177-3AD203B41FA5}">
                      <a16:colId xmlns:a16="http://schemas.microsoft.com/office/drawing/2014/main" val="1189718467"/>
                    </a:ext>
                  </a:extLst>
                </a:gridCol>
                <a:gridCol w="228600">
                  <a:extLst>
                    <a:ext uri="{9D8B030D-6E8A-4147-A177-3AD203B41FA5}">
                      <a16:colId xmlns:a16="http://schemas.microsoft.com/office/drawing/2014/main" val="451983680"/>
                    </a:ext>
                  </a:extLst>
                </a:gridCol>
                <a:gridCol w="228600">
                  <a:extLst>
                    <a:ext uri="{9D8B030D-6E8A-4147-A177-3AD203B41FA5}">
                      <a16:colId xmlns:a16="http://schemas.microsoft.com/office/drawing/2014/main" val="3881556946"/>
                    </a:ext>
                  </a:extLst>
                </a:gridCol>
                <a:gridCol w="228600">
                  <a:extLst>
                    <a:ext uri="{9D8B030D-6E8A-4147-A177-3AD203B41FA5}">
                      <a16:colId xmlns:a16="http://schemas.microsoft.com/office/drawing/2014/main" val="2294296869"/>
                    </a:ext>
                  </a:extLst>
                </a:gridCol>
                <a:gridCol w="228600">
                  <a:extLst>
                    <a:ext uri="{9D8B030D-6E8A-4147-A177-3AD203B41FA5}">
                      <a16:colId xmlns:a16="http://schemas.microsoft.com/office/drawing/2014/main" val="1261823428"/>
                    </a:ext>
                  </a:extLst>
                </a:gridCol>
                <a:gridCol w="228600">
                  <a:extLst>
                    <a:ext uri="{9D8B030D-6E8A-4147-A177-3AD203B41FA5}">
                      <a16:colId xmlns:a16="http://schemas.microsoft.com/office/drawing/2014/main" val="2150133770"/>
                    </a:ext>
                  </a:extLst>
                </a:gridCol>
                <a:gridCol w="228600">
                  <a:extLst>
                    <a:ext uri="{9D8B030D-6E8A-4147-A177-3AD203B41FA5}">
                      <a16:colId xmlns:a16="http://schemas.microsoft.com/office/drawing/2014/main" val="959067243"/>
                    </a:ext>
                  </a:extLst>
                </a:gridCol>
                <a:gridCol w="228600">
                  <a:extLst>
                    <a:ext uri="{9D8B030D-6E8A-4147-A177-3AD203B41FA5}">
                      <a16:colId xmlns:a16="http://schemas.microsoft.com/office/drawing/2014/main" val="165689238"/>
                    </a:ext>
                  </a:extLst>
                </a:gridCol>
                <a:gridCol w="228600">
                  <a:extLst>
                    <a:ext uri="{9D8B030D-6E8A-4147-A177-3AD203B41FA5}">
                      <a16:colId xmlns:a16="http://schemas.microsoft.com/office/drawing/2014/main" val="356158007"/>
                    </a:ext>
                  </a:extLst>
                </a:gridCol>
                <a:gridCol w="228600">
                  <a:extLst>
                    <a:ext uri="{9D8B030D-6E8A-4147-A177-3AD203B41FA5}">
                      <a16:colId xmlns:a16="http://schemas.microsoft.com/office/drawing/2014/main" val="1550123404"/>
                    </a:ext>
                  </a:extLst>
                </a:gridCol>
                <a:gridCol w="228600">
                  <a:extLst>
                    <a:ext uri="{9D8B030D-6E8A-4147-A177-3AD203B41FA5}">
                      <a16:colId xmlns:a16="http://schemas.microsoft.com/office/drawing/2014/main" val="3777950110"/>
                    </a:ext>
                  </a:extLst>
                </a:gridCol>
                <a:gridCol w="228600">
                  <a:extLst>
                    <a:ext uri="{9D8B030D-6E8A-4147-A177-3AD203B41FA5}">
                      <a16:colId xmlns:a16="http://schemas.microsoft.com/office/drawing/2014/main" val="3488139762"/>
                    </a:ext>
                  </a:extLst>
                </a:gridCol>
                <a:gridCol w="228600">
                  <a:extLst>
                    <a:ext uri="{9D8B030D-6E8A-4147-A177-3AD203B41FA5}">
                      <a16:colId xmlns:a16="http://schemas.microsoft.com/office/drawing/2014/main" val="660623265"/>
                    </a:ext>
                  </a:extLst>
                </a:gridCol>
                <a:gridCol w="228600">
                  <a:extLst>
                    <a:ext uri="{9D8B030D-6E8A-4147-A177-3AD203B41FA5}">
                      <a16:colId xmlns:a16="http://schemas.microsoft.com/office/drawing/2014/main" val="1001636793"/>
                    </a:ext>
                  </a:extLst>
                </a:gridCol>
                <a:gridCol w="228600">
                  <a:extLst>
                    <a:ext uri="{9D8B030D-6E8A-4147-A177-3AD203B41FA5}">
                      <a16:colId xmlns:a16="http://schemas.microsoft.com/office/drawing/2014/main" val="2440215666"/>
                    </a:ext>
                  </a:extLst>
                </a:gridCol>
                <a:gridCol w="228600">
                  <a:extLst>
                    <a:ext uri="{9D8B030D-6E8A-4147-A177-3AD203B41FA5}">
                      <a16:colId xmlns:a16="http://schemas.microsoft.com/office/drawing/2014/main" val="4246381839"/>
                    </a:ext>
                  </a:extLst>
                </a:gridCol>
                <a:gridCol w="228600">
                  <a:extLst>
                    <a:ext uri="{9D8B030D-6E8A-4147-A177-3AD203B41FA5}">
                      <a16:colId xmlns:a16="http://schemas.microsoft.com/office/drawing/2014/main" val="2806025175"/>
                    </a:ext>
                  </a:extLst>
                </a:gridCol>
                <a:gridCol w="228600">
                  <a:extLst>
                    <a:ext uri="{9D8B030D-6E8A-4147-A177-3AD203B41FA5}">
                      <a16:colId xmlns:a16="http://schemas.microsoft.com/office/drawing/2014/main" val="2838003610"/>
                    </a:ext>
                  </a:extLst>
                </a:gridCol>
                <a:gridCol w="228600">
                  <a:extLst>
                    <a:ext uri="{9D8B030D-6E8A-4147-A177-3AD203B41FA5}">
                      <a16:colId xmlns:a16="http://schemas.microsoft.com/office/drawing/2014/main" val="3334091388"/>
                    </a:ext>
                  </a:extLst>
                </a:gridCol>
                <a:gridCol w="228600">
                  <a:extLst>
                    <a:ext uri="{9D8B030D-6E8A-4147-A177-3AD203B41FA5}">
                      <a16:colId xmlns:a16="http://schemas.microsoft.com/office/drawing/2014/main" val="749642027"/>
                    </a:ext>
                  </a:extLst>
                </a:gridCol>
                <a:gridCol w="228600">
                  <a:extLst>
                    <a:ext uri="{9D8B030D-6E8A-4147-A177-3AD203B41FA5}">
                      <a16:colId xmlns:a16="http://schemas.microsoft.com/office/drawing/2014/main" val="1592547922"/>
                    </a:ext>
                  </a:extLst>
                </a:gridCol>
                <a:gridCol w="228600">
                  <a:extLst>
                    <a:ext uri="{9D8B030D-6E8A-4147-A177-3AD203B41FA5}">
                      <a16:colId xmlns:a16="http://schemas.microsoft.com/office/drawing/2014/main" val="1947838094"/>
                    </a:ext>
                  </a:extLst>
                </a:gridCol>
                <a:gridCol w="228600">
                  <a:extLst>
                    <a:ext uri="{9D8B030D-6E8A-4147-A177-3AD203B41FA5}">
                      <a16:colId xmlns:a16="http://schemas.microsoft.com/office/drawing/2014/main" val="2269260898"/>
                    </a:ext>
                  </a:extLst>
                </a:gridCol>
                <a:gridCol w="228600">
                  <a:extLst>
                    <a:ext uri="{9D8B030D-6E8A-4147-A177-3AD203B41FA5}">
                      <a16:colId xmlns:a16="http://schemas.microsoft.com/office/drawing/2014/main" val="2819160839"/>
                    </a:ext>
                  </a:extLst>
                </a:gridCol>
              </a:tblGrid>
              <a:tr h="634365">
                <a:tc>
                  <a:txBody>
                    <a:bodyPr/>
                    <a:lstStyle/>
                    <a:p>
                      <a:pPr algn="l"/>
                      <a:r>
                        <a:rPr lang="en-US" sz="900">
                          <a:solidFill>
                            <a:schemeClr val="tx1">
                              <a:lumMod val="75000"/>
                              <a:lumOff val="25000"/>
                            </a:schemeClr>
                          </a:solidFill>
                        </a:rPr>
                        <a:t>44</a:t>
                      </a:r>
                    </a:p>
                  </a:txBody>
                  <a:tcPr marL="0" marR="0" marT="0" marB="0" vert="vert270" anchor="ctr"/>
                </a:tc>
                <a:tc>
                  <a:txBody>
                    <a:bodyPr/>
                    <a:lstStyle/>
                    <a:p>
                      <a:pPr algn="l"/>
                      <a:r>
                        <a:rPr lang="en-US" sz="900">
                          <a:solidFill>
                            <a:schemeClr val="tx1">
                              <a:lumMod val="75000"/>
                              <a:lumOff val="25000"/>
                            </a:schemeClr>
                          </a:solidFill>
                        </a:rPr>
                        <a:t>26</a:t>
                      </a:r>
                    </a:p>
                  </a:txBody>
                  <a:tcPr marL="0" marR="0" marT="0" marB="0" vert="vert270" anchor="ctr"/>
                </a:tc>
                <a:tc>
                  <a:txBody>
                    <a:bodyPr/>
                    <a:lstStyle/>
                    <a:p>
                      <a:pPr algn="l"/>
                      <a:r>
                        <a:rPr lang="en-US" sz="900">
                          <a:solidFill>
                            <a:schemeClr val="tx1">
                              <a:lumMod val="75000"/>
                              <a:lumOff val="25000"/>
                            </a:schemeClr>
                          </a:solidFill>
                        </a:rPr>
                        <a:t>26</a:t>
                      </a:r>
                    </a:p>
                  </a:txBody>
                  <a:tcPr marL="0" marR="0" marT="0" marB="0" vert="vert270" anchor="ctr"/>
                </a:tc>
                <a:tc>
                  <a:txBody>
                    <a:bodyPr/>
                    <a:lstStyle/>
                    <a:p>
                      <a:pPr algn="l"/>
                      <a:r>
                        <a:rPr lang="en-US" sz="900">
                          <a:solidFill>
                            <a:schemeClr val="tx1">
                              <a:lumMod val="75000"/>
                              <a:lumOff val="25000"/>
                            </a:schemeClr>
                          </a:solidFill>
                        </a:rPr>
                        <a:t>41</a:t>
                      </a:r>
                    </a:p>
                  </a:txBody>
                  <a:tcPr marL="0" marR="0" marT="0" marB="0" vert="vert270" anchor="ctr"/>
                </a:tc>
                <a:tc>
                  <a:txBody>
                    <a:bodyPr/>
                    <a:lstStyle/>
                    <a:p>
                      <a:pPr algn="l"/>
                      <a:r>
                        <a:rPr lang="en-US" sz="900">
                          <a:solidFill>
                            <a:schemeClr val="tx1">
                              <a:lumMod val="75000"/>
                              <a:lumOff val="25000"/>
                            </a:schemeClr>
                          </a:solidFill>
                        </a:rPr>
                        <a:t>33</a:t>
                      </a:r>
                    </a:p>
                  </a:txBody>
                  <a:tcPr marL="0" marR="0" marT="0" marB="0" vert="vert270" anchor="ctr"/>
                </a:tc>
                <a:tc>
                  <a:txBody>
                    <a:bodyPr/>
                    <a:lstStyle/>
                    <a:p>
                      <a:pPr algn="l"/>
                      <a:r>
                        <a:rPr lang="en-US" sz="900">
                          <a:solidFill>
                            <a:schemeClr val="tx1">
                              <a:lumMod val="75000"/>
                              <a:lumOff val="25000"/>
                            </a:schemeClr>
                          </a:solidFill>
                        </a:rPr>
                        <a:t>52</a:t>
                      </a:r>
                    </a:p>
                  </a:txBody>
                  <a:tcPr marL="0" marR="0" marT="0" marB="0" vert="vert270" anchor="ctr"/>
                </a:tc>
                <a:tc>
                  <a:txBody>
                    <a:bodyPr/>
                    <a:lstStyle/>
                    <a:p>
                      <a:pPr algn="l"/>
                      <a:endParaRPr lang="en-US" sz="900">
                        <a:solidFill>
                          <a:schemeClr val="tx1">
                            <a:lumMod val="75000"/>
                            <a:lumOff val="25000"/>
                          </a:schemeClr>
                        </a:solidFill>
                      </a:endParaRPr>
                    </a:p>
                  </a:txBody>
                  <a:tcPr marL="0" marR="0" marT="0" marB="0" vert="vert270" anchor="ctr"/>
                </a:tc>
                <a:tc>
                  <a:txBody>
                    <a:bodyPr/>
                    <a:lstStyle/>
                    <a:p>
                      <a:pPr algn="l"/>
                      <a:r>
                        <a:rPr lang="en-US" sz="900">
                          <a:solidFill>
                            <a:schemeClr val="tx1">
                              <a:lumMod val="75000"/>
                              <a:lumOff val="25000"/>
                            </a:schemeClr>
                          </a:solidFill>
                        </a:rPr>
                        <a:t>6</a:t>
                      </a:r>
                    </a:p>
                  </a:txBody>
                  <a:tcPr marL="0" marR="0" marT="0" marB="0" vert="vert270" anchor="ctr"/>
                </a:tc>
                <a:tc>
                  <a:txBody>
                    <a:bodyPr/>
                    <a:lstStyle/>
                    <a:p>
                      <a:pPr algn="l"/>
                      <a:r>
                        <a:rPr lang="en-US" sz="900">
                          <a:solidFill>
                            <a:schemeClr val="tx1">
                              <a:lumMod val="75000"/>
                              <a:lumOff val="25000"/>
                            </a:schemeClr>
                          </a:solidFill>
                        </a:rPr>
                        <a:t>2</a:t>
                      </a:r>
                    </a:p>
                  </a:txBody>
                  <a:tcPr marL="0" marR="0" marT="0" marB="0" vert="vert270" anchor="ctr"/>
                </a:tc>
                <a:tc>
                  <a:txBody>
                    <a:bodyPr/>
                    <a:lstStyle/>
                    <a:p>
                      <a:pPr algn="l"/>
                      <a:r>
                        <a:rPr lang="en-US" sz="900">
                          <a:solidFill>
                            <a:schemeClr val="tx1">
                              <a:lumMod val="75000"/>
                              <a:lumOff val="25000"/>
                            </a:schemeClr>
                          </a:solidFill>
                        </a:rPr>
                        <a:t>2</a:t>
                      </a:r>
                    </a:p>
                  </a:txBody>
                  <a:tcPr marL="0" marR="0" marT="0" marB="0" vert="vert270" anchor="ctr"/>
                </a:tc>
                <a:tc>
                  <a:txBody>
                    <a:bodyPr/>
                    <a:lstStyle/>
                    <a:p>
                      <a:pPr algn="l"/>
                      <a:r>
                        <a:rPr lang="en-US" sz="900">
                          <a:solidFill>
                            <a:schemeClr val="tx1">
                              <a:lumMod val="75000"/>
                              <a:lumOff val="25000"/>
                            </a:schemeClr>
                          </a:solidFill>
                        </a:rPr>
                        <a:t>4</a:t>
                      </a:r>
                    </a:p>
                  </a:txBody>
                  <a:tcPr marL="0" marR="0" marT="0" marB="0" vert="vert270" anchor="ctr"/>
                </a:tc>
                <a:tc>
                  <a:txBody>
                    <a:bodyPr/>
                    <a:lstStyle/>
                    <a:p>
                      <a:pPr algn="l"/>
                      <a:r>
                        <a:rPr lang="en-US" sz="900">
                          <a:solidFill>
                            <a:schemeClr val="tx1">
                              <a:lumMod val="75000"/>
                              <a:lumOff val="25000"/>
                            </a:schemeClr>
                          </a:solidFill>
                        </a:rPr>
                        <a:t>1</a:t>
                      </a:r>
                    </a:p>
                  </a:txBody>
                  <a:tcPr marL="0" marR="0" marT="0" marB="0" vert="vert270" anchor="ctr"/>
                </a:tc>
                <a:tc>
                  <a:txBody>
                    <a:bodyPr/>
                    <a:lstStyle/>
                    <a:p>
                      <a:pPr algn="l"/>
                      <a:r>
                        <a:rPr lang="en-US" sz="900">
                          <a:solidFill>
                            <a:schemeClr val="tx1">
                              <a:lumMod val="75000"/>
                              <a:lumOff val="25000"/>
                            </a:schemeClr>
                          </a:solidFill>
                        </a:rPr>
                        <a:t>1</a:t>
                      </a:r>
                    </a:p>
                  </a:txBody>
                  <a:tcPr marL="0" marR="0" marT="0" marB="0" vert="vert270" anchor="ctr"/>
                </a:tc>
                <a:tc>
                  <a:txBody>
                    <a:bodyPr/>
                    <a:lstStyle/>
                    <a:p>
                      <a:pPr algn="l"/>
                      <a:endParaRPr lang="en-US" sz="900">
                        <a:solidFill>
                          <a:schemeClr val="tx1">
                            <a:lumMod val="75000"/>
                            <a:lumOff val="25000"/>
                          </a:schemeClr>
                        </a:solidFill>
                      </a:endParaRPr>
                    </a:p>
                  </a:txBody>
                  <a:tcPr marL="0" marR="0" marT="0" marB="0" vert="vert270" anchor="ctr"/>
                </a:tc>
                <a:tc>
                  <a:txBody>
                    <a:bodyPr/>
                    <a:lstStyle/>
                    <a:p>
                      <a:pPr algn="l"/>
                      <a:r>
                        <a:rPr lang="en-US" sz="900">
                          <a:solidFill>
                            <a:schemeClr val="tx1">
                              <a:lumMod val="75000"/>
                              <a:lumOff val="25000"/>
                            </a:schemeClr>
                          </a:solidFill>
                        </a:rPr>
                        <a:t>38</a:t>
                      </a:r>
                    </a:p>
                  </a:txBody>
                  <a:tcPr marL="0" marR="0" marT="0" marB="0" vert="vert270" anchor="ctr"/>
                </a:tc>
                <a:tc>
                  <a:txBody>
                    <a:bodyPr/>
                    <a:lstStyle/>
                    <a:p>
                      <a:pPr algn="l"/>
                      <a:r>
                        <a:rPr lang="en-US" sz="900">
                          <a:solidFill>
                            <a:schemeClr val="tx1">
                              <a:lumMod val="75000"/>
                              <a:lumOff val="25000"/>
                            </a:schemeClr>
                          </a:solidFill>
                        </a:rPr>
                        <a:t>31</a:t>
                      </a:r>
                    </a:p>
                  </a:txBody>
                  <a:tcPr marL="0" marR="0" marT="0" marB="0" vert="vert270" anchor="ctr"/>
                </a:tc>
                <a:tc>
                  <a:txBody>
                    <a:bodyPr/>
                    <a:lstStyle/>
                    <a:p>
                      <a:pPr algn="l"/>
                      <a:r>
                        <a:rPr lang="en-US" sz="900">
                          <a:solidFill>
                            <a:schemeClr val="tx1">
                              <a:lumMod val="75000"/>
                              <a:lumOff val="25000"/>
                            </a:schemeClr>
                          </a:solidFill>
                        </a:rPr>
                        <a:t>40</a:t>
                      </a:r>
                    </a:p>
                  </a:txBody>
                  <a:tcPr marL="0" marR="0" marT="0" marB="0" vert="vert270" anchor="ctr"/>
                </a:tc>
                <a:tc>
                  <a:txBody>
                    <a:bodyPr/>
                    <a:lstStyle/>
                    <a:p>
                      <a:pPr algn="l"/>
                      <a:r>
                        <a:rPr lang="en-US" sz="900">
                          <a:solidFill>
                            <a:schemeClr val="tx1">
                              <a:lumMod val="75000"/>
                              <a:lumOff val="25000"/>
                            </a:schemeClr>
                          </a:solidFill>
                        </a:rPr>
                        <a:t>46</a:t>
                      </a:r>
                    </a:p>
                  </a:txBody>
                  <a:tcPr marL="0" marR="0" marT="0" marB="0" vert="vert270" anchor="ctr"/>
                </a:tc>
                <a:tc>
                  <a:txBody>
                    <a:bodyPr/>
                    <a:lstStyle/>
                    <a:p>
                      <a:pPr algn="l"/>
                      <a:r>
                        <a:rPr lang="en-US" sz="900">
                          <a:solidFill>
                            <a:schemeClr val="tx1">
                              <a:lumMod val="75000"/>
                              <a:lumOff val="25000"/>
                            </a:schemeClr>
                          </a:solidFill>
                        </a:rPr>
                        <a:t>41</a:t>
                      </a:r>
                    </a:p>
                  </a:txBody>
                  <a:tcPr marL="0" marR="0" marT="0" marB="0" vert="vert270" anchor="ctr"/>
                </a:tc>
                <a:tc>
                  <a:txBody>
                    <a:bodyPr/>
                    <a:lstStyle/>
                    <a:p>
                      <a:pPr algn="l"/>
                      <a:r>
                        <a:rPr lang="en-US" sz="900">
                          <a:solidFill>
                            <a:schemeClr val="tx1">
                              <a:lumMod val="75000"/>
                              <a:lumOff val="25000"/>
                            </a:schemeClr>
                          </a:solidFill>
                        </a:rPr>
                        <a:t>49</a:t>
                      </a:r>
                    </a:p>
                  </a:txBody>
                  <a:tcPr marL="0" marR="0" marT="0" marB="0" vert="vert270" anchor="ctr"/>
                </a:tc>
                <a:tc>
                  <a:txBody>
                    <a:bodyPr/>
                    <a:lstStyle/>
                    <a:p>
                      <a:pPr algn="l"/>
                      <a:endParaRPr lang="en-US" sz="900">
                        <a:solidFill>
                          <a:schemeClr val="tx1">
                            <a:lumMod val="75000"/>
                            <a:lumOff val="25000"/>
                          </a:schemeClr>
                        </a:solidFill>
                      </a:endParaRPr>
                    </a:p>
                  </a:txBody>
                  <a:tcPr marL="0" marR="0" marT="0" marB="0" vert="vert270" anchor="ctr"/>
                </a:tc>
                <a:tc>
                  <a:txBody>
                    <a:bodyPr/>
                    <a:lstStyle/>
                    <a:p>
                      <a:pPr algn="l"/>
                      <a:r>
                        <a:rPr lang="en-US" sz="900">
                          <a:solidFill>
                            <a:schemeClr val="tx1">
                              <a:lumMod val="75000"/>
                              <a:lumOff val="25000"/>
                            </a:schemeClr>
                          </a:solidFill>
                        </a:rPr>
                        <a:t>21</a:t>
                      </a:r>
                    </a:p>
                  </a:txBody>
                  <a:tcPr marL="0" marR="0" marT="0" marB="0" vert="vert270" anchor="ctr"/>
                </a:tc>
                <a:tc>
                  <a:txBody>
                    <a:bodyPr/>
                    <a:lstStyle/>
                    <a:p>
                      <a:pPr algn="l"/>
                      <a:r>
                        <a:rPr lang="en-US" sz="900">
                          <a:solidFill>
                            <a:schemeClr val="tx1">
                              <a:lumMod val="75000"/>
                              <a:lumOff val="25000"/>
                            </a:schemeClr>
                          </a:solidFill>
                        </a:rPr>
                        <a:t>10</a:t>
                      </a:r>
                    </a:p>
                  </a:txBody>
                  <a:tcPr marL="0" marR="0" marT="0" marB="0" vert="vert270" anchor="ctr"/>
                </a:tc>
                <a:tc>
                  <a:txBody>
                    <a:bodyPr/>
                    <a:lstStyle/>
                    <a:p>
                      <a:pPr algn="l"/>
                      <a:r>
                        <a:rPr lang="en-US" sz="900">
                          <a:solidFill>
                            <a:schemeClr val="tx1">
                              <a:lumMod val="75000"/>
                              <a:lumOff val="25000"/>
                            </a:schemeClr>
                          </a:solidFill>
                        </a:rPr>
                        <a:t>7</a:t>
                      </a:r>
                    </a:p>
                  </a:txBody>
                  <a:tcPr marL="0" marR="0" marT="0" marB="0" vert="vert270" anchor="ctr"/>
                </a:tc>
                <a:tc>
                  <a:txBody>
                    <a:bodyPr/>
                    <a:lstStyle/>
                    <a:p>
                      <a:pPr algn="l"/>
                      <a:r>
                        <a:rPr lang="en-US" sz="900">
                          <a:solidFill>
                            <a:schemeClr val="tx1">
                              <a:lumMod val="75000"/>
                              <a:lumOff val="25000"/>
                            </a:schemeClr>
                          </a:solidFill>
                        </a:rPr>
                        <a:t>6</a:t>
                      </a:r>
                    </a:p>
                  </a:txBody>
                  <a:tcPr marL="0" marR="0" marT="0" marB="0" vert="vert270" anchor="ctr"/>
                </a:tc>
                <a:tc>
                  <a:txBody>
                    <a:bodyPr/>
                    <a:lstStyle/>
                    <a:p>
                      <a:pPr algn="l"/>
                      <a:r>
                        <a:rPr lang="en-US" sz="900">
                          <a:solidFill>
                            <a:schemeClr val="tx1">
                              <a:lumMod val="75000"/>
                              <a:lumOff val="25000"/>
                            </a:schemeClr>
                          </a:solidFill>
                        </a:rPr>
                        <a:t>5</a:t>
                      </a:r>
                    </a:p>
                  </a:txBody>
                  <a:tcPr marL="0" marR="0" marT="0" marB="0" vert="vert270" anchor="ctr"/>
                </a:tc>
                <a:tc>
                  <a:txBody>
                    <a:bodyPr/>
                    <a:lstStyle/>
                    <a:p>
                      <a:pPr algn="l"/>
                      <a:r>
                        <a:rPr lang="en-US" sz="900">
                          <a:solidFill>
                            <a:schemeClr val="tx1">
                              <a:lumMod val="75000"/>
                              <a:lumOff val="25000"/>
                            </a:schemeClr>
                          </a:solidFill>
                        </a:rPr>
                        <a:t>12</a:t>
                      </a:r>
                    </a:p>
                  </a:txBody>
                  <a:tcPr marL="0" marR="0" marT="0" marB="0" vert="vert270" anchor="ctr"/>
                </a:tc>
                <a:tc>
                  <a:txBody>
                    <a:bodyPr/>
                    <a:lstStyle/>
                    <a:p>
                      <a:pPr algn="l"/>
                      <a:endParaRPr lang="en-US" sz="900">
                        <a:solidFill>
                          <a:schemeClr val="tx1">
                            <a:lumMod val="75000"/>
                            <a:lumOff val="25000"/>
                          </a:schemeClr>
                        </a:solidFill>
                      </a:endParaRPr>
                    </a:p>
                  </a:txBody>
                  <a:tcPr marL="0" marR="0" marT="0" marB="0" vert="vert270" anchor="ctr"/>
                </a:tc>
                <a:tc>
                  <a:txBody>
                    <a:bodyPr/>
                    <a:lstStyle/>
                    <a:p>
                      <a:pPr algn="l"/>
                      <a:r>
                        <a:rPr lang="en-US" sz="900">
                          <a:solidFill>
                            <a:schemeClr val="tx1">
                              <a:lumMod val="75000"/>
                              <a:lumOff val="25000"/>
                            </a:schemeClr>
                          </a:solidFill>
                        </a:rPr>
                        <a:t>150</a:t>
                      </a:r>
                    </a:p>
                  </a:txBody>
                  <a:tcPr marL="0" marR="0" marT="0" marB="0" vert="vert270" anchor="ctr"/>
                </a:tc>
                <a:tc>
                  <a:txBody>
                    <a:bodyPr/>
                    <a:lstStyle/>
                    <a:p>
                      <a:pPr algn="l"/>
                      <a:r>
                        <a:rPr lang="en-US" sz="900">
                          <a:solidFill>
                            <a:schemeClr val="tx1">
                              <a:lumMod val="75000"/>
                              <a:lumOff val="25000"/>
                            </a:schemeClr>
                          </a:solidFill>
                        </a:rPr>
                        <a:t>111</a:t>
                      </a:r>
                    </a:p>
                  </a:txBody>
                  <a:tcPr marL="0" marR="0" marT="0" marB="0" vert="vert270" anchor="ctr"/>
                </a:tc>
                <a:tc>
                  <a:txBody>
                    <a:bodyPr/>
                    <a:lstStyle/>
                    <a:p>
                      <a:pPr algn="l"/>
                      <a:r>
                        <a:rPr lang="en-US" sz="900">
                          <a:solidFill>
                            <a:schemeClr val="tx1">
                              <a:lumMod val="75000"/>
                              <a:lumOff val="25000"/>
                            </a:schemeClr>
                          </a:solidFill>
                        </a:rPr>
                        <a:t>99</a:t>
                      </a:r>
                    </a:p>
                  </a:txBody>
                  <a:tcPr marL="0" marR="0" marT="0" marB="0" vert="vert270" anchor="ctr"/>
                </a:tc>
                <a:tc>
                  <a:txBody>
                    <a:bodyPr/>
                    <a:lstStyle/>
                    <a:p>
                      <a:pPr algn="l"/>
                      <a:r>
                        <a:rPr lang="en-US" sz="900">
                          <a:solidFill>
                            <a:schemeClr val="tx1">
                              <a:lumMod val="75000"/>
                              <a:lumOff val="25000"/>
                            </a:schemeClr>
                          </a:solidFill>
                        </a:rPr>
                        <a:t>109</a:t>
                      </a:r>
                    </a:p>
                  </a:txBody>
                  <a:tcPr marL="0" marR="0" marT="0" marB="0" vert="vert270" anchor="ctr"/>
                </a:tc>
                <a:tc>
                  <a:txBody>
                    <a:bodyPr/>
                    <a:lstStyle/>
                    <a:p>
                      <a:pPr algn="l"/>
                      <a:r>
                        <a:rPr lang="en-US" sz="900">
                          <a:solidFill>
                            <a:schemeClr val="tx1">
                              <a:lumMod val="75000"/>
                              <a:lumOff val="25000"/>
                            </a:schemeClr>
                          </a:solidFill>
                        </a:rPr>
                        <a:t>92</a:t>
                      </a:r>
                    </a:p>
                  </a:txBody>
                  <a:tcPr marL="0" marR="0" marT="0" marB="0" vert="vert270" anchor="ctr"/>
                </a:tc>
                <a:tc>
                  <a:txBody>
                    <a:bodyPr/>
                    <a:lstStyle/>
                    <a:p>
                      <a:pPr algn="l"/>
                      <a:r>
                        <a:rPr lang="en-US" sz="900">
                          <a:solidFill>
                            <a:schemeClr val="tx1">
                              <a:lumMod val="75000"/>
                              <a:lumOff val="25000"/>
                            </a:schemeClr>
                          </a:solidFill>
                        </a:rPr>
                        <a:t>80</a:t>
                      </a:r>
                    </a:p>
                  </a:txBody>
                  <a:tcPr marL="0" marR="0" marT="0" marB="0" vert="vert270" anchor="ctr"/>
                </a:tc>
                <a:extLst>
                  <a:ext uri="{0D108BD9-81ED-4DB2-BD59-A6C34878D82A}">
                    <a16:rowId xmlns:a16="http://schemas.microsoft.com/office/drawing/2014/main" val="534134087"/>
                  </a:ext>
                </a:extLst>
              </a:tr>
            </a:tbl>
          </a:graphicData>
        </a:graphic>
      </p:graphicFrame>
    </p:spTree>
    <p:extLst>
      <p:ext uri="{BB962C8B-B14F-4D97-AF65-F5344CB8AC3E}">
        <p14:creationId xmlns:p14="http://schemas.microsoft.com/office/powerpoint/2010/main" val="842337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11782" y="745744"/>
            <a:ext cx="10059465" cy="242213"/>
          </a:xfrm>
        </p:spPr>
        <p:txBody>
          <a:bodyPr/>
          <a:lstStyle/>
          <a:p>
            <a:r>
              <a:rPr lang="en-US" kern="0"/>
              <a:t>Persons With Disabilities in ERCs, FY 2018–2023</a:t>
            </a:r>
            <a:endParaRPr lang="en-US"/>
          </a:p>
        </p:txBody>
      </p:sp>
      <p:sp>
        <p:nvSpPr>
          <p:cNvPr id="4" name="Slide Number Placeholder 3"/>
          <p:cNvSpPr>
            <a:spLocks noGrp="1"/>
          </p:cNvSpPr>
          <p:nvPr>
            <p:ph type="sldNum" sz="quarter" idx="12"/>
          </p:nvPr>
        </p:nvSpPr>
        <p:spPr/>
        <p:txBody>
          <a:bodyPr/>
          <a:lstStyle/>
          <a:p>
            <a:r>
              <a:rPr lang="en-US">
                <a:solidFill>
                  <a:prstClr val="black"/>
                </a:solidFill>
              </a:rPr>
              <a:t>13</a:t>
            </a:r>
          </a:p>
        </p:txBody>
      </p:sp>
      <p:sp>
        <p:nvSpPr>
          <p:cNvPr id="7" name="Text Box 20">
            <a:extLst>
              <a:ext uri="{FF2B5EF4-FFF2-40B4-BE49-F238E27FC236}">
                <a16:creationId xmlns:a16="http://schemas.microsoft.com/office/drawing/2014/main" id="{00000000-0008-0000-0F00-000003000000}"/>
              </a:ext>
            </a:extLst>
          </p:cNvPr>
          <p:cNvSpPr txBox="1">
            <a:spLocks noChangeArrowheads="1"/>
          </p:cNvSpPr>
          <p:nvPr/>
        </p:nvSpPr>
        <p:spPr bwMode="auto">
          <a:xfrm>
            <a:off x="1524001" y="5172076"/>
            <a:ext cx="9277350" cy="1570022"/>
          </a:xfrm>
          <a:prstGeom prst="rect">
            <a:avLst/>
          </a:prstGeom>
          <a:noFill/>
          <a:ln w="9525">
            <a:noFill/>
            <a:miter lim="800000"/>
            <a:headEnd/>
            <a:tailEnd/>
          </a:ln>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tabLst>
                <a:tab pos="514350" algn="l"/>
              </a:tabLst>
              <a:defRPr/>
            </a:pPr>
            <a:r>
              <a:rPr lang="en-US" sz="1000" b="1" i="1" kern="0">
                <a:solidFill>
                  <a:sysClr val="windowText" lastClr="000000"/>
                </a:solidFill>
                <a:latin typeface="Calibri" panose="020F0502020204030204"/>
              </a:rPr>
              <a:t>NOTES:</a:t>
            </a:r>
            <a:r>
              <a:rPr lang="en-US" sz="1000" i="1" kern="0">
                <a:solidFill>
                  <a:sysClr val="windowText" lastClr="000000"/>
                </a:solidFill>
                <a:latin typeface="Calibri" panose="020F0502020204030204"/>
              </a:rPr>
              <a:t>	</a:t>
            </a:r>
          </a:p>
          <a:p>
            <a:pPr marL="171450" indent="-171450">
              <a:spcAft>
                <a:spcPts val="100"/>
              </a:spcAft>
              <a:buFont typeface="Arial" pitchFamily="34" charset="0"/>
              <a:buChar char="•"/>
              <a:tabLst>
                <a:tab pos="514350" algn="l"/>
              </a:tabLst>
              <a:defRPr/>
            </a:pPr>
            <a:r>
              <a:rPr lang="en-US" sz="1000" i="1" kern="0">
                <a:solidFill>
                  <a:sysClr val="windowText" lastClr="000000"/>
                </a:solidFill>
              </a:rPr>
              <a:t>Data from centers are not included for years in which the center entered demographic data by institution rather than per person</a:t>
            </a:r>
          </a:p>
          <a:p>
            <a:pPr marL="171450" indent="-171450">
              <a:spcAft>
                <a:spcPts val="100"/>
              </a:spcAft>
              <a:buFont typeface="Arial" pitchFamily="34" charset="0"/>
              <a:buChar char="•"/>
              <a:tabLst>
                <a:tab pos="514350" algn="l"/>
              </a:tabLst>
              <a:defRPr/>
            </a:pPr>
            <a:r>
              <a:rPr lang="en-US" sz="1000" i="1" kern="0">
                <a:solidFill>
                  <a:sysClr val="windowText" lastClr="000000"/>
                </a:solidFill>
              </a:rPr>
              <a:t>Undergraduates include REU students</a:t>
            </a:r>
          </a:p>
          <a:p>
            <a:pPr marL="171450" indent="-171450">
              <a:spcAft>
                <a:spcPts val="100"/>
              </a:spcAft>
              <a:buFont typeface="Arial" pitchFamily="34" charset="0"/>
              <a:buChar char="•"/>
              <a:tabLst>
                <a:tab pos="514350" algn="l"/>
              </a:tabLst>
              <a:defRPr/>
            </a:pPr>
            <a:r>
              <a:rPr lang="en-US" sz="1000" i="1" kern="0">
                <a:solidFill>
                  <a:sysClr val="windowText" lastClr="000000"/>
                </a:solidFill>
              </a:rPr>
              <a:t>The percentages of persons with disabilities are calculated out of the total number of U.S. citizens and permanent residents, including personnel who did not report disability status </a:t>
            </a:r>
          </a:p>
          <a:p>
            <a:pPr marL="171450" indent="-171450">
              <a:spcAft>
                <a:spcPts val="100"/>
              </a:spcAft>
              <a:buFont typeface="Arial" pitchFamily="34" charset="0"/>
              <a:buChar char="•"/>
              <a:tabLst>
                <a:tab pos="514350" algn="l"/>
              </a:tabLst>
              <a:defRPr/>
            </a:pPr>
            <a:r>
              <a:rPr lang="en-US" sz="1000" i="1" kern="0">
                <a:solidFill>
                  <a:sysClr val="windowText" lastClr="000000"/>
                </a:solidFill>
              </a:rPr>
              <a:t>The national percentages for persons with disabilities are for all persons, regardless of citizenship. The national percentages for doctoral students with disabilities and master’s students with disabilities are from the national percentages for graduate students (master’s and doctoral students combined)</a:t>
            </a:r>
          </a:p>
          <a:p>
            <a:pPr marL="171450" indent="-171450">
              <a:spcAft>
                <a:spcPts val="100"/>
              </a:spcAft>
              <a:buFont typeface="Arial" pitchFamily="34" charset="0"/>
              <a:buChar char="•"/>
              <a:tabLst>
                <a:tab pos="514350" algn="l"/>
              </a:tabLst>
              <a:defRPr/>
            </a:pPr>
            <a:r>
              <a:rPr lang="en-US" sz="1000" i="1" kern="0">
                <a:solidFill>
                  <a:sysClr val="windowText" lastClr="000000"/>
                </a:solidFill>
              </a:rPr>
              <a:t>ASEE data are only available for faculty for 2019 </a:t>
            </a:r>
          </a:p>
          <a:p>
            <a:pPr marL="171450" indent="-171450">
              <a:spcAft>
                <a:spcPts val="100"/>
              </a:spcAft>
              <a:buFont typeface="Arial" pitchFamily="34" charset="0"/>
              <a:buChar char="•"/>
              <a:tabLst>
                <a:tab pos="514350" algn="l"/>
              </a:tabLst>
              <a:defRPr/>
            </a:pPr>
            <a:r>
              <a:rPr lang="en-US" sz="1000" i="1" kern="0">
                <a:solidFill>
                  <a:sysClr val="windowText" lastClr="000000"/>
                </a:solidFill>
              </a:rPr>
              <a:t>The percentages of personnel who did not report disability status are as follows: 2018: 20.44%, 2019: 21.66%, 2020: 18.34%, 2021: 17.21%, 2022: 17.31%, 2023: 19.21%</a:t>
            </a:r>
          </a:p>
        </p:txBody>
      </p:sp>
      <p:graphicFrame>
        <p:nvGraphicFramePr>
          <p:cNvPr id="5" name="Chart 4">
            <a:extLst>
              <a:ext uri="{FF2B5EF4-FFF2-40B4-BE49-F238E27FC236}">
                <a16:creationId xmlns:a16="http://schemas.microsoft.com/office/drawing/2014/main" id="{9B6AE971-67D0-45BF-B7B7-8AC07413B002}"/>
              </a:ext>
            </a:extLst>
          </p:cNvPr>
          <p:cNvGraphicFramePr>
            <a:graphicFrameLocks/>
          </p:cNvGraphicFramePr>
          <p:nvPr>
            <p:extLst>
              <p:ext uri="{D42A27DB-BD31-4B8C-83A1-F6EECF244321}">
                <p14:modId xmlns:p14="http://schemas.microsoft.com/office/powerpoint/2010/main" val="2083567985"/>
              </p:ext>
            </p:extLst>
          </p:nvPr>
        </p:nvGraphicFramePr>
        <p:xfrm>
          <a:off x="1739116" y="1178778"/>
          <a:ext cx="8713768" cy="442579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Table 4">
            <a:extLst>
              <a:ext uri="{FF2B5EF4-FFF2-40B4-BE49-F238E27FC236}">
                <a16:creationId xmlns:a16="http://schemas.microsoft.com/office/drawing/2014/main" id="{60F56F0F-013A-4766-B587-86355F028119}"/>
              </a:ext>
            </a:extLst>
          </p:cNvPr>
          <p:cNvGraphicFramePr>
            <a:graphicFrameLocks noGrp="1"/>
          </p:cNvGraphicFramePr>
          <p:nvPr>
            <p:extLst>
              <p:ext uri="{D42A27DB-BD31-4B8C-83A1-F6EECF244321}">
                <p14:modId xmlns:p14="http://schemas.microsoft.com/office/powerpoint/2010/main" val="2461053786"/>
              </p:ext>
            </p:extLst>
          </p:nvPr>
        </p:nvGraphicFramePr>
        <p:xfrm>
          <a:off x="2541343" y="3428375"/>
          <a:ext cx="7772400" cy="634365"/>
        </p:xfrm>
        <a:graphic>
          <a:graphicData uri="http://schemas.openxmlformats.org/drawingml/2006/table">
            <a:tbl>
              <a:tblPr firstRow="1" bandRow="1">
                <a:tableStyleId>{2D5ABB26-0587-4C30-8999-92F81FD0307C}</a:tableStyleId>
              </a:tblPr>
              <a:tblGrid>
                <a:gridCol w="228600">
                  <a:extLst>
                    <a:ext uri="{9D8B030D-6E8A-4147-A177-3AD203B41FA5}">
                      <a16:colId xmlns:a16="http://schemas.microsoft.com/office/drawing/2014/main" val="2999934631"/>
                    </a:ext>
                  </a:extLst>
                </a:gridCol>
                <a:gridCol w="228600">
                  <a:extLst>
                    <a:ext uri="{9D8B030D-6E8A-4147-A177-3AD203B41FA5}">
                      <a16:colId xmlns:a16="http://schemas.microsoft.com/office/drawing/2014/main" val="3426695654"/>
                    </a:ext>
                  </a:extLst>
                </a:gridCol>
                <a:gridCol w="228600">
                  <a:extLst>
                    <a:ext uri="{9D8B030D-6E8A-4147-A177-3AD203B41FA5}">
                      <a16:colId xmlns:a16="http://schemas.microsoft.com/office/drawing/2014/main" val="2883202770"/>
                    </a:ext>
                  </a:extLst>
                </a:gridCol>
                <a:gridCol w="228600">
                  <a:extLst>
                    <a:ext uri="{9D8B030D-6E8A-4147-A177-3AD203B41FA5}">
                      <a16:colId xmlns:a16="http://schemas.microsoft.com/office/drawing/2014/main" val="1680806283"/>
                    </a:ext>
                  </a:extLst>
                </a:gridCol>
                <a:gridCol w="228600">
                  <a:extLst>
                    <a:ext uri="{9D8B030D-6E8A-4147-A177-3AD203B41FA5}">
                      <a16:colId xmlns:a16="http://schemas.microsoft.com/office/drawing/2014/main" val="2414809092"/>
                    </a:ext>
                  </a:extLst>
                </a:gridCol>
                <a:gridCol w="228600">
                  <a:extLst>
                    <a:ext uri="{9D8B030D-6E8A-4147-A177-3AD203B41FA5}">
                      <a16:colId xmlns:a16="http://schemas.microsoft.com/office/drawing/2014/main" val="118341973"/>
                    </a:ext>
                  </a:extLst>
                </a:gridCol>
                <a:gridCol w="228600">
                  <a:extLst>
                    <a:ext uri="{9D8B030D-6E8A-4147-A177-3AD203B41FA5}">
                      <a16:colId xmlns:a16="http://schemas.microsoft.com/office/drawing/2014/main" val="1974204637"/>
                    </a:ext>
                  </a:extLst>
                </a:gridCol>
                <a:gridCol w="228600">
                  <a:extLst>
                    <a:ext uri="{9D8B030D-6E8A-4147-A177-3AD203B41FA5}">
                      <a16:colId xmlns:a16="http://schemas.microsoft.com/office/drawing/2014/main" val="1985883699"/>
                    </a:ext>
                  </a:extLst>
                </a:gridCol>
                <a:gridCol w="228600">
                  <a:extLst>
                    <a:ext uri="{9D8B030D-6E8A-4147-A177-3AD203B41FA5}">
                      <a16:colId xmlns:a16="http://schemas.microsoft.com/office/drawing/2014/main" val="995499351"/>
                    </a:ext>
                  </a:extLst>
                </a:gridCol>
                <a:gridCol w="228600">
                  <a:extLst>
                    <a:ext uri="{9D8B030D-6E8A-4147-A177-3AD203B41FA5}">
                      <a16:colId xmlns:a16="http://schemas.microsoft.com/office/drawing/2014/main" val="3156921901"/>
                    </a:ext>
                  </a:extLst>
                </a:gridCol>
                <a:gridCol w="228600">
                  <a:extLst>
                    <a:ext uri="{9D8B030D-6E8A-4147-A177-3AD203B41FA5}">
                      <a16:colId xmlns:a16="http://schemas.microsoft.com/office/drawing/2014/main" val="1189718467"/>
                    </a:ext>
                  </a:extLst>
                </a:gridCol>
                <a:gridCol w="228600">
                  <a:extLst>
                    <a:ext uri="{9D8B030D-6E8A-4147-A177-3AD203B41FA5}">
                      <a16:colId xmlns:a16="http://schemas.microsoft.com/office/drawing/2014/main" val="451983680"/>
                    </a:ext>
                  </a:extLst>
                </a:gridCol>
                <a:gridCol w="228600">
                  <a:extLst>
                    <a:ext uri="{9D8B030D-6E8A-4147-A177-3AD203B41FA5}">
                      <a16:colId xmlns:a16="http://schemas.microsoft.com/office/drawing/2014/main" val="3881556946"/>
                    </a:ext>
                  </a:extLst>
                </a:gridCol>
                <a:gridCol w="228600">
                  <a:extLst>
                    <a:ext uri="{9D8B030D-6E8A-4147-A177-3AD203B41FA5}">
                      <a16:colId xmlns:a16="http://schemas.microsoft.com/office/drawing/2014/main" val="2294296869"/>
                    </a:ext>
                  </a:extLst>
                </a:gridCol>
                <a:gridCol w="228600">
                  <a:extLst>
                    <a:ext uri="{9D8B030D-6E8A-4147-A177-3AD203B41FA5}">
                      <a16:colId xmlns:a16="http://schemas.microsoft.com/office/drawing/2014/main" val="1261823428"/>
                    </a:ext>
                  </a:extLst>
                </a:gridCol>
                <a:gridCol w="228600">
                  <a:extLst>
                    <a:ext uri="{9D8B030D-6E8A-4147-A177-3AD203B41FA5}">
                      <a16:colId xmlns:a16="http://schemas.microsoft.com/office/drawing/2014/main" val="2150133770"/>
                    </a:ext>
                  </a:extLst>
                </a:gridCol>
                <a:gridCol w="228600">
                  <a:extLst>
                    <a:ext uri="{9D8B030D-6E8A-4147-A177-3AD203B41FA5}">
                      <a16:colId xmlns:a16="http://schemas.microsoft.com/office/drawing/2014/main" val="959067243"/>
                    </a:ext>
                  </a:extLst>
                </a:gridCol>
                <a:gridCol w="228600">
                  <a:extLst>
                    <a:ext uri="{9D8B030D-6E8A-4147-A177-3AD203B41FA5}">
                      <a16:colId xmlns:a16="http://schemas.microsoft.com/office/drawing/2014/main" val="165689238"/>
                    </a:ext>
                  </a:extLst>
                </a:gridCol>
                <a:gridCol w="228600">
                  <a:extLst>
                    <a:ext uri="{9D8B030D-6E8A-4147-A177-3AD203B41FA5}">
                      <a16:colId xmlns:a16="http://schemas.microsoft.com/office/drawing/2014/main" val="356158007"/>
                    </a:ext>
                  </a:extLst>
                </a:gridCol>
                <a:gridCol w="228600">
                  <a:extLst>
                    <a:ext uri="{9D8B030D-6E8A-4147-A177-3AD203B41FA5}">
                      <a16:colId xmlns:a16="http://schemas.microsoft.com/office/drawing/2014/main" val="1550123404"/>
                    </a:ext>
                  </a:extLst>
                </a:gridCol>
                <a:gridCol w="228600">
                  <a:extLst>
                    <a:ext uri="{9D8B030D-6E8A-4147-A177-3AD203B41FA5}">
                      <a16:colId xmlns:a16="http://schemas.microsoft.com/office/drawing/2014/main" val="3777950110"/>
                    </a:ext>
                  </a:extLst>
                </a:gridCol>
                <a:gridCol w="228600">
                  <a:extLst>
                    <a:ext uri="{9D8B030D-6E8A-4147-A177-3AD203B41FA5}">
                      <a16:colId xmlns:a16="http://schemas.microsoft.com/office/drawing/2014/main" val="3488139762"/>
                    </a:ext>
                  </a:extLst>
                </a:gridCol>
                <a:gridCol w="228600">
                  <a:extLst>
                    <a:ext uri="{9D8B030D-6E8A-4147-A177-3AD203B41FA5}">
                      <a16:colId xmlns:a16="http://schemas.microsoft.com/office/drawing/2014/main" val="660623265"/>
                    </a:ext>
                  </a:extLst>
                </a:gridCol>
                <a:gridCol w="228600">
                  <a:extLst>
                    <a:ext uri="{9D8B030D-6E8A-4147-A177-3AD203B41FA5}">
                      <a16:colId xmlns:a16="http://schemas.microsoft.com/office/drawing/2014/main" val="1001636793"/>
                    </a:ext>
                  </a:extLst>
                </a:gridCol>
                <a:gridCol w="228600">
                  <a:extLst>
                    <a:ext uri="{9D8B030D-6E8A-4147-A177-3AD203B41FA5}">
                      <a16:colId xmlns:a16="http://schemas.microsoft.com/office/drawing/2014/main" val="2440215666"/>
                    </a:ext>
                  </a:extLst>
                </a:gridCol>
                <a:gridCol w="228600">
                  <a:extLst>
                    <a:ext uri="{9D8B030D-6E8A-4147-A177-3AD203B41FA5}">
                      <a16:colId xmlns:a16="http://schemas.microsoft.com/office/drawing/2014/main" val="4246381839"/>
                    </a:ext>
                  </a:extLst>
                </a:gridCol>
                <a:gridCol w="228600">
                  <a:extLst>
                    <a:ext uri="{9D8B030D-6E8A-4147-A177-3AD203B41FA5}">
                      <a16:colId xmlns:a16="http://schemas.microsoft.com/office/drawing/2014/main" val="2806025175"/>
                    </a:ext>
                  </a:extLst>
                </a:gridCol>
                <a:gridCol w="228600">
                  <a:extLst>
                    <a:ext uri="{9D8B030D-6E8A-4147-A177-3AD203B41FA5}">
                      <a16:colId xmlns:a16="http://schemas.microsoft.com/office/drawing/2014/main" val="2838003610"/>
                    </a:ext>
                  </a:extLst>
                </a:gridCol>
                <a:gridCol w="228600">
                  <a:extLst>
                    <a:ext uri="{9D8B030D-6E8A-4147-A177-3AD203B41FA5}">
                      <a16:colId xmlns:a16="http://schemas.microsoft.com/office/drawing/2014/main" val="3334091388"/>
                    </a:ext>
                  </a:extLst>
                </a:gridCol>
                <a:gridCol w="228600">
                  <a:extLst>
                    <a:ext uri="{9D8B030D-6E8A-4147-A177-3AD203B41FA5}">
                      <a16:colId xmlns:a16="http://schemas.microsoft.com/office/drawing/2014/main" val="749642027"/>
                    </a:ext>
                  </a:extLst>
                </a:gridCol>
                <a:gridCol w="228600">
                  <a:extLst>
                    <a:ext uri="{9D8B030D-6E8A-4147-A177-3AD203B41FA5}">
                      <a16:colId xmlns:a16="http://schemas.microsoft.com/office/drawing/2014/main" val="1592547922"/>
                    </a:ext>
                  </a:extLst>
                </a:gridCol>
                <a:gridCol w="228600">
                  <a:extLst>
                    <a:ext uri="{9D8B030D-6E8A-4147-A177-3AD203B41FA5}">
                      <a16:colId xmlns:a16="http://schemas.microsoft.com/office/drawing/2014/main" val="1947838094"/>
                    </a:ext>
                  </a:extLst>
                </a:gridCol>
                <a:gridCol w="228600">
                  <a:extLst>
                    <a:ext uri="{9D8B030D-6E8A-4147-A177-3AD203B41FA5}">
                      <a16:colId xmlns:a16="http://schemas.microsoft.com/office/drawing/2014/main" val="2269260898"/>
                    </a:ext>
                  </a:extLst>
                </a:gridCol>
                <a:gridCol w="228600">
                  <a:extLst>
                    <a:ext uri="{9D8B030D-6E8A-4147-A177-3AD203B41FA5}">
                      <a16:colId xmlns:a16="http://schemas.microsoft.com/office/drawing/2014/main" val="2819160839"/>
                    </a:ext>
                  </a:extLst>
                </a:gridCol>
              </a:tblGrid>
              <a:tr h="634365">
                <a:tc>
                  <a:txBody>
                    <a:bodyPr/>
                    <a:lstStyle/>
                    <a:p>
                      <a:pPr algn="l"/>
                      <a:r>
                        <a:rPr lang="en-US" sz="900">
                          <a:solidFill>
                            <a:schemeClr val="tx1">
                              <a:lumMod val="75000"/>
                              <a:lumOff val="25000"/>
                            </a:schemeClr>
                          </a:solidFill>
                        </a:rPr>
                        <a:t>10</a:t>
                      </a:r>
                    </a:p>
                  </a:txBody>
                  <a:tcPr marL="0" marR="0" marT="0" marB="0" vert="vert270" anchor="ctr"/>
                </a:tc>
                <a:tc>
                  <a:txBody>
                    <a:bodyPr/>
                    <a:lstStyle/>
                    <a:p>
                      <a:pPr algn="l"/>
                      <a:r>
                        <a:rPr lang="en-US" sz="900">
                          <a:solidFill>
                            <a:schemeClr val="tx1">
                              <a:lumMod val="75000"/>
                              <a:lumOff val="25000"/>
                            </a:schemeClr>
                          </a:solidFill>
                        </a:rPr>
                        <a:t>10</a:t>
                      </a:r>
                    </a:p>
                  </a:txBody>
                  <a:tcPr marL="0" marR="0" marT="0" marB="0" vert="vert270" anchor="ctr"/>
                </a:tc>
                <a:tc>
                  <a:txBody>
                    <a:bodyPr/>
                    <a:lstStyle/>
                    <a:p>
                      <a:pPr algn="l"/>
                      <a:r>
                        <a:rPr lang="en-US" sz="900">
                          <a:solidFill>
                            <a:schemeClr val="tx1">
                              <a:lumMod val="75000"/>
                              <a:lumOff val="25000"/>
                            </a:schemeClr>
                          </a:solidFill>
                        </a:rPr>
                        <a:t>10</a:t>
                      </a:r>
                    </a:p>
                  </a:txBody>
                  <a:tcPr marL="0" marR="0" marT="0" marB="0" vert="vert270" anchor="ctr"/>
                </a:tc>
                <a:tc>
                  <a:txBody>
                    <a:bodyPr/>
                    <a:lstStyle/>
                    <a:p>
                      <a:pPr algn="l"/>
                      <a:r>
                        <a:rPr lang="en-US" sz="900">
                          <a:solidFill>
                            <a:schemeClr val="tx1">
                              <a:lumMod val="75000"/>
                              <a:lumOff val="25000"/>
                            </a:schemeClr>
                          </a:solidFill>
                        </a:rPr>
                        <a:t>16</a:t>
                      </a:r>
                    </a:p>
                  </a:txBody>
                  <a:tcPr marL="0" marR="0" marT="0" marB="0" vert="vert270" anchor="ctr"/>
                </a:tc>
                <a:tc>
                  <a:txBody>
                    <a:bodyPr/>
                    <a:lstStyle/>
                    <a:p>
                      <a:pPr algn="l"/>
                      <a:r>
                        <a:rPr lang="en-US" sz="900">
                          <a:solidFill>
                            <a:schemeClr val="tx1">
                              <a:lumMod val="75000"/>
                              <a:lumOff val="25000"/>
                            </a:schemeClr>
                          </a:solidFill>
                        </a:rPr>
                        <a:t>9</a:t>
                      </a:r>
                    </a:p>
                  </a:txBody>
                  <a:tcPr marL="0" marR="0" marT="0" marB="0" vert="vert270" anchor="ctr"/>
                </a:tc>
                <a:tc>
                  <a:txBody>
                    <a:bodyPr/>
                    <a:lstStyle/>
                    <a:p>
                      <a:pPr algn="l"/>
                      <a:r>
                        <a:rPr lang="en-US" sz="900">
                          <a:solidFill>
                            <a:schemeClr val="tx1">
                              <a:lumMod val="75000"/>
                              <a:lumOff val="25000"/>
                            </a:schemeClr>
                          </a:solidFill>
                        </a:rPr>
                        <a:t>20</a:t>
                      </a:r>
                    </a:p>
                  </a:txBody>
                  <a:tcPr marL="0" marR="0" marT="0" marB="0" vert="vert270" anchor="ctr"/>
                </a:tc>
                <a:tc>
                  <a:txBody>
                    <a:bodyPr/>
                    <a:lstStyle/>
                    <a:p>
                      <a:pPr algn="l"/>
                      <a:endParaRPr lang="en-US" sz="900">
                        <a:solidFill>
                          <a:schemeClr val="tx1">
                            <a:lumMod val="75000"/>
                            <a:lumOff val="25000"/>
                          </a:schemeClr>
                        </a:solidFill>
                      </a:endParaRPr>
                    </a:p>
                  </a:txBody>
                  <a:tcPr marL="0" marR="0" marT="0" marB="0" vert="vert270" anchor="ctr"/>
                </a:tc>
                <a:tc>
                  <a:txBody>
                    <a:bodyPr/>
                    <a:lstStyle/>
                    <a:p>
                      <a:pPr algn="l"/>
                      <a:r>
                        <a:rPr lang="en-US" sz="900">
                          <a:solidFill>
                            <a:schemeClr val="tx1">
                              <a:lumMod val="75000"/>
                              <a:lumOff val="25000"/>
                            </a:schemeClr>
                          </a:solidFill>
                        </a:rPr>
                        <a:t>2</a:t>
                      </a:r>
                    </a:p>
                  </a:txBody>
                  <a:tcPr marL="0" marR="0" marT="0" marB="0" vert="vert270" anchor="ctr"/>
                </a:tc>
                <a:tc>
                  <a:txBody>
                    <a:bodyPr/>
                    <a:lstStyle/>
                    <a:p>
                      <a:pPr algn="l"/>
                      <a:r>
                        <a:rPr lang="en-US" sz="900">
                          <a:solidFill>
                            <a:schemeClr val="tx1">
                              <a:lumMod val="75000"/>
                              <a:lumOff val="25000"/>
                            </a:schemeClr>
                          </a:solidFill>
                        </a:rPr>
                        <a:t>2</a:t>
                      </a:r>
                    </a:p>
                  </a:txBody>
                  <a:tcPr marL="0" marR="0" marT="0" marB="0" vert="vert270" anchor="ctr"/>
                </a:tc>
                <a:tc>
                  <a:txBody>
                    <a:bodyPr/>
                    <a:lstStyle/>
                    <a:p>
                      <a:pPr algn="l"/>
                      <a:r>
                        <a:rPr lang="en-US" sz="900">
                          <a:solidFill>
                            <a:schemeClr val="tx1">
                              <a:lumMod val="75000"/>
                              <a:lumOff val="25000"/>
                            </a:schemeClr>
                          </a:solidFill>
                        </a:rPr>
                        <a:t>2</a:t>
                      </a:r>
                    </a:p>
                  </a:txBody>
                  <a:tcPr marL="0" marR="0" marT="0" marB="0" vert="vert270" anchor="ctr"/>
                </a:tc>
                <a:tc>
                  <a:txBody>
                    <a:bodyPr/>
                    <a:lstStyle/>
                    <a:p>
                      <a:pPr algn="l"/>
                      <a:r>
                        <a:rPr lang="en-US" sz="900">
                          <a:solidFill>
                            <a:schemeClr val="tx1">
                              <a:lumMod val="75000"/>
                              <a:lumOff val="25000"/>
                            </a:schemeClr>
                          </a:solidFill>
                        </a:rPr>
                        <a:t>2</a:t>
                      </a:r>
                    </a:p>
                  </a:txBody>
                  <a:tcPr marL="0" marR="0" marT="0" marB="0" vert="vert270" anchor="ctr"/>
                </a:tc>
                <a:tc>
                  <a:txBody>
                    <a:bodyPr/>
                    <a:lstStyle/>
                    <a:p>
                      <a:pPr algn="l"/>
                      <a:r>
                        <a:rPr lang="en-US" sz="900">
                          <a:solidFill>
                            <a:schemeClr val="tx1">
                              <a:lumMod val="75000"/>
                              <a:lumOff val="25000"/>
                            </a:schemeClr>
                          </a:solidFill>
                        </a:rPr>
                        <a:t>1</a:t>
                      </a:r>
                    </a:p>
                  </a:txBody>
                  <a:tcPr marL="0" marR="0" marT="0" marB="0" vert="vert270" anchor="ctr"/>
                </a:tc>
                <a:tc>
                  <a:txBody>
                    <a:bodyPr/>
                    <a:lstStyle/>
                    <a:p>
                      <a:pPr algn="l"/>
                      <a:r>
                        <a:rPr lang="en-US" sz="900">
                          <a:solidFill>
                            <a:schemeClr val="tx1">
                              <a:lumMod val="75000"/>
                              <a:lumOff val="25000"/>
                            </a:schemeClr>
                          </a:solidFill>
                        </a:rPr>
                        <a:t>1</a:t>
                      </a:r>
                    </a:p>
                  </a:txBody>
                  <a:tcPr marL="0" marR="0" marT="0" marB="0" vert="vert270" anchor="ctr"/>
                </a:tc>
                <a:tc>
                  <a:txBody>
                    <a:bodyPr/>
                    <a:lstStyle/>
                    <a:p>
                      <a:pPr algn="l"/>
                      <a:endParaRPr lang="en-US" sz="900">
                        <a:solidFill>
                          <a:schemeClr val="tx1">
                            <a:lumMod val="75000"/>
                            <a:lumOff val="25000"/>
                          </a:schemeClr>
                        </a:solidFill>
                      </a:endParaRPr>
                    </a:p>
                  </a:txBody>
                  <a:tcPr marL="0" marR="0" marT="0" marB="0" vert="vert270" anchor="ctr"/>
                </a:tc>
                <a:tc>
                  <a:txBody>
                    <a:bodyPr/>
                    <a:lstStyle/>
                    <a:p>
                      <a:pPr algn="l"/>
                      <a:r>
                        <a:rPr lang="en-US" sz="900">
                          <a:solidFill>
                            <a:schemeClr val="tx1">
                              <a:lumMod val="75000"/>
                              <a:lumOff val="25000"/>
                            </a:schemeClr>
                          </a:solidFill>
                        </a:rPr>
                        <a:t>14</a:t>
                      </a:r>
                    </a:p>
                  </a:txBody>
                  <a:tcPr marL="0" marR="0" marT="0" marB="0" vert="vert270" anchor="ctr"/>
                </a:tc>
                <a:tc>
                  <a:txBody>
                    <a:bodyPr/>
                    <a:lstStyle/>
                    <a:p>
                      <a:pPr algn="l"/>
                      <a:r>
                        <a:rPr lang="en-US" sz="900">
                          <a:solidFill>
                            <a:schemeClr val="tx1">
                              <a:lumMod val="75000"/>
                              <a:lumOff val="25000"/>
                            </a:schemeClr>
                          </a:solidFill>
                        </a:rPr>
                        <a:t>11</a:t>
                      </a:r>
                    </a:p>
                  </a:txBody>
                  <a:tcPr marL="0" marR="0" marT="0" marB="0" vert="vert270" anchor="ctr"/>
                </a:tc>
                <a:tc>
                  <a:txBody>
                    <a:bodyPr/>
                    <a:lstStyle/>
                    <a:p>
                      <a:pPr algn="l"/>
                      <a:r>
                        <a:rPr lang="en-US" sz="900">
                          <a:solidFill>
                            <a:schemeClr val="tx1">
                              <a:lumMod val="75000"/>
                              <a:lumOff val="25000"/>
                            </a:schemeClr>
                          </a:solidFill>
                        </a:rPr>
                        <a:t>12</a:t>
                      </a:r>
                    </a:p>
                  </a:txBody>
                  <a:tcPr marL="0" marR="0" marT="0" marB="0" vert="vert270" anchor="ctr"/>
                </a:tc>
                <a:tc>
                  <a:txBody>
                    <a:bodyPr/>
                    <a:lstStyle/>
                    <a:p>
                      <a:pPr algn="l"/>
                      <a:r>
                        <a:rPr lang="en-US" sz="900">
                          <a:solidFill>
                            <a:schemeClr val="tx1">
                              <a:lumMod val="75000"/>
                              <a:lumOff val="25000"/>
                            </a:schemeClr>
                          </a:solidFill>
                        </a:rPr>
                        <a:t>12</a:t>
                      </a:r>
                    </a:p>
                  </a:txBody>
                  <a:tcPr marL="0" marR="0" marT="0" marB="0" vert="vert270" anchor="ctr"/>
                </a:tc>
                <a:tc>
                  <a:txBody>
                    <a:bodyPr/>
                    <a:lstStyle/>
                    <a:p>
                      <a:pPr algn="l"/>
                      <a:r>
                        <a:rPr lang="en-US" sz="900">
                          <a:solidFill>
                            <a:schemeClr val="tx1">
                              <a:lumMod val="75000"/>
                              <a:lumOff val="25000"/>
                            </a:schemeClr>
                          </a:solidFill>
                        </a:rPr>
                        <a:t>13</a:t>
                      </a:r>
                    </a:p>
                  </a:txBody>
                  <a:tcPr marL="0" marR="0" marT="0" marB="0" vert="vert270" anchor="ctr"/>
                </a:tc>
                <a:tc>
                  <a:txBody>
                    <a:bodyPr/>
                    <a:lstStyle/>
                    <a:p>
                      <a:pPr algn="l"/>
                      <a:r>
                        <a:rPr lang="en-US" sz="900">
                          <a:solidFill>
                            <a:schemeClr val="tx1">
                              <a:lumMod val="75000"/>
                              <a:lumOff val="25000"/>
                            </a:schemeClr>
                          </a:solidFill>
                        </a:rPr>
                        <a:t>15</a:t>
                      </a:r>
                    </a:p>
                  </a:txBody>
                  <a:tcPr marL="0" marR="0" marT="0" marB="0" vert="vert270" anchor="ctr"/>
                </a:tc>
                <a:tc>
                  <a:txBody>
                    <a:bodyPr/>
                    <a:lstStyle/>
                    <a:p>
                      <a:pPr algn="l"/>
                      <a:endParaRPr lang="en-US" sz="900">
                        <a:solidFill>
                          <a:schemeClr val="tx1">
                            <a:lumMod val="75000"/>
                            <a:lumOff val="25000"/>
                          </a:schemeClr>
                        </a:solidFill>
                      </a:endParaRPr>
                    </a:p>
                  </a:txBody>
                  <a:tcPr marL="0" marR="0" marT="0" marB="0" vert="vert270" anchor="ctr"/>
                </a:tc>
                <a:tc>
                  <a:txBody>
                    <a:bodyPr/>
                    <a:lstStyle/>
                    <a:p>
                      <a:pPr algn="l"/>
                      <a:r>
                        <a:rPr lang="en-US" sz="900">
                          <a:solidFill>
                            <a:schemeClr val="tx1">
                              <a:lumMod val="75000"/>
                              <a:lumOff val="25000"/>
                            </a:schemeClr>
                          </a:solidFill>
                        </a:rPr>
                        <a:t>2</a:t>
                      </a:r>
                    </a:p>
                  </a:txBody>
                  <a:tcPr marL="0" marR="0" marT="0" marB="0" vert="vert270" anchor="ctr"/>
                </a:tc>
                <a:tc>
                  <a:txBody>
                    <a:bodyPr/>
                    <a:lstStyle/>
                    <a:p>
                      <a:pPr algn="l"/>
                      <a:r>
                        <a:rPr lang="en-US" sz="900">
                          <a:solidFill>
                            <a:schemeClr val="tx1">
                              <a:lumMod val="75000"/>
                              <a:lumOff val="25000"/>
                            </a:schemeClr>
                          </a:solidFill>
                        </a:rPr>
                        <a:t>2</a:t>
                      </a:r>
                    </a:p>
                  </a:txBody>
                  <a:tcPr marL="0" marR="0" marT="0" marB="0" vert="vert270" anchor="ctr"/>
                </a:tc>
                <a:tc>
                  <a:txBody>
                    <a:bodyPr/>
                    <a:lstStyle/>
                    <a:p>
                      <a:pPr algn="l"/>
                      <a:r>
                        <a:rPr lang="en-US" sz="900">
                          <a:solidFill>
                            <a:schemeClr val="tx1">
                              <a:lumMod val="75000"/>
                              <a:lumOff val="25000"/>
                            </a:schemeClr>
                          </a:solidFill>
                        </a:rPr>
                        <a:t>4</a:t>
                      </a:r>
                    </a:p>
                  </a:txBody>
                  <a:tcPr marL="0" marR="0" marT="0" marB="0" vert="vert270" anchor="ctr"/>
                </a:tc>
                <a:tc>
                  <a:txBody>
                    <a:bodyPr/>
                    <a:lstStyle/>
                    <a:p>
                      <a:pPr algn="l"/>
                      <a:r>
                        <a:rPr lang="en-US" sz="900">
                          <a:solidFill>
                            <a:schemeClr val="tx1">
                              <a:lumMod val="75000"/>
                              <a:lumOff val="25000"/>
                            </a:schemeClr>
                          </a:solidFill>
                        </a:rPr>
                        <a:t>5</a:t>
                      </a:r>
                    </a:p>
                  </a:txBody>
                  <a:tcPr marL="0" marR="0" marT="0" marB="0" vert="vert270" anchor="ctr"/>
                </a:tc>
                <a:tc>
                  <a:txBody>
                    <a:bodyPr/>
                    <a:lstStyle/>
                    <a:p>
                      <a:pPr algn="l"/>
                      <a:r>
                        <a:rPr lang="en-US" sz="900">
                          <a:solidFill>
                            <a:schemeClr val="tx1">
                              <a:lumMod val="75000"/>
                              <a:lumOff val="25000"/>
                            </a:schemeClr>
                          </a:solidFill>
                        </a:rPr>
                        <a:t>5</a:t>
                      </a:r>
                    </a:p>
                  </a:txBody>
                  <a:tcPr marL="0" marR="0" marT="0" marB="0" vert="vert270" anchor="ctr"/>
                </a:tc>
                <a:tc>
                  <a:txBody>
                    <a:bodyPr/>
                    <a:lstStyle/>
                    <a:p>
                      <a:pPr algn="l"/>
                      <a:r>
                        <a:rPr lang="en-US" sz="900">
                          <a:solidFill>
                            <a:schemeClr val="tx1">
                              <a:lumMod val="75000"/>
                              <a:lumOff val="25000"/>
                            </a:schemeClr>
                          </a:solidFill>
                        </a:rPr>
                        <a:t>7</a:t>
                      </a:r>
                    </a:p>
                  </a:txBody>
                  <a:tcPr marL="0" marR="0" marT="0" marB="0" vert="vert270" anchor="ctr"/>
                </a:tc>
                <a:tc>
                  <a:txBody>
                    <a:bodyPr/>
                    <a:lstStyle/>
                    <a:p>
                      <a:pPr algn="l"/>
                      <a:endParaRPr lang="en-US" sz="900">
                        <a:solidFill>
                          <a:schemeClr val="tx1">
                            <a:lumMod val="75000"/>
                            <a:lumOff val="25000"/>
                          </a:schemeClr>
                        </a:solidFill>
                      </a:endParaRPr>
                    </a:p>
                  </a:txBody>
                  <a:tcPr marL="0" marR="0" marT="0" marB="0" vert="vert270" anchor="ctr"/>
                </a:tc>
                <a:tc>
                  <a:txBody>
                    <a:bodyPr/>
                    <a:lstStyle/>
                    <a:p>
                      <a:pPr algn="l"/>
                      <a:r>
                        <a:rPr lang="en-US" sz="900">
                          <a:solidFill>
                            <a:schemeClr val="tx1">
                              <a:lumMod val="75000"/>
                              <a:lumOff val="25000"/>
                            </a:schemeClr>
                          </a:solidFill>
                        </a:rPr>
                        <a:t>21</a:t>
                      </a:r>
                    </a:p>
                  </a:txBody>
                  <a:tcPr marL="0" marR="0" marT="0" marB="0" vert="vert270" anchor="ctr"/>
                </a:tc>
                <a:tc>
                  <a:txBody>
                    <a:bodyPr/>
                    <a:lstStyle/>
                    <a:p>
                      <a:pPr algn="l"/>
                      <a:r>
                        <a:rPr lang="en-US" sz="900">
                          <a:solidFill>
                            <a:schemeClr val="tx1">
                              <a:lumMod val="75000"/>
                              <a:lumOff val="25000"/>
                            </a:schemeClr>
                          </a:solidFill>
                        </a:rPr>
                        <a:t>18</a:t>
                      </a:r>
                    </a:p>
                  </a:txBody>
                  <a:tcPr marL="0" marR="0" marT="0" marB="0" vert="vert270" anchor="ctr"/>
                </a:tc>
                <a:tc>
                  <a:txBody>
                    <a:bodyPr/>
                    <a:lstStyle/>
                    <a:p>
                      <a:pPr algn="l"/>
                      <a:r>
                        <a:rPr lang="en-US" sz="900">
                          <a:solidFill>
                            <a:schemeClr val="tx1">
                              <a:lumMod val="75000"/>
                              <a:lumOff val="25000"/>
                            </a:schemeClr>
                          </a:solidFill>
                        </a:rPr>
                        <a:t>24</a:t>
                      </a:r>
                    </a:p>
                  </a:txBody>
                  <a:tcPr marL="0" marR="0" marT="0" marB="0" vert="vert270" anchor="ctr"/>
                </a:tc>
                <a:tc>
                  <a:txBody>
                    <a:bodyPr/>
                    <a:lstStyle/>
                    <a:p>
                      <a:pPr algn="l"/>
                      <a:r>
                        <a:rPr lang="en-US" sz="900">
                          <a:solidFill>
                            <a:schemeClr val="tx1">
                              <a:lumMod val="75000"/>
                              <a:lumOff val="25000"/>
                            </a:schemeClr>
                          </a:solidFill>
                        </a:rPr>
                        <a:t>27</a:t>
                      </a:r>
                    </a:p>
                  </a:txBody>
                  <a:tcPr marL="0" marR="0" marT="0" marB="0" vert="vert270" anchor="ctr"/>
                </a:tc>
                <a:tc>
                  <a:txBody>
                    <a:bodyPr/>
                    <a:lstStyle/>
                    <a:p>
                      <a:pPr algn="l"/>
                      <a:r>
                        <a:rPr lang="en-US" sz="900">
                          <a:solidFill>
                            <a:schemeClr val="tx1">
                              <a:lumMod val="75000"/>
                              <a:lumOff val="25000"/>
                            </a:schemeClr>
                          </a:solidFill>
                        </a:rPr>
                        <a:t>15</a:t>
                      </a:r>
                    </a:p>
                  </a:txBody>
                  <a:tcPr marL="0" marR="0" marT="0" marB="0" vert="vert270" anchor="ctr"/>
                </a:tc>
                <a:tc>
                  <a:txBody>
                    <a:bodyPr/>
                    <a:lstStyle/>
                    <a:p>
                      <a:pPr algn="l"/>
                      <a:r>
                        <a:rPr lang="en-US" sz="900">
                          <a:solidFill>
                            <a:schemeClr val="tx1">
                              <a:lumMod val="75000"/>
                              <a:lumOff val="25000"/>
                            </a:schemeClr>
                          </a:solidFill>
                        </a:rPr>
                        <a:t>25</a:t>
                      </a:r>
                    </a:p>
                  </a:txBody>
                  <a:tcPr marL="0" marR="0" marT="0" marB="0" vert="vert270" anchor="ctr"/>
                </a:tc>
                <a:extLst>
                  <a:ext uri="{0D108BD9-81ED-4DB2-BD59-A6C34878D82A}">
                    <a16:rowId xmlns:a16="http://schemas.microsoft.com/office/drawing/2014/main" val="534134087"/>
                  </a:ext>
                </a:extLst>
              </a:tr>
            </a:tbl>
          </a:graphicData>
        </a:graphic>
      </p:graphicFrame>
    </p:spTree>
    <p:extLst>
      <p:ext uri="{BB962C8B-B14F-4D97-AF65-F5344CB8AC3E}">
        <p14:creationId xmlns:p14="http://schemas.microsoft.com/office/powerpoint/2010/main" val="22790708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11782" y="745744"/>
            <a:ext cx="10059465" cy="242213"/>
          </a:xfrm>
        </p:spPr>
        <p:txBody>
          <a:bodyPr/>
          <a:lstStyle/>
          <a:p>
            <a:r>
              <a:rPr lang="en-US"/>
              <a:t>U.S. Citizens and Permanent Residents in ERCs, FY </a:t>
            </a:r>
            <a:r>
              <a:rPr lang="en-US" kern="0"/>
              <a:t>2018–2023</a:t>
            </a:r>
            <a:endParaRPr lang="en-US"/>
          </a:p>
        </p:txBody>
      </p:sp>
      <p:sp>
        <p:nvSpPr>
          <p:cNvPr id="4" name="Slide Number Placeholder 3"/>
          <p:cNvSpPr>
            <a:spLocks noGrp="1"/>
          </p:cNvSpPr>
          <p:nvPr>
            <p:ph type="sldNum" sz="quarter" idx="12"/>
          </p:nvPr>
        </p:nvSpPr>
        <p:spPr/>
        <p:txBody>
          <a:bodyPr/>
          <a:lstStyle/>
          <a:p>
            <a:r>
              <a:rPr lang="en-US">
                <a:solidFill>
                  <a:prstClr val="black"/>
                </a:solidFill>
              </a:rPr>
              <a:t>14</a:t>
            </a:r>
          </a:p>
        </p:txBody>
      </p:sp>
      <p:sp>
        <p:nvSpPr>
          <p:cNvPr id="5" name="Text Box 20"/>
          <p:cNvSpPr txBox="1">
            <a:spLocks noChangeArrowheads="1"/>
          </p:cNvSpPr>
          <p:nvPr/>
        </p:nvSpPr>
        <p:spPr bwMode="auto">
          <a:xfrm>
            <a:off x="1523605" y="5633086"/>
            <a:ext cx="8972716" cy="1066959"/>
          </a:xfrm>
          <a:prstGeom prst="rect">
            <a:avLst/>
          </a:prstGeom>
          <a:noFill/>
          <a:ln w="9525">
            <a:noFill/>
            <a:miter lim="800000"/>
            <a:headEnd/>
            <a:tailEnd/>
          </a:ln>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tabLst>
                <a:tab pos="514350" algn="l"/>
              </a:tabLst>
            </a:pPr>
            <a:r>
              <a:rPr lang="en-US" sz="1000" b="1" i="1" kern="0">
                <a:solidFill>
                  <a:sysClr val="windowText" lastClr="000000"/>
                </a:solidFill>
              </a:rPr>
              <a:t>NOTES:</a:t>
            </a:r>
            <a:r>
              <a:rPr lang="en-US" sz="1000" i="1" kern="0">
                <a:solidFill>
                  <a:sysClr val="windowText" lastClr="000000"/>
                </a:solidFill>
              </a:rPr>
              <a:t>	</a:t>
            </a:r>
          </a:p>
          <a:p>
            <a:pPr marL="171450" indent="-171450">
              <a:spcAft>
                <a:spcPts val="100"/>
              </a:spcAft>
              <a:buFont typeface="Arial" pitchFamily="34" charset="0"/>
              <a:buChar char="•"/>
              <a:tabLst>
                <a:tab pos="514350" algn="l"/>
              </a:tabLst>
            </a:pPr>
            <a:r>
              <a:rPr lang="en-US" sz="1000" i="1" kern="0">
                <a:solidFill>
                  <a:sysClr val="windowText" lastClr="000000"/>
                </a:solidFill>
              </a:rPr>
              <a:t>Data from centers are not included for years in which the center entered demographic data by institution rather than per person</a:t>
            </a:r>
          </a:p>
          <a:p>
            <a:pPr marL="171450" indent="-171450">
              <a:spcAft>
                <a:spcPts val="100"/>
              </a:spcAft>
              <a:buFont typeface="Arial" pitchFamily="34" charset="0"/>
              <a:buChar char="•"/>
              <a:tabLst>
                <a:tab pos="514350" algn="l"/>
              </a:tabLst>
            </a:pPr>
            <a:r>
              <a:rPr lang="en-US" sz="1000" i="1" kern="0">
                <a:solidFill>
                  <a:sysClr val="windowText" lastClr="000000"/>
                </a:solidFill>
              </a:rPr>
              <a:t>Undergraduates include REU students</a:t>
            </a:r>
          </a:p>
          <a:p>
            <a:pPr marL="171450" indent="-171450">
              <a:spcAft>
                <a:spcPts val="100"/>
              </a:spcAft>
              <a:buFont typeface="Arial" pitchFamily="34" charset="0"/>
              <a:buChar char="•"/>
              <a:tabLst>
                <a:tab pos="514350" algn="l"/>
              </a:tabLst>
            </a:pPr>
            <a:r>
              <a:rPr lang="en-US" sz="1000" i="1" kern="0">
                <a:solidFill>
                  <a:sysClr val="windowText" lastClr="000000"/>
                </a:solidFill>
              </a:rPr>
              <a:t>The percentages of U.S. citizens and permanent residents are calculated out of the total number of personnel, including personnel who did not report citizenship</a:t>
            </a:r>
          </a:p>
          <a:p>
            <a:pPr marL="171450" indent="-171450">
              <a:spcAft>
                <a:spcPts val="100"/>
              </a:spcAft>
              <a:buFont typeface="Arial" pitchFamily="34" charset="0"/>
              <a:buChar char="•"/>
              <a:tabLst>
                <a:tab pos="514350" algn="l"/>
              </a:tabLst>
            </a:pPr>
            <a:r>
              <a:rPr lang="en-US" sz="1000" i="1" kern="0">
                <a:solidFill>
                  <a:sysClr val="windowText" lastClr="000000"/>
                </a:solidFill>
              </a:rPr>
              <a:t>ASEE data are not available for postdoctoral for 2019-2023 </a:t>
            </a:r>
          </a:p>
          <a:p>
            <a:pPr marL="171450" indent="-171450">
              <a:spcAft>
                <a:spcPts val="100"/>
              </a:spcAft>
              <a:buFont typeface="Arial" pitchFamily="34" charset="0"/>
              <a:buChar char="•"/>
              <a:tabLst>
                <a:tab pos="514350" algn="l"/>
              </a:tabLst>
            </a:pPr>
            <a:r>
              <a:rPr lang="en-US" sz="1000" i="1" kern="0">
                <a:solidFill>
                  <a:sysClr val="windowText" lastClr="000000"/>
                </a:solidFill>
              </a:rPr>
              <a:t>The percentages of personnel who did not report citizenship are as follows: 2018: 13.09%, 2019: 12.73%, 2020: 12.64%, 2021: 12.12%, 2022: 14.63%, 2023: 15.47%</a:t>
            </a:r>
          </a:p>
        </p:txBody>
      </p:sp>
      <p:graphicFrame>
        <p:nvGraphicFramePr>
          <p:cNvPr id="3" name="Chart 2">
            <a:extLst>
              <a:ext uri="{FF2B5EF4-FFF2-40B4-BE49-F238E27FC236}">
                <a16:creationId xmlns:a16="http://schemas.microsoft.com/office/drawing/2014/main" id="{00000000-0008-0000-1000-000002000000}"/>
              </a:ext>
            </a:extLst>
          </p:cNvPr>
          <p:cNvGraphicFramePr>
            <a:graphicFrameLocks/>
          </p:cNvGraphicFramePr>
          <p:nvPr>
            <p:extLst>
              <p:ext uri="{D42A27DB-BD31-4B8C-83A1-F6EECF244321}">
                <p14:modId xmlns:p14="http://schemas.microsoft.com/office/powerpoint/2010/main" val="1382320978"/>
              </p:ext>
            </p:extLst>
          </p:nvPr>
        </p:nvGraphicFramePr>
        <p:xfrm>
          <a:off x="1707966" y="1186638"/>
          <a:ext cx="8776069" cy="448472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Table 4">
            <a:extLst>
              <a:ext uri="{FF2B5EF4-FFF2-40B4-BE49-F238E27FC236}">
                <a16:creationId xmlns:a16="http://schemas.microsoft.com/office/drawing/2014/main" id="{41D6A3D1-5245-495A-A4F3-CA23B5E34377}"/>
              </a:ext>
            </a:extLst>
          </p:cNvPr>
          <p:cNvGraphicFramePr>
            <a:graphicFrameLocks noGrp="1"/>
          </p:cNvGraphicFramePr>
          <p:nvPr>
            <p:extLst>
              <p:ext uri="{D42A27DB-BD31-4B8C-83A1-F6EECF244321}">
                <p14:modId xmlns:p14="http://schemas.microsoft.com/office/powerpoint/2010/main" val="1869338402"/>
              </p:ext>
            </p:extLst>
          </p:nvPr>
        </p:nvGraphicFramePr>
        <p:xfrm>
          <a:off x="2550093" y="3438331"/>
          <a:ext cx="7772400" cy="634365"/>
        </p:xfrm>
        <a:graphic>
          <a:graphicData uri="http://schemas.openxmlformats.org/drawingml/2006/table">
            <a:tbl>
              <a:tblPr firstRow="1" bandRow="1">
                <a:tableStyleId>{2D5ABB26-0587-4C30-8999-92F81FD0307C}</a:tableStyleId>
              </a:tblPr>
              <a:tblGrid>
                <a:gridCol w="228600">
                  <a:extLst>
                    <a:ext uri="{9D8B030D-6E8A-4147-A177-3AD203B41FA5}">
                      <a16:colId xmlns:a16="http://schemas.microsoft.com/office/drawing/2014/main" val="2999934631"/>
                    </a:ext>
                  </a:extLst>
                </a:gridCol>
                <a:gridCol w="228600">
                  <a:extLst>
                    <a:ext uri="{9D8B030D-6E8A-4147-A177-3AD203B41FA5}">
                      <a16:colId xmlns:a16="http://schemas.microsoft.com/office/drawing/2014/main" val="3426695654"/>
                    </a:ext>
                  </a:extLst>
                </a:gridCol>
                <a:gridCol w="228600">
                  <a:extLst>
                    <a:ext uri="{9D8B030D-6E8A-4147-A177-3AD203B41FA5}">
                      <a16:colId xmlns:a16="http://schemas.microsoft.com/office/drawing/2014/main" val="2883202770"/>
                    </a:ext>
                  </a:extLst>
                </a:gridCol>
                <a:gridCol w="228600">
                  <a:extLst>
                    <a:ext uri="{9D8B030D-6E8A-4147-A177-3AD203B41FA5}">
                      <a16:colId xmlns:a16="http://schemas.microsoft.com/office/drawing/2014/main" val="1680806283"/>
                    </a:ext>
                  </a:extLst>
                </a:gridCol>
                <a:gridCol w="228600">
                  <a:extLst>
                    <a:ext uri="{9D8B030D-6E8A-4147-A177-3AD203B41FA5}">
                      <a16:colId xmlns:a16="http://schemas.microsoft.com/office/drawing/2014/main" val="2414809092"/>
                    </a:ext>
                  </a:extLst>
                </a:gridCol>
                <a:gridCol w="228600">
                  <a:extLst>
                    <a:ext uri="{9D8B030D-6E8A-4147-A177-3AD203B41FA5}">
                      <a16:colId xmlns:a16="http://schemas.microsoft.com/office/drawing/2014/main" val="118341973"/>
                    </a:ext>
                  </a:extLst>
                </a:gridCol>
                <a:gridCol w="228600">
                  <a:extLst>
                    <a:ext uri="{9D8B030D-6E8A-4147-A177-3AD203B41FA5}">
                      <a16:colId xmlns:a16="http://schemas.microsoft.com/office/drawing/2014/main" val="1974204637"/>
                    </a:ext>
                  </a:extLst>
                </a:gridCol>
                <a:gridCol w="228600">
                  <a:extLst>
                    <a:ext uri="{9D8B030D-6E8A-4147-A177-3AD203B41FA5}">
                      <a16:colId xmlns:a16="http://schemas.microsoft.com/office/drawing/2014/main" val="1985883699"/>
                    </a:ext>
                  </a:extLst>
                </a:gridCol>
                <a:gridCol w="228600">
                  <a:extLst>
                    <a:ext uri="{9D8B030D-6E8A-4147-A177-3AD203B41FA5}">
                      <a16:colId xmlns:a16="http://schemas.microsoft.com/office/drawing/2014/main" val="995499351"/>
                    </a:ext>
                  </a:extLst>
                </a:gridCol>
                <a:gridCol w="228600">
                  <a:extLst>
                    <a:ext uri="{9D8B030D-6E8A-4147-A177-3AD203B41FA5}">
                      <a16:colId xmlns:a16="http://schemas.microsoft.com/office/drawing/2014/main" val="3156921901"/>
                    </a:ext>
                  </a:extLst>
                </a:gridCol>
                <a:gridCol w="228600">
                  <a:extLst>
                    <a:ext uri="{9D8B030D-6E8A-4147-A177-3AD203B41FA5}">
                      <a16:colId xmlns:a16="http://schemas.microsoft.com/office/drawing/2014/main" val="1189718467"/>
                    </a:ext>
                  </a:extLst>
                </a:gridCol>
                <a:gridCol w="228600">
                  <a:extLst>
                    <a:ext uri="{9D8B030D-6E8A-4147-A177-3AD203B41FA5}">
                      <a16:colId xmlns:a16="http://schemas.microsoft.com/office/drawing/2014/main" val="451983680"/>
                    </a:ext>
                  </a:extLst>
                </a:gridCol>
                <a:gridCol w="228600">
                  <a:extLst>
                    <a:ext uri="{9D8B030D-6E8A-4147-A177-3AD203B41FA5}">
                      <a16:colId xmlns:a16="http://schemas.microsoft.com/office/drawing/2014/main" val="3881556946"/>
                    </a:ext>
                  </a:extLst>
                </a:gridCol>
                <a:gridCol w="228600">
                  <a:extLst>
                    <a:ext uri="{9D8B030D-6E8A-4147-A177-3AD203B41FA5}">
                      <a16:colId xmlns:a16="http://schemas.microsoft.com/office/drawing/2014/main" val="2294296869"/>
                    </a:ext>
                  </a:extLst>
                </a:gridCol>
                <a:gridCol w="228600">
                  <a:extLst>
                    <a:ext uri="{9D8B030D-6E8A-4147-A177-3AD203B41FA5}">
                      <a16:colId xmlns:a16="http://schemas.microsoft.com/office/drawing/2014/main" val="1261823428"/>
                    </a:ext>
                  </a:extLst>
                </a:gridCol>
                <a:gridCol w="228600">
                  <a:extLst>
                    <a:ext uri="{9D8B030D-6E8A-4147-A177-3AD203B41FA5}">
                      <a16:colId xmlns:a16="http://schemas.microsoft.com/office/drawing/2014/main" val="2150133770"/>
                    </a:ext>
                  </a:extLst>
                </a:gridCol>
                <a:gridCol w="228600">
                  <a:extLst>
                    <a:ext uri="{9D8B030D-6E8A-4147-A177-3AD203B41FA5}">
                      <a16:colId xmlns:a16="http://schemas.microsoft.com/office/drawing/2014/main" val="959067243"/>
                    </a:ext>
                  </a:extLst>
                </a:gridCol>
                <a:gridCol w="228600">
                  <a:extLst>
                    <a:ext uri="{9D8B030D-6E8A-4147-A177-3AD203B41FA5}">
                      <a16:colId xmlns:a16="http://schemas.microsoft.com/office/drawing/2014/main" val="165689238"/>
                    </a:ext>
                  </a:extLst>
                </a:gridCol>
                <a:gridCol w="228600">
                  <a:extLst>
                    <a:ext uri="{9D8B030D-6E8A-4147-A177-3AD203B41FA5}">
                      <a16:colId xmlns:a16="http://schemas.microsoft.com/office/drawing/2014/main" val="356158007"/>
                    </a:ext>
                  </a:extLst>
                </a:gridCol>
                <a:gridCol w="228600">
                  <a:extLst>
                    <a:ext uri="{9D8B030D-6E8A-4147-A177-3AD203B41FA5}">
                      <a16:colId xmlns:a16="http://schemas.microsoft.com/office/drawing/2014/main" val="1550123404"/>
                    </a:ext>
                  </a:extLst>
                </a:gridCol>
                <a:gridCol w="228600">
                  <a:extLst>
                    <a:ext uri="{9D8B030D-6E8A-4147-A177-3AD203B41FA5}">
                      <a16:colId xmlns:a16="http://schemas.microsoft.com/office/drawing/2014/main" val="3777950110"/>
                    </a:ext>
                  </a:extLst>
                </a:gridCol>
                <a:gridCol w="228600">
                  <a:extLst>
                    <a:ext uri="{9D8B030D-6E8A-4147-A177-3AD203B41FA5}">
                      <a16:colId xmlns:a16="http://schemas.microsoft.com/office/drawing/2014/main" val="3488139762"/>
                    </a:ext>
                  </a:extLst>
                </a:gridCol>
                <a:gridCol w="228600">
                  <a:extLst>
                    <a:ext uri="{9D8B030D-6E8A-4147-A177-3AD203B41FA5}">
                      <a16:colId xmlns:a16="http://schemas.microsoft.com/office/drawing/2014/main" val="660623265"/>
                    </a:ext>
                  </a:extLst>
                </a:gridCol>
                <a:gridCol w="228600">
                  <a:extLst>
                    <a:ext uri="{9D8B030D-6E8A-4147-A177-3AD203B41FA5}">
                      <a16:colId xmlns:a16="http://schemas.microsoft.com/office/drawing/2014/main" val="1001636793"/>
                    </a:ext>
                  </a:extLst>
                </a:gridCol>
                <a:gridCol w="228600">
                  <a:extLst>
                    <a:ext uri="{9D8B030D-6E8A-4147-A177-3AD203B41FA5}">
                      <a16:colId xmlns:a16="http://schemas.microsoft.com/office/drawing/2014/main" val="2440215666"/>
                    </a:ext>
                  </a:extLst>
                </a:gridCol>
                <a:gridCol w="228600">
                  <a:extLst>
                    <a:ext uri="{9D8B030D-6E8A-4147-A177-3AD203B41FA5}">
                      <a16:colId xmlns:a16="http://schemas.microsoft.com/office/drawing/2014/main" val="4246381839"/>
                    </a:ext>
                  </a:extLst>
                </a:gridCol>
                <a:gridCol w="228600">
                  <a:extLst>
                    <a:ext uri="{9D8B030D-6E8A-4147-A177-3AD203B41FA5}">
                      <a16:colId xmlns:a16="http://schemas.microsoft.com/office/drawing/2014/main" val="2806025175"/>
                    </a:ext>
                  </a:extLst>
                </a:gridCol>
                <a:gridCol w="228600">
                  <a:extLst>
                    <a:ext uri="{9D8B030D-6E8A-4147-A177-3AD203B41FA5}">
                      <a16:colId xmlns:a16="http://schemas.microsoft.com/office/drawing/2014/main" val="2838003610"/>
                    </a:ext>
                  </a:extLst>
                </a:gridCol>
                <a:gridCol w="228600">
                  <a:extLst>
                    <a:ext uri="{9D8B030D-6E8A-4147-A177-3AD203B41FA5}">
                      <a16:colId xmlns:a16="http://schemas.microsoft.com/office/drawing/2014/main" val="3334091388"/>
                    </a:ext>
                  </a:extLst>
                </a:gridCol>
                <a:gridCol w="228600">
                  <a:extLst>
                    <a:ext uri="{9D8B030D-6E8A-4147-A177-3AD203B41FA5}">
                      <a16:colId xmlns:a16="http://schemas.microsoft.com/office/drawing/2014/main" val="749642027"/>
                    </a:ext>
                  </a:extLst>
                </a:gridCol>
                <a:gridCol w="228600">
                  <a:extLst>
                    <a:ext uri="{9D8B030D-6E8A-4147-A177-3AD203B41FA5}">
                      <a16:colId xmlns:a16="http://schemas.microsoft.com/office/drawing/2014/main" val="1592547922"/>
                    </a:ext>
                  </a:extLst>
                </a:gridCol>
                <a:gridCol w="228600">
                  <a:extLst>
                    <a:ext uri="{9D8B030D-6E8A-4147-A177-3AD203B41FA5}">
                      <a16:colId xmlns:a16="http://schemas.microsoft.com/office/drawing/2014/main" val="1947838094"/>
                    </a:ext>
                  </a:extLst>
                </a:gridCol>
                <a:gridCol w="228600">
                  <a:extLst>
                    <a:ext uri="{9D8B030D-6E8A-4147-A177-3AD203B41FA5}">
                      <a16:colId xmlns:a16="http://schemas.microsoft.com/office/drawing/2014/main" val="2269260898"/>
                    </a:ext>
                  </a:extLst>
                </a:gridCol>
                <a:gridCol w="228600">
                  <a:extLst>
                    <a:ext uri="{9D8B030D-6E8A-4147-A177-3AD203B41FA5}">
                      <a16:colId xmlns:a16="http://schemas.microsoft.com/office/drawing/2014/main" val="2819160839"/>
                    </a:ext>
                  </a:extLst>
                </a:gridCol>
              </a:tblGrid>
              <a:tr h="634365">
                <a:tc>
                  <a:txBody>
                    <a:bodyPr/>
                    <a:lstStyle/>
                    <a:p>
                      <a:pPr algn="l"/>
                      <a:r>
                        <a:rPr lang="en-US" sz="900">
                          <a:solidFill>
                            <a:schemeClr val="tx1">
                              <a:lumMod val="75000"/>
                              <a:lumOff val="25000"/>
                            </a:schemeClr>
                          </a:solidFill>
                        </a:rPr>
                        <a:t>635</a:t>
                      </a:r>
                    </a:p>
                  </a:txBody>
                  <a:tcPr marL="0" marR="0" marT="0" marB="0" vert="vert270" anchor="ctr"/>
                </a:tc>
                <a:tc>
                  <a:txBody>
                    <a:bodyPr/>
                    <a:lstStyle/>
                    <a:p>
                      <a:pPr algn="l"/>
                      <a:r>
                        <a:rPr lang="en-US" sz="900">
                          <a:solidFill>
                            <a:schemeClr val="tx1">
                              <a:lumMod val="75000"/>
                              <a:lumOff val="25000"/>
                            </a:schemeClr>
                          </a:solidFill>
                        </a:rPr>
                        <a:t>464</a:t>
                      </a:r>
                    </a:p>
                  </a:txBody>
                  <a:tcPr marL="0" marR="0" marT="0" marB="0" vert="vert270" anchor="ctr"/>
                </a:tc>
                <a:tc>
                  <a:txBody>
                    <a:bodyPr/>
                    <a:lstStyle/>
                    <a:p>
                      <a:pPr algn="l"/>
                      <a:r>
                        <a:rPr lang="en-US" sz="900">
                          <a:solidFill>
                            <a:schemeClr val="tx1">
                              <a:lumMod val="75000"/>
                              <a:lumOff val="25000"/>
                            </a:schemeClr>
                          </a:solidFill>
                        </a:rPr>
                        <a:t>470</a:t>
                      </a:r>
                    </a:p>
                  </a:txBody>
                  <a:tcPr marL="0" marR="0" marT="0" marB="0" vert="vert270" anchor="ctr"/>
                </a:tc>
                <a:tc>
                  <a:txBody>
                    <a:bodyPr/>
                    <a:lstStyle/>
                    <a:p>
                      <a:pPr algn="l"/>
                      <a:r>
                        <a:rPr lang="en-US" sz="900">
                          <a:solidFill>
                            <a:schemeClr val="tx1">
                              <a:lumMod val="75000"/>
                              <a:lumOff val="25000"/>
                            </a:schemeClr>
                          </a:solidFill>
                        </a:rPr>
                        <a:t>570</a:t>
                      </a:r>
                    </a:p>
                  </a:txBody>
                  <a:tcPr marL="0" marR="0" marT="0" marB="0" vert="vert270" anchor="ctr"/>
                </a:tc>
                <a:tc>
                  <a:txBody>
                    <a:bodyPr/>
                    <a:lstStyle/>
                    <a:p>
                      <a:pPr algn="l"/>
                      <a:r>
                        <a:rPr lang="en-US" sz="900">
                          <a:solidFill>
                            <a:schemeClr val="tx1">
                              <a:lumMod val="75000"/>
                              <a:lumOff val="25000"/>
                            </a:schemeClr>
                          </a:solidFill>
                        </a:rPr>
                        <a:t>485</a:t>
                      </a:r>
                    </a:p>
                  </a:txBody>
                  <a:tcPr marL="0" marR="0" marT="0" marB="0" vert="vert270" anchor="ctr"/>
                </a:tc>
                <a:tc>
                  <a:txBody>
                    <a:bodyPr/>
                    <a:lstStyle/>
                    <a:p>
                      <a:pPr algn="l"/>
                      <a:r>
                        <a:rPr lang="en-US" sz="900">
                          <a:solidFill>
                            <a:schemeClr val="tx1">
                              <a:lumMod val="75000"/>
                              <a:lumOff val="25000"/>
                            </a:schemeClr>
                          </a:solidFill>
                        </a:rPr>
                        <a:t>547</a:t>
                      </a:r>
                    </a:p>
                  </a:txBody>
                  <a:tcPr marL="0" marR="0" marT="0" marB="0" vert="vert270" anchor="ctr"/>
                </a:tc>
                <a:tc>
                  <a:txBody>
                    <a:bodyPr/>
                    <a:lstStyle/>
                    <a:p>
                      <a:pPr algn="l"/>
                      <a:endParaRPr lang="en-US" sz="900">
                        <a:solidFill>
                          <a:schemeClr val="tx1">
                            <a:lumMod val="75000"/>
                            <a:lumOff val="25000"/>
                          </a:schemeClr>
                        </a:solidFill>
                      </a:endParaRPr>
                    </a:p>
                  </a:txBody>
                  <a:tcPr marL="0" marR="0" marT="0" marB="0" vert="vert270" anchor="ctr"/>
                </a:tc>
                <a:tc>
                  <a:txBody>
                    <a:bodyPr/>
                    <a:lstStyle/>
                    <a:p>
                      <a:pPr algn="l"/>
                      <a:r>
                        <a:rPr lang="en-US" sz="900">
                          <a:solidFill>
                            <a:schemeClr val="tx1">
                              <a:lumMod val="75000"/>
                              <a:lumOff val="25000"/>
                            </a:schemeClr>
                          </a:solidFill>
                        </a:rPr>
                        <a:t>79</a:t>
                      </a:r>
                    </a:p>
                  </a:txBody>
                  <a:tcPr marL="0" marR="0" marT="0" marB="0" vert="vert270" anchor="ctr"/>
                </a:tc>
                <a:tc>
                  <a:txBody>
                    <a:bodyPr/>
                    <a:lstStyle/>
                    <a:p>
                      <a:pPr algn="l"/>
                      <a:r>
                        <a:rPr lang="en-US" sz="900">
                          <a:solidFill>
                            <a:schemeClr val="tx1">
                              <a:lumMod val="75000"/>
                              <a:lumOff val="25000"/>
                            </a:schemeClr>
                          </a:solidFill>
                        </a:rPr>
                        <a:t>57</a:t>
                      </a:r>
                    </a:p>
                  </a:txBody>
                  <a:tcPr marL="0" marR="0" marT="0" marB="0" vert="vert270" anchor="ctr"/>
                </a:tc>
                <a:tc>
                  <a:txBody>
                    <a:bodyPr/>
                    <a:lstStyle/>
                    <a:p>
                      <a:pPr algn="l"/>
                      <a:r>
                        <a:rPr lang="en-US" sz="900">
                          <a:solidFill>
                            <a:schemeClr val="tx1">
                              <a:lumMod val="75000"/>
                              <a:lumOff val="25000"/>
                            </a:schemeClr>
                          </a:solidFill>
                        </a:rPr>
                        <a:t>52</a:t>
                      </a:r>
                    </a:p>
                  </a:txBody>
                  <a:tcPr marL="0" marR="0" marT="0" marB="0" vert="vert270" anchor="ctr"/>
                </a:tc>
                <a:tc>
                  <a:txBody>
                    <a:bodyPr/>
                    <a:lstStyle/>
                    <a:p>
                      <a:pPr algn="l"/>
                      <a:r>
                        <a:rPr lang="en-US" sz="900">
                          <a:solidFill>
                            <a:schemeClr val="tx1">
                              <a:lumMod val="75000"/>
                              <a:lumOff val="25000"/>
                            </a:schemeClr>
                          </a:solidFill>
                        </a:rPr>
                        <a:t>62</a:t>
                      </a:r>
                    </a:p>
                  </a:txBody>
                  <a:tcPr marL="0" marR="0" marT="0" marB="0" vert="vert270" anchor="ctr"/>
                </a:tc>
                <a:tc>
                  <a:txBody>
                    <a:bodyPr/>
                    <a:lstStyle/>
                    <a:p>
                      <a:pPr algn="l"/>
                      <a:r>
                        <a:rPr lang="en-US" sz="900">
                          <a:solidFill>
                            <a:schemeClr val="tx1">
                              <a:lumMod val="75000"/>
                              <a:lumOff val="25000"/>
                            </a:schemeClr>
                          </a:solidFill>
                        </a:rPr>
                        <a:t>48</a:t>
                      </a:r>
                    </a:p>
                  </a:txBody>
                  <a:tcPr marL="0" marR="0" marT="0" marB="0" vert="vert270" anchor="ctr"/>
                </a:tc>
                <a:tc>
                  <a:txBody>
                    <a:bodyPr/>
                    <a:lstStyle/>
                    <a:p>
                      <a:pPr algn="l"/>
                      <a:r>
                        <a:rPr lang="en-US" sz="900">
                          <a:solidFill>
                            <a:schemeClr val="tx1">
                              <a:lumMod val="75000"/>
                              <a:lumOff val="25000"/>
                            </a:schemeClr>
                          </a:solidFill>
                        </a:rPr>
                        <a:t>49</a:t>
                      </a:r>
                    </a:p>
                  </a:txBody>
                  <a:tcPr marL="0" marR="0" marT="0" marB="0" vert="vert270" anchor="ctr"/>
                </a:tc>
                <a:tc>
                  <a:txBody>
                    <a:bodyPr/>
                    <a:lstStyle/>
                    <a:p>
                      <a:pPr algn="l"/>
                      <a:endParaRPr lang="en-US" sz="900">
                        <a:solidFill>
                          <a:schemeClr val="tx1">
                            <a:lumMod val="75000"/>
                            <a:lumOff val="25000"/>
                          </a:schemeClr>
                        </a:solidFill>
                      </a:endParaRPr>
                    </a:p>
                  </a:txBody>
                  <a:tcPr marL="0" marR="0" marT="0" marB="0" vert="vert270" anchor="ctr"/>
                </a:tc>
                <a:tc>
                  <a:txBody>
                    <a:bodyPr/>
                    <a:lstStyle/>
                    <a:p>
                      <a:pPr algn="l"/>
                      <a:r>
                        <a:rPr lang="en-US" sz="900">
                          <a:solidFill>
                            <a:schemeClr val="tx1">
                              <a:lumMod val="75000"/>
                              <a:lumOff val="25000"/>
                            </a:schemeClr>
                          </a:solidFill>
                        </a:rPr>
                        <a:t>505</a:t>
                      </a:r>
                    </a:p>
                  </a:txBody>
                  <a:tcPr marL="0" marR="0" marT="0" marB="0" vert="vert270" anchor="ctr"/>
                </a:tc>
                <a:tc>
                  <a:txBody>
                    <a:bodyPr/>
                    <a:lstStyle/>
                    <a:p>
                      <a:pPr algn="l"/>
                      <a:r>
                        <a:rPr lang="en-US" sz="900">
                          <a:solidFill>
                            <a:schemeClr val="tx1">
                              <a:lumMod val="75000"/>
                              <a:lumOff val="25000"/>
                            </a:schemeClr>
                          </a:solidFill>
                        </a:rPr>
                        <a:t>417</a:t>
                      </a:r>
                    </a:p>
                  </a:txBody>
                  <a:tcPr marL="0" marR="0" marT="0" marB="0" vert="vert270" anchor="ctr"/>
                </a:tc>
                <a:tc>
                  <a:txBody>
                    <a:bodyPr/>
                    <a:lstStyle/>
                    <a:p>
                      <a:pPr algn="l"/>
                      <a:r>
                        <a:rPr lang="en-US" sz="900">
                          <a:solidFill>
                            <a:schemeClr val="tx1">
                              <a:lumMod val="75000"/>
                              <a:lumOff val="25000"/>
                            </a:schemeClr>
                          </a:solidFill>
                        </a:rPr>
                        <a:t>438</a:t>
                      </a:r>
                    </a:p>
                  </a:txBody>
                  <a:tcPr marL="0" marR="0" marT="0" marB="0" vert="vert270" anchor="ctr"/>
                </a:tc>
                <a:tc>
                  <a:txBody>
                    <a:bodyPr/>
                    <a:lstStyle/>
                    <a:p>
                      <a:pPr algn="l"/>
                      <a:r>
                        <a:rPr lang="en-US" sz="900">
                          <a:solidFill>
                            <a:schemeClr val="tx1">
                              <a:lumMod val="75000"/>
                              <a:lumOff val="25000"/>
                            </a:schemeClr>
                          </a:solidFill>
                        </a:rPr>
                        <a:t>433</a:t>
                      </a:r>
                    </a:p>
                  </a:txBody>
                  <a:tcPr marL="0" marR="0" marT="0" marB="0" vert="vert270" anchor="ctr"/>
                </a:tc>
                <a:tc>
                  <a:txBody>
                    <a:bodyPr/>
                    <a:lstStyle/>
                    <a:p>
                      <a:pPr algn="l"/>
                      <a:r>
                        <a:rPr lang="en-US" sz="900">
                          <a:solidFill>
                            <a:schemeClr val="tx1">
                              <a:lumMod val="75000"/>
                              <a:lumOff val="25000"/>
                            </a:schemeClr>
                          </a:solidFill>
                        </a:rPr>
                        <a:t>376</a:t>
                      </a:r>
                    </a:p>
                  </a:txBody>
                  <a:tcPr marL="0" marR="0" marT="0" marB="0" vert="vert270" anchor="ctr"/>
                </a:tc>
                <a:tc>
                  <a:txBody>
                    <a:bodyPr/>
                    <a:lstStyle/>
                    <a:p>
                      <a:pPr algn="l"/>
                      <a:r>
                        <a:rPr lang="en-US" sz="900">
                          <a:solidFill>
                            <a:schemeClr val="tx1">
                              <a:lumMod val="75000"/>
                              <a:lumOff val="25000"/>
                            </a:schemeClr>
                          </a:solidFill>
                        </a:rPr>
                        <a:t>346</a:t>
                      </a:r>
                    </a:p>
                  </a:txBody>
                  <a:tcPr marL="0" marR="0" marT="0" marB="0" vert="vert270" anchor="ctr"/>
                </a:tc>
                <a:tc>
                  <a:txBody>
                    <a:bodyPr/>
                    <a:lstStyle/>
                    <a:p>
                      <a:pPr algn="l"/>
                      <a:endParaRPr lang="en-US" sz="900">
                        <a:solidFill>
                          <a:schemeClr val="tx1">
                            <a:lumMod val="75000"/>
                            <a:lumOff val="25000"/>
                          </a:schemeClr>
                        </a:solidFill>
                      </a:endParaRPr>
                    </a:p>
                  </a:txBody>
                  <a:tcPr marL="0" marR="0" marT="0" marB="0" vert="vert270" anchor="ctr"/>
                </a:tc>
                <a:tc>
                  <a:txBody>
                    <a:bodyPr/>
                    <a:lstStyle/>
                    <a:p>
                      <a:pPr algn="l"/>
                      <a:r>
                        <a:rPr lang="en-US" sz="900">
                          <a:solidFill>
                            <a:schemeClr val="tx1">
                              <a:lumMod val="75000"/>
                              <a:lumOff val="25000"/>
                            </a:schemeClr>
                          </a:solidFill>
                        </a:rPr>
                        <a:t>163</a:t>
                      </a:r>
                    </a:p>
                  </a:txBody>
                  <a:tcPr marL="0" marR="0" marT="0" marB="0" vert="vert270" anchor="ctr"/>
                </a:tc>
                <a:tc>
                  <a:txBody>
                    <a:bodyPr/>
                    <a:lstStyle/>
                    <a:p>
                      <a:pPr algn="l"/>
                      <a:r>
                        <a:rPr lang="en-US" sz="900">
                          <a:solidFill>
                            <a:schemeClr val="tx1">
                              <a:lumMod val="75000"/>
                              <a:lumOff val="25000"/>
                            </a:schemeClr>
                          </a:solidFill>
                        </a:rPr>
                        <a:t>104</a:t>
                      </a:r>
                    </a:p>
                  </a:txBody>
                  <a:tcPr marL="0" marR="0" marT="0" marB="0" vert="vert270" anchor="ctr"/>
                </a:tc>
                <a:tc>
                  <a:txBody>
                    <a:bodyPr/>
                    <a:lstStyle/>
                    <a:p>
                      <a:pPr algn="l"/>
                      <a:r>
                        <a:rPr lang="en-US" sz="900">
                          <a:solidFill>
                            <a:schemeClr val="tx1">
                              <a:lumMod val="75000"/>
                              <a:lumOff val="25000"/>
                            </a:schemeClr>
                          </a:solidFill>
                        </a:rPr>
                        <a:t>106</a:t>
                      </a:r>
                    </a:p>
                  </a:txBody>
                  <a:tcPr marL="0" marR="0" marT="0" marB="0" vert="vert270" anchor="ctr"/>
                </a:tc>
                <a:tc>
                  <a:txBody>
                    <a:bodyPr/>
                    <a:lstStyle/>
                    <a:p>
                      <a:pPr algn="l"/>
                      <a:r>
                        <a:rPr lang="en-US" sz="900">
                          <a:solidFill>
                            <a:schemeClr val="tx1">
                              <a:lumMod val="75000"/>
                              <a:lumOff val="25000"/>
                            </a:schemeClr>
                          </a:solidFill>
                        </a:rPr>
                        <a:t>107</a:t>
                      </a:r>
                    </a:p>
                  </a:txBody>
                  <a:tcPr marL="0" marR="0" marT="0" marB="0" vert="vert270" anchor="ctr"/>
                </a:tc>
                <a:tc>
                  <a:txBody>
                    <a:bodyPr/>
                    <a:lstStyle/>
                    <a:p>
                      <a:pPr algn="l"/>
                      <a:r>
                        <a:rPr lang="en-US" sz="900">
                          <a:solidFill>
                            <a:schemeClr val="tx1">
                              <a:lumMod val="75000"/>
                              <a:lumOff val="25000"/>
                            </a:schemeClr>
                          </a:solidFill>
                        </a:rPr>
                        <a:t>99</a:t>
                      </a:r>
                    </a:p>
                  </a:txBody>
                  <a:tcPr marL="0" marR="0" marT="0" marB="0" vert="vert270" anchor="ctr"/>
                </a:tc>
                <a:tc>
                  <a:txBody>
                    <a:bodyPr/>
                    <a:lstStyle/>
                    <a:p>
                      <a:pPr algn="l"/>
                      <a:r>
                        <a:rPr lang="en-US" sz="900">
                          <a:solidFill>
                            <a:schemeClr val="tx1">
                              <a:lumMod val="75000"/>
                              <a:lumOff val="25000"/>
                            </a:schemeClr>
                          </a:solidFill>
                        </a:rPr>
                        <a:t>85</a:t>
                      </a:r>
                    </a:p>
                  </a:txBody>
                  <a:tcPr marL="0" marR="0" marT="0" marB="0" vert="vert270" anchor="ctr"/>
                </a:tc>
                <a:tc>
                  <a:txBody>
                    <a:bodyPr/>
                    <a:lstStyle/>
                    <a:p>
                      <a:pPr algn="l"/>
                      <a:endParaRPr lang="en-US" sz="900">
                        <a:solidFill>
                          <a:schemeClr val="tx1">
                            <a:lumMod val="75000"/>
                            <a:lumOff val="25000"/>
                          </a:schemeClr>
                        </a:solidFill>
                      </a:endParaRPr>
                    </a:p>
                  </a:txBody>
                  <a:tcPr marL="0" marR="0" marT="0" marB="0" vert="vert270" anchor="ctr"/>
                </a:tc>
                <a:tc>
                  <a:txBody>
                    <a:bodyPr/>
                    <a:lstStyle/>
                    <a:p>
                      <a:pPr algn="l"/>
                      <a:r>
                        <a:rPr lang="en-US" sz="900">
                          <a:solidFill>
                            <a:schemeClr val="tx1">
                              <a:lumMod val="75000"/>
                              <a:lumOff val="25000"/>
                            </a:schemeClr>
                          </a:solidFill>
                        </a:rPr>
                        <a:t>820</a:t>
                      </a:r>
                    </a:p>
                  </a:txBody>
                  <a:tcPr marL="0" marR="0" marT="0" marB="0" vert="vert270" anchor="ctr"/>
                </a:tc>
                <a:tc>
                  <a:txBody>
                    <a:bodyPr/>
                    <a:lstStyle/>
                    <a:p>
                      <a:pPr algn="l"/>
                      <a:r>
                        <a:rPr lang="en-US" sz="900">
                          <a:solidFill>
                            <a:schemeClr val="tx1">
                              <a:lumMod val="75000"/>
                              <a:lumOff val="25000"/>
                            </a:schemeClr>
                          </a:solidFill>
                        </a:rPr>
                        <a:t>694</a:t>
                      </a:r>
                    </a:p>
                  </a:txBody>
                  <a:tcPr marL="0" marR="0" marT="0" marB="0" vert="vert270" anchor="ctr"/>
                </a:tc>
                <a:tc>
                  <a:txBody>
                    <a:bodyPr/>
                    <a:lstStyle/>
                    <a:p>
                      <a:pPr algn="l"/>
                      <a:r>
                        <a:rPr lang="en-US" sz="900">
                          <a:solidFill>
                            <a:schemeClr val="tx1">
                              <a:lumMod val="75000"/>
                              <a:lumOff val="25000"/>
                            </a:schemeClr>
                          </a:solidFill>
                        </a:rPr>
                        <a:t>594</a:t>
                      </a:r>
                    </a:p>
                  </a:txBody>
                  <a:tcPr marL="0" marR="0" marT="0" marB="0" vert="vert270" anchor="ctr"/>
                </a:tc>
                <a:tc>
                  <a:txBody>
                    <a:bodyPr/>
                    <a:lstStyle/>
                    <a:p>
                      <a:pPr algn="l"/>
                      <a:r>
                        <a:rPr lang="en-US" sz="900">
                          <a:solidFill>
                            <a:schemeClr val="tx1">
                              <a:lumMod val="75000"/>
                              <a:lumOff val="25000"/>
                            </a:schemeClr>
                          </a:solidFill>
                        </a:rPr>
                        <a:t>612</a:t>
                      </a:r>
                    </a:p>
                  </a:txBody>
                  <a:tcPr marL="0" marR="0" marT="0" marB="0" vert="vert270" anchor="ctr"/>
                </a:tc>
                <a:tc>
                  <a:txBody>
                    <a:bodyPr/>
                    <a:lstStyle/>
                    <a:p>
                      <a:pPr algn="l"/>
                      <a:r>
                        <a:rPr lang="en-US" sz="900">
                          <a:solidFill>
                            <a:schemeClr val="tx1">
                              <a:lumMod val="75000"/>
                              <a:lumOff val="25000"/>
                            </a:schemeClr>
                          </a:solidFill>
                        </a:rPr>
                        <a:t>573</a:t>
                      </a:r>
                    </a:p>
                  </a:txBody>
                  <a:tcPr marL="0" marR="0" marT="0" marB="0" vert="vert270" anchor="ctr"/>
                </a:tc>
                <a:tc>
                  <a:txBody>
                    <a:bodyPr/>
                    <a:lstStyle/>
                    <a:p>
                      <a:pPr algn="l"/>
                      <a:r>
                        <a:rPr lang="en-US" sz="900">
                          <a:solidFill>
                            <a:schemeClr val="tx1">
                              <a:lumMod val="75000"/>
                              <a:lumOff val="25000"/>
                            </a:schemeClr>
                          </a:solidFill>
                        </a:rPr>
                        <a:t>460</a:t>
                      </a:r>
                    </a:p>
                  </a:txBody>
                  <a:tcPr marL="0" marR="0" marT="0" marB="0" vert="vert270" anchor="ctr"/>
                </a:tc>
                <a:extLst>
                  <a:ext uri="{0D108BD9-81ED-4DB2-BD59-A6C34878D82A}">
                    <a16:rowId xmlns:a16="http://schemas.microsoft.com/office/drawing/2014/main" val="534134087"/>
                  </a:ext>
                </a:extLst>
              </a:tr>
            </a:tbl>
          </a:graphicData>
        </a:graphic>
      </p:graphicFrame>
    </p:spTree>
    <p:extLst>
      <p:ext uri="{BB962C8B-B14F-4D97-AF65-F5344CB8AC3E}">
        <p14:creationId xmlns:p14="http://schemas.microsoft.com/office/powerpoint/2010/main" val="23809967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9371" y="748305"/>
            <a:ext cx="8791750" cy="242213"/>
          </a:xfrm>
        </p:spPr>
        <p:txBody>
          <a:bodyPr/>
          <a:lstStyle/>
          <a:p>
            <a:r>
              <a:rPr lang="en-US"/>
              <a:t>Personnel Conducting ERC Research, FY 2023</a:t>
            </a:r>
            <a:endParaRPr lang="en-US">
              <a:cs typeface="Calibri"/>
            </a:endParaRPr>
          </a:p>
        </p:txBody>
      </p:sp>
      <p:sp>
        <p:nvSpPr>
          <p:cNvPr id="4" name="Slide Number Placeholder 3"/>
          <p:cNvSpPr>
            <a:spLocks noGrp="1"/>
          </p:cNvSpPr>
          <p:nvPr>
            <p:ph type="sldNum" sz="quarter" idx="12"/>
          </p:nvPr>
        </p:nvSpPr>
        <p:spPr/>
        <p:txBody>
          <a:bodyPr/>
          <a:lstStyle/>
          <a:p>
            <a:r>
              <a:rPr lang="en-US">
                <a:solidFill>
                  <a:prstClr val="black"/>
                </a:solidFill>
              </a:rPr>
              <a:t>15</a:t>
            </a:r>
          </a:p>
        </p:txBody>
      </p:sp>
      <p:sp>
        <p:nvSpPr>
          <p:cNvPr id="5" name="Text Box 20"/>
          <p:cNvSpPr txBox="1">
            <a:spLocks noChangeArrowheads="1"/>
          </p:cNvSpPr>
          <p:nvPr/>
        </p:nvSpPr>
        <p:spPr bwMode="auto">
          <a:xfrm>
            <a:off x="1525811" y="5919994"/>
            <a:ext cx="8927876" cy="856645"/>
          </a:xfrm>
          <a:prstGeom prst="rect">
            <a:avLst/>
          </a:prstGeom>
          <a:noFill/>
          <a:ln w="9525">
            <a:noFill/>
            <a:miter lim="800000"/>
            <a:headEnd/>
            <a:tailEnd/>
          </a:ln>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tabLst>
                <a:tab pos="514350" algn="l"/>
              </a:tabLst>
            </a:pPr>
            <a:r>
              <a:rPr lang="en-US" sz="1200" b="1" i="1"/>
              <a:t>NOTES:</a:t>
            </a:r>
            <a:r>
              <a:rPr lang="en-US" sz="1200" i="1"/>
              <a:t>	</a:t>
            </a:r>
          </a:p>
          <a:p>
            <a:pPr marL="171450" indent="-171450">
              <a:spcAft>
                <a:spcPts val="100"/>
              </a:spcAft>
              <a:buFont typeface="Arial" pitchFamily="34" charset="0"/>
              <a:buChar char="•"/>
              <a:tabLst>
                <a:tab pos="514350" algn="l"/>
              </a:tabLst>
            </a:pPr>
            <a:r>
              <a:rPr lang="en-US" sz="1200" i="1"/>
              <a:t>The sum of the number of personnel for each category may exceed the total number of personnel because personnel may belong to multiple categories</a:t>
            </a:r>
          </a:p>
          <a:p>
            <a:pPr marL="171450" indent="-171450">
              <a:spcAft>
                <a:spcPts val="100"/>
              </a:spcAft>
              <a:buFont typeface="Arial" pitchFamily="34" charset="0"/>
              <a:buChar char="•"/>
              <a:tabLst>
                <a:tab pos="514350" algn="l"/>
              </a:tabLst>
            </a:pPr>
            <a:r>
              <a:rPr lang="en-US" sz="1200" i="1"/>
              <a:t>Percentage of foreign personnel is calculated out of domestic and foreign personnel, excluding personnel who did not report citizenship</a:t>
            </a:r>
          </a:p>
        </p:txBody>
      </p:sp>
      <p:grpSp>
        <p:nvGrpSpPr>
          <p:cNvPr id="18" name="Group 17">
            <a:extLst>
              <a:ext uri="{FF2B5EF4-FFF2-40B4-BE49-F238E27FC236}">
                <a16:creationId xmlns:a16="http://schemas.microsoft.com/office/drawing/2014/main" id="{00000000-0008-0000-1100-00000E000000}"/>
              </a:ext>
            </a:extLst>
          </p:cNvPr>
          <p:cNvGrpSpPr/>
          <p:nvPr/>
        </p:nvGrpSpPr>
        <p:grpSpPr>
          <a:xfrm>
            <a:off x="2664776" y="1207109"/>
            <a:ext cx="6862449" cy="4500932"/>
            <a:chOff x="0" y="0"/>
            <a:chExt cx="6862449" cy="4685199"/>
          </a:xfrm>
        </p:grpSpPr>
        <p:graphicFrame>
          <p:nvGraphicFramePr>
            <p:cNvPr id="19" name="Chart 18">
              <a:extLst>
                <a:ext uri="{FF2B5EF4-FFF2-40B4-BE49-F238E27FC236}">
                  <a16:creationId xmlns:a16="http://schemas.microsoft.com/office/drawing/2014/main" id="{00000000-0008-0000-1100-000002000000}"/>
                </a:ext>
              </a:extLst>
            </p:cNvPr>
            <p:cNvGraphicFramePr>
              <a:graphicFrameLocks/>
            </p:cNvGraphicFramePr>
            <p:nvPr>
              <p:extLst>
                <p:ext uri="{D42A27DB-BD31-4B8C-83A1-F6EECF244321}">
                  <p14:modId xmlns:p14="http://schemas.microsoft.com/office/powerpoint/2010/main" val="2124300893"/>
                </p:ext>
              </p:extLst>
            </p:nvPr>
          </p:nvGraphicFramePr>
          <p:xfrm>
            <a:off x="0" y="23796"/>
            <a:ext cx="6400800" cy="3931920"/>
          </p:xfrm>
          <a:graphic>
            <a:graphicData uri="http://schemas.openxmlformats.org/drawingml/2006/chart">
              <c:chart xmlns:c="http://schemas.openxmlformats.org/drawingml/2006/chart" xmlns:r="http://schemas.openxmlformats.org/officeDocument/2006/relationships" r:id="rId3"/>
            </a:graphicData>
          </a:graphic>
        </p:graphicFrame>
        <p:grpSp>
          <p:nvGrpSpPr>
            <p:cNvPr id="20" name="Group 19">
              <a:extLst>
                <a:ext uri="{FF2B5EF4-FFF2-40B4-BE49-F238E27FC236}">
                  <a16:creationId xmlns:a16="http://schemas.microsoft.com/office/drawing/2014/main" id="{00000000-0008-0000-1100-000003000000}"/>
                </a:ext>
              </a:extLst>
            </p:cNvPr>
            <p:cNvGrpSpPr/>
            <p:nvPr/>
          </p:nvGrpSpPr>
          <p:grpSpPr>
            <a:xfrm>
              <a:off x="354330" y="0"/>
              <a:ext cx="6508119" cy="4685199"/>
              <a:chOff x="354330" y="0"/>
              <a:chExt cx="6508119" cy="4685199"/>
            </a:xfrm>
          </p:grpSpPr>
          <p:sp>
            <p:nvSpPr>
              <p:cNvPr id="21" name="TextBox 8">
                <a:extLst>
                  <a:ext uri="{FF2B5EF4-FFF2-40B4-BE49-F238E27FC236}">
                    <a16:creationId xmlns:a16="http://schemas.microsoft.com/office/drawing/2014/main" id="{00000000-0008-0000-1100-000004000000}"/>
                  </a:ext>
                </a:extLst>
              </p:cNvPr>
              <p:cNvSpPr txBox="1"/>
              <p:nvPr/>
            </p:nvSpPr>
            <p:spPr>
              <a:xfrm>
                <a:off x="4237039" y="3485265"/>
                <a:ext cx="1525586" cy="438316"/>
              </a:xfrm>
              <a:prstGeom prst="rect">
                <a:avLst/>
              </a:prstGeom>
              <a:solidFill>
                <a:srgbClr val="E1DC53"/>
              </a:solidFill>
              <a:ln cap="rnd">
                <a:noFill/>
              </a:ln>
              <a:effectLst/>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b="1"/>
                  <a:t>Doctoral Students </a:t>
                </a:r>
                <a:br>
                  <a:rPr lang="en-US"/>
                </a:br>
                <a:r>
                  <a:rPr lang="en-US" sz="1000"/>
                  <a:t>(397 total; 52% foreign)</a:t>
                </a:r>
              </a:p>
            </p:txBody>
          </p:sp>
          <p:sp>
            <p:nvSpPr>
              <p:cNvPr id="22" name="TextBox 10">
                <a:extLst>
                  <a:ext uri="{FF2B5EF4-FFF2-40B4-BE49-F238E27FC236}">
                    <a16:creationId xmlns:a16="http://schemas.microsoft.com/office/drawing/2014/main" id="{00000000-0008-0000-1100-000005000000}"/>
                  </a:ext>
                </a:extLst>
              </p:cNvPr>
              <p:cNvSpPr txBox="1"/>
              <p:nvPr/>
            </p:nvSpPr>
            <p:spPr>
              <a:xfrm>
                <a:off x="5276863" y="2015944"/>
                <a:ext cx="1585586" cy="438316"/>
              </a:xfrm>
              <a:prstGeom prst="rect">
                <a:avLst/>
              </a:prstGeom>
              <a:solidFill>
                <a:srgbClr val="B54721"/>
              </a:solidFill>
              <a:ln cap="rnd">
                <a:noFill/>
              </a:ln>
              <a:effectLst/>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b="1">
                    <a:solidFill>
                      <a:schemeClr val="bg1"/>
                    </a:solidFill>
                  </a:rPr>
                  <a:t>Postdoctoral Students </a:t>
                </a:r>
                <a:br>
                  <a:rPr lang="en-US">
                    <a:solidFill>
                      <a:schemeClr val="bg1"/>
                    </a:solidFill>
                  </a:rPr>
                </a:br>
                <a:r>
                  <a:rPr lang="en-US" sz="1000">
                    <a:solidFill>
                      <a:schemeClr val="bg1"/>
                    </a:solidFill>
                  </a:rPr>
                  <a:t>(75 total; 69% foreign)</a:t>
                </a:r>
              </a:p>
            </p:txBody>
          </p:sp>
          <p:sp>
            <p:nvSpPr>
              <p:cNvPr id="23" name="TextBox 11">
                <a:extLst>
                  <a:ext uri="{FF2B5EF4-FFF2-40B4-BE49-F238E27FC236}">
                    <a16:creationId xmlns:a16="http://schemas.microsoft.com/office/drawing/2014/main" id="{00000000-0008-0000-1100-000006000000}"/>
                  </a:ext>
                </a:extLst>
              </p:cNvPr>
              <p:cNvSpPr txBox="1"/>
              <p:nvPr/>
            </p:nvSpPr>
            <p:spPr>
              <a:xfrm>
                <a:off x="4725497" y="696646"/>
                <a:ext cx="1465753" cy="438316"/>
              </a:xfrm>
              <a:prstGeom prst="rect">
                <a:avLst/>
              </a:prstGeom>
              <a:solidFill>
                <a:srgbClr val="A16BB1">
                  <a:alpha val="64000"/>
                </a:srgbClr>
              </a:solidFill>
              <a:ln w="2540" cap="rnd">
                <a:noFill/>
              </a:ln>
              <a:effectLst/>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b="1"/>
                  <a:t>Faculty</a:t>
                </a:r>
                <a:br>
                  <a:rPr lang="en-US"/>
                </a:br>
                <a:r>
                  <a:rPr lang="en-US" sz="1000"/>
                  <a:t>(270 total; 11% foreign)</a:t>
                </a:r>
              </a:p>
            </p:txBody>
          </p:sp>
          <p:sp>
            <p:nvSpPr>
              <p:cNvPr id="24" name="TextBox 12">
                <a:extLst>
                  <a:ext uri="{FF2B5EF4-FFF2-40B4-BE49-F238E27FC236}">
                    <a16:creationId xmlns:a16="http://schemas.microsoft.com/office/drawing/2014/main" id="{00000000-0008-0000-1100-000007000000}"/>
                  </a:ext>
                </a:extLst>
              </p:cNvPr>
              <p:cNvSpPr txBox="1"/>
              <p:nvPr/>
            </p:nvSpPr>
            <p:spPr>
              <a:xfrm>
                <a:off x="2130956" y="0"/>
                <a:ext cx="1515533" cy="438316"/>
              </a:xfrm>
              <a:prstGeom prst="rect">
                <a:avLst/>
              </a:prstGeom>
              <a:solidFill>
                <a:srgbClr val="51C2A9">
                  <a:alpha val="64000"/>
                </a:srgbClr>
              </a:solidFill>
              <a:ln w="6350" cap="rnd">
                <a:noFill/>
              </a:ln>
              <a:effectLst/>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b="1"/>
                  <a:t>REU Students</a:t>
                </a:r>
                <a:br>
                  <a:rPr lang="en-US" b="1"/>
                </a:br>
                <a:r>
                  <a:rPr lang="en-US" sz="1000"/>
                  <a:t>(183 total; 4% foreign)</a:t>
                </a:r>
              </a:p>
            </p:txBody>
          </p:sp>
          <p:sp>
            <p:nvSpPr>
              <p:cNvPr id="25" name="TextBox 13">
                <a:extLst>
                  <a:ext uri="{FF2B5EF4-FFF2-40B4-BE49-F238E27FC236}">
                    <a16:creationId xmlns:a16="http://schemas.microsoft.com/office/drawing/2014/main" id="{00000000-0008-0000-1100-000008000000}"/>
                  </a:ext>
                </a:extLst>
              </p:cNvPr>
              <p:cNvSpPr txBox="1"/>
              <p:nvPr/>
            </p:nvSpPr>
            <p:spPr>
              <a:xfrm>
                <a:off x="409954" y="1105703"/>
                <a:ext cx="1454509" cy="438316"/>
              </a:xfrm>
              <a:prstGeom prst="rect">
                <a:avLst/>
              </a:prstGeom>
              <a:solidFill>
                <a:srgbClr val="51A6C2">
                  <a:alpha val="70000"/>
                </a:srgbClr>
              </a:solidFill>
              <a:ln w="6350" cap="rnd">
                <a:noFill/>
              </a:ln>
              <a:effectLst/>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b="1"/>
                  <a:t>Undergraduates</a:t>
                </a:r>
                <a:br>
                  <a:rPr lang="en-US" b="1"/>
                </a:br>
                <a:r>
                  <a:rPr lang="en-US" sz="1000"/>
                  <a:t>(160 total; 7% foreign)</a:t>
                </a:r>
              </a:p>
            </p:txBody>
          </p:sp>
          <p:grpSp>
            <p:nvGrpSpPr>
              <p:cNvPr id="26" name="Group 25">
                <a:extLst>
                  <a:ext uri="{FF2B5EF4-FFF2-40B4-BE49-F238E27FC236}">
                    <a16:creationId xmlns:a16="http://schemas.microsoft.com/office/drawing/2014/main" id="{00000000-0008-0000-1100-000009000000}"/>
                  </a:ext>
                </a:extLst>
              </p:cNvPr>
              <p:cNvGrpSpPr/>
              <p:nvPr/>
            </p:nvGrpSpPr>
            <p:grpSpPr>
              <a:xfrm>
                <a:off x="1282052" y="4393523"/>
                <a:ext cx="5423548" cy="291676"/>
                <a:chOff x="1282052" y="4393523"/>
                <a:chExt cx="5423548" cy="291676"/>
              </a:xfrm>
            </p:grpSpPr>
            <p:sp>
              <p:nvSpPr>
                <p:cNvPr id="28" name="TextBox 7">
                  <a:extLst>
                    <a:ext uri="{FF2B5EF4-FFF2-40B4-BE49-F238E27FC236}">
                      <a16:creationId xmlns:a16="http://schemas.microsoft.com/office/drawing/2014/main" id="{00000000-0008-0000-1100-00000B000000}"/>
                    </a:ext>
                  </a:extLst>
                </p:cNvPr>
                <p:cNvSpPr txBox="1"/>
                <p:nvPr/>
              </p:nvSpPr>
              <p:spPr>
                <a:xfrm>
                  <a:off x="1481667" y="4393523"/>
                  <a:ext cx="5223933" cy="291676"/>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200"/>
                    <a:t>Domestic Personnel: 807                        Foreign Personnel: 345</a:t>
                  </a:r>
                </a:p>
              </p:txBody>
            </p:sp>
            <p:sp>
              <p:nvSpPr>
                <p:cNvPr id="29" name="Rectangle 28">
                  <a:extLst>
                    <a:ext uri="{FF2B5EF4-FFF2-40B4-BE49-F238E27FC236}">
                      <a16:creationId xmlns:a16="http://schemas.microsoft.com/office/drawing/2014/main" id="{00000000-0008-0000-1100-00000C000000}"/>
                    </a:ext>
                  </a:extLst>
                </p:cNvPr>
                <p:cNvSpPr/>
                <p:nvPr/>
              </p:nvSpPr>
              <p:spPr>
                <a:xfrm>
                  <a:off x="1282052" y="4427391"/>
                  <a:ext cx="205614" cy="201382"/>
                </a:xfrm>
                <a:prstGeom prst="rect">
                  <a:avLst/>
                </a:prstGeom>
                <a:solidFill>
                  <a:schemeClr val="tx1">
                    <a:lumMod val="65000"/>
                    <a:lumOff val="35000"/>
                  </a:schemeClr>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sz="4000"/>
                </a:p>
              </p:txBody>
            </p:sp>
            <p:sp>
              <p:nvSpPr>
                <p:cNvPr id="30" name="Rectangle 29">
                  <a:extLst>
                    <a:ext uri="{FF2B5EF4-FFF2-40B4-BE49-F238E27FC236}">
                      <a16:creationId xmlns:a16="http://schemas.microsoft.com/office/drawing/2014/main" id="{00000000-0008-0000-1100-00000D000000}"/>
                    </a:ext>
                  </a:extLst>
                </p:cNvPr>
                <p:cNvSpPr/>
                <p:nvPr/>
              </p:nvSpPr>
              <p:spPr>
                <a:xfrm>
                  <a:off x="3689556" y="4413012"/>
                  <a:ext cx="210312" cy="201168"/>
                </a:xfrm>
                <a:prstGeom prst="rect">
                  <a:avLst/>
                </a:prstGeom>
                <a:pattFill prst="wdUpDiag">
                  <a:fgClr>
                    <a:schemeClr val="tx1">
                      <a:lumMod val="65000"/>
                      <a:lumOff val="35000"/>
                    </a:schemeClr>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sz="4000"/>
                </a:p>
              </p:txBody>
            </p:sp>
          </p:grpSp>
          <p:sp>
            <p:nvSpPr>
              <p:cNvPr id="27" name="TextBox 20">
                <a:extLst>
                  <a:ext uri="{FF2B5EF4-FFF2-40B4-BE49-F238E27FC236}">
                    <a16:creationId xmlns:a16="http://schemas.microsoft.com/office/drawing/2014/main" id="{00000000-0008-0000-1100-00000A000000}"/>
                  </a:ext>
                </a:extLst>
              </p:cNvPr>
              <p:cNvSpPr txBox="1"/>
              <p:nvPr/>
            </p:nvSpPr>
            <p:spPr>
              <a:xfrm>
                <a:off x="354330" y="2920635"/>
                <a:ext cx="1518562" cy="438316"/>
              </a:xfrm>
              <a:prstGeom prst="rect">
                <a:avLst/>
              </a:prstGeom>
              <a:solidFill>
                <a:srgbClr val="7EC251"/>
              </a:solidFill>
              <a:ln w="6350" cap="rnd">
                <a:noFill/>
              </a:ln>
              <a:effectLst/>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b="1"/>
                  <a:t>Master’s Students</a:t>
                </a:r>
                <a:br>
                  <a:rPr lang="en-US" b="1"/>
                </a:br>
                <a:r>
                  <a:rPr lang="en-US" sz="1000"/>
                  <a:t>(70 total; 57% foreign)</a:t>
                </a:r>
              </a:p>
            </p:txBody>
          </p:sp>
        </p:grpSp>
      </p:grpSp>
    </p:spTree>
    <p:extLst>
      <p:ext uri="{BB962C8B-B14F-4D97-AF65-F5344CB8AC3E}">
        <p14:creationId xmlns:p14="http://schemas.microsoft.com/office/powerpoint/2010/main" val="12619236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Citizenship in ERCs, FY 2018–2023</a:t>
            </a:r>
          </a:p>
        </p:txBody>
      </p:sp>
      <p:sp>
        <p:nvSpPr>
          <p:cNvPr id="4" name="Slide Number Placeholder 3"/>
          <p:cNvSpPr>
            <a:spLocks noGrp="1"/>
          </p:cNvSpPr>
          <p:nvPr>
            <p:ph type="sldNum" sz="quarter" idx="12"/>
          </p:nvPr>
        </p:nvSpPr>
        <p:spPr/>
        <p:txBody>
          <a:bodyPr/>
          <a:lstStyle/>
          <a:p>
            <a:r>
              <a:rPr lang="en-US">
                <a:solidFill>
                  <a:prstClr val="black"/>
                </a:solidFill>
              </a:rPr>
              <a:t>16</a:t>
            </a:r>
          </a:p>
        </p:txBody>
      </p:sp>
      <p:graphicFrame>
        <p:nvGraphicFramePr>
          <p:cNvPr id="109" name="Chart 108"/>
          <p:cNvGraphicFramePr>
            <a:graphicFrameLocks/>
          </p:cNvGraphicFramePr>
          <p:nvPr>
            <p:extLst>
              <p:ext uri="{D42A27DB-BD31-4B8C-83A1-F6EECF244321}">
                <p14:modId xmlns:p14="http://schemas.microsoft.com/office/powerpoint/2010/main" val="4288126197"/>
              </p:ext>
            </p:extLst>
          </p:nvPr>
        </p:nvGraphicFramePr>
        <p:xfrm>
          <a:off x="7726053" y="1304172"/>
          <a:ext cx="1366398" cy="1163561"/>
        </p:xfrm>
        <a:graphic>
          <a:graphicData uri="http://schemas.openxmlformats.org/drawingml/2006/chart">
            <c:chart xmlns:c="http://schemas.openxmlformats.org/drawingml/2006/chart" xmlns:r="http://schemas.openxmlformats.org/officeDocument/2006/relationships" r:id="rId3"/>
          </a:graphicData>
        </a:graphic>
      </p:graphicFrame>
      <p:sp>
        <p:nvSpPr>
          <p:cNvPr id="54" name="TextBox 56">
            <a:extLst>
              <a:ext uri="{FF2B5EF4-FFF2-40B4-BE49-F238E27FC236}">
                <a16:creationId xmlns:a16="http://schemas.microsoft.com/office/drawing/2014/main" id="{00000000-0008-0000-1200-00003B000000}"/>
              </a:ext>
            </a:extLst>
          </p:cNvPr>
          <p:cNvSpPr txBox="1"/>
          <p:nvPr/>
        </p:nvSpPr>
        <p:spPr>
          <a:xfrm flipH="1">
            <a:off x="8001516" y="1152610"/>
            <a:ext cx="647184" cy="397027"/>
          </a:xfrm>
          <a:prstGeom prst="rect">
            <a:avLst/>
          </a:prstGeom>
          <a:noFill/>
          <a:ln w="9525" cmpd="sng">
            <a:noFill/>
          </a:ln>
          <a:effectLst/>
        </p:spPr>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lang="en-US" sz="1000" b="1" kern="0">
                <a:solidFill>
                  <a:sysClr val="windowText" lastClr="000000"/>
                </a:solidFill>
                <a:latin typeface="Calibri" panose="020F0502020204030204"/>
              </a:rPr>
              <a:t>2023</a:t>
            </a:r>
          </a:p>
        </p:txBody>
      </p:sp>
      <p:grpSp>
        <p:nvGrpSpPr>
          <p:cNvPr id="59" name="Group 58">
            <a:extLst>
              <a:ext uri="{FF2B5EF4-FFF2-40B4-BE49-F238E27FC236}">
                <a16:creationId xmlns:a16="http://schemas.microsoft.com/office/drawing/2014/main" id="{00000000-0008-0000-1200-000002000000}"/>
              </a:ext>
            </a:extLst>
          </p:cNvPr>
          <p:cNvGrpSpPr/>
          <p:nvPr/>
        </p:nvGrpSpPr>
        <p:grpSpPr>
          <a:xfrm>
            <a:off x="8619239" y="715653"/>
            <a:ext cx="2124999" cy="768120"/>
            <a:chOff x="0" y="0"/>
            <a:chExt cx="2105000" cy="750298"/>
          </a:xfrm>
        </p:grpSpPr>
        <p:grpSp>
          <p:nvGrpSpPr>
            <p:cNvPr id="60" name="Group 59">
              <a:extLst>
                <a:ext uri="{FF2B5EF4-FFF2-40B4-BE49-F238E27FC236}">
                  <a16:creationId xmlns:a16="http://schemas.microsoft.com/office/drawing/2014/main" id="{00000000-0008-0000-1200-000003000000}"/>
                </a:ext>
              </a:extLst>
            </p:cNvPr>
            <p:cNvGrpSpPr/>
            <p:nvPr/>
          </p:nvGrpSpPr>
          <p:grpSpPr>
            <a:xfrm>
              <a:off x="0" y="0"/>
              <a:ext cx="186243" cy="750298"/>
              <a:chOff x="0" y="0"/>
              <a:chExt cx="196655" cy="750298"/>
            </a:xfrm>
          </p:grpSpPr>
          <p:sp>
            <p:nvSpPr>
              <p:cNvPr id="65" name="TextBox 7">
                <a:extLst>
                  <a:ext uri="{FF2B5EF4-FFF2-40B4-BE49-F238E27FC236}">
                    <a16:creationId xmlns:a16="http://schemas.microsoft.com/office/drawing/2014/main" id="{00000000-0008-0000-1200-000008000000}"/>
                  </a:ext>
                </a:extLst>
              </p:cNvPr>
              <p:cNvSpPr txBox="1"/>
              <p:nvPr/>
            </p:nvSpPr>
            <p:spPr>
              <a:xfrm>
                <a:off x="2378" y="280364"/>
                <a:ext cx="193104" cy="182880"/>
              </a:xfrm>
              <a:prstGeom prst="rect">
                <a:avLst/>
              </a:prstGeom>
              <a:solidFill>
                <a:srgbClr val="C0504D"/>
              </a:solidFill>
              <a:ln w="9525" cmpd="sng">
                <a:solidFill>
                  <a:srgbClr val="BCBCBC"/>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en-US" sz="800"/>
              </a:p>
            </p:txBody>
          </p:sp>
          <p:sp>
            <p:nvSpPr>
              <p:cNvPr id="66" name="TextBox 8">
                <a:extLst>
                  <a:ext uri="{FF2B5EF4-FFF2-40B4-BE49-F238E27FC236}">
                    <a16:creationId xmlns:a16="http://schemas.microsoft.com/office/drawing/2014/main" id="{00000000-0008-0000-1200-000009000000}"/>
                  </a:ext>
                </a:extLst>
              </p:cNvPr>
              <p:cNvSpPr txBox="1"/>
              <p:nvPr/>
            </p:nvSpPr>
            <p:spPr>
              <a:xfrm>
                <a:off x="0" y="0"/>
                <a:ext cx="193104" cy="182880"/>
              </a:xfrm>
              <a:prstGeom prst="rect">
                <a:avLst/>
              </a:prstGeom>
              <a:solidFill>
                <a:srgbClr val="4F81BD"/>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en-US" sz="800"/>
              </a:p>
            </p:txBody>
          </p:sp>
          <p:sp>
            <p:nvSpPr>
              <p:cNvPr id="67" name="Rectangle 66">
                <a:extLst>
                  <a:ext uri="{FF2B5EF4-FFF2-40B4-BE49-F238E27FC236}">
                    <a16:creationId xmlns:a16="http://schemas.microsoft.com/office/drawing/2014/main" id="{00000000-0008-0000-1200-00000A000000}"/>
                  </a:ext>
                </a:extLst>
              </p:cNvPr>
              <p:cNvSpPr/>
              <p:nvPr/>
            </p:nvSpPr>
            <p:spPr>
              <a:xfrm>
                <a:off x="3551" y="567418"/>
                <a:ext cx="193104" cy="182880"/>
              </a:xfrm>
              <a:prstGeom prst="rect">
                <a:avLst/>
              </a:prstGeom>
              <a:solidFill>
                <a:srgbClr val="9BBB59"/>
              </a:solidFill>
              <a:ln w="9525">
                <a:solidFill>
                  <a:schemeClr val="l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800"/>
              </a:p>
            </p:txBody>
          </p:sp>
        </p:grpSp>
        <p:grpSp>
          <p:nvGrpSpPr>
            <p:cNvPr id="61" name="Group 60">
              <a:extLst>
                <a:ext uri="{FF2B5EF4-FFF2-40B4-BE49-F238E27FC236}">
                  <a16:creationId xmlns:a16="http://schemas.microsoft.com/office/drawing/2014/main" id="{00000000-0008-0000-1200-000004000000}"/>
                </a:ext>
              </a:extLst>
            </p:cNvPr>
            <p:cNvGrpSpPr/>
            <p:nvPr/>
          </p:nvGrpSpPr>
          <p:grpSpPr>
            <a:xfrm>
              <a:off x="201716" y="8579"/>
              <a:ext cx="1903284" cy="715321"/>
              <a:chOff x="201716" y="8579"/>
              <a:chExt cx="1903284" cy="715321"/>
            </a:xfrm>
          </p:grpSpPr>
          <p:sp>
            <p:nvSpPr>
              <p:cNvPr id="62" name="TextBox 4">
                <a:extLst>
                  <a:ext uri="{FF2B5EF4-FFF2-40B4-BE49-F238E27FC236}">
                    <a16:creationId xmlns:a16="http://schemas.microsoft.com/office/drawing/2014/main" id="{00000000-0008-0000-1200-000005000000}"/>
                  </a:ext>
                </a:extLst>
              </p:cNvPr>
              <p:cNvSpPr txBox="1"/>
              <p:nvPr/>
            </p:nvSpPr>
            <p:spPr>
              <a:xfrm>
                <a:off x="211242" y="8579"/>
                <a:ext cx="1893758" cy="200971"/>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800" b="1"/>
                  <a:t>U.S. Citizens and Permanent Residents</a:t>
                </a:r>
              </a:p>
            </p:txBody>
          </p:sp>
          <p:sp>
            <p:nvSpPr>
              <p:cNvPr id="63" name="TextBox 5">
                <a:extLst>
                  <a:ext uri="{FF2B5EF4-FFF2-40B4-BE49-F238E27FC236}">
                    <a16:creationId xmlns:a16="http://schemas.microsoft.com/office/drawing/2014/main" id="{00000000-0008-0000-1200-000006000000}"/>
                  </a:ext>
                </a:extLst>
              </p:cNvPr>
              <p:cNvSpPr txBox="1"/>
              <p:nvPr/>
            </p:nvSpPr>
            <p:spPr>
              <a:xfrm>
                <a:off x="201716" y="275279"/>
                <a:ext cx="1198433" cy="229545"/>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800" b="1"/>
                  <a:t>Foreign Citizens</a:t>
                </a:r>
              </a:p>
            </p:txBody>
          </p:sp>
          <p:sp>
            <p:nvSpPr>
              <p:cNvPr id="64" name="TextBox 6">
                <a:extLst>
                  <a:ext uri="{FF2B5EF4-FFF2-40B4-BE49-F238E27FC236}">
                    <a16:creationId xmlns:a16="http://schemas.microsoft.com/office/drawing/2014/main" id="{00000000-0008-0000-1200-000007000000}"/>
                  </a:ext>
                </a:extLst>
              </p:cNvPr>
              <p:cNvSpPr txBox="1"/>
              <p:nvPr/>
            </p:nvSpPr>
            <p:spPr>
              <a:xfrm>
                <a:off x="201716" y="561030"/>
                <a:ext cx="1465133" cy="16287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800" b="1"/>
                  <a:t>Citizenship Not Reported</a:t>
                </a:r>
              </a:p>
            </p:txBody>
          </p:sp>
        </p:grpSp>
      </p:grpSp>
      <p:grpSp>
        <p:nvGrpSpPr>
          <p:cNvPr id="114" name="Group 113">
            <a:extLst>
              <a:ext uri="{FF2B5EF4-FFF2-40B4-BE49-F238E27FC236}">
                <a16:creationId xmlns:a16="http://schemas.microsoft.com/office/drawing/2014/main" id="{00000000-0008-0000-1200-00003A000000}"/>
              </a:ext>
            </a:extLst>
          </p:cNvPr>
          <p:cNvGrpSpPr/>
          <p:nvPr/>
        </p:nvGrpSpPr>
        <p:grpSpPr>
          <a:xfrm>
            <a:off x="2022473" y="1317718"/>
            <a:ext cx="8279451" cy="5339585"/>
            <a:chOff x="0" y="0"/>
            <a:chExt cx="8279451" cy="5541516"/>
          </a:xfrm>
        </p:grpSpPr>
        <p:grpSp>
          <p:nvGrpSpPr>
            <p:cNvPr id="115" name="Group 114">
              <a:extLst>
                <a:ext uri="{FF2B5EF4-FFF2-40B4-BE49-F238E27FC236}">
                  <a16:creationId xmlns:a16="http://schemas.microsoft.com/office/drawing/2014/main" id="{00000000-0008-0000-1200-00000C000000}"/>
                </a:ext>
              </a:extLst>
            </p:cNvPr>
            <p:cNvGrpSpPr/>
            <p:nvPr/>
          </p:nvGrpSpPr>
          <p:grpSpPr>
            <a:xfrm>
              <a:off x="32904" y="173513"/>
              <a:ext cx="7786505" cy="1060934"/>
              <a:chOff x="32904" y="173513"/>
              <a:chExt cx="7777381" cy="1398476"/>
            </a:xfrm>
          </p:grpSpPr>
          <p:graphicFrame>
            <p:nvGraphicFramePr>
              <p:cNvPr id="154" name="Chart 153">
                <a:extLst>
                  <a:ext uri="{FF2B5EF4-FFF2-40B4-BE49-F238E27FC236}">
                    <a16:creationId xmlns:a16="http://schemas.microsoft.com/office/drawing/2014/main" id="{00000000-0008-0000-1200-000033000000}"/>
                  </a:ext>
                </a:extLst>
              </p:cNvPr>
              <p:cNvGraphicFramePr>
                <a:graphicFrameLocks/>
              </p:cNvGraphicFramePr>
              <p:nvPr>
                <p:extLst>
                  <p:ext uri="{D42A27DB-BD31-4B8C-83A1-F6EECF244321}">
                    <p14:modId xmlns:p14="http://schemas.microsoft.com/office/powerpoint/2010/main" val="1465526625"/>
                  </p:ext>
                </p:extLst>
              </p:nvPr>
            </p:nvGraphicFramePr>
            <p:xfrm>
              <a:off x="32904" y="173513"/>
              <a:ext cx="1366147" cy="137159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55" name="Chart 154">
                <a:extLst>
                  <a:ext uri="{FF2B5EF4-FFF2-40B4-BE49-F238E27FC236}">
                    <a16:creationId xmlns:a16="http://schemas.microsoft.com/office/drawing/2014/main" id="{00000000-0008-0000-1200-000034000000}"/>
                  </a:ext>
                </a:extLst>
              </p:cNvPr>
              <p:cNvGraphicFramePr>
                <a:graphicFrameLocks/>
              </p:cNvGraphicFramePr>
              <p:nvPr>
                <p:extLst>
                  <p:ext uri="{D42A27DB-BD31-4B8C-83A1-F6EECF244321}">
                    <p14:modId xmlns:p14="http://schemas.microsoft.com/office/powerpoint/2010/main" val="2063485190"/>
                  </p:ext>
                </p:extLst>
              </p:nvPr>
            </p:nvGraphicFramePr>
            <p:xfrm>
              <a:off x="1170230" y="197439"/>
              <a:ext cx="1292716" cy="132573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56" name="Chart 155">
                <a:extLst>
                  <a:ext uri="{FF2B5EF4-FFF2-40B4-BE49-F238E27FC236}">
                    <a16:creationId xmlns:a16="http://schemas.microsoft.com/office/drawing/2014/main" id="{00000000-0008-0000-1200-000035000000}"/>
                  </a:ext>
                </a:extLst>
              </p:cNvPr>
              <p:cNvGraphicFramePr>
                <a:graphicFrameLocks/>
              </p:cNvGraphicFramePr>
              <p:nvPr/>
            </p:nvGraphicFramePr>
            <p:xfrm>
              <a:off x="2323540" y="181625"/>
              <a:ext cx="1366147" cy="1371599"/>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57" name="Chart 156">
                <a:extLst>
                  <a:ext uri="{FF2B5EF4-FFF2-40B4-BE49-F238E27FC236}">
                    <a16:creationId xmlns:a16="http://schemas.microsoft.com/office/drawing/2014/main" id="{00000000-0008-0000-1200-000036000000}"/>
                  </a:ext>
                </a:extLst>
              </p:cNvPr>
              <p:cNvGraphicFramePr>
                <a:graphicFrameLocks/>
              </p:cNvGraphicFramePr>
              <p:nvPr/>
            </p:nvGraphicFramePr>
            <p:xfrm>
              <a:off x="3514741" y="200389"/>
              <a:ext cx="1366147" cy="1371600"/>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58" name="Chart 157">
                <a:extLst>
                  <a:ext uri="{FF2B5EF4-FFF2-40B4-BE49-F238E27FC236}">
                    <a16:creationId xmlns:a16="http://schemas.microsoft.com/office/drawing/2014/main" id="{00000000-0008-0000-1200-000037000000}"/>
                  </a:ext>
                </a:extLst>
              </p:cNvPr>
              <p:cNvGraphicFramePr>
                <a:graphicFrameLocks/>
              </p:cNvGraphicFramePr>
              <p:nvPr/>
            </p:nvGraphicFramePr>
            <p:xfrm>
              <a:off x="4663768" y="196877"/>
              <a:ext cx="1366147" cy="1371600"/>
            </p:xfrm>
            <a:graphic>
              <a:graphicData uri="http://schemas.openxmlformats.org/drawingml/2006/chart">
                <c:chart xmlns:c="http://schemas.openxmlformats.org/drawingml/2006/chart" xmlns:r="http://schemas.openxmlformats.org/officeDocument/2006/relationships" r:id="rId8"/>
              </a:graphicData>
            </a:graphic>
          </p:graphicFrame>
          <p:sp>
            <p:nvSpPr>
              <p:cNvPr id="159" name="TextBox 7">
                <a:extLst>
                  <a:ext uri="{FF2B5EF4-FFF2-40B4-BE49-F238E27FC236}">
                    <a16:creationId xmlns:a16="http://schemas.microsoft.com/office/drawing/2014/main" id="{00000000-0008-0000-1200-000038000000}"/>
                  </a:ext>
                </a:extLst>
              </p:cNvPr>
              <p:cNvSpPr txBox="1"/>
              <p:nvPr/>
            </p:nvSpPr>
            <p:spPr>
              <a:xfrm>
                <a:off x="7246825" y="781635"/>
                <a:ext cx="563460" cy="162771"/>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r>
                  <a:rPr lang="en-US" sz="1000" b="1"/>
                  <a:t>Faculty</a:t>
                </a:r>
              </a:p>
            </p:txBody>
          </p:sp>
          <p:sp>
            <p:nvSpPr>
              <p:cNvPr id="160" name="Left Bracket 159">
                <a:extLst>
                  <a:ext uri="{FF2B5EF4-FFF2-40B4-BE49-F238E27FC236}">
                    <a16:creationId xmlns:a16="http://schemas.microsoft.com/office/drawing/2014/main" id="{00000000-0008-0000-1200-000039000000}"/>
                  </a:ext>
                </a:extLst>
              </p:cNvPr>
              <p:cNvSpPr/>
              <p:nvPr/>
            </p:nvSpPr>
            <p:spPr>
              <a:xfrm rot="10800000">
                <a:off x="6989152" y="234891"/>
                <a:ext cx="246664" cy="1291107"/>
              </a:xfrm>
              <a:prstGeom prst="leftBracket">
                <a:avLst>
                  <a:gd name="adj" fmla="val 35416"/>
                </a:avLst>
              </a:prstGeom>
            </p:spPr>
            <p:style>
              <a:lnRef idx="1">
                <a:schemeClr val="dk1"/>
              </a:lnRef>
              <a:fillRef idx="0">
                <a:schemeClr val="dk1"/>
              </a:fillRef>
              <a:effectRef idx="0">
                <a:schemeClr val="dk1"/>
              </a:effectRef>
              <a:fontRef idx="minor">
                <a:schemeClr val="tx1"/>
              </a:fontRef>
            </p:style>
            <p:txBody>
              <a:bodyPr wrap="square" rtlCol="0" anchor="t"/>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l"/>
                <a:endParaRPr lang="en-US"/>
              </a:p>
            </p:txBody>
          </p:sp>
        </p:grpSp>
        <p:grpSp>
          <p:nvGrpSpPr>
            <p:cNvPr id="116" name="Group 115">
              <a:extLst>
                <a:ext uri="{FF2B5EF4-FFF2-40B4-BE49-F238E27FC236}">
                  <a16:creationId xmlns:a16="http://schemas.microsoft.com/office/drawing/2014/main" id="{00000000-0008-0000-1200-00000D000000}"/>
                </a:ext>
              </a:extLst>
            </p:cNvPr>
            <p:cNvGrpSpPr/>
            <p:nvPr/>
          </p:nvGrpSpPr>
          <p:grpSpPr>
            <a:xfrm>
              <a:off x="0" y="1267986"/>
              <a:ext cx="8205946" cy="1048445"/>
              <a:chOff x="0" y="1267984"/>
              <a:chExt cx="8197833" cy="1380216"/>
            </a:xfrm>
          </p:grpSpPr>
          <p:graphicFrame>
            <p:nvGraphicFramePr>
              <p:cNvPr id="147" name="Chart 146">
                <a:extLst>
                  <a:ext uri="{FF2B5EF4-FFF2-40B4-BE49-F238E27FC236}">
                    <a16:creationId xmlns:a16="http://schemas.microsoft.com/office/drawing/2014/main" id="{00000000-0008-0000-1200-00002C000000}"/>
                  </a:ext>
                </a:extLst>
              </p:cNvPr>
              <p:cNvGraphicFramePr>
                <a:graphicFrameLocks/>
              </p:cNvGraphicFramePr>
              <p:nvPr/>
            </p:nvGraphicFramePr>
            <p:xfrm>
              <a:off x="0" y="1268494"/>
              <a:ext cx="1366147" cy="1371600"/>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148" name="Chart 147">
                <a:extLst>
                  <a:ext uri="{FF2B5EF4-FFF2-40B4-BE49-F238E27FC236}">
                    <a16:creationId xmlns:a16="http://schemas.microsoft.com/office/drawing/2014/main" id="{00000000-0008-0000-1200-00002D000000}"/>
                  </a:ext>
                </a:extLst>
              </p:cNvPr>
              <p:cNvGraphicFramePr>
                <a:graphicFrameLocks/>
              </p:cNvGraphicFramePr>
              <p:nvPr>
                <p:extLst>
                  <p:ext uri="{D42A27DB-BD31-4B8C-83A1-F6EECF244321}">
                    <p14:modId xmlns:p14="http://schemas.microsoft.com/office/powerpoint/2010/main" val="2282323978"/>
                  </p:ext>
                </p:extLst>
              </p:nvPr>
            </p:nvGraphicFramePr>
            <p:xfrm>
              <a:off x="1095976" y="1286457"/>
              <a:ext cx="1292716" cy="1325738"/>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149" name="Chart 148">
                <a:extLst>
                  <a:ext uri="{FF2B5EF4-FFF2-40B4-BE49-F238E27FC236}">
                    <a16:creationId xmlns:a16="http://schemas.microsoft.com/office/drawing/2014/main" id="{00000000-0008-0000-1200-00002E000000}"/>
                  </a:ext>
                </a:extLst>
              </p:cNvPr>
              <p:cNvGraphicFramePr>
                <a:graphicFrameLocks/>
              </p:cNvGraphicFramePr>
              <p:nvPr/>
            </p:nvGraphicFramePr>
            <p:xfrm>
              <a:off x="2316916" y="1276601"/>
              <a:ext cx="1366147" cy="1371599"/>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150" name="Chart 149">
                <a:extLst>
                  <a:ext uri="{FF2B5EF4-FFF2-40B4-BE49-F238E27FC236}">
                    <a16:creationId xmlns:a16="http://schemas.microsoft.com/office/drawing/2014/main" id="{00000000-0008-0000-1200-00002F000000}"/>
                  </a:ext>
                </a:extLst>
              </p:cNvPr>
              <p:cNvGraphicFramePr>
                <a:graphicFrameLocks/>
              </p:cNvGraphicFramePr>
              <p:nvPr>
                <p:extLst>
                  <p:ext uri="{D42A27DB-BD31-4B8C-83A1-F6EECF244321}">
                    <p14:modId xmlns:p14="http://schemas.microsoft.com/office/powerpoint/2010/main" val="2096678399"/>
                  </p:ext>
                </p:extLst>
              </p:nvPr>
            </p:nvGraphicFramePr>
            <p:xfrm>
              <a:off x="3509230" y="1271497"/>
              <a:ext cx="1366147" cy="1371599"/>
            </p:xfrm>
            <a:graphic>
              <a:graphicData uri="http://schemas.openxmlformats.org/drawingml/2006/chart">
                <c:chart xmlns:c="http://schemas.openxmlformats.org/drawingml/2006/chart" xmlns:r="http://schemas.openxmlformats.org/officeDocument/2006/relationships" r:id="rId12"/>
              </a:graphicData>
            </a:graphic>
          </p:graphicFrame>
          <p:graphicFrame>
            <p:nvGraphicFramePr>
              <p:cNvPr id="151" name="Chart 150">
                <a:extLst>
                  <a:ext uri="{FF2B5EF4-FFF2-40B4-BE49-F238E27FC236}">
                    <a16:creationId xmlns:a16="http://schemas.microsoft.com/office/drawing/2014/main" id="{00000000-0008-0000-1200-000030000000}"/>
                  </a:ext>
                </a:extLst>
              </p:cNvPr>
              <p:cNvGraphicFramePr>
                <a:graphicFrameLocks/>
              </p:cNvGraphicFramePr>
              <p:nvPr>
                <p:extLst>
                  <p:ext uri="{D42A27DB-BD31-4B8C-83A1-F6EECF244321}">
                    <p14:modId xmlns:p14="http://schemas.microsoft.com/office/powerpoint/2010/main" val="278768194"/>
                  </p:ext>
                </p:extLst>
              </p:nvPr>
            </p:nvGraphicFramePr>
            <p:xfrm>
              <a:off x="4658248" y="1267984"/>
              <a:ext cx="1366147" cy="1371600"/>
            </p:xfrm>
            <a:graphic>
              <a:graphicData uri="http://schemas.openxmlformats.org/drawingml/2006/chart">
                <c:chart xmlns:c="http://schemas.openxmlformats.org/drawingml/2006/chart" xmlns:r="http://schemas.openxmlformats.org/officeDocument/2006/relationships" r:id="rId13"/>
              </a:graphicData>
            </a:graphic>
          </p:graphicFrame>
          <p:sp>
            <p:nvSpPr>
              <p:cNvPr id="152" name="TextBox 24">
                <a:extLst>
                  <a:ext uri="{FF2B5EF4-FFF2-40B4-BE49-F238E27FC236}">
                    <a16:creationId xmlns:a16="http://schemas.microsoft.com/office/drawing/2014/main" id="{00000000-0008-0000-1200-000031000000}"/>
                  </a:ext>
                </a:extLst>
              </p:cNvPr>
              <p:cNvSpPr txBox="1"/>
              <p:nvPr/>
            </p:nvSpPr>
            <p:spPr>
              <a:xfrm>
                <a:off x="7241552" y="1852744"/>
                <a:ext cx="956281" cy="20368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r>
                  <a:rPr lang="en-US" sz="1000" b="1"/>
                  <a:t>Postdoctoral</a:t>
                </a:r>
              </a:p>
            </p:txBody>
          </p:sp>
          <p:sp>
            <p:nvSpPr>
              <p:cNvPr id="153" name="Left Bracket 152">
                <a:extLst>
                  <a:ext uri="{FF2B5EF4-FFF2-40B4-BE49-F238E27FC236}">
                    <a16:creationId xmlns:a16="http://schemas.microsoft.com/office/drawing/2014/main" id="{00000000-0008-0000-1200-000032000000}"/>
                  </a:ext>
                </a:extLst>
              </p:cNvPr>
              <p:cNvSpPr/>
              <p:nvPr/>
            </p:nvSpPr>
            <p:spPr>
              <a:xfrm rot="10800000">
                <a:off x="6983858" y="1305999"/>
                <a:ext cx="246664" cy="1291108"/>
              </a:xfrm>
              <a:prstGeom prst="leftBracket">
                <a:avLst>
                  <a:gd name="adj" fmla="val 35416"/>
                </a:avLst>
              </a:prstGeom>
            </p:spPr>
            <p:style>
              <a:lnRef idx="1">
                <a:schemeClr val="dk1"/>
              </a:lnRef>
              <a:fillRef idx="0">
                <a:schemeClr val="dk1"/>
              </a:fillRef>
              <a:effectRef idx="0">
                <a:schemeClr val="dk1"/>
              </a:effectRef>
              <a:fontRef idx="minor">
                <a:schemeClr val="tx1"/>
              </a:fontRef>
            </p:style>
            <p:txBody>
              <a:bodyPr wrap="square" rtlCol="0" anchor="t"/>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l"/>
                <a:endParaRPr lang="en-US"/>
              </a:p>
            </p:txBody>
          </p:sp>
        </p:grpSp>
        <p:grpSp>
          <p:nvGrpSpPr>
            <p:cNvPr id="117" name="Group 116">
              <a:extLst>
                <a:ext uri="{FF2B5EF4-FFF2-40B4-BE49-F238E27FC236}">
                  <a16:creationId xmlns:a16="http://schemas.microsoft.com/office/drawing/2014/main" id="{00000000-0008-0000-1200-00000E000000}"/>
                </a:ext>
              </a:extLst>
            </p:cNvPr>
            <p:cNvGrpSpPr/>
            <p:nvPr/>
          </p:nvGrpSpPr>
          <p:grpSpPr>
            <a:xfrm>
              <a:off x="16331" y="2340230"/>
              <a:ext cx="8106616" cy="1048444"/>
              <a:chOff x="16331" y="2340228"/>
              <a:chExt cx="8098602" cy="1380215"/>
            </a:xfrm>
          </p:grpSpPr>
          <p:graphicFrame>
            <p:nvGraphicFramePr>
              <p:cNvPr id="140" name="Chart 139">
                <a:extLst>
                  <a:ext uri="{FF2B5EF4-FFF2-40B4-BE49-F238E27FC236}">
                    <a16:creationId xmlns:a16="http://schemas.microsoft.com/office/drawing/2014/main" id="{00000000-0008-0000-1200-000025000000}"/>
                  </a:ext>
                </a:extLst>
              </p:cNvPr>
              <p:cNvGraphicFramePr>
                <a:graphicFrameLocks/>
              </p:cNvGraphicFramePr>
              <p:nvPr/>
            </p:nvGraphicFramePr>
            <p:xfrm>
              <a:off x="16331" y="2340737"/>
              <a:ext cx="1366147" cy="1371600"/>
            </p:xfrm>
            <a:graphic>
              <a:graphicData uri="http://schemas.openxmlformats.org/drawingml/2006/chart">
                <c:chart xmlns:c="http://schemas.openxmlformats.org/drawingml/2006/chart" xmlns:r="http://schemas.openxmlformats.org/officeDocument/2006/relationships" r:id="rId14"/>
              </a:graphicData>
            </a:graphic>
          </p:graphicFrame>
          <p:graphicFrame>
            <p:nvGraphicFramePr>
              <p:cNvPr id="141" name="Chart 140">
                <a:extLst>
                  <a:ext uri="{FF2B5EF4-FFF2-40B4-BE49-F238E27FC236}">
                    <a16:creationId xmlns:a16="http://schemas.microsoft.com/office/drawing/2014/main" id="{00000000-0008-0000-1200-000026000000}"/>
                  </a:ext>
                </a:extLst>
              </p:cNvPr>
              <p:cNvGraphicFramePr>
                <a:graphicFrameLocks/>
              </p:cNvGraphicFramePr>
              <p:nvPr>
                <p:extLst>
                  <p:ext uri="{D42A27DB-BD31-4B8C-83A1-F6EECF244321}">
                    <p14:modId xmlns:p14="http://schemas.microsoft.com/office/powerpoint/2010/main" val="3323944560"/>
                  </p:ext>
                </p:extLst>
              </p:nvPr>
            </p:nvGraphicFramePr>
            <p:xfrm>
              <a:off x="1150076" y="2358700"/>
              <a:ext cx="1292716" cy="1325738"/>
            </p:xfrm>
            <a:graphic>
              <a:graphicData uri="http://schemas.openxmlformats.org/drawingml/2006/chart">
                <c:chart xmlns:c="http://schemas.openxmlformats.org/drawingml/2006/chart" xmlns:r="http://schemas.openxmlformats.org/officeDocument/2006/relationships" r:id="rId15"/>
              </a:graphicData>
            </a:graphic>
          </p:graphicFrame>
          <p:graphicFrame>
            <p:nvGraphicFramePr>
              <p:cNvPr id="142" name="Chart 141">
                <a:extLst>
                  <a:ext uri="{FF2B5EF4-FFF2-40B4-BE49-F238E27FC236}">
                    <a16:creationId xmlns:a16="http://schemas.microsoft.com/office/drawing/2014/main" id="{00000000-0008-0000-1200-000027000000}"/>
                  </a:ext>
                </a:extLst>
              </p:cNvPr>
              <p:cNvGraphicFramePr>
                <a:graphicFrameLocks/>
              </p:cNvGraphicFramePr>
              <p:nvPr/>
            </p:nvGraphicFramePr>
            <p:xfrm>
              <a:off x="2314774" y="2348844"/>
              <a:ext cx="1366147" cy="1371599"/>
            </p:xfrm>
            <a:graphic>
              <a:graphicData uri="http://schemas.openxmlformats.org/drawingml/2006/chart">
                <c:chart xmlns:c="http://schemas.openxmlformats.org/drawingml/2006/chart" xmlns:r="http://schemas.openxmlformats.org/officeDocument/2006/relationships" r:id="rId16"/>
              </a:graphicData>
            </a:graphic>
          </p:graphicFrame>
          <p:graphicFrame>
            <p:nvGraphicFramePr>
              <p:cNvPr id="143" name="Chart 142">
                <a:extLst>
                  <a:ext uri="{FF2B5EF4-FFF2-40B4-BE49-F238E27FC236}">
                    <a16:creationId xmlns:a16="http://schemas.microsoft.com/office/drawing/2014/main" id="{00000000-0008-0000-1200-000028000000}"/>
                  </a:ext>
                </a:extLst>
              </p:cNvPr>
              <p:cNvGraphicFramePr>
                <a:graphicFrameLocks/>
              </p:cNvGraphicFramePr>
              <p:nvPr>
                <p:extLst>
                  <p:ext uri="{D42A27DB-BD31-4B8C-83A1-F6EECF244321}">
                    <p14:modId xmlns:p14="http://schemas.microsoft.com/office/powerpoint/2010/main" val="3735913467"/>
                  </p:ext>
                </p:extLst>
              </p:nvPr>
            </p:nvGraphicFramePr>
            <p:xfrm>
              <a:off x="3516045" y="2343740"/>
              <a:ext cx="1366147" cy="1371599"/>
            </p:xfrm>
            <a:graphic>
              <a:graphicData uri="http://schemas.openxmlformats.org/drawingml/2006/chart">
                <c:chart xmlns:c="http://schemas.openxmlformats.org/drawingml/2006/chart" xmlns:r="http://schemas.openxmlformats.org/officeDocument/2006/relationships" r:id="rId17"/>
              </a:graphicData>
            </a:graphic>
          </p:graphicFrame>
          <p:graphicFrame>
            <p:nvGraphicFramePr>
              <p:cNvPr id="144" name="Chart 143">
                <a:extLst>
                  <a:ext uri="{FF2B5EF4-FFF2-40B4-BE49-F238E27FC236}">
                    <a16:creationId xmlns:a16="http://schemas.microsoft.com/office/drawing/2014/main" id="{00000000-0008-0000-1200-000029000000}"/>
                  </a:ext>
                </a:extLst>
              </p:cNvPr>
              <p:cNvGraphicFramePr>
                <a:graphicFrameLocks/>
              </p:cNvGraphicFramePr>
              <p:nvPr>
                <p:extLst>
                  <p:ext uri="{D42A27DB-BD31-4B8C-83A1-F6EECF244321}">
                    <p14:modId xmlns:p14="http://schemas.microsoft.com/office/powerpoint/2010/main" val="23745842"/>
                  </p:ext>
                </p:extLst>
              </p:nvPr>
            </p:nvGraphicFramePr>
            <p:xfrm>
              <a:off x="4665063" y="2340228"/>
              <a:ext cx="1366147" cy="1371600"/>
            </p:xfrm>
            <a:graphic>
              <a:graphicData uri="http://schemas.openxmlformats.org/drawingml/2006/chart">
                <c:chart xmlns:c="http://schemas.openxmlformats.org/drawingml/2006/chart" xmlns:r="http://schemas.openxmlformats.org/officeDocument/2006/relationships" r:id="rId18"/>
              </a:graphicData>
            </a:graphic>
          </p:graphicFrame>
          <p:sp>
            <p:nvSpPr>
              <p:cNvPr id="145" name="TextBox 32">
                <a:extLst>
                  <a:ext uri="{FF2B5EF4-FFF2-40B4-BE49-F238E27FC236}">
                    <a16:creationId xmlns:a16="http://schemas.microsoft.com/office/drawing/2014/main" id="{00000000-0008-0000-1200-00002A000000}"/>
                  </a:ext>
                </a:extLst>
              </p:cNvPr>
              <p:cNvSpPr txBox="1"/>
              <p:nvPr/>
            </p:nvSpPr>
            <p:spPr>
              <a:xfrm>
                <a:off x="7248370" y="2924986"/>
                <a:ext cx="866563" cy="185501"/>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r>
                  <a:rPr lang="en-US" sz="1000" b="1"/>
                  <a:t>Doctorate</a:t>
                </a:r>
              </a:p>
            </p:txBody>
          </p:sp>
          <p:sp>
            <p:nvSpPr>
              <p:cNvPr id="146" name="Left Bracket 145">
                <a:extLst>
                  <a:ext uri="{FF2B5EF4-FFF2-40B4-BE49-F238E27FC236}">
                    <a16:creationId xmlns:a16="http://schemas.microsoft.com/office/drawing/2014/main" id="{00000000-0008-0000-1200-00002B000000}"/>
                  </a:ext>
                </a:extLst>
              </p:cNvPr>
              <p:cNvSpPr/>
              <p:nvPr/>
            </p:nvSpPr>
            <p:spPr>
              <a:xfrm rot="10800000">
                <a:off x="6990672" y="2378242"/>
                <a:ext cx="246664" cy="1291108"/>
              </a:xfrm>
              <a:prstGeom prst="leftBracket">
                <a:avLst>
                  <a:gd name="adj" fmla="val 35416"/>
                </a:avLst>
              </a:prstGeom>
            </p:spPr>
            <p:style>
              <a:lnRef idx="1">
                <a:schemeClr val="dk1"/>
              </a:lnRef>
              <a:fillRef idx="0">
                <a:schemeClr val="dk1"/>
              </a:fillRef>
              <a:effectRef idx="0">
                <a:schemeClr val="dk1"/>
              </a:effectRef>
              <a:fontRef idx="minor">
                <a:schemeClr val="tx1"/>
              </a:fontRef>
            </p:style>
            <p:txBody>
              <a:bodyPr wrap="square" rtlCol="0" anchor="t"/>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l"/>
                <a:endParaRPr lang="en-US"/>
              </a:p>
            </p:txBody>
          </p:sp>
        </p:grpSp>
        <p:grpSp>
          <p:nvGrpSpPr>
            <p:cNvPr id="118" name="Group 117">
              <a:extLst>
                <a:ext uri="{FF2B5EF4-FFF2-40B4-BE49-F238E27FC236}">
                  <a16:creationId xmlns:a16="http://schemas.microsoft.com/office/drawing/2014/main" id="{00000000-0008-0000-1200-00000F000000}"/>
                </a:ext>
              </a:extLst>
            </p:cNvPr>
            <p:cNvGrpSpPr/>
            <p:nvPr/>
          </p:nvGrpSpPr>
          <p:grpSpPr>
            <a:xfrm>
              <a:off x="13608" y="3420635"/>
              <a:ext cx="8116137" cy="1048444"/>
              <a:chOff x="13608" y="3420633"/>
              <a:chExt cx="8108113" cy="1380215"/>
            </a:xfrm>
          </p:grpSpPr>
          <p:graphicFrame>
            <p:nvGraphicFramePr>
              <p:cNvPr id="133" name="Chart 132">
                <a:extLst>
                  <a:ext uri="{FF2B5EF4-FFF2-40B4-BE49-F238E27FC236}">
                    <a16:creationId xmlns:a16="http://schemas.microsoft.com/office/drawing/2014/main" id="{00000000-0008-0000-1200-00001E000000}"/>
                  </a:ext>
                </a:extLst>
              </p:cNvPr>
              <p:cNvGraphicFramePr>
                <a:graphicFrameLocks/>
              </p:cNvGraphicFramePr>
              <p:nvPr/>
            </p:nvGraphicFramePr>
            <p:xfrm>
              <a:off x="13608" y="3421142"/>
              <a:ext cx="1366147" cy="1371600"/>
            </p:xfrm>
            <a:graphic>
              <a:graphicData uri="http://schemas.openxmlformats.org/drawingml/2006/chart">
                <c:chart xmlns:c="http://schemas.openxmlformats.org/drawingml/2006/chart" xmlns:r="http://schemas.openxmlformats.org/officeDocument/2006/relationships" r:id="rId19"/>
              </a:graphicData>
            </a:graphic>
          </p:graphicFrame>
          <p:graphicFrame>
            <p:nvGraphicFramePr>
              <p:cNvPr id="134" name="Chart 133">
                <a:extLst>
                  <a:ext uri="{FF2B5EF4-FFF2-40B4-BE49-F238E27FC236}">
                    <a16:creationId xmlns:a16="http://schemas.microsoft.com/office/drawing/2014/main" id="{00000000-0008-0000-1200-00001F000000}"/>
                  </a:ext>
                </a:extLst>
              </p:cNvPr>
              <p:cNvGraphicFramePr>
                <a:graphicFrameLocks/>
              </p:cNvGraphicFramePr>
              <p:nvPr>
                <p:extLst>
                  <p:ext uri="{D42A27DB-BD31-4B8C-83A1-F6EECF244321}">
                    <p14:modId xmlns:p14="http://schemas.microsoft.com/office/powerpoint/2010/main" val="1357283923"/>
                  </p:ext>
                </p:extLst>
              </p:nvPr>
            </p:nvGraphicFramePr>
            <p:xfrm>
              <a:off x="1156869" y="3439105"/>
              <a:ext cx="1292716" cy="1325738"/>
            </p:xfrm>
            <a:graphic>
              <a:graphicData uri="http://schemas.openxmlformats.org/drawingml/2006/chart">
                <c:chart xmlns:c="http://schemas.openxmlformats.org/drawingml/2006/chart" xmlns:r="http://schemas.openxmlformats.org/officeDocument/2006/relationships" r:id="rId20"/>
              </a:graphicData>
            </a:graphic>
          </p:graphicFrame>
          <p:graphicFrame>
            <p:nvGraphicFramePr>
              <p:cNvPr id="135" name="Chart 134">
                <a:extLst>
                  <a:ext uri="{FF2B5EF4-FFF2-40B4-BE49-F238E27FC236}">
                    <a16:creationId xmlns:a16="http://schemas.microsoft.com/office/drawing/2014/main" id="{00000000-0008-0000-1200-000020000000}"/>
                  </a:ext>
                </a:extLst>
              </p:cNvPr>
              <p:cNvGraphicFramePr>
                <a:graphicFrameLocks/>
              </p:cNvGraphicFramePr>
              <p:nvPr>
                <p:extLst>
                  <p:ext uri="{D42A27DB-BD31-4B8C-83A1-F6EECF244321}">
                    <p14:modId xmlns:p14="http://schemas.microsoft.com/office/powerpoint/2010/main" val="3240538167"/>
                  </p:ext>
                </p:extLst>
              </p:nvPr>
            </p:nvGraphicFramePr>
            <p:xfrm>
              <a:off x="2321567" y="3429249"/>
              <a:ext cx="1366147" cy="1371599"/>
            </p:xfrm>
            <a:graphic>
              <a:graphicData uri="http://schemas.openxmlformats.org/drawingml/2006/chart">
                <c:chart xmlns:c="http://schemas.openxmlformats.org/drawingml/2006/chart" xmlns:r="http://schemas.openxmlformats.org/officeDocument/2006/relationships" r:id="rId21"/>
              </a:graphicData>
            </a:graphic>
          </p:graphicFrame>
          <p:graphicFrame>
            <p:nvGraphicFramePr>
              <p:cNvPr id="136" name="Chart 135">
                <a:extLst>
                  <a:ext uri="{FF2B5EF4-FFF2-40B4-BE49-F238E27FC236}">
                    <a16:creationId xmlns:a16="http://schemas.microsoft.com/office/drawing/2014/main" id="{00000000-0008-0000-1200-000021000000}"/>
                  </a:ext>
                </a:extLst>
              </p:cNvPr>
              <p:cNvGraphicFramePr>
                <a:graphicFrameLocks/>
              </p:cNvGraphicFramePr>
              <p:nvPr>
                <p:extLst>
                  <p:ext uri="{D42A27DB-BD31-4B8C-83A1-F6EECF244321}">
                    <p14:modId xmlns:p14="http://schemas.microsoft.com/office/powerpoint/2010/main" val="1186887186"/>
                  </p:ext>
                </p:extLst>
              </p:nvPr>
            </p:nvGraphicFramePr>
            <p:xfrm>
              <a:off x="3522838" y="3424145"/>
              <a:ext cx="1366147" cy="1371599"/>
            </p:xfrm>
            <a:graphic>
              <a:graphicData uri="http://schemas.openxmlformats.org/drawingml/2006/chart">
                <c:chart xmlns:c="http://schemas.openxmlformats.org/drawingml/2006/chart" xmlns:r="http://schemas.openxmlformats.org/officeDocument/2006/relationships" r:id="rId22"/>
              </a:graphicData>
            </a:graphic>
          </p:graphicFrame>
          <p:graphicFrame>
            <p:nvGraphicFramePr>
              <p:cNvPr id="137" name="Chart 136">
                <a:extLst>
                  <a:ext uri="{FF2B5EF4-FFF2-40B4-BE49-F238E27FC236}">
                    <a16:creationId xmlns:a16="http://schemas.microsoft.com/office/drawing/2014/main" id="{00000000-0008-0000-1200-000022000000}"/>
                  </a:ext>
                </a:extLst>
              </p:cNvPr>
              <p:cNvGraphicFramePr>
                <a:graphicFrameLocks/>
              </p:cNvGraphicFramePr>
              <p:nvPr/>
            </p:nvGraphicFramePr>
            <p:xfrm>
              <a:off x="4671856" y="3420633"/>
              <a:ext cx="1366147" cy="1371600"/>
            </p:xfrm>
            <a:graphic>
              <a:graphicData uri="http://schemas.openxmlformats.org/drawingml/2006/chart">
                <c:chart xmlns:c="http://schemas.openxmlformats.org/drawingml/2006/chart" xmlns:r="http://schemas.openxmlformats.org/officeDocument/2006/relationships" r:id="rId23"/>
              </a:graphicData>
            </a:graphic>
          </p:graphicFrame>
          <p:sp>
            <p:nvSpPr>
              <p:cNvPr id="138" name="TextBox 40">
                <a:extLst>
                  <a:ext uri="{FF2B5EF4-FFF2-40B4-BE49-F238E27FC236}">
                    <a16:creationId xmlns:a16="http://schemas.microsoft.com/office/drawing/2014/main" id="{00000000-0008-0000-1200-000023000000}"/>
                  </a:ext>
                </a:extLst>
              </p:cNvPr>
              <p:cNvSpPr txBox="1"/>
              <p:nvPr/>
            </p:nvSpPr>
            <p:spPr>
              <a:xfrm>
                <a:off x="7255158" y="4005391"/>
                <a:ext cx="866563" cy="185501"/>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r>
                  <a:rPr lang="en-US" sz="1000" b="1"/>
                  <a:t>Master’s</a:t>
                </a:r>
              </a:p>
            </p:txBody>
          </p:sp>
          <p:sp>
            <p:nvSpPr>
              <p:cNvPr id="139" name="Left Bracket 138">
                <a:extLst>
                  <a:ext uri="{FF2B5EF4-FFF2-40B4-BE49-F238E27FC236}">
                    <a16:creationId xmlns:a16="http://schemas.microsoft.com/office/drawing/2014/main" id="{00000000-0008-0000-1200-000024000000}"/>
                  </a:ext>
                </a:extLst>
              </p:cNvPr>
              <p:cNvSpPr/>
              <p:nvPr/>
            </p:nvSpPr>
            <p:spPr>
              <a:xfrm rot="10800000">
                <a:off x="6997464" y="3458647"/>
                <a:ext cx="246664" cy="1291108"/>
              </a:xfrm>
              <a:prstGeom prst="leftBracket">
                <a:avLst>
                  <a:gd name="adj" fmla="val 35416"/>
                </a:avLst>
              </a:prstGeom>
            </p:spPr>
            <p:style>
              <a:lnRef idx="1">
                <a:schemeClr val="dk1"/>
              </a:lnRef>
              <a:fillRef idx="0">
                <a:schemeClr val="dk1"/>
              </a:fillRef>
              <a:effectRef idx="0">
                <a:schemeClr val="dk1"/>
              </a:effectRef>
              <a:fontRef idx="minor">
                <a:schemeClr val="tx1"/>
              </a:fontRef>
            </p:style>
            <p:txBody>
              <a:bodyPr wrap="square" rtlCol="0" anchor="t"/>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l"/>
                <a:endParaRPr lang="en-US"/>
              </a:p>
            </p:txBody>
          </p:sp>
        </p:grpSp>
        <p:grpSp>
          <p:nvGrpSpPr>
            <p:cNvPr id="119" name="Group 118">
              <a:extLst>
                <a:ext uri="{FF2B5EF4-FFF2-40B4-BE49-F238E27FC236}">
                  <a16:creationId xmlns:a16="http://schemas.microsoft.com/office/drawing/2014/main" id="{00000000-0008-0000-1200-000010000000}"/>
                </a:ext>
              </a:extLst>
            </p:cNvPr>
            <p:cNvGrpSpPr/>
            <p:nvPr/>
          </p:nvGrpSpPr>
          <p:grpSpPr>
            <a:xfrm>
              <a:off x="13607" y="4479417"/>
              <a:ext cx="8265844" cy="1062099"/>
              <a:chOff x="13607" y="4479417"/>
              <a:chExt cx="8256852" cy="1398194"/>
            </a:xfrm>
          </p:grpSpPr>
          <p:graphicFrame>
            <p:nvGraphicFramePr>
              <p:cNvPr id="126" name="Chart 125">
                <a:extLst>
                  <a:ext uri="{FF2B5EF4-FFF2-40B4-BE49-F238E27FC236}">
                    <a16:creationId xmlns:a16="http://schemas.microsoft.com/office/drawing/2014/main" id="{00000000-0008-0000-1200-000017000000}"/>
                  </a:ext>
                </a:extLst>
              </p:cNvPr>
              <p:cNvGraphicFramePr>
                <a:graphicFrameLocks/>
              </p:cNvGraphicFramePr>
              <p:nvPr/>
            </p:nvGraphicFramePr>
            <p:xfrm>
              <a:off x="13607" y="4479417"/>
              <a:ext cx="1366147" cy="1371601"/>
            </p:xfrm>
            <a:graphic>
              <a:graphicData uri="http://schemas.openxmlformats.org/drawingml/2006/chart">
                <c:chart xmlns:c="http://schemas.openxmlformats.org/drawingml/2006/chart" xmlns:r="http://schemas.openxmlformats.org/officeDocument/2006/relationships" r:id="rId24"/>
              </a:graphicData>
            </a:graphic>
          </p:graphicFrame>
          <p:graphicFrame>
            <p:nvGraphicFramePr>
              <p:cNvPr id="127" name="Chart 126">
                <a:extLst>
                  <a:ext uri="{FF2B5EF4-FFF2-40B4-BE49-F238E27FC236}">
                    <a16:creationId xmlns:a16="http://schemas.microsoft.com/office/drawing/2014/main" id="{00000000-0008-0000-1200-000018000000}"/>
                  </a:ext>
                </a:extLst>
              </p:cNvPr>
              <p:cNvGraphicFramePr>
                <a:graphicFrameLocks/>
              </p:cNvGraphicFramePr>
              <p:nvPr>
                <p:extLst>
                  <p:ext uri="{D42A27DB-BD31-4B8C-83A1-F6EECF244321}">
                    <p14:modId xmlns:p14="http://schemas.microsoft.com/office/powerpoint/2010/main" val="2135023784"/>
                  </p:ext>
                </p:extLst>
              </p:nvPr>
            </p:nvGraphicFramePr>
            <p:xfrm>
              <a:off x="1156870" y="4509304"/>
              <a:ext cx="1292716" cy="1325737"/>
            </p:xfrm>
            <a:graphic>
              <a:graphicData uri="http://schemas.openxmlformats.org/drawingml/2006/chart">
                <c:chart xmlns:c="http://schemas.openxmlformats.org/drawingml/2006/chart" xmlns:r="http://schemas.openxmlformats.org/officeDocument/2006/relationships" r:id="rId25"/>
              </a:graphicData>
            </a:graphic>
          </p:graphicFrame>
          <p:graphicFrame>
            <p:nvGraphicFramePr>
              <p:cNvPr id="128" name="Chart 127">
                <a:extLst>
                  <a:ext uri="{FF2B5EF4-FFF2-40B4-BE49-F238E27FC236}">
                    <a16:creationId xmlns:a16="http://schemas.microsoft.com/office/drawing/2014/main" id="{00000000-0008-0000-1200-000019000000}"/>
                  </a:ext>
                </a:extLst>
              </p:cNvPr>
              <p:cNvGraphicFramePr>
                <a:graphicFrameLocks/>
              </p:cNvGraphicFramePr>
              <p:nvPr/>
            </p:nvGraphicFramePr>
            <p:xfrm>
              <a:off x="2312625" y="4499448"/>
              <a:ext cx="1366147" cy="1371601"/>
            </p:xfrm>
            <a:graphic>
              <a:graphicData uri="http://schemas.openxmlformats.org/drawingml/2006/chart">
                <c:chart xmlns:c="http://schemas.openxmlformats.org/drawingml/2006/chart" xmlns:r="http://schemas.openxmlformats.org/officeDocument/2006/relationships" r:id="rId26"/>
              </a:graphicData>
            </a:graphic>
          </p:graphicFrame>
          <p:graphicFrame>
            <p:nvGraphicFramePr>
              <p:cNvPr id="129" name="Chart 128">
                <a:extLst>
                  <a:ext uri="{FF2B5EF4-FFF2-40B4-BE49-F238E27FC236}">
                    <a16:creationId xmlns:a16="http://schemas.microsoft.com/office/drawing/2014/main" id="{00000000-0008-0000-1200-00001A000000}"/>
                  </a:ext>
                </a:extLst>
              </p:cNvPr>
              <p:cNvGraphicFramePr>
                <a:graphicFrameLocks/>
              </p:cNvGraphicFramePr>
              <p:nvPr/>
            </p:nvGraphicFramePr>
            <p:xfrm>
              <a:off x="3522852" y="4506012"/>
              <a:ext cx="1366147" cy="1371599"/>
            </p:xfrm>
            <a:graphic>
              <a:graphicData uri="http://schemas.openxmlformats.org/drawingml/2006/chart">
                <c:chart xmlns:c="http://schemas.openxmlformats.org/drawingml/2006/chart" xmlns:r="http://schemas.openxmlformats.org/officeDocument/2006/relationships" r:id="rId27"/>
              </a:graphicData>
            </a:graphic>
          </p:graphicFrame>
          <p:graphicFrame>
            <p:nvGraphicFramePr>
              <p:cNvPr id="130" name="Chart 129">
                <a:extLst>
                  <a:ext uri="{FF2B5EF4-FFF2-40B4-BE49-F238E27FC236}">
                    <a16:creationId xmlns:a16="http://schemas.microsoft.com/office/drawing/2014/main" id="{00000000-0008-0000-1200-00001B000000}"/>
                  </a:ext>
                </a:extLst>
              </p:cNvPr>
              <p:cNvGraphicFramePr>
                <a:graphicFrameLocks/>
              </p:cNvGraphicFramePr>
              <p:nvPr>
                <p:extLst>
                  <p:ext uri="{D42A27DB-BD31-4B8C-83A1-F6EECF244321}">
                    <p14:modId xmlns:p14="http://schemas.microsoft.com/office/powerpoint/2010/main" val="4026196213"/>
                  </p:ext>
                </p:extLst>
              </p:nvPr>
            </p:nvGraphicFramePr>
            <p:xfrm>
              <a:off x="4671875" y="4502500"/>
              <a:ext cx="1366147" cy="1371600"/>
            </p:xfrm>
            <a:graphic>
              <a:graphicData uri="http://schemas.openxmlformats.org/drawingml/2006/chart">
                <c:chart xmlns:c="http://schemas.openxmlformats.org/drawingml/2006/chart" xmlns:r="http://schemas.openxmlformats.org/officeDocument/2006/relationships" r:id="rId28"/>
              </a:graphicData>
            </a:graphic>
          </p:graphicFrame>
          <p:sp>
            <p:nvSpPr>
              <p:cNvPr id="131" name="TextBox 48">
                <a:extLst>
                  <a:ext uri="{FF2B5EF4-FFF2-40B4-BE49-F238E27FC236}">
                    <a16:creationId xmlns:a16="http://schemas.microsoft.com/office/drawing/2014/main" id="{00000000-0008-0000-1200-00001C000000}"/>
                  </a:ext>
                </a:extLst>
              </p:cNvPr>
              <p:cNvSpPr txBox="1"/>
              <p:nvPr/>
            </p:nvSpPr>
            <p:spPr>
              <a:xfrm>
                <a:off x="7255054" y="5087258"/>
                <a:ext cx="1015405" cy="194458"/>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r>
                  <a:rPr lang="en-US" sz="1000" b="1"/>
                  <a:t>Undergraduate</a:t>
                </a:r>
              </a:p>
            </p:txBody>
          </p:sp>
          <p:sp>
            <p:nvSpPr>
              <p:cNvPr id="132" name="Left Bracket 131">
                <a:extLst>
                  <a:ext uri="{FF2B5EF4-FFF2-40B4-BE49-F238E27FC236}">
                    <a16:creationId xmlns:a16="http://schemas.microsoft.com/office/drawing/2014/main" id="{00000000-0008-0000-1200-00001D000000}"/>
                  </a:ext>
                </a:extLst>
              </p:cNvPr>
              <p:cNvSpPr/>
              <p:nvPr/>
            </p:nvSpPr>
            <p:spPr>
              <a:xfrm rot="10800000">
                <a:off x="6997361" y="4540514"/>
                <a:ext cx="246664" cy="1291108"/>
              </a:xfrm>
              <a:prstGeom prst="leftBracket">
                <a:avLst>
                  <a:gd name="adj" fmla="val 35416"/>
                </a:avLst>
              </a:prstGeom>
            </p:spPr>
            <p:style>
              <a:lnRef idx="1">
                <a:schemeClr val="dk1"/>
              </a:lnRef>
              <a:fillRef idx="0">
                <a:schemeClr val="dk1"/>
              </a:fillRef>
              <a:effectRef idx="0">
                <a:schemeClr val="dk1"/>
              </a:effectRef>
              <a:fontRef idx="minor">
                <a:schemeClr val="tx1"/>
              </a:fontRef>
            </p:style>
            <p:txBody>
              <a:bodyPr wrap="square" rtlCol="0" anchor="t"/>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l"/>
                <a:endParaRPr lang="en-US"/>
              </a:p>
            </p:txBody>
          </p:sp>
        </p:grpSp>
        <p:grpSp>
          <p:nvGrpSpPr>
            <p:cNvPr id="120" name="Group 119">
              <a:extLst>
                <a:ext uri="{FF2B5EF4-FFF2-40B4-BE49-F238E27FC236}">
                  <a16:creationId xmlns:a16="http://schemas.microsoft.com/office/drawing/2014/main" id="{00000000-0008-0000-1200-000011000000}"/>
                </a:ext>
              </a:extLst>
            </p:cNvPr>
            <p:cNvGrpSpPr/>
            <p:nvPr/>
          </p:nvGrpSpPr>
          <p:grpSpPr>
            <a:xfrm>
              <a:off x="206620" y="0"/>
              <a:ext cx="5327440" cy="127017"/>
              <a:chOff x="206620" y="0"/>
              <a:chExt cx="5327462" cy="207959"/>
            </a:xfrm>
          </p:grpSpPr>
          <p:sp>
            <p:nvSpPr>
              <p:cNvPr id="121" name="TextBox 52">
                <a:extLst>
                  <a:ext uri="{FF2B5EF4-FFF2-40B4-BE49-F238E27FC236}">
                    <a16:creationId xmlns:a16="http://schemas.microsoft.com/office/drawing/2014/main" id="{00000000-0008-0000-1200-000012000000}"/>
                  </a:ext>
                </a:extLst>
              </p:cNvPr>
              <p:cNvSpPr txBox="1"/>
              <p:nvPr/>
            </p:nvSpPr>
            <p:spPr>
              <a:xfrm>
                <a:off x="206620" y="0"/>
                <a:ext cx="689505" cy="197535"/>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1000" b="1"/>
                  <a:t>2018</a:t>
                </a:r>
              </a:p>
            </p:txBody>
          </p:sp>
          <p:sp>
            <p:nvSpPr>
              <p:cNvPr id="122" name="TextBox 53">
                <a:extLst>
                  <a:ext uri="{FF2B5EF4-FFF2-40B4-BE49-F238E27FC236}">
                    <a16:creationId xmlns:a16="http://schemas.microsoft.com/office/drawing/2014/main" id="{00000000-0008-0000-1200-000013000000}"/>
                  </a:ext>
                </a:extLst>
              </p:cNvPr>
              <p:cNvSpPr txBox="1"/>
              <p:nvPr/>
            </p:nvSpPr>
            <p:spPr>
              <a:xfrm>
                <a:off x="1399134" y="8394"/>
                <a:ext cx="622829" cy="187655"/>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1000" b="1"/>
                  <a:t>2019</a:t>
                </a:r>
              </a:p>
            </p:txBody>
          </p:sp>
          <p:sp>
            <p:nvSpPr>
              <p:cNvPr id="123" name="TextBox 54">
                <a:extLst>
                  <a:ext uri="{FF2B5EF4-FFF2-40B4-BE49-F238E27FC236}">
                    <a16:creationId xmlns:a16="http://schemas.microsoft.com/office/drawing/2014/main" id="{00000000-0008-0000-1200-000014000000}"/>
                  </a:ext>
                </a:extLst>
              </p:cNvPr>
              <p:cNvSpPr txBox="1"/>
              <p:nvPr/>
            </p:nvSpPr>
            <p:spPr>
              <a:xfrm>
                <a:off x="2506854" y="6196"/>
                <a:ext cx="756180" cy="201763"/>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1000" b="1"/>
                  <a:t>2020</a:t>
                </a:r>
              </a:p>
            </p:txBody>
          </p:sp>
          <p:sp>
            <p:nvSpPr>
              <p:cNvPr id="124" name="TextBox 55">
                <a:extLst>
                  <a:ext uri="{FF2B5EF4-FFF2-40B4-BE49-F238E27FC236}">
                    <a16:creationId xmlns:a16="http://schemas.microsoft.com/office/drawing/2014/main" id="{00000000-0008-0000-1200-000015000000}"/>
                  </a:ext>
                </a:extLst>
              </p:cNvPr>
              <p:cNvSpPr txBox="1"/>
              <p:nvPr/>
            </p:nvSpPr>
            <p:spPr>
              <a:xfrm>
                <a:off x="3627665" y="18405"/>
                <a:ext cx="851430" cy="159079"/>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1000" b="1"/>
                  <a:t>2021</a:t>
                </a:r>
              </a:p>
            </p:txBody>
          </p:sp>
          <p:sp>
            <p:nvSpPr>
              <p:cNvPr id="125" name="TextBox 56">
                <a:extLst>
                  <a:ext uri="{FF2B5EF4-FFF2-40B4-BE49-F238E27FC236}">
                    <a16:creationId xmlns:a16="http://schemas.microsoft.com/office/drawing/2014/main" id="{00000000-0008-0000-1200-000016000000}"/>
                  </a:ext>
                </a:extLst>
              </p:cNvPr>
              <p:cNvSpPr txBox="1"/>
              <p:nvPr/>
            </p:nvSpPr>
            <p:spPr>
              <a:xfrm>
                <a:off x="4924482" y="7037"/>
                <a:ext cx="609600" cy="196469"/>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1000" b="1"/>
                  <a:t>2022</a:t>
                </a:r>
              </a:p>
            </p:txBody>
          </p:sp>
        </p:grpSp>
      </p:grpSp>
      <p:graphicFrame>
        <p:nvGraphicFramePr>
          <p:cNvPr id="161" name="Chart 160">
            <a:extLst>
              <a:ext uri="{FF2B5EF4-FFF2-40B4-BE49-F238E27FC236}">
                <a16:creationId xmlns:a16="http://schemas.microsoft.com/office/drawing/2014/main" id="{00000000-0008-0000-1200-00003D000000}"/>
              </a:ext>
            </a:extLst>
          </p:cNvPr>
          <p:cNvGraphicFramePr>
            <a:graphicFrameLocks/>
          </p:cNvGraphicFramePr>
          <p:nvPr>
            <p:extLst>
              <p:ext uri="{D42A27DB-BD31-4B8C-83A1-F6EECF244321}">
                <p14:modId xmlns:p14="http://schemas.microsoft.com/office/powerpoint/2010/main" val="3239237044"/>
              </p:ext>
            </p:extLst>
          </p:nvPr>
        </p:nvGraphicFramePr>
        <p:xfrm>
          <a:off x="7795054" y="1441412"/>
          <a:ext cx="1366398" cy="1049656"/>
        </p:xfrm>
        <a:graphic>
          <a:graphicData uri="http://schemas.openxmlformats.org/drawingml/2006/chart">
            <c:chart xmlns:c="http://schemas.openxmlformats.org/drawingml/2006/chart" xmlns:r="http://schemas.openxmlformats.org/officeDocument/2006/relationships" r:id="rId29"/>
          </a:graphicData>
        </a:graphic>
      </p:graphicFrame>
      <p:graphicFrame>
        <p:nvGraphicFramePr>
          <p:cNvPr id="162" name="Chart 161">
            <a:extLst>
              <a:ext uri="{FF2B5EF4-FFF2-40B4-BE49-F238E27FC236}">
                <a16:creationId xmlns:a16="http://schemas.microsoft.com/office/drawing/2014/main" id="{00000000-0008-0000-1200-00003E000000}"/>
              </a:ext>
            </a:extLst>
          </p:cNvPr>
          <p:cNvGraphicFramePr>
            <a:graphicFrameLocks/>
          </p:cNvGraphicFramePr>
          <p:nvPr>
            <p:extLst>
              <p:ext uri="{D42A27DB-BD31-4B8C-83A1-F6EECF244321}">
                <p14:modId xmlns:p14="http://schemas.microsoft.com/office/powerpoint/2010/main" val="3799356680"/>
              </p:ext>
            </p:extLst>
          </p:nvPr>
        </p:nvGraphicFramePr>
        <p:xfrm>
          <a:off x="7779181" y="2403437"/>
          <a:ext cx="1366147" cy="1251586"/>
        </p:xfrm>
        <a:graphic>
          <a:graphicData uri="http://schemas.openxmlformats.org/drawingml/2006/chart">
            <c:chart xmlns:c="http://schemas.openxmlformats.org/drawingml/2006/chart" xmlns:r="http://schemas.openxmlformats.org/officeDocument/2006/relationships" r:id="rId30"/>
          </a:graphicData>
        </a:graphic>
      </p:graphicFrame>
      <p:graphicFrame>
        <p:nvGraphicFramePr>
          <p:cNvPr id="163" name="Chart 162">
            <a:extLst>
              <a:ext uri="{FF2B5EF4-FFF2-40B4-BE49-F238E27FC236}">
                <a16:creationId xmlns:a16="http://schemas.microsoft.com/office/drawing/2014/main" id="{00000000-0008-0000-1200-00003F000000}"/>
              </a:ext>
            </a:extLst>
          </p:cNvPr>
          <p:cNvGraphicFramePr>
            <a:graphicFrameLocks/>
          </p:cNvGraphicFramePr>
          <p:nvPr>
            <p:extLst>
              <p:ext uri="{D42A27DB-BD31-4B8C-83A1-F6EECF244321}">
                <p14:modId xmlns:p14="http://schemas.microsoft.com/office/powerpoint/2010/main" val="3744291980"/>
              </p:ext>
            </p:extLst>
          </p:nvPr>
        </p:nvGraphicFramePr>
        <p:xfrm>
          <a:off x="7806168" y="3453092"/>
          <a:ext cx="1366147" cy="1267362"/>
        </p:xfrm>
        <a:graphic>
          <a:graphicData uri="http://schemas.openxmlformats.org/drawingml/2006/chart">
            <c:chart xmlns:c="http://schemas.openxmlformats.org/drawingml/2006/chart" xmlns:r="http://schemas.openxmlformats.org/officeDocument/2006/relationships" r:id="rId31"/>
          </a:graphicData>
        </a:graphic>
      </p:graphicFrame>
      <p:graphicFrame>
        <p:nvGraphicFramePr>
          <p:cNvPr id="164" name="Chart 163">
            <a:extLst>
              <a:ext uri="{FF2B5EF4-FFF2-40B4-BE49-F238E27FC236}">
                <a16:creationId xmlns:a16="http://schemas.microsoft.com/office/drawing/2014/main" id="{00000000-0008-0000-1200-000040000000}"/>
              </a:ext>
            </a:extLst>
          </p:cNvPr>
          <p:cNvGraphicFramePr>
            <a:graphicFrameLocks/>
          </p:cNvGraphicFramePr>
          <p:nvPr>
            <p:extLst>
              <p:ext uri="{D42A27DB-BD31-4B8C-83A1-F6EECF244321}">
                <p14:modId xmlns:p14="http://schemas.microsoft.com/office/powerpoint/2010/main" val="916057101"/>
              </p:ext>
            </p:extLst>
          </p:nvPr>
        </p:nvGraphicFramePr>
        <p:xfrm>
          <a:off x="7818868" y="4531322"/>
          <a:ext cx="1366146" cy="1135380"/>
        </p:xfrm>
        <a:graphic>
          <a:graphicData uri="http://schemas.openxmlformats.org/drawingml/2006/chart">
            <c:chart xmlns:c="http://schemas.openxmlformats.org/drawingml/2006/chart" xmlns:r="http://schemas.openxmlformats.org/officeDocument/2006/relationships" r:id="rId32"/>
          </a:graphicData>
        </a:graphic>
      </p:graphicFrame>
      <p:graphicFrame>
        <p:nvGraphicFramePr>
          <p:cNvPr id="165" name="Chart 164">
            <a:extLst>
              <a:ext uri="{FF2B5EF4-FFF2-40B4-BE49-F238E27FC236}">
                <a16:creationId xmlns:a16="http://schemas.microsoft.com/office/drawing/2014/main" id="{00000000-0008-0000-1200-000041000000}"/>
              </a:ext>
            </a:extLst>
          </p:cNvPr>
          <p:cNvGraphicFramePr>
            <a:graphicFrameLocks/>
          </p:cNvGraphicFramePr>
          <p:nvPr>
            <p:extLst>
              <p:ext uri="{D42A27DB-BD31-4B8C-83A1-F6EECF244321}">
                <p14:modId xmlns:p14="http://schemas.microsoft.com/office/powerpoint/2010/main" val="1069542225"/>
              </p:ext>
            </p:extLst>
          </p:nvPr>
        </p:nvGraphicFramePr>
        <p:xfrm>
          <a:off x="7810931" y="5657178"/>
          <a:ext cx="1366283" cy="1000125"/>
        </p:xfrm>
        <a:graphic>
          <a:graphicData uri="http://schemas.openxmlformats.org/drawingml/2006/chart">
            <c:chart xmlns:c="http://schemas.openxmlformats.org/drawingml/2006/chart" xmlns:r="http://schemas.openxmlformats.org/officeDocument/2006/relationships" r:id="rId33"/>
          </a:graphicData>
        </a:graphic>
      </p:graphicFrame>
    </p:spTree>
    <p:extLst>
      <p:ext uri="{BB962C8B-B14F-4D97-AF65-F5344CB8AC3E}">
        <p14:creationId xmlns:p14="http://schemas.microsoft.com/office/powerpoint/2010/main" val="23292260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9369" y="704013"/>
            <a:ext cx="8781157" cy="242213"/>
          </a:xfrm>
        </p:spPr>
        <p:txBody>
          <a:bodyPr lIns="91440" tIns="45720" rIns="91440" bIns="45720" anchor="t"/>
          <a:lstStyle/>
          <a:p>
            <a:r>
              <a:rPr lang="en-US"/>
              <a:t>18 ERCs Referenced in Slides 1–5</a:t>
            </a:r>
          </a:p>
        </p:txBody>
      </p:sp>
      <p:sp>
        <p:nvSpPr>
          <p:cNvPr id="4" name="Slide Number Placeholder 3"/>
          <p:cNvSpPr>
            <a:spLocks noGrp="1"/>
          </p:cNvSpPr>
          <p:nvPr>
            <p:ph type="sldNum" sz="quarter" idx="12"/>
          </p:nvPr>
        </p:nvSpPr>
        <p:spPr/>
        <p:txBody>
          <a:bodyPr/>
          <a:lstStyle/>
          <a:p>
            <a:pPr algn="ctr"/>
            <a:r>
              <a:rPr lang="en-US" sz="1600" b="1" err="1">
                <a:solidFill>
                  <a:prstClr val="black"/>
                </a:solidFill>
              </a:rPr>
              <a:t>i</a:t>
            </a:r>
            <a:r>
              <a:rPr lang="en-US" sz="1600" b="1">
                <a:solidFill>
                  <a:prstClr val="black"/>
                </a:solidFill>
              </a:rPr>
              <a:t>.</a:t>
            </a:r>
          </a:p>
        </p:txBody>
      </p:sp>
      <p:sp>
        <p:nvSpPr>
          <p:cNvPr id="9" name="Text Box 20">
            <a:extLst>
              <a:ext uri="{FF2B5EF4-FFF2-40B4-BE49-F238E27FC236}">
                <a16:creationId xmlns:a16="http://schemas.microsoft.com/office/drawing/2014/main" id="{D3545174-2399-44DA-8B39-7EB1FBDEF86F}"/>
              </a:ext>
            </a:extLst>
          </p:cNvPr>
          <p:cNvSpPr txBox="1">
            <a:spLocks noChangeArrowheads="1"/>
          </p:cNvSpPr>
          <p:nvPr/>
        </p:nvSpPr>
        <p:spPr bwMode="auto">
          <a:xfrm>
            <a:off x="1289370" y="6423844"/>
            <a:ext cx="7433984" cy="276999"/>
          </a:xfrm>
          <a:prstGeom prst="rect">
            <a:avLst/>
          </a:prstGeom>
          <a:noFill/>
          <a:ln w="9525">
            <a:noFill/>
            <a:miter lim="800000"/>
            <a:headEnd/>
            <a:tailEnd/>
          </a:ln>
        </p:spPr>
        <p:txBody>
          <a:bodyPr wrap="square"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200" i="1"/>
              <a:t>*AY and RY denotes the Award Year and Reporting Year Range</a:t>
            </a:r>
            <a:endParaRPr lang="en-US" sz="1200" i="1">
              <a:cs typeface="Calibri"/>
            </a:endParaRPr>
          </a:p>
        </p:txBody>
      </p:sp>
      <p:graphicFrame>
        <p:nvGraphicFramePr>
          <p:cNvPr id="3" name="Table 2">
            <a:extLst>
              <a:ext uri="{FF2B5EF4-FFF2-40B4-BE49-F238E27FC236}">
                <a16:creationId xmlns:a16="http://schemas.microsoft.com/office/drawing/2014/main" id="{270A1FCC-CBD3-CCDB-FA1C-E868B472C85E}"/>
              </a:ext>
            </a:extLst>
          </p:cNvPr>
          <p:cNvGraphicFramePr>
            <a:graphicFrameLocks noGrp="1"/>
          </p:cNvGraphicFramePr>
          <p:nvPr>
            <p:extLst>
              <p:ext uri="{D42A27DB-BD31-4B8C-83A1-F6EECF244321}">
                <p14:modId xmlns:p14="http://schemas.microsoft.com/office/powerpoint/2010/main" val="3155599720"/>
              </p:ext>
            </p:extLst>
          </p:nvPr>
        </p:nvGraphicFramePr>
        <p:xfrm>
          <a:off x="1289368" y="1153199"/>
          <a:ext cx="9676853" cy="5193160"/>
        </p:xfrm>
        <a:graphic>
          <a:graphicData uri="http://schemas.openxmlformats.org/drawingml/2006/table">
            <a:tbl>
              <a:tblPr/>
              <a:tblGrid>
                <a:gridCol w="4710922">
                  <a:extLst>
                    <a:ext uri="{9D8B030D-6E8A-4147-A177-3AD203B41FA5}">
                      <a16:colId xmlns:a16="http://schemas.microsoft.com/office/drawing/2014/main" val="3454492957"/>
                    </a:ext>
                  </a:extLst>
                </a:gridCol>
                <a:gridCol w="4965931">
                  <a:extLst>
                    <a:ext uri="{9D8B030D-6E8A-4147-A177-3AD203B41FA5}">
                      <a16:colId xmlns:a16="http://schemas.microsoft.com/office/drawing/2014/main" val="61295546"/>
                    </a:ext>
                  </a:extLst>
                </a:gridCol>
              </a:tblGrid>
              <a:tr h="660246">
                <a:tc>
                  <a:txBody>
                    <a:bodyPr/>
                    <a:lstStyle/>
                    <a:p>
                      <a:pPr algn="l" rtl="0" fontAlgn="t"/>
                      <a:r>
                        <a:rPr lang="en-US" sz="1100" b="0" i="0" u="none" strike="noStrike">
                          <a:solidFill>
                            <a:srgbClr val="000000"/>
                          </a:solidFill>
                          <a:effectLst/>
                          <a:latin typeface="Calibri" panose="020F0502020204030204" pitchFamily="34" charset="0"/>
                        </a:rPr>
                        <a:t>NSF Nanosystems Engineering Research Center for Nanomanufacturing Systems for Mobile Computing and Mobile Energy Technologies at University of Texas (NASCENT) </a:t>
                      </a:r>
                      <a:r>
                        <a:rPr lang="en-US" sz="1050" b="0" i="0" u="none" strike="noStrike">
                          <a:solidFill>
                            <a:srgbClr val="000000"/>
                          </a:solidFill>
                          <a:effectLst/>
                          <a:latin typeface="Calibri" panose="020F0502020204030204" pitchFamily="34" charset="0"/>
                        </a:rPr>
                        <a:t>(Class: 2012; AY: 2012 – 2023; RY: 2012 – 2023)*</a:t>
                      </a:r>
                      <a:endParaRPr lang="en-US" sz="1100" b="0" i="0" u="none" strike="noStrike">
                        <a:solidFill>
                          <a:srgbClr val="000000"/>
                        </a:solidFill>
                        <a:effectLst/>
                        <a:latin typeface="Calibri" panose="020F0502020204030204" pitchFamily="34" charset="0"/>
                      </a:endParaRPr>
                    </a:p>
                  </a:txBody>
                  <a:tcPr marL="4614" marR="4614" marT="4614" marB="0">
                    <a:lnL>
                      <a:noFill/>
                    </a:lnL>
                    <a:lnR>
                      <a:noFill/>
                    </a:lnR>
                    <a:lnT w="12700" cap="flat" cmpd="sng" algn="ctr">
                      <a:solidFill>
                        <a:srgbClr val="98C723"/>
                      </a:solidFill>
                      <a:prstDash val="solid"/>
                      <a:round/>
                      <a:headEnd type="none" w="med" len="med"/>
                      <a:tailEnd type="none" w="med" len="med"/>
                    </a:lnT>
                    <a:lnB>
                      <a:noFill/>
                    </a:lnB>
                    <a:noFill/>
                  </a:tcPr>
                </a:tc>
                <a:tc>
                  <a:txBody>
                    <a:bodyPr/>
                    <a:lstStyle/>
                    <a:p>
                      <a:pPr algn="l" rtl="0" fontAlgn="t"/>
                      <a:r>
                        <a:rPr lang="en-US" sz="1100" b="0" i="0" u="none" strike="noStrike">
                          <a:solidFill>
                            <a:srgbClr val="000000"/>
                          </a:solidFill>
                          <a:effectLst/>
                          <a:latin typeface="Calibri" panose="020F0502020204030204" pitchFamily="34" charset="0"/>
                        </a:rPr>
                        <a:t>NSF Engineering Research Center for the Internet of Things for Precision Agriculture (IoT4Ag) </a:t>
                      </a:r>
                      <a:r>
                        <a:rPr lang="en-US" sz="1050" b="0" i="0" u="none" strike="noStrike">
                          <a:solidFill>
                            <a:srgbClr val="000000"/>
                          </a:solidFill>
                          <a:effectLst/>
                          <a:latin typeface="Calibri" panose="020F0502020204030204" pitchFamily="34" charset="0"/>
                        </a:rPr>
                        <a:t>(Class: 2020; AY: 2020 – 2023; RY: 2020 – 2023)*</a:t>
                      </a:r>
                      <a:endParaRPr lang="en-US" sz="1100" b="0" i="0" u="none" strike="noStrike">
                        <a:solidFill>
                          <a:srgbClr val="000000"/>
                        </a:solidFill>
                        <a:effectLst/>
                        <a:latin typeface="Calibri" panose="020F0502020204030204" pitchFamily="34" charset="0"/>
                      </a:endParaRPr>
                    </a:p>
                  </a:txBody>
                  <a:tcPr marL="4614" marR="4614" marT="4614" marB="0">
                    <a:lnL>
                      <a:noFill/>
                    </a:lnL>
                    <a:lnR>
                      <a:noFill/>
                    </a:lnR>
                    <a:lnT w="12700" cap="flat" cmpd="sng" algn="ctr">
                      <a:solidFill>
                        <a:srgbClr val="98C723"/>
                      </a:solidFill>
                      <a:prstDash val="solid"/>
                      <a:round/>
                      <a:headEnd type="none" w="med" len="med"/>
                      <a:tailEnd type="none" w="med" len="med"/>
                    </a:lnT>
                    <a:lnB>
                      <a:noFill/>
                    </a:lnB>
                    <a:noFill/>
                  </a:tcPr>
                </a:tc>
                <a:extLst>
                  <a:ext uri="{0D108BD9-81ED-4DB2-BD59-A6C34878D82A}">
                    <a16:rowId xmlns:a16="http://schemas.microsoft.com/office/drawing/2014/main" val="2777551349"/>
                  </a:ext>
                </a:extLst>
              </a:tr>
              <a:tr h="649242">
                <a:tc>
                  <a:txBody>
                    <a:bodyPr/>
                    <a:lstStyle/>
                    <a:p>
                      <a:pPr algn="l" rtl="0" fontAlgn="t"/>
                      <a:r>
                        <a:rPr lang="en-US" sz="1100" b="0" i="0" u="none" strike="noStrike">
                          <a:solidFill>
                            <a:srgbClr val="000000"/>
                          </a:solidFill>
                          <a:effectLst/>
                          <a:highlight>
                            <a:srgbClr val="EBF1DE"/>
                          </a:highlight>
                          <a:latin typeface="Calibri" panose="020F0502020204030204" pitchFamily="34" charset="0"/>
                        </a:rPr>
                        <a:t>NSF Nanosystems Engineering Research Center for Advanced Self-Powered Systems of Integrated Sensors and Technologies (ASSIST) </a:t>
                      </a:r>
                      <a:r>
                        <a:rPr lang="en-US" sz="1050" b="0" i="0" u="none" strike="noStrike">
                          <a:solidFill>
                            <a:srgbClr val="000000"/>
                          </a:solidFill>
                          <a:effectLst/>
                          <a:highlight>
                            <a:srgbClr val="EBF1DE"/>
                          </a:highlight>
                          <a:latin typeface="Calibri" panose="020F0502020204030204" pitchFamily="34" charset="0"/>
                        </a:rPr>
                        <a:t>(Class: 2012; AY: 2012 – 2023; RY: 2012 – 2023)*</a:t>
                      </a:r>
                      <a:endParaRPr lang="en-US" sz="1100" b="0" i="0" u="none" strike="noStrike">
                        <a:solidFill>
                          <a:srgbClr val="000000"/>
                        </a:solidFill>
                        <a:effectLst/>
                        <a:highlight>
                          <a:srgbClr val="EBF1DE"/>
                        </a:highlight>
                        <a:latin typeface="Calibri" panose="020F0502020204030204" pitchFamily="34" charset="0"/>
                      </a:endParaRPr>
                    </a:p>
                  </a:txBody>
                  <a:tcPr marL="4614" marR="4614" marT="4614" marB="0">
                    <a:lnL>
                      <a:noFill/>
                    </a:lnL>
                    <a:lnR>
                      <a:noFill/>
                    </a:lnR>
                    <a:lnT>
                      <a:noFill/>
                    </a:lnT>
                    <a:lnB>
                      <a:noFill/>
                    </a:lnB>
                    <a:solidFill>
                      <a:srgbClr val="EBF1DE"/>
                    </a:solidFill>
                  </a:tcPr>
                </a:tc>
                <a:tc>
                  <a:txBody>
                    <a:bodyPr/>
                    <a:lstStyle/>
                    <a:p>
                      <a:pPr algn="l" rtl="0" fontAlgn="t"/>
                      <a:r>
                        <a:rPr lang="en-US" sz="1100" b="0" i="0" u="none" strike="noStrike">
                          <a:solidFill>
                            <a:srgbClr val="000000"/>
                          </a:solidFill>
                          <a:effectLst/>
                          <a:highlight>
                            <a:srgbClr val="EBF1DE"/>
                          </a:highlight>
                          <a:latin typeface="Calibri" panose="020F0502020204030204" pitchFamily="34" charset="0"/>
                        </a:rPr>
                        <a:t>Nanosystems Engineering Research Center for Nanotechnology Enabled Water Treatment Systems at Rice University (NEWT) </a:t>
                      </a:r>
                      <a:r>
                        <a:rPr lang="en-US" sz="1050" b="0" i="0" u="none" strike="noStrike">
                          <a:solidFill>
                            <a:srgbClr val="000000"/>
                          </a:solidFill>
                          <a:effectLst/>
                          <a:highlight>
                            <a:srgbClr val="EBF1DE"/>
                          </a:highlight>
                          <a:latin typeface="Calibri" panose="020F0502020204030204" pitchFamily="34" charset="0"/>
                        </a:rPr>
                        <a:t>(Class: 2015; AY: 2015 – 2023; RY: 2015 – 2023)*</a:t>
                      </a:r>
                      <a:endParaRPr lang="en-US" sz="1100" b="0" i="0" u="none" strike="noStrike">
                        <a:solidFill>
                          <a:srgbClr val="000000"/>
                        </a:solidFill>
                        <a:effectLst/>
                        <a:highlight>
                          <a:srgbClr val="EBF1DE"/>
                        </a:highlight>
                        <a:latin typeface="Calibri" panose="020F0502020204030204" pitchFamily="34" charset="0"/>
                      </a:endParaRPr>
                    </a:p>
                  </a:txBody>
                  <a:tcPr marL="4614" marR="4614" marT="4614" marB="0">
                    <a:lnL>
                      <a:noFill/>
                    </a:lnL>
                    <a:lnR>
                      <a:noFill/>
                    </a:lnR>
                    <a:lnT>
                      <a:noFill/>
                    </a:lnT>
                    <a:lnB>
                      <a:noFill/>
                    </a:lnB>
                    <a:solidFill>
                      <a:srgbClr val="EBF1DE"/>
                    </a:solidFill>
                  </a:tcPr>
                </a:tc>
                <a:extLst>
                  <a:ext uri="{0D108BD9-81ED-4DB2-BD59-A6C34878D82A}">
                    <a16:rowId xmlns:a16="http://schemas.microsoft.com/office/drawing/2014/main" val="2098860749"/>
                  </a:ext>
                </a:extLst>
              </a:tr>
              <a:tr h="495184">
                <a:tc>
                  <a:txBody>
                    <a:bodyPr/>
                    <a:lstStyle/>
                    <a:p>
                      <a:pPr algn="l" rtl="0" fontAlgn="t"/>
                      <a:r>
                        <a:rPr lang="en-US" sz="1100" b="0" i="0" u="none" strike="noStrike">
                          <a:solidFill>
                            <a:srgbClr val="000000"/>
                          </a:solidFill>
                          <a:effectLst/>
                          <a:latin typeface="Calibri" panose="020F0502020204030204" pitchFamily="34" charset="0"/>
                        </a:rPr>
                        <a:t>Engineering Research Center for Bio-­mediated and Bio­inspired Geotechnics at Arizona State University (CBBG) </a:t>
                      </a:r>
                      <a:r>
                        <a:rPr lang="en-US" sz="1050" b="0" i="0" u="none" strike="noStrike">
                          <a:solidFill>
                            <a:srgbClr val="000000"/>
                          </a:solidFill>
                          <a:effectLst/>
                          <a:latin typeface="Calibri" panose="020F0502020204030204" pitchFamily="34" charset="0"/>
                        </a:rPr>
                        <a:t>(Class: 2015; AY: 2015 – 2023; RY: 2015 – 2023)*</a:t>
                      </a:r>
                      <a:endParaRPr lang="en-US" sz="1100" b="0" i="0" u="none" strike="noStrike">
                        <a:solidFill>
                          <a:srgbClr val="000000"/>
                        </a:solidFill>
                        <a:effectLst/>
                        <a:latin typeface="Calibri" panose="020F0502020204030204" pitchFamily="34" charset="0"/>
                      </a:endParaRPr>
                    </a:p>
                  </a:txBody>
                  <a:tcPr marL="4614" marR="4614" marT="4614" marB="0">
                    <a:lnL>
                      <a:noFill/>
                    </a:lnL>
                    <a:lnR>
                      <a:noFill/>
                    </a:lnR>
                    <a:lnT>
                      <a:noFill/>
                    </a:lnT>
                    <a:lnB>
                      <a:noFill/>
                    </a:lnB>
                    <a:noFill/>
                  </a:tcPr>
                </a:tc>
                <a:tc>
                  <a:txBody>
                    <a:bodyPr/>
                    <a:lstStyle/>
                    <a:p>
                      <a:pPr algn="l" rtl="0" fontAlgn="t"/>
                      <a:r>
                        <a:rPr lang="en-US" sz="1100" b="0" i="0" u="none" strike="noStrike">
                          <a:solidFill>
                            <a:srgbClr val="000000"/>
                          </a:solidFill>
                          <a:effectLst/>
                          <a:latin typeface="Calibri" panose="020F0502020204030204" pitchFamily="34" charset="0"/>
                        </a:rPr>
                        <a:t>ERC for Precise Advanced Technologies and Health Systems for Underserved Populations at Texas A&amp;M University (PATHS-UP) </a:t>
                      </a:r>
                      <a:r>
                        <a:rPr lang="en-US" sz="1050" b="0" i="0" u="none" strike="noStrike">
                          <a:solidFill>
                            <a:srgbClr val="000000"/>
                          </a:solidFill>
                          <a:effectLst/>
                          <a:latin typeface="Calibri" panose="020F0502020204030204" pitchFamily="34" charset="0"/>
                        </a:rPr>
                        <a:t>(Class: 2017; AY: 2017 – 2023; RY: 2017 – 2023)*</a:t>
                      </a:r>
                      <a:endParaRPr lang="en-US" sz="1100" b="0" i="0" u="none" strike="noStrike">
                        <a:solidFill>
                          <a:srgbClr val="000000"/>
                        </a:solidFill>
                        <a:effectLst/>
                        <a:latin typeface="Calibri" panose="020F0502020204030204" pitchFamily="34" charset="0"/>
                      </a:endParaRPr>
                    </a:p>
                  </a:txBody>
                  <a:tcPr marL="4614" marR="4614" marT="4614" marB="0">
                    <a:lnL>
                      <a:noFill/>
                    </a:lnL>
                    <a:lnR>
                      <a:noFill/>
                    </a:lnR>
                    <a:lnT>
                      <a:noFill/>
                    </a:lnT>
                    <a:lnB>
                      <a:noFill/>
                    </a:lnB>
                    <a:noFill/>
                  </a:tcPr>
                </a:tc>
                <a:extLst>
                  <a:ext uri="{0D108BD9-81ED-4DB2-BD59-A6C34878D82A}">
                    <a16:rowId xmlns:a16="http://schemas.microsoft.com/office/drawing/2014/main" val="1896136327"/>
                  </a:ext>
                </a:extLst>
              </a:tr>
              <a:tr h="632735">
                <a:tc>
                  <a:txBody>
                    <a:bodyPr/>
                    <a:lstStyle/>
                    <a:p>
                      <a:pPr algn="l" rtl="0" fontAlgn="t"/>
                      <a:r>
                        <a:rPr lang="en-US" sz="1100" b="0" i="0" u="none" strike="noStrike">
                          <a:solidFill>
                            <a:srgbClr val="000000"/>
                          </a:solidFill>
                          <a:effectLst/>
                          <a:highlight>
                            <a:srgbClr val="EBF1DE"/>
                          </a:highlight>
                          <a:latin typeface="Calibri" panose="020F0502020204030204" pitchFamily="34" charset="0"/>
                        </a:rPr>
                        <a:t>ERC for Directed Multiscale Assembly of Cellular Metamaterials with Nanoscale Precision at Boston University (CELL-MET) </a:t>
                      </a:r>
                      <a:r>
                        <a:rPr lang="en-US" sz="1050" b="0" i="0" u="none" strike="noStrike">
                          <a:solidFill>
                            <a:srgbClr val="000000"/>
                          </a:solidFill>
                          <a:effectLst/>
                          <a:highlight>
                            <a:srgbClr val="EBF1DE"/>
                          </a:highlight>
                          <a:latin typeface="Calibri" panose="020F0502020204030204" pitchFamily="34" charset="0"/>
                        </a:rPr>
                        <a:t>(Class: 2017; AY: 2017 – 2023; RY: 2017 – 2023)*</a:t>
                      </a:r>
                      <a:endParaRPr lang="en-US" sz="1100" b="0" i="0" u="none" strike="noStrike">
                        <a:solidFill>
                          <a:srgbClr val="000000"/>
                        </a:solidFill>
                        <a:effectLst/>
                        <a:highlight>
                          <a:srgbClr val="EBF1DE"/>
                        </a:highlight>
                        <a:latin typeface="Calibri" panose="020F0502020204030204" pitchFamily="34" charset="0"/>
                      </a:endParaRPr>
                    </a:p>
                  </a:txBody>
                  <a:tcPr marL="4614" marR="4614" marT="4614" marB="0">
                    <a:lnL>
                      <a:noFill/>
                    </a:lnL>
                    <a:lnR>
                      <a:noFill/>
                    </a:lnR>
                    <a:lnT>
                      <a:noFill/>
                    </a:lnT>
                    <a:lnB>
                      <a:noFill/>
                    </a:lnB>
                    <a:solidFill>
                      <a:srgbClr val="EBF1DE"/>
                    </a:solidFill>
                  </a:tcPr>
                </a:tc>
                <a:tc>
                  <a:txBody>
                    <a:bodyPr/>
                    <a:lstStyle/>
                    <a:p>
                      <a:pPr algn="l" rtl="0" fontAlgn="t"/>
                      <a:r>
                        <a:rPr lang="en-US" sz="1100" b="0" i="0" u="none" strike="noStrike">
                          <a:solidFill>
                            <a:srgbClr val="000000"/>
                          </a:solidFill>
                          <a:effectLst/>
                          <a:highlight>
                            <a:srgbClr val="EBF1DE"/>
                          </a:highlight>
                          <a:latin typeface="Calibri" panose="020F0502020204030204" pitchFamily="34" charset="0"/>
                        </a:rPr>
                        <a:t>ERC for Power Optimization for Electro­Thermal Systems at University of Illinois (POETS) </a:t>
                      </a:r>
                      <a:r>
                        <a:rPr lang="en-US" sz="1050" b="0" i="0" u="none" strike="noStrike">
                          <a:solidFill>
                            <a:srgbClr val="000000"/>
                          </a:solidFill>
                          <a:effectLst/>
                          <a:highlight>
                            <a:srgbClr val="EBF1DE"/>
                          </a:highlight>
                          <a:latin typeface="Calibri" panose="020F0502020204030204" pitchFamily="34" charset="0"/>
                        </a:rPr>
                        <a:t>(Class: 2015; AY: 2015 – 2023; RY: 2015 – 2023)*</a:t>
                      </a:r>
                      <a:endParaRPr lang="en-US" sz="1100" b="0" i="0" u="none" strike="noStrike">
                        <a:solidFill>
                          <a:srgbClr val="000000"/>
                        </a:solidFill>
                        <a:effectLst/>
                        <a:highlight>
                          <a:srgbClr val="EBF1DE"/>
                        </a:highlight>
                        <a:latin typeface="Calibri" panose="020F0502020204030204" pitchFamily="34" charset="0"/>
                      </a:endParaRPr>
                    </a:p>
                  </a:txBody>
                  <a:tcPr marL="4614" marR="4614" marT="4614" marB="0">
                    <a:lnL>
                      <a:noFill/>
                    </a:lnL>
                    <a:lnR>
                      <a:noFill/>
                    </a:lnR>
                    <a:lnT>
                      <a:noFill/>
                    </a:lnT>
                    <a:lnB>
                      <a:noFill/>
                    </a:lnB>
                    <a:solidFill>
                      <a:srgbClr val="EBF1DE"/>
                    </a:solidFill>
                  </a:tcPr>
                </a:tc>
                <a:extLst>
                  <a:ext uri="{0D108BD9-81ED-4DB2-BD59-A6C34878D82A}">
                    <a16:rowId xmlns:a16="http://schemas.microsoft.com/office/drawing/2014/main" val="3620922810"/>
                  </a:ext>
                </a:extLst>
              </a:tr>
              <a:tr h="627233">
                <a:tc>
                  <a:txBody>
                    <a:bodyPr/>
                    <a:lstStyle/>
                    <a:p>
                      <a:pPr algn="l" rtl="0" fontAlgn="t"/>
                      <a:r>
                        <a:rPr lang="en-US" sz="1100" b="0" i="0" u="none" strike="noStrike">
                          <a:solidFill>
                            <a:srgbClr val="000000"/>
                          </a:solidFill>
                          <a:effectLst/>
                          <a:latin typeface="Calibri" panose="020F0502020204030204" pitchFamily="34" charset="0"/>
                        </a:rPr>
                        <a:t>ERC for Innovative and Strategic Transformation of Alkane Resources at Purdue University (CISTAR) </a:t>
                      </a:r>
                      <a:r>
                        <a:rPr lang="en-US" sz="1050" b="0" i="0" u="none" strike="noStrike">
                          <a:solidFill>
                            <a:srgbClr val="000000"/>
                          </a:solidFill>
                          <a:effectLst/>
                          <a:latin typeface="Calibri" panose="020F0502020204030204" pitchFamily="34" charset="0"/>
                        </a:rPr>
                        <a:t>(Class: 2017; AY: 2017 – 2023; RY: 2017 – 2023)*</a:t>
                      </a:r>
                      <a:endParaRPr lang="en-US" sz="1100" b="0" i="0" u="none" strike="noStrike">
                        <a:solidFill>
                          <a:srgbClr val="000000"/>
                        </a:solidFill>
                        <a:effectLst/>
                        <a:latin typeface="Calibri" panose="020F0502020204030204" pitchFamily="34" charset="0"/>
                      </a:endParaRPr>
                    </a:p>
                  </a:txBody>
                  <a:tcPr marL="4614" marR="4614" marT="4614" marB="0">
                    <a:lnL>
                      <a:noFill/>
                    </a:lnL>
                    <a:lnR>
                      <a:noFill/>
                    </a:lnR>
                    <a:lnT>
                      <a:noFill/>
                    </a:lnT>
                    <a:lnB>
                      <a:noFill/>
                    </a:lnB>
                    <a:noFill/>
                  </a:tcPr>
                </a:tc>
                <a:tc>
                  <a:txBody>
                    <a:bodyPr/>
                    <a:lstStyle/>
                    <a:p>
                      <a:pPr algn="l" rtl="0" fontAlgn="t"/>
                      <a:r>
                        <a:rPr lang="en-US" sz="1100" b="0" i="0" u="none" strike="noStrike">
                          <a:solidFill>
                            <a:srgbClr val="000000"/>
                          </a:solidFill>
                          <a:effectLst/>
                          <a:latin typeface="Calibri" panose="020F0502020204030204" pitchFamily="34" charset="0"/>
                        </a:rPr>
                        <a:t>Nanosystems Engineering Research Center for Translational Applications of Nanoscale Multiferroic Systems at University of California Los Angeles (TANMS) </a:t>
                      </a:r>
                      <a:r>
                        <a:rPr lang="en-US" sz="1050" b="0" i="0" u="none" strike="noStrike">
                          <a:solidFill>
                            <a:srgbClr val="000000"/>
                          </a:solidFill>
                          <a:effectLst/>
                          <a:latin typeface="Calibri" panose="020F0502020204030204" pitchFamily="34" charset="0"/>
                        </a:rPr>
                        <a:t>(Class: 2012; AY: 2012 – 2023; RY: 2012 – 2023)*</a:t>
                      </a:r>
                      <a:endParaRPr lang="en-US" sz="1100" b="0" i="0" u="none" strike="noStrike">
                        <a:solidFill>
                          <a:srgbClr val="000000"/>
                        </a:solidFill>
                        <a:effectLst/>
                        <a:latin typeface="Calibri" panose="020F0502020204030204" pitchFamily="34" charset="0"/>
                      </a:endParaRPr>
                    </a:p>
                  </a:txBody>
                  <a:tcPr marL="4614" marR="4614" marT="4614" marB="0">
                    <a:lnL>
                      <a:noFill/>
                    </a:lnL>
                    <a:lnR>
                      <a:noFill/>
                    </a:lnR>
                    <a:lnT>
                      <a:noFill/>
                    </a:lnT>
                    <a:lnB>
                      <a:noFill/>
                    </a:lnB>
                    <a:noFill/>
                  </a:tcPr>
                </a:tc>
                <a:extLst>
                  <a:ext uri="{0D108BD9-81ED-4DB2-BD59-A6C34878D82A}">
                    <a16:rowId xmlns:a16="http://schemas.microsoft.com/office/drawing/2014/main" val="3641255178"/>
                  </a:ext>
                </a:extLst>
              </a:tr>
              <a:tr h="495184">
                <a:tc>
                  <a:txBody>
                    <a:bodyPr/>
                    <a:lstStyle/>
                    <a:p>
                      <a:pPr algn="l" rtl="0" fontAlgn="t"/>
                      <a:r>
                        <a:rPr lang="en-US" sz="1100" b="0" i="0" u="none" strike="noStrike">
                          <a:solidFill>
                            <a:srgbClr val="000000"/>
                          </a:solidFill>
                          <a:effectLst/>
                          <a:highlight>
                            <a:srgbClr val="EBF1DE"/>
                          </a:highlight>
                          <a:latin typeface="Calibri" panose="020F0502020204030204" pitchFamily="34" charset="0"/>
                        </a:rPr>
                        <a:t>ERC for Cell Manufacturing Technologies at Georgia Institute of Technology (CMaT) </a:t>
                      </a:r>
                      <a:r>
                        <a:rPr lang="en-US" sz="1050" b="0" i="0" u="none" strike="noStrike">
                          <a:solidFill>
                            <a:srgbClr val="000000"/>
                          </a:solidFill>
                          <a:effectLst/>
                          <a:highlight>
                            <a:srgbClr val="EBF1DE"/>
                          </a:highlight>
                          <a:latin typeface="Calibri" panose="020F0502020204030204" pitchFamily="34" charset="0"/>
                        </a:rPr>
                        <a:t>(Class: 2017; AY: 2017 – 2023; RY: 2017 – 2023)*</a:t>
                      </a:r>
                      <a:endParaRPr lang="en-US" sz="1100" b="0" i="0" u="none" strike="noStrike">
                        <a:solidFill>
                          <a:srgbClr val="000000"/>
                        </a:solidFill>
                        <a:effectLst/>
                        <a:highlight>
                          <a:srgbClr val="EBF1DE"/>
                        </a:highlight>
                        <a:latin typeface="Calibri" panose="020F0502020204030204" pitchFamily="34" charset="0"/>
                      </a:endParaRPr>
                    </a:p>
                  </a:txBody>
                  <a:tcPr marL="4614" marR="4614" marT="4614" marB="0">
                    <a:lnL>
                      <a:noFill/>
                    </a:lnL>
                    <a:lnR>
                      <a:noFill/>
                    </a:lnR>
                    <a:lnT>
                      <a:noFill/>
                    </a:lnT>
                    <a:lnB>
                      <a:noFill/>
                    </a:lnB>
                    <a:solidFill>
                      <a:srgbClr val="EBF1DE"/>
                    </a:solidFill>
                  </a:tcPr>
                </a:tc>
                <a:tc>
                  <a:txBody>
                    <a:bodyPr/>
                    <a:lstStyle/>
                    <a:p>
                      <a:pPr algn="l" rtl="0" fontAlgn="t"/>
                      <a:r>
                        <a:rPr lang="en-US" sz="1100" b="0" i="0" u="none" strike="noStrike">
                          <a:solidFill>
                            <a:srgbClr val="000000"/>
                          </a:solidFill>
                          <a:effectLst/>
                          <a:highlight>
                            <a:srgbClr val="EBF1DE"/>
                          </a:highlight>
                          <a:latin typeface="Calibri" panose="020F0502020204030204" pitchFamily="34" charset="0"/>
                        </a:rPr>
                        <a:t>NSF Engineering Research Center for Quantum Networks (CQN) </a:t>
                      </a:r>
                      <a:r>
                        <a:rPr lang="en-US" sz="1050" b="0" i="0" u="none" strike="noStrike">
                          <a:solidFill>
                            <a:srgbClr val="000000"/>
                          </a:solidFill>
                          <a:effectLst/>
                          <a:highlight>
                            <a:srgbClr val="EBF1DE"/>
                          </a:highlight>
                          <a:latin typeface="Calibri" panose="020F0502020204030204" pitchFamily="34" charset="0"/>
                        </a:rPr>
                        <a:t>(Class: 2020; AY: 2020 – 2023; RY: 2020 – 2023)*</a:t>
                      </a:r>
                      <a:endParaRPr lang="en-US" sz="1100" b="0" i="0" u="none" strike="noStrike">
                        <a:solidFill>
                          <a:srgbClr val="000000"/>
                        </a:solidFill>
                        <a:effectLst/>
                        <a:highlight>
                          <a:srgbClr val="EBF1DE"/>
                        </a:highlight>
                        <a:latin typeface="Calibri" panose="020F0502020204030204" pitchFamily="34" charset="0"/>
                      </a:endParaRPr>
                    </a:p>
                  </a:txBody>
                  <a:tcPr marL="4614" marR="4614" marT="4614" marB="0">
                    <a:lnL>
                      <a:noFill/>
                    </a:lnL>
                    <a:lnR>
                      <a:noFill/>
                    </a:lnR>
                    <a:lnT>
                      <a:noFill/>
                    </a:lnT>
                    <a:lnB>
                      <a:noFill/>
                    </a:lnB>
                    <a:solidFill>
                      <a:srgbClr val="EBF1DE"/>
                    </a:solidFill>
                  </a:tcPr>
                </a:tc>
                <a:extLst>
                  <a:ext uri="{0D108BD9-81ED-4DB2-BD59-A6C34878D82A}">
                    <a16:rowId xmlns:a16="http://schemas.microsoft.com/office/drawing/2014/main" val="537105482"/>
                  </a:ext>
                </a:extLst>
              </a:tr>
              <a:tr h="627233">
                <a:tc>
                  <a:txBody>
                    <a:bodyPr/>
                    <a:lstStyle/>
                    <a:p>
                      <a:pPr algn="l" rtl="0" fontAlgn="t"/>
                      <a:r>
                        <a:rPr lang="en-US" sz="1100" b="0" i="0" u="none" strike="noStrike">
                          <a:solidFill>
                            <a:srgbClr val="000000"/>
                          </a:solidFill>
                          <a:effectLst/>
                          <a:latin typeface="Calibri" panose="020F0502020204030204" pitchFamily="34" charset="0"/>
                        </a:rPr>
                        <a:t>NSF Engineering Research Center for Advancing Sustainability through Powered Infrastructure for Roadway Electrification (ASPIRE) </a:t>
                      </a:r>
                      <a:r>
                        <a:rPr lang="en-US" sz="1050" b="0" i="0" u="none" strike="noStrike">
                          <a:solidFill>
                            <a:srgbClr val="000000"/>
                          </a:solidFill>
                          <a:effectLst/>
                          <a:latin typeface="Calibri" panose="020F0502020204030204" pitchFamily="34" charset="0"/>
                        </a:rPr>
                        <a:t>(Class: 2020; AY: 2020 – 2023; RY: 2020 – 2023)*</a:t>
                      </a:r>
                      <a:endParaRPr lang="en-US" sz="1100" b="0" i="0" u="none" strike="noStrike">
                        <a:solidFill>
                          <a:srgbClr val="000000"/>
                        </a:solidFill>
                        <a:effectLst/>
                        <a:latin typeface="Calibri" panose="020F0502020204030204" pitchFamily="34" charset="0"/>
                      </a:endParaRPr>
                    </a:p>
                  </a:txBody>
                  <a:tcPr marL="4614" marR="4614" marT="4614" marB="0">
                    <a:lnL>
                      <a:noFill/>
                    </a:lnL>
                    <a:lnR>
                      <a:noFill/>
                    </a:lnR>
                    <a:lnT>
                      <a:noFill/>
                    </a:lnT>
                    <a:lnB>
                      <a:noFill/>
                    </a:lnB>
                    <a:noFill/>
                  </a:tcPr>
                </a:tc>
                <a:tc>
                  <a:txBody>
                    <a:bodyPr/>
                    <a:lstStyle/>
                    <a:p>
                      <a:pPr algn="l" rtl="0" fontAlgn="t"/>
                      <a:r>
                        <a:rPr lang="en-US" sz="1100" b="0" i="0" u="none" strike="noStrike">
                          <a:solidFill>
                            <a:srgbClr val="000000"/>
                          </a:solidFill>
                          <a:effectLst/>
                          <a:latin typeface="Calibri" panose="020F0502020204030204" pitchFamily="34" charset="0"/>
                        </a:rPr>
                        <a:t>ERC for Smart Streetscapes (CS3) </a:t>
                      </a:r>
                      <a:r>
                        <a:rPr lang="en-US" sz="1050" b="0" i="0" u="none" strike="noStrike">
                          <a:solidFill>
                            <a:srgbClr val="000000"/>
                          </a:solidFill>
                          <a:effectLst/>
                          <a:latin typeface="Calibri" panose="020F0502020204030204" pitchFamily="34" charset="0"/>
                        </a:rPr>
                        <a:t>(Class: 2022; AY: 2022 – 2023; RY: 2022 – 2023)*</a:t>
                      </a:r>
                      <a:endParaRPr lang="en-US" sz="1100" b="0" i="0" u="none" strike="noStrike">
                        <a:solidFill>
                          <a:srgbClr val="000000"/>
                        </a:solidFill>
                        <a:effectLst/>
                        <a:latin typeface="Calibri" panose="020F0502020204030204" pitchFamily="34" charset="0"/>
                      </a:endParaRPr>
                    </a:p>
                  </a:txBody>
                  <a:tcPr marL="4614" marR="4614" marT="4614" marB="0">
                    <a:lnL>
                      <a:noFill/>
                    </a:lnL>
                    <a:lnR>
                      <a:noFill/>
                    </a:lnR>
                    <a:lnT>
                      <a:noFill/>
                    </a:lnT>
                    <a:lnB>
                      <a:noFill/>
                    </a:lnB>
                    <a:noFill/>
                  </a:tcPr>
                </a:tc>
                <a:extLst>
                  <a:ext uri="{0D108BD9-81ED-4DB2-BD59-A6C34878D82A}">
                    <a16:rowId xmlns:a16="http://schemas.microsoft.com/office/drawing/2014/main" val="4065858866"/>
                  </a:ext>
                </a:extLst>
              </a:tr>
              <a:tr h="495184">
                <a:tc>
                  <a:txBody>
                    <a:bodyPr/>
                    <a:lstStyle/>
                    <a:p>
                      <a:pPr algn="l" rtl="0" fontAlgn="t"/>
                      <a:r>
                        <a:rPr lang="en-US" sz="1100" b="0" i="0" u="none" strike="noStrike">
                          <a:solidFill>
                            <a:srgbClr val="000000"/>
                          </a:solidFill>
                          <a:effectLst/>
                          <a:highlight>
                            <a:srgbClr val="EBF1DE"/>
                          </a:highlight>
                          <a:latin typeface="Calibri" panose="020F0502020204030204" pitchFamily="34" charset="0"/>
                        </a:rPr>
                        <a:t>NSF Engineering Research Center for Advanced Technologies for Preservation of Biological Systems (ATP-Bio) </a:t>
                      </a:r>
                      <a:r>
                        <a:rPr lang="en-US" sz="1050" b="0" i="0" u="none" strike="noStrike">
                          <a:solidFill>
                            <a:srgbClr val="000000"/>
                          </a:solidFill>
                          <a:effectLst/>
                          <a:highlight>
                            <a:srgbClr val="EBF1DE"/>
                          </a:highlight>
                          <a:latin typeface="Calibri" panose="020F0502020204030204" pitchFamily="34" charset="0"/>
                        </a:rPr>
                        <a:t>(Class: 2020; AY: 2020 – 2023; RY: 2020 – 2023)*</a:t>
                      </a:r>
                      <a:endParaRPr lang="en-US" sz="1100" b="0" i="0" u="none" strike="noStrike">
                        <a:solidFill>
                          <a:srgbClr val="000000"/>
                        </a:solidFill>
                        <a:effectLst/>
                        <a:highlight>
                          <a:srgbClr val="EBF1DE"/>
                        </a:highlight>
                        <a:latin typeface="Calibri" panose="020F0502020204030204" pitchFamily="34" charset="0"/>
                      </a:endParaRPr>
                    </a:p>
                  </a:txBody>
                  <a:tcPr marL="4614" marR="4614" marT="4614" marB="0">
                    <a:lnL>
                      <a:noFill/>
                    </a:lnL>
                    <a:lnR>
                      <a:noFill/>
                    </a:lnR>
                    <a:lnT>
                      <a:noFill/>
                    </a:lnT>
                    <a:lnB>
                      <a:noFill/>
                    </a:lnB>
                    <a:solidFill>
                      <a:srgbClr val="EBF1DE"/>
                    </a:solidFill>
                  </a:tcPr>
                </a:tc>
                <a:tc>
                  <a:txBody>
                    <a:bodyPr/>
                    <a:lstStyle/>
                    <a:p>
                      <a:pPr algn="l" rtl="0" fontAlgn="t"/>
                      <a:r>
                        <a:rPr lang="en-US" sz="1100" b="0" i="0" u="none" strike="noStrike">
                          <a:solidFill>
                            <a:srgbClr val="000000"/>
                          </a:solidFill>
                          <a:effectLst/>
                          <a:highlight>
                            <a:srgbClr val="EBF1DE"/>
                          </a:highlight>
                          <a:latin typeface="Calibri" panose="020F0502020204030204" pitchFamily="34" charset="0"/>
                        </a:rPr>
                        <a:t>ERC for Hybrid Autonomous Manufacturing Moving from Evolution to Revolution (HAMMER) </a:t>
                      </a:r>
                      <a:r>
                        <a:rPr lang="en-US" sz="1050" b="0" i="0" u="none" strike="noStrike">
                          <a:solidFill>
                            <a:srgbClr val="000000"/>
                          </a:solidFill>
                          <a:effectLst/>
                          <a:highlight>
                            <a:srgbClr val="EBF1DE"/>
                          </a:highlight>
                          <a:latin typeface="Calibri" panose="020F0502020204030204" pitchFamily="34" charset="0"/>
                        </a:rPr>
                        <a:t>(Class: 2022; AY: 2022 – 2023; RY: 2022 – 2023)*</a:t>
                      </a:r>
                      <a:endParaRPr lang="en-US" sz="1100" b="0" i="0" u="none" strike="noStrike">
                        <a:solidFill>
                          <a:srgbClr val="000000"/>
                        </a:solidFill>
                        <a:effectLst/>
                        <a:highlight>
                          <a:srgbClr val="EBF1DE"/>
                        </a:highlight>
                        <a:latin typeface="Calibri" panose="020F0502020204030204" pitchFamily="34" charset="0"/>
                      </a:endParaRPr>
                    </a:p>
                  </a:txBody>
                  <a:tcPr marL="4614" marR="4614" marT="4614" marB="0">
                    <a:lnL>
                      <a:noFill/>
                    </a:lnL>
                    <a:lnR>
                      <a:noFill/>
                    </a:lnR>
                    <a:lnT>
                      <a:noFill/>
                    </a:lnT>
                    <a:lnB>
                      <a:noFill/>
                    </a:lnB>
                    <a:solidFill>
                      <a:srgbClr val="EBF1DE"/>
                    </a:solidFill>
                  </a:tcPr>
                </a:tc>
                <a:extLst>
                  <a:ext uri="{0D108BD9-81ED-4DB2-BD59-A6C34878D82A}">
                    <a16:rowId xmlns:a16="http://schemas.microsoft.com/office/drawing/2014/main" val="131714594"/>
                  </a:ext>
                </a:extLst>
              </a:tr>
              <a:tr h="506189">
                <a:tc>
                  <a:txBody>
                    <a:bodyPr/>
                    <a:lstStyle/>
                    <a:p>
                      <a:pPr algn="l" rtl="0" fontAlgn="t"/>
                      <a:r>
                        <a:rPr lang="en-US" sz="1100" b="0" i="0" u="none" strike="noStrike">
                          <a:solidFill>
                            <a:srgbClr val="000000"/>
                          </a:solidFill>
                          <a:effectLst/>
                          <a:latin typeface="Calibri" panose="020F0502020204030204" pitchFamily="34" charset="0"/>
                        </a:rPr>
                        <a:t>ERC for Advancing Sustainable and Distributed Fertilizer Production (CASFER) </a:t>
                      </a:r>
                      <a:r>
                        <a:rPr lang="en-US" sz="1050" b="0" i="0" u="none" strike="noStrike">
                          <a:solidFill>
                            <a:srgbClr val="000000"/>
                          </a:solidFill>
                          <a:effectLst/>
                          <a:latin typeface="Calibri" panose="020F0502020204030204" pitchFamily="34" charset="0"/>
                        </a:rPr>
                        <a:t>(Class: 2022; AY: 2022 – 2023; RY: 2022 – 2023)*</a:t>
                      </a:r>
                      <a:endParaRPr lang="en-US" sz="1100" b="0" i="0" u="none" strike="noStrike">
                        <a:solidFill>
                          <a:srgbClr val="000000"/>
                        </a:solidFill>
                        <a:effectLst/>
                        <a:latin typeface="Calibri" panose="020F0502020204030204" pitchFamily="34" charset="0"/>
                      </a:endParaRPr>
                    </a:p>
                  </a:txBody>
                  <a:tcPr marL="4614" marR="4614" marT="4614" marB="0">
                    <a:lnL>
                      <a:noFill/>
                    </a:lnL>
                    <a:lnR>
                      <a:noFill/>
                    </a:lnR>
                    <a:lnT>
                      <a:noFill/>
                    </a:lnT>
                    <a:lnB w="12700" cap="flat" cmpd="sng" algn="ctr">
                      <a:solidFill>
                        <a:srgbClr val="98C723"/>
                      </a:solidFill>
                      <a:prstDash val="solid"/>
                      <a:round/>
                      <a:headEnd type="none" w="med" len="med"/>
                      <a:tailEnd type="none" w="med" len="med"/>
                    </a:lnB>
                    <a:noFill/>
                  </a:tcPr>
                </a:tc>
                <a:tc>
                  <a:txBody>
                    <a:bodyPr/>
                    <a:lstStyle/>
                    <a:p>
                      <a:pPr algn="l" rtl="0" fontAlgn="t"/>
                      <a:r>
                        <a:rPr lang="en-US" sz="1100" b="0" i="0" u="none" strike="noStrike">
                          <a:solidFill>
                            <a:srgbClr val="000000"/>
                          </a:solidFill>
                          <a:effectLst/>
                          <a:latin typeface="Calibri" panose="020F0502020204030204" pitchFamily="34" charset="0"/>
                        </a:rPr>
                        <a:t>ERC for Precision Microbiome Engineering (PreMiEr) </a:t>
                      </a:r>
                      <a:r>
                        <a:rPr lang="en-US" sz="1050" b="0" i="0" u="none" strike="noStrike">
                          <a:solidFill>
                            <a:srgbClr val="000000"/>
                          </a:solidFill>
                          <a:effectLst/>
                          <a:latin typeface="Calibri" panose="020F0502020204030204" pitchFamily="34" charset="0"/>
                        </a:rPr>
                        <a:t>(Class: 2022; AY: 2022 – 2023; RY: 2022 – 2023)*</a:t>
                      </a:r>
                      <a:endParaRPr lang="en-US" sz="1100" b="0" i="0" u="none" strike="noStrike">
                        <a:solidFill>
                          <a:srgbClr val="000000"/>
                        </a:solidFill>
                        <a:effectLst/>
                        <a:latin typeface="Calibri" panose="020F0502020204030204" pitchFamily="34" charset="0"/>
                      </a:endParaRPr>
                    </a:p>
                  </a:txBody>
                  <a:tcPr marL="4614" marR="4614" marT="4614" marB="0">
                    <a:lnL>
                      <a:noFill/>
                    </a:lnL>
                    <a:lnR>
                      <a:noFill/>
                    </a:lnR>
                    <a:lnT>
                      <a:noFill/>
                    </a:lnT>
                    <a:lnB w="12700" cap="flat" cmpd="sng" algn="ctr">
                      <a:solidFill>
                        <a:srgbClr val="98C723"/>
                      </a:solidFill>
                      <a:prstDash val="solid"/>
                      <a:round/>
                      <a:headEnd type="none" w="med" len="med"/>
                      <a:tailEnd type="none" w="med" len="med"/>
                    </a:lnB>
                    <a:noFill/>
                  </a:tcPr>
                </a:tc>
                <a:extLst>
                  <a:ext uri="{0D108BD9-81ED-4DB2-BD59-A6C34878D82A}">
                    <a16:rowId xmlns:a16="http://schemas.microsoft.com/office/drawing/2014/main" val="665757715"/>
                  </a:ext>
                </a:extLst>
              </a:tr>
            </a:tbl>
          </a:graphicData>
        </a:graphic>
      </p:graphicFrame>
    </p:spTree>
    <p:extLst>
      <p:ext uri="{BB962C8B-B14F-4D97-AF65-F5344CB8AC3E}">
        <p14:creationId xmlns:p14="http://schemas.microsoft.com/office/powerpoint/2010/main" val="35344294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11782" y="745744"/>
            <a:ext cx="10059465" cy="242213"/>
          </a:xfrm>
        </p:spPr>
        <p:txBody>
          <a:bodyPr/>
          <a:lstStyle/>
          <a:p>
            <a:r>
              <a:rPr lang="en-US"/>
              <a:t>ERC Industrial/Practitioner Members and Supporting Organizations, FY 2017–2023*</a:t>
            </a:r>
          </a:p>
        </p:txBody>
      </p:sp>
      <p:grpSp>
        <p:nvGrpSpPr>
          <p:cNvPr id="3" name="Group 2">
            <a:extLst>
              <a:ext uri="{FF2B5EF4-FFF2-40B4-BE49-F238E27FC236}">
                <a16:creationId xmlns:a16="http://schemas.microsoft.com/office/drawing/2014/main" id="{00000000-0008-0000-1300-00000E000000}"/>
              </a:ext>
            </a:extLst>
          </p:cNvPr>
          <p:cNvGrpSpPr/>
          <p:nvPr/>
        </p:nvGrpSpPr>
        <p:grpSpPr>
          <a:xfrm>
            <a:off x="1769467" y="1225374"/>
            <a:ext cx="8747337" cy="5145428"/>
            <a:chOff x="0" y="0"/>
            <a:chExt cx="8599170" cy="5259792"/>
          </a:xfrm>
        </p:grpSpPr>
        <p:graphicFrame>
          <p:nvGraphicFramePr>
            <p:cNvPr id="5" name="Chart 4">
              <a:extLst>
                <a:ext uri="{FF2B5EF4-FFF2-40B4-BE49-F238E27FC236}">
                  <a16:creationId xmlns:a16="http://schemas.microsoft.com/office/drawing/2014/main" id="{00000000-0008-0000-1300-000002000000}"/>
                </a:ext>
              </a:extLst>
            </p:cNvPr>
            <p:cNvGraphicFramePr>
              <a:graphicFrameLocks/>
            </p:cNvGraphicFramePr>
            <p:nvPr>
              <p:extLst>
                <p:ext uri="{D42A27DB-BD31-4B8C-83A1-F6EECF244321}">
                  <p14:modId xmlns:p14="http://schemas.microsoft.com/office/powerpoint/2010/main" val="2361299659"/>
                </p:ext>
              </p:extLst>
            </p:nvPr>
          </p:nvGraphicFramePr>
          <p:xfrm>
            <a:off x="95250" y="0"/>
            <a:ext cx="8503920" cy="4480560"/>
          </p:xfrm>
          <a:graphic>
            <a:graphicData uri="http://schemas.openxmlformats.org/drawingml/2006/chart">
              <c:chart xmlns:c="http://schemas.openxmlformats.org/drawingml/2006/chart" xmlns:r="http://schemas.openxmlformats.org/officeDocument/2006/relationships" r:id="rId3"/>
            </a:graphicData>
          </a:graphic>
        </p:graphicFrame>
        <p:grpSp>
          <p:nvGrpSpPr>
            <p:cNvPr id="6" name="Group 5">
              <a:extLst>
                <a:ext uri="{FF2B5EF4-FFF2-40B4-BE49-F238E27FC236}">
                  <a16:creationId xmlns:a16="http://schemas.microsoft.com/office/drawing/2014/main" id="{00000000-0008-0000-1300-000003000000}"/>
                </a:ext>
              </a:extLst>
            </p:cNvPr>
            <p:cNvGrpSpPr/>
            <p:nvPr/>
          </p:nvGrpSpPr>
          <p:grpSpPr>
            <a:xfrm>
              <a:off x="0" y="4500562"/>
              <a:ext cx="7329489" cy="759230"/>
              <a:chOff x="0" y="4500562"/>
              <a:chExt cx="7329489" cy="759230"/>
            </a:xfrm>
          </p:grpSpPr>
          <p:sp>
            <p:nvSpPr>
              <p:cNvPr id="7" name="Text Box 20">
                <a:extLst>
                  <a:ext uri="{FF2B5EF4-FFF2-40B4-BE49-F238E27FC236}">
                    <a16:creationId xmlns:a16="http://schemas.microsoft.com/office/drawing/2014/main" id="{00000000-0008-0000-1300-000004000000}"/>
                  </a:ext>
                </a:extLst>
              </p:cNvPr>
              <p:cNvSpPr txBox="1">
                <a:spLocks noChangeArrowheads="1"/>
              </p:cNvSpPr>
              <p:nvPr/>
            </p:nvSpPr>
            <p:spPr bwMode="auto">
              <a:xfrm>
                <a:off x="1" y="4976636"/>
                <a:ext cx="7329488" cy="283156"/>
              </a:xfrm>
              <a:prstGeom prst="rect">
                <a:avLst/>
              </a:prstGeom>
              <a:noFill/>
              <a:ln w="9525">
                <a:noFill/>
                <a:miter lim="800000"/>
                <a:headEnd/>
                <a:tailEnd/>
              </a:ln>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spcBef>
                    <a:spcPct val="50000"/>
                  </a:spcBef>
                </a:pPr>
                <a:r>
                  <a:rPr lang="en-US" sz="1200" i="1"/>
                  <a:t>* Does not include centers from the Earthquake Technology Sector</a:t>
                </a:r>
              </a:p>
            </p:txBody>
          </p:sp>
          <p:grpSp>
            <p:nvGrpSpPr>
              <p:cNvPr id="8" name="Group 7">
                <a:extLst>
                  <a:ext uri="{FF2B5EF4-FFF2-40B4-BE49-F238E27FC236}">
                    <a16:creationId xmlns:a16="http://schemas.microsoft.com/office/drawing/2014/main" id="{00000000-0008-0000-1300-000005000000}"/>
                  </a:ext>
                </a:extLst>
              </p:cNvPr>
              <p:cNvGrpSpPr/>
              <p:nvPr/>
            </p:nvGrpSpPr>
            <p:grpSpPr>
              <a:xfrm>
                <a:off x="0" y="4500562"/>
                <a:ext cx="6546797" cy="298489"/>
                <a:chOff x="0" y="4500562"/>
                <a:chExt cx="6546797" cy="298489"/>
              </a:xfrm>
            </p:grpSpPr>
            <p:sp>
              <p:nvSpPr>
                <p:cNvPr id="9" name="TextBox 2">
                  <a:extLst>
                    <a:ext uri="{FF2B5EF4-FFF2-40B4-BE49-F238E27FC236}">
                      <a16:creationId xmlns:a16="http://schemas.microsoft.com/office/drawing/2014/main" id="{00000000-0008-0000-1300-000006000000}"/>
                    </a:ext>
                  </a:extLst>
                </p:cNvPr>
                <p:cNvSpPr txBox="1"/>
                <p:nvPr/>
              </p:nvSpPr>
              <p:spPr>
                <a:xfrm>
                  <a:off x="0" y="4507470"/>
                  <a:ext cx="687091" cy="283156"/>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200" b="1"/>
                    <a:t>(Totals)</a:t>
                  </a:r>
                </a:p>
              </p:txBody>
            </p:sp>
            <p:sp>
              <p:nvSpPr>
                <p:cNvPr id="10" name="TextBox 4">
                  <a:extLst>
                    <a:ext uri="{FF2B5EF4-FFF2-40B4-BE49-F238E27FC236}">
                      <a16:creationId xmlns:a16="http://schemas.microsoft.com/office/drawing/2014/main" id="{00000000-0008-0000-1300-000007000000}"/>
                    </a:ext>
                  </a:extLst>
                </p:cNvPr>
                <p:cNvSpPr txBox="1"/>
                <p:nvPr/>
              </p:nvSpPr>
              <p:spPr>
                <a:xfrm>
                  <a:off x="793697" y="4512619"/>
                  <a:ext cx="619125" cy="283156"/>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200" b="1"/>
                    <a:t>(522)</a:t>
                  </a:r>
                </a:p>
              </p:txBody>
            </p:sp>
            <p:sp>
              <p:nvSpPr>
                <p:cNvPr id="11" name="TextBox 8">
                  <a:extLst>
                    <a:ext uri="{FF2B5EF4-FFF2-40B4-BE49-F238E27FC236}">
                      <a16:creationId xmlns:a16="http://schemas.microsoft.com/office/drawing/2014/main" id="{00000000-0008-0000-1300-000008000000}"/>
                    </a:ext>
                  </a:extLst>
                </p:cNvPr>
                <p:cNvSpPr txBox="1"/>
                <p:nvPr/>
              </p:nvSpPr>
              <p:spPr>
                <a:xfrm>
                  <a:off x="1650947" y="4512619"/>
                  <a:ext cx="619125" cy="283156"/>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200" b="1"/>
                    <a:t>(597)</a:t>
                  </a:r>
                </a:p>
              </p:txBody>
            </p:sp>
            <p:sp>
              <p:nvSpPr>
                <p:cNvPr id="12" name="TextBox 9">
                  <a:extLst>
                    <a:ext uri="{FF2B5EF4-FFF2-40B4-BE49-F238E27FC236}">
                      <a16:creationId xmlns:a16="http://schemas.microsoft.com/office/drawing/2014/main" id="{00000000-0008-0000-1300-000009000000}"/>
                    </a:ext>
                  </a:extLst>
                </p:cNvPr>
                <p:cNvSpPr txBox="1"/>
                <p:nvPr/>
              </p:nvSpPr>
              <p:spPr>
                <a:xfrm>
                  <a:off x="2517722" y="4507469"/>
                  <a:ext cx="619125" cy="283156"/>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200" b="1"/>
                    <a:t>(484)</a:t>
                  </a:r>
                </a:p>
              </p:txBody>
            </p:sp>
            <p:sp>
              <p:nvSpPr>
                <p:cNvPr id="13" name="TextBox 10">
                  <a:extLst>
                    <a:ext uri="{FF2B5EF4-FFF2-40B4-BE49-F238E27FC236}">
                      <a16:creationId xmlns:a16="http://schemas.microsoft.com/office/drawing/2014/main" id="{00000000-0008-0000-1300-00000A000000}"/>
                    </a:ext>
                  </a:extLst>
                </p:cNvPr>
                <p:cNvSpPr txBox="1"/>
                <p:nvPr/>
              </p:nvSpPr>
              <p:spPr>
                <a:xfrm>
                  <a:off x="3374972" y="4512618"/>
                  <a:ext cx="619125" cy="286433"/>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200" b="1"/>
                    <a:t>(521)</a:t>
                  </a:r>
                </a:p>
              </p:txBody>
            </p:sp>
            <p:sp>
              <p:nvSpPr>
                <p:cNvPr id="14" name="TextBox 11">
                  <a:extLst>
                    <a:ext uri="{FF2B5EF4-FFF2-40B4-BE49-F238E27FC236}">
                      <a16:creationId xmlns:a16="http://schemas.microsoft.com/office/drawing/2014/main" id="{00000000-0008-0000-1300-00000B000000}"/>
                    </a:ext>
                  </a:extLst>
                </p:cNvPr>
                <p:cNvSpPr txBox="1"/>
                <p:nvPr/>
              </p:nvSpPr>
              <p:spPr>
                <a:xfrm>
                  <a:off x="4232222" y="4507469"/>
                  <a:ext cx="619125" cy="283156"/>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200" b="1"/>
                    <a:t>(475)</a:t>
                  </a:r>
                </a:p>
              </p:txBody>
            </p:sp>
            <p:sp>
              <p:nvSpPr>
                <p:cNvPr id="15" name="TextBox 12">
                  <a:extLst>
                    <a:ext uri="{FF2B5EF4-FFF2-40B4-BE49-F238E27FC236}">
                      <a16:creationId xmlns:a16="http://schemas.microsoft.com/office/drawing/2014/main" id="{00000000-0008-0000-1300-00000C000000}"/>
                    </a:ext>
                  </a:extLst>
                </p:cNvPr>
                <p:cNvSpPr txBox="1"/>
                <p:nvPr/>
              </p:nvSpPr>
              <p:spPr>
                <a:xfrm>
                  <a:off x="5079947" y="4507469"/>
                  <a:ext cx="619125" cy="283156"/>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200" b="1"/>
                    <a:t>(389)</a:t>
                  </a:r>
                </a:p>
              </p:txBody>
            </p:sp>
            <p:sp>
              <p:nvSpPr>
                <p:cNvPr id="16" name="TextBox 13">
                  <a:extLst>
                    <a:ext uri="{FF2B5EF4-FFF2-40B4-BE49-F238E27FC236}">
                      <a16:creationId xmlns:a16="http://schemas.microsoft.com/office/drawing/2014/main" id="{00000000-0008-0000-1300-00000D000000}"/>
                    </a:ext>
                  </a:extLst>
                </p:cNvPr>
                <p:cNvSpPr txBox="1"/>
                <p:nvPr/>
              </p:nvSpPr>
              <p:spPr>
                <a:xfrm>
                  <a:off x="5927672" y="4500562"/>
                  <a:ext cx="619125" cy="283156"/>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200" b="1"/>
                    <a:t>(393)</a:t>
                  </a:r>
                </a:p>
              </p:txBody>
            </p:sp>
          </p:grpSp>
        </p:grpSp>
      </p:grpSp>
      <p:sp>
        <p:nvSpPr>
          <p:cNvPr id="17" name="Slide Number Placeholder 3">
            <a:extLst>
              <a:ext uri="{FF2B5EF4-FFF2-40B4-BE49-F238E27FC236}">
                <a16:creationId xmlns:a16="http://schemas.microsoft.com/office/drawing/2014/main" id="{7AF94E8F-0C9E-6B37-7962-ADCDB6F8864D}"/>
              </a:ext>
            </a:extLst>
          </p:cNvPr>
          <p:cNvSpPr txBox="1">
            <a:spLocks/>
          </p:cNvSpPr>
          <p:nvPr/>
        </p:nvSpPr>
        <p:spPr>
          <a:xfrm>
            <a:off x="545527" y="685843"/>
            <a:ext cx="681907" cy="371040"/>
          </a:xfrm>
          <a:prstGeom prst="rect">
            <a:avLst/>
          </a:prstGeom>
        </p:spPr>
        <p:txBody>
          <a:bodyPr vert="horz" lIns="91440" tIns="45720" rIns="91440" bIns="45720" rtlCol="0" anchor="ctr"/>
          <a:lstStyle>
            <a:defPPr>
              <a:defRPr lang="en-US"/>
            </a:defPPr>
            <a:lvl1pPr marL="0" algn="ctr" defTabSz="914400" rtl="0" eaLnBrk="1" latinLnBrk="0" hangingPunct="1">
              <a:defRPr sz="1600" b="1" i="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solidFill>
                  <a:prstClr val="black"/>
                </a:solidFill>
              </a:rPr>
              <a:t>17</a:t>
            </a:r>
          </a:p>
        </p:txBody>
      </p:sp>
    </p:spTree>
    <p:extLst>
      <p:ext uri="{BB962C8B-B14F-4D97-AF65-F5344CB8AC3E}">
        <p14:creationId xmlns:p14="http://schemas.microsoft.com/office/powerpoint/2010/main" val="29162200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11782" y="739166"/>
            <a:ext cx="10059465" cy="242213"/>
          </a:xfrm>
        </p:spPr>
        <p:txBody>
          <a:bodyPr/>
          <a:lstStyle/>
          <a:p>
            <a:r>
              <a:rPr lang="en-US"/>
              <a:t>ERC Industrial/Practitioner Members and Supporting Organizations, FY 2017–2023*</a:t>
            </a:r>
          </a:p>
        </p:txBody>
      </p:sp>
      <p:sp>
        <p:nvSpPr>
          <p:cNvPr id="4" name="Slide Number Placeholder 3"/>
          <p:cNvSpPr>
            <a:spLocks noGrp="1"/>
          </p:cNvSpPr>
          <p:nvPr>
            <p:ph type="sldNum" sz="quarter" idx="12"/>
          </p:nvPr>
        </p:nvSpPr>
        <p:spPr/>
        <p:txBody>
          <a:bodyPr/>
          <a:lstStyle/>
          <a:p>
            <a:r>
              <a:rPr lang="en-US">
                <a:solidFill>
                  <a:prstClr val="black"/>
                </a:solidFill>
              </a:rPr>
              <a:t>18</a:t>
            </a:r>
          </a:p>
        </p:txBody>
      </p:sp>
      <p:sp>
        <p:nvSpPr>
          <p:cNvPr id="6" name="Text Box 20"/>
          <p:cNvSpPr txBox="1">
            <a:spLocks noChangeArrowheads="1"/>
          </p:cNvSpPr>
          <p:nvPr/>
        </p:nvSpPr>
        <p:spPr bwMode="auto">
          <a:xfrm>
            <a:off x="1227435" y="5591176"/>
            <a:ext cx="8820668" cy="276999"/>
          </a:xfrm>
          <a:prstGeom prst="rect">
            <a:avLst/>
          </a:prstGeom>
          <a:noFill/>
          <a:ln w="9525">
            <a:noFill/>
            <a:miter lim="800000"/>
            <a:headEnd/>
            <a:tailEnd/>
          </a:ln>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spcBef>
                <a:spcPct val="50000"/>
              </a:spcBef>
            </a:pPr>
            <a:r>
              <a:rPr lang="en-US" sz="1200" i="1"/>
              <a:t>* Does not include centers from the Earthquake Technology Sector</a:t>
            </a:r>
          </a:p>
        </p:txBody>
      </p:sp>
      <p:graphicFrame>
        <p:nvGraphicFramePr>
          <p:cNvPr id="7" name="Table 6">
            <a:extLst>
              <a:ext uri="{FF2B5EF4-FFF2-40B4-BE49-F238E27FC236}">
                <a16:creationId xmlns:a16="http://schemas.microsoft.com/office/drawing/2014/main" id="{7507C36C-31FF-E0B2-2CD0-CEF746F2E69B}"/>
              </a:ext>
            </a:extLst>
          </p:cNvPr>
          <p:cNvGraphicFramePr>
            <a:graphicFrameLocks noGrp="1"/>
          </p:cNvGraphicFramePr>
          <p:nvPr>
            <p:extLst>
              <p:ext uri="{D42A27DB-BD31-4B8C-83A1-F6EECF244321}">
                <p14:modId xmlns:p14="http://schemas.microsoft.com/office/powerpoint/2010/main" val="1996757898"/>
              </p:ext>
            </p:extLst>
          </p:nvPr>
        </p:nvGraphicFramePr>
        <p:xfrm>
          <a:off x="1227434" y="1512749"/>
          <a:ext cx="8983366" cy="3604636"/>
        </p:xfrm>
        <a:graphic>
          <a:graphicData uri="http://schemas.openxmlformats.org/drawingml/2006/table">
            <a:tbl>
              <a:tblPr/>
              <a:tblGrid>
                <a:gridCol w="3217184">
                  <a:extLst>
                    <a:ext uri="{9D8B030D-6E8A-4147-A177-3AD203B41FA5}">
                      <a16:colId xmlns:a16="http://schemas.microsoft.com/office/drawing/2014/main" val="2790208724"/>
                    </a:ext>
                  </a:extLst>
                </a:gridCol>
                <a:gridCol w="829043">
                  <a:extLst>
                    <a:ext uri="{9D8B030D-6E8A-4147-A177-3AD203B41FA5}">
                      <a16:colId xmlns:a16="http://schemas.microsoft.com/office/drawing/2014/main" val="3418478734"/>
                    </a:ext>
                  </a:extLst>
                </a:gridCol>
                <a:gridCol w="829043">
                  <a:extLst>
                    <a:ext uri="{9D8B030D-6E8A-4147-A177-3AD203B41FA5}">
                      <a16:colId xmlns:a16="http://schemas.microsoft.com/office/drawing/2014/main" val="972369485"/>
                    </a:ext>
                  </a:extLst>
                </a:gridCol>
                <a:gridCol w="841418">
                  <a:extLst>
                    <a:ext uri="{9D8B030D-6E8A-4147-A177-3AD203B41FA5}">
                      <a16:colId xmlns:a16="http://schemas.microsoft.com/office/drawing/2014/main" val="190382883"/>
                    </a:ext>
                  </a:extLst>
                </a:gridCol>
                <a:gridCol w="804296">
                  <a:extLst>
                    <a:ext uri="{9D8B030D-6E8A-4147-A177-3AD203B41FA5}">
                      <a16:colId xmlns:a16="http://schemas.microsoft.com/office/drawing/2014/main" val="66562123"/>
                    </a:ext>
                  </a:extLst>
                </a:gridCol>
                <a:gridCol w="829043">
                  <a:extLst>
                    <a:ext uri="{9D8B030D-6E8A-4147-A177-3AD203B41FA5}">
                      <a16:colId xmlns:a16="http://schemas.microsoft.com/office/drawing/2014/main" val="39980534"/>
                    </a:ext>
                  </a:extLst>
                </a:gridCol>
                <a:gridCol w="829043">
                  <a:extLst>
                    <a:ext uri="{9D8B030D-6E8A-4147-A177-3AD203B41FA5}">
                      <a16:colId xmlns:a16="http://schemas.microsoft.com/office/drawing/2014/main" val="3215972161"/>
                    </a:ext>
                  </a:extLst>
                </a:gridCol>
                <a:gridCol w="804296">
                  <a:extLst>
                    <a:ext uri="{9D8B030D-6E8A-4147-A177-3AD203B41FA5}">
                      <a16:colId xmlns:a16="http://schemas.microsoft.com/office/drawing/2014/main" val="175877351"/>
                    </a:ext>
                  </a:extLst>
                </a:gridCol>
              </a:tblGrid>
              <a:tr h="561109">
                <a:tc>
                  <a:txBody>
                    <a:bodyPr/>
                    <a:lstStyle/>
                    <a:p>
                      <a:pPr algn="ctr" rtl="0" fontAlgn="ctr"/>
                      <a:r>
                        <a:rPr lang="en-US" sz="1400" b="1" i="0" u="none" strike="noStrike">
                          <a:solidFill>
                            <a:srgbClr val="000000"/>
                          </a:solidFill>
                          <a:effectLst/>
                          <a:latin typeface="Calibri" panose="020F0502020204030204" pitchFamily="34" charset="0"/>
                        </a:rPr>
                        <a:t> </a:t>
                      </a:r>
                    </a:p>
                  </a:txBody>
                  <a:tcPr marL="6801" marR="6801" marT="6801" marB="0" anchor="ctr">
                    <a:lnL>
                      <a:noFill/>
                    </a:lnL>
                    <a:lnR w="25400" cap="flat" cmpd="dbl" algn="ctr">
                      <a:solidFill>
                        <a:srgbClr val="BFBFBF"/>
                      </a:solidFill>
                      <a:prstDash val="solid"/>
                      <a:round/>
                      <a:headEnd type="none" w="med" len="med"/>
                      <a:tailEnd type="none" w="med" len="med"/>
                    </a:lnR>
                    <a:lnT w="6350" cap="flat" cmpd="sng" algn="ctr">
                      <a:solidFill>
                        <a:srgbClr val="A6A6A6"/>
                      </a:solidFill>
                      <a:prstDash val="solid"/>
                      <a:round/>
                      <a:headEnd type="none" w="med" len="med"/>
                      <a:tailEnd type="none" w="med" len="med"/>
                    </a:lnT>
                    <a:lnB w="19050" cap="flat" cmpd="sng" algn="ctr">
                      <a:solidFill>
                        <a:srgbClr val="2E869C"/>
                      </a:solidFill>
                      <a:prstDash val="solid"/>
                      <a:round/>
                      <a:headEnd type="none" w="med" len="med"/>
                      <a:tailEnd type="none" w="med" len="med"/>
                    </a:lnB>
                    <a:noFill/>
                  </a:tcPr>
                </a:tc>
                <a:tc>
                  <a:txBody>
                    <a:bodyPr/>
                    <a:lstStyle/>
                    <a:p>
                      <a:pPr algn="ctr" rtl="0" fontAlgn="ctr"/>
                      <a:r>
                        <a:rPr lang="en-US" sz="1400" b="1" i="0" u="none" strike="noStrike">
                          <a:solidFill>
                            <a:srgbClr val="2E869C"/>
                          </a:solidFill>
                          <a:effectLst/>
                          <a:latin typeface="Calibri" panose="020F0502020204030204" pitchFamily="34" charset="0"/>
                        </a:rPr>
                        <a:t>FY 2017</a:t>
                      </a:r>
                    </a:p>
                  </a:txBody>
                  <a:tcPr marL="6801" marR="6801" marT="6801" marB="0" anchor="ctr">
                    <a:lnL w="25400" cap="flat" cmpd="dbl" algn="ctr">
                      <a:solidFill>
                        <a:srgbClr val="BFBFBF"/>
                      </a:solidFill>
                      <a:prstDash val="solid"/>
                      <a:round/>
                      <a:headEnd type="none" w="med" len="med"/>
                      <a:tailEnd type="none" w="med" len="med"/>
                    </a:lnL>
                    <a:lnR w="25400" cap="flat" cmpd="dbl" algn="ctr">
                      <a:solidFill>
                        <a:srgbClr val="BFBFBF"/>
                      </a:solidFill>
                      <a:prstDash val="solid"/>
                      <a:round/>
                      <a:headEnd type="none" w="med" len="med"/>
                      <a:tailEnd type="none" w="med" len="med"/>
                    </a:lnR>
                    <a:lnT w="6350" cap="flat" cmpd="sng" algn="ctr">
                      <a:solidFill>
                        <a:srgbClr val="A6A6A6"/>
                      </a:solidFill>
                      <a:prstDash val="solid"/>
                      <a:round/>
                      <a:headEnd type="none" w="med" len="med"/>
                      <a:tailEnd type="none" w="med" len="med"/>
                    </a:lnT>
                    <a:lnB w="19050" cap="flat" cmpd="sng" algn="ctr">
                      <a:solidFill>
                        <a:srgbClr val="2E869C"/>
                      </a:solidFill>
                      <a:prstDash val="solid"/>
                      <a:round/>
                      <a:headEnd type="none" w="med" len="med"/>
                      <a:tailEnd type="none" w="med" len="med"/>
                    </a:lnB>
                    <a:noFill/>
                  </a:tcPr>
                </a:tc>
                <a:tc>
                  <a:txBody>
                    <a:bodyPr/>
                    <a:lstStyle/>
                    <a:p>
                      <a:pPr algn="ctr" rtl="0" fontAlgn="ctr"/>
                      <a:r>
                        <a:rPr lang="en-US" sz="1400" b="1" i="0" u="none" strike="noStrike">
                          <a:solidFill>
                            <a:srgbClr val="2E869C"/>
                          </a:solidFill>
                          <a:effectLst/>
                          <a:latin typeface="Calibri" panose="020F0502020204030204" pitchFamily="34" charset="0"/>
                        </a:rPr>
                        <a:t>FY 2018</a:t>
                      </a:r>
                    </a:p>
                  </a:txBody>
                  <a:tcPr marL="6801" marR="6801" marT="6801" marB="0" anchor="ctr">
                    <a:lnL w="25400" cap="flat" cmpd="dbl" algn="ctr">
                      <a:solidFill>
                        <a:srgbClr val="BFBFBF"/>
                      </a:solidFill>
                      <a:prstDash val="solid"/>
                      <a:round/>
                      <a:headEnd type="none" w="med" len="med"/>
                      <a:tailEnd type="none" w="med" len="med"/>
                    </a:lnL>
                    <a:lnR w="25400" cap="flat" cmpd="dbl" algn="ctr">
                      <a:solidFill>
                        <a:srgbClr val="BFBFBF"/>
                      </a:solidFill>
                      <a:prstDash val="solid"/>
                      <a:round/>
                      <a:headEnd type="none" w="med" len="med"/>
                      <a:tailEnd type="none" w="med" len="med"/>
                    </a:lnR>
                    <a:lnT w="6350" cap="flat" cmpd="sng" algn="ctr">
                      <a:solidFill>
                        <a:srgbClr val="A6A6A6"/>
                      </a:solidFill>
                      <a:prstDash val="solid"/>
                      <a:round/>
                      <a:headEnd type="none" w="med" len="med"/>
                      <a:tailEnd type="none" w="med" len="med"/>
                    </a:lnT>
                    <a:lnB w="19050" cap="flat" cmpd="sng" algn="ctr">
                      <a:solidFill>
                        <a:srgbClr val="2E869C"/>
                      </a:solidFill>
                      <a:prstDash val="solid"/>
                      <a:round/>
                      <a:headEnd type="none" w="med" len="med"/>
                      <a:tailEnd type="none" w="med" len="med"/>
                    </a:lnB>
                    <a:noFill/>
                  </a:tcPr>
                </a:tc>
                <a:tc>
                  <a:txBody>
                    <a:bodyPr/>
                    <a:lstStyle/>
                    <a:p>
                      <a:pPr algn="ctr" rtl="0" fontAlgn="ctr"/>
                      <a:r>
                        <a:rPr lang="en-US" sz="1400" b="1" i="0" u="none" strike="noStrike">
                          <a:solidFill>
                            <a:srgbClr val="2E869C"/>
                          </a:solidFill>
                          <a:effectLst/>
                          <a:latin typeface="Calibri" panose="020F0502020204030204" pitchFamily="34" charset="0"/>
                        </a:rPr>
                        <a:t>FY 2019</a:t>
                      </a:r>
                    </a:p>
                  </a:txBody>
                  <a:tcPr marL="6801" marR="6801" marT="6801" marB="0" anchor="ctr">
                    <a:lnL w="25400" cap="flat" cmpd="dbl" algn="ctr">
                      <a:solidFill>
                        <a:srgbClr val="BFBFBF"/>
                      </a:solidFill>
                      <a:prstDash val="solid"/>
                      <a:round/>
                      <a:headEnd type="none" w="med" len="med"/>
                      <a:tailEnd type="none" w="med" len="med"/>
                    </a:lnL>
                    <a:lnR w="25400" cap="flat" cmpd="dbl" algn="ctr">
                      <a:solidFill>
                        <a:srgbClr val="BFBFBF"/>
                      </a:solidFill>
                      <a:prstDash val="solid"/>
                      <a:round/>
                      <a:headEnd type="none" w="med" len="med"/>
                      <a:tailEnd type="none" w="med" len="med"/>
                    </a:lnR>
                    <a:lnT w="6350" cap="flat" cmpd="sng" algn="ctr">
                      <a:solidFill>
                        <a:srgbClr val="A6A6A6"/>
                      </a:solidFill>
                      <a:prstDash val="solid"/>
                      <a:round/>
                      <a:headEnd type="none" w="med" len="med"/>
                      <a:tailEnd type="none" w="med" len="med"/>
                    </a:lnT>
                    <a:lnB w="19050" cap="flat" cmpd="sng" algn="ctr">
                      <a:solidFill>
                        <a:srgbClr val="2E869C"/>
                      </a:solidFill>
                      <a:prstDash val="solid"/>
                      <a:round/>
                      <a:headEnd type="none" w="med" len="med"/>
                      <a:tailEnd type="none" w="med" len="med"/>
                    </a:lnB>
                    <a:noFill/>
                  </a:tcPr>
                </a:tc>
                <a:tc>
                  <a:txBody>
                    <a:bodyPr/>
                    <a:lstStyle/>
                    <a:p>
                      <a:pPr algn="ctr" rtl="0" fontAlgn="ctr"/>
                      <a:r>
                        <a:rPr lang="en-US" sz="1400" b="1" i="0" u="none" strike="noStrike">
                          <a:solidFill>
                            <a:srgbClr val="2E869C"/>
                          </a:solidFill>
                          <a:effectLst/>
                          <a:latin typeface="Calibri" panose="020F0502020204030204" pitchFamily="34" charset="0"/>
                        </a:rPr>
                        <a:t>FY 2020</a:t>
                      </a:r>
                    </a:p>
                  </a:txBody>
                  <a:tcPr marL="6801" marR="6801" marT="6801" marB="0" anchor="ctr">
                    <a:lnL w="25400" cap="flat" cmpd="dbl" algn="ctr">
                      <a:solidFill>
                        <a:srgbClr val="BFBFBF"/>
                      </a:solidFill>
                      <a:prstDash val="solid"/>
                      <a:round/>
                      <a:headEnd type="none" w="med" len="med"/>
                      <a:tailEnd type="none" w="med" len="med"/>
                    </a:lnL>
                    <a:lnR w="25400" cap="flat" cmpd="dbl" algn="ctr">
                      <a:solidFill>
                        <a:srgbClr val="BFBFBF"/>
                      </a:solidFill>
                      <a:prstDash val="solid"/>
                      <a:round/>
                      <a:headEnd type="none" w="med" len="med"/>
                      <a:tailEnd type="none" w="med" len="med"/>
                    </a:lnR>
                    <a:lnT w="6350" cap="flat" cmpd="sng" algn="ctr">
                      <a:solidFill>
                        <a:srgbClr val="A6A6A6"/>
                      </a:solidFill>
                      <a:prstDash val="solid"/>
                      <a:round/>
                      <a:headEnd type="none" w="med" len="med"/>
                      <a:tailEnd type="none" w="med" len="med"/>
                    </a:lnT>
                    <a:lnB w="19050" cap="flat" cmpd="sng" algn="ctr">
                      <a:solidFill>
                        <a:srgbClr val="2E869C"/>
                      </a:solidFill>
                      <a:prstDash val="solid"/>
                      <a:round/>
                      <a:headEnd type="none" w="med" len="med"/>
                      <a:tailEnd type="none" w="med" len="med"/>
                    </a:lnB>
                    <a:noFill/>
                  </a:tcPr>
                </a:tc>
                <a:tc>
                  <a:txBody>
                    <a:bodyPr/>
                    <a:lstStyle/>
                    <a:p>
                      <a:pPr algn="ctr" rtl="0" fontAlgn="ctr"/>
                      <a:r>
                        <a:rPr lang="en-US" sz="1400" b="1" i="0" u="none" strike="noStrike">
                          <a:solidFill>
                            <a:srgbClr val="2E869C"/>
                          </a:solidFill>
                          <a:effectLst/>
                          <a:latin typeface="Calibri" panose="020F0502020204030204" pitchFamily="34" charset="0"/>
                        </a:rPr>
                        <a:t>FY 2021</a:t>
                      </a:r>
                    </a:p>
                  </a:txBody>
                  <a:tcPr marL="6801" marR="6801" marT="6801" marB="0" anchor="ctr">
                    <a:lnL w="25400" cap="flat" cmpd="dbl" algn="ctr">
                      <a:solidFill>
                        <a:srgbClr val="BFBFBF"/>
                      </a:solidFill>
                      <a:prstDash val="solid"/>
                      <a:round/>
                      <a:headEnd type="none" w="med" len="med"/>
                      <a:tailEnd type="none" w="med" len="med"/>
                    </a:lnL>
                    <a:lnR w="25400" cap="flat" cmpd="dbl" algn="ctr">
                      <a:solidFill>
                        <a:srgbClr val="BFBFBF"/>
                      </a:solidFill>
                      <a:prstDash val="solid"/>
                      <a:round/>
                      <a:headEnd type="none" w="med" len="med"/>
                      <a:tailEnd type="none" w="med" len="med"/>
                    </a:lnR>
                    <a:lnT w="6350" cap="flat" cmpd="sng" algn="ctr">
                      <a:solidFill>
                        <a:srgbClr val="A6A6A6"/>
                      </a:solidFill>
                      <a:prstDash val="solid"/>
                      <a:round/>
                      <a:headEnd type="none" w="med" len="med"/>
                      <a:tailEnd type="none" w="med" len="med"/>
                    </a:lnT>
                    <a:lnB w="19050" cap="flat" cmpd="sng" algn="ctr">
                      <a:solidFill>
                        <a:srgbClr val="2E869C"/>
                      </a:solidFill>
                      <a:prstDash val="solid"/>
                      <a:round/>
                      <a:headEnd type="none" w="med" len="med"/>
                      <a:tailEnd type="none" w="med" len="med"/>
                    </a:lnB>
                    <a:noFill/>
                  </a:tcPr>
                </a:tc>
                <a:tc>
                  <a:txBody>
                    <a:bodyPr/>
                    <a:lstStyle/>
                    <a:p>
                      <a:pPr algn="ctr" rtl="0" fontAlgn="ctr"/>
                      <a:r>
                        <a:rPr lang="en-US" sz="1400" b="1" i="0" u="none" strike="noStrike">
                          <a:solidFill>
                            <a:srgbClr val="2E869C"/>
                          </a:solidFill>
                          <a:effectLst/>
                          <a:latin typeface="Calibri" panose="020F0502020204030204" pitchFamily="34" charset="0"/>
                        </a:rPr>
                        <a:t>FY 2022</a:t>
                      </a:r>
                    </a:p>
                  </a:txBody>
                  <a:tcPr marL="6801" marR="6801" marT="6801" marB="0" anchor="ctr">
                    <a:lnL w="25400" cap="flat" cmpd="dbl" algn="ctr">
                      <a:solidFill>
                        <a:srgbClr val="BFBFBF"/>
                      </a:solidFill>
                      <a:prstDash val="solid"/>
                      <a:round/>
                      <a:headEnd type="none" w="med" len="med"/>
                      <a:tailEnd type="none" w="med" len="med"/>
                    </a:lnL>
                    <a:lnR w="25400" cap="flat" cmpd="dbl" algn="ctr">
                      <a:solidFill>
                        <a:srgbClr val="BFBFBF"/>
                      </a:solidFill>
                      <a:prstDash val="solid"/>
                      <a:round/>
                      <a:headEnd type="none" w="med" len="med"/>
                      <a:tailEnd type="none" w="med" len="med"/>
                    </a:lnR>
                    <a:lnT w="6350" cap="flat" cmpd="sng" algn="ctr">
                      <a:solidFill>
                        <a:srgbClr val="A6A6A6"/>
                      </a:solidFill>
                      <a:prstDash val="solid"/>
                      <a:round/>
                      <a:headEnd type="none" w="med" len="med"/>
                      <a:tailEnd type="none" w="med" len="med"/>
                    </a:lnT>
                    <a:lnB w="19050" cap="flat" cmpd="sng" algn="ctr">
                      <a:solidFill>
                        <a:srgbClr val="2E869C"/>
                      </a:solidFill>
                      <a:prstDash val="solid"/>
                      <a:round/>
                      <a:headEnd type="none" w="med" len="med"/>
                      <a:tailEnd type="none" w="med" len="med"/>
                    </a:lnB>
                    <a:noFill/>
                  </a:tcPr>
                </a:tc>
                <a:tc>
                  <a:txBody>
                    <a:bodyPr/>
                    <a:lstStyle/>
                    <a:p>
                      <a:pPr algn="ctr" rtl="0" fontAlgn="ctr"/>
                      <a:r>
                        <a:rPr lang="en-US" sz="1400" b="1" i="0" u="none" strike="noStrike">
                          <a:solidFill>
                            <a:srgbClr val="2E869C"/>
                          </a:solidFill>
                          <a:effectLst/>
                          <a:latin typeface="Calibri" panose="020F0502020204030204" pitchFamily="34" charset="0"/>
                        </a:rPr>
                        <a:t>FY 2023</a:t>
                      </a:r>
                    </a:p>
                  </a:txBody>
                  <a:tcPr marL="6801" marR="6801" marT="6801" marB="0" anchor="ctr">
                    <a:lnL w="25400" cap="flat" cmpd="dbl" algn="ctr">
                      <a:solidFill>
                        <a:srgbClr val="BFBFBF"/>
                      </a:solidFill>
                      <a:prstDash val="solid"/>
                      <a:round/>
                      <a:headEnd type="none" w="med" len="med"/>
                      <a:tailEnd type="none" w="med" len="med"/>
                    </a:lnL>
                    <a:lnR>
                      <a:noFill/>
                    </a:lnR>
                    <a:lnT w="6350" cap="flat" cmpd="sng" algn="ctr">
                      <a:solidFill>
                        <a:srgbClr val="A6A6A6"/>
                      </a:solidFill>
                      <a:prstDash val="solid"/>
                      <a:round/>
                      <a:headEnd type="none" w="med" len="med"/>
                      <a:tailEnd type="none" w="med" len="med"/>
                    </a:lnT>
                    <a:lnB w="19050" cap="flat" cmpd="sng" algn="ctr">
                      <a:solidFill>
                        <a:srgbClr val="2E869C"/>
                      </a:solidFill>
                      <a:prstDash val="solid"/>
                      <a:round/>
                      <a:headEnd type="none" w="med" len="med"/>
                      <a:tailEnd type="none" w="med" len="med"/>
                    </a:lnB>
                    <a:noFill/>
                  </a:tcPr>
                </a:tc>
                <a:extLst>
                  <a:ext uri="{0D108BD9-81ED-4DB2-BD59-A6C34878D82A}">
                    <a16:rowId xmlns:a16="http://schemas.microsoft.com/office/drawing/2014/main" val="4080417120"/>
                  </a:ext>
                </a:extLst>
              </a:tr>
              <a:tr h="331564">
                <a:tc gridSpan="8">
                  <a:txBody>
                    <a:bodyPr/>
                    <a:lstStyle/>
                    <a:p>
                      <a:pPr algn="l" rtl="0" fontAlgn="ctr"/>
                      <a:r>
                        <a:rPr lang="en-US" sz="1400" b="1" i="1" u="none" strike="noStrike">
                          <a:solidFill>
                            <a:srgbClr val="2E869C"/>
                          </a:solidFill>
                          <a:effectLst/>
                          <a:highlight>
                            <a:srgbClr val="C0DDD4"/>
                          </a:highlight>
                          <a:latin typeface="Calibri" panose="020F0502020204030204" pitchFamily="34" charset="0"/>
                        </a:rPr>
                        <a:t>  Organization Type</a:t>
                      </a:r>
                    </a:p>
                  </a:txBody>
                  <a:tcPr marL="6801" marR="6801" marT="6801" marB="0" anchor="ctr">
                    <a:lnL>
                      <a:noFill/>
                    </a:lnL>
                    <a:lnR>
                      <a:noFill/>
                    </a:lnR>
                    <a:lnT w="19050" cap="flat" cmpd="sng" algn="ctr">
                      <a:solidFill>
                        <a:srgbClr val="2E869C"/>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0DDD4"/>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63107690"/>
                  </a:ext>
                </a:extLst>
              </a:tr>
              <a:tr h="323063">
                <a:tc>
                  <a:txBody>
                    <a:bodyPr/>
                    <a:lstStyle/>
                    <a:p>
                      <a:pPr algn="l" rtl="0" fontAlgn="ctr"/>
                      <a:r>
                        <a:rPr lang="en-US" sz="1400" b="0" i="0" u="none" strike="noStrike">
                          <a:solidFill>
                            <a:srgbClr val="000000"/>
                          </a:solidFill>
                          <a:effectLst/>
                          <a:latin typeface="Calibri" panose="020F0502020204030204" pitchFamily="34" charset="0"/>
                        </a:rPr>
                        <a:t>Contributing Organizations</a:t>
                      </a:r>
                    </a:p>
                  </a:txBody>
                  <a:tcPr marL="163232" marR="6801" marT="6801" marB="0" anchor="ctr">
                    <a:lnL>
                      <a:noFill/>
                    </a:lnL>
                    <a:lnR w="25400" cap="flat" cmpd="dbl"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1400" b="0" i="0" u="none" strike="noStrike">
                          <a:solidFill>
                            <a:srgbClr val="000000"/>
                          </a:solidFill>
                          <a:effectLst/>
                          <a:latin typeface="Calibri" panose="020F0502020204030204" pitchFamily="34" charset="0"/>
                        </a:rPr>
                        <a:t>72</a:t>
                      </a:r>
                    </a:p>
                  </a:txBody>
                  <a:tcPr marL="6801" marR="6801" marT="6801" marB="0" anchor="ctr">
                    <a:lnL w="25400" cap="flat" cmpd="dbl" algn="ctr">
                      <a:solidFill>
                        <a:srgbClr val="BFBFBF"/>
                      </a:solidFill>
                      <a:prstDash val="solid"/>
                      <a:round/>
                      <a:headEnd type="none" w="med" len="med"/>
                      <a:tailEnd type="none" w="med" len="med"/>
                    </a:lnL>
                    <a:lnR w="25400" cap="flat" cmpd="dbl"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1400" b="0" i="0" u="none" strike="noStrike">
                          <a:solidFill>
                            <a:srgbClr val="000000"/>
                          </a:solidFill>
                          <a:effectLst/>
                          <a:latin typeface="Calibri" panose="020F0502020204030204" pitchFamily="34" charset="0"/>
                        </a:rPr>
                        <a:t>93</a:t>
                      </a:r>
                    </a:p>
                  </a:txBody>
                  <a:tcPr marL="6801" marR="6801" marT="6801" marB="0" anchor="ctr">
                    <a:lnL w="25400" cap="flat" cmpd="dbl" algn="ctr">
                      <a:solidFill>
                        <a:srgbClr val="BFBFBF"/>
                      </a:solidFill>
                      <a:prstDash val="solid"/>
                      <a:round/>
                      <a:headEnd type="none" w="med" len="med"/>
                      <a:tailEnd type="none" w="med" len="med"/>
                    </a:lnL>
                    <a:lnR w="25400" cap="flat" cmpd="dbl"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1400" b="0" i="0" u="none" strike="noStrike">
                          <a:solidFill>
                            <a:srgbClr val="000000"/>
                          </a:solidFill>
                          <a:effectLst/>
                          <a:latin typeface="Calibri" panose="020F0502020204030204" pitchFamily="34" charset="0"/>
                        </a:rPr>
                        <a:t>100</a:t>
                      </a:r>
                    </a:p>
                  </a:txBody>
                  <a:tcPr marL="6801" marR="6801" marT="6801" marB="0" anchor="ctr">
                    <a:lnL w="25400" cap="flat" cmpd="dbl" algn="ctr">
                      <a:solidFill>
                        <a:srgbClr val="BFBFBF"/>
                      </a:solidFill>
                      <a:prstDash val="solid"/>
                      <a:round/>
                      <a:headEnd type="none" w="med" len="med"/>
                      <a:tailEnd type="none" w="med" len="med"/>
                    </a:lnL>
                    <a:lnR w="25400" cap="flat" cmpd="dbl"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1400" b="0" i="0" u="none" strike="noStrike">
                          <a:solidFill>
                            <a:srgbClr val="000000"/>
                          </a:solidFill>
                          <a:effectLst/>
                          <a:latin typeface="Calibri" panose="020F0502020204030204" pitchFamily="34" charset="0"/>
                        </a:rPr>
                        <a:t>120</a:t>
                      </a:r>
                    </a:p>
                  </a:txBody>
                  <a:tcPr marL="6801" marR="6801" marT="6801" marB="0" anchor="ctr">
                    <a:lnL w="25400" cap="flat" cmpd="dbl" algn="ctr">
                      <a:solidFill>
                        <a:srgbClr val="BFBFBF"/>
                      </a:solidFill>
                      <a:prstDash val="solid"/>
                      <a:round/>
                      <a:headEnd type="none" w="med" len="med"/>
                      <a:tailEnd type="none" w="med" len="med"/>
                    </a:lnL>
                    <a:lnR w="25400" cap="flat" cmpd="dbl"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1400" b="0" i="0" u="none" strike="noStrike">
                          <a:solidFill>
                            <a:srgbClr val="000000"/>
                          </a:solidFill>
                          <a:effectLst/>
                          <a:latin typeface="Calibri" panose="020F0502020204030204" pitchFamily="34" charset="0"/>
                        </a:rPr>
                        <a:t>53</a:t>
                      </a:r>
                    </a:p>
                  </a:txBody>
                  <a:tcPr marL="6801" marR="6801" marT="6801" marB="0" anchor="ctr">
                    <a:lnL w="25400" cap="flat" cmpd="dbl" algn="ctr">
                      <a:solidFill>
                        <a:srgbClr val="BFBFBF"/>
                      </a:solidFill>
                      <a:prstDash val="solid"/>
                      <a:round/>
                      <a:headEnd type="none" w="med" len="med"/>
                      <a:tailEnd type="none" w="med" len="med"/>
                    </a:lnL>
                    <a:lnR w="25400" cap="flat" cmpd="dbl"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1400" b="0" i="0" u="none" strike="noStrike">
                          <a:solidFill>
                            <a:srgbClr val="000000"/>
                          </a:solidFill>
                          <a:effectLst/>
                          <a:latin typeface="Calibri" panose="020F0502020204030204" pitchFamily="34" charset="0"/>
                        </a:rPr>
                        <a:t>35</a:t>
                      </a:r>
                    </a:p>
                  </a:txBody>
                  <a:tcPr marL="6801" marR="6801" marT="6801" marB="0" anchor="ctr">
                    <a:lnL w="25400" cap="flat" cmpd="dbl" algn="ctr">
                      <a:solidFill>
                        <a:srgbClr val="BFBFBF"/>
                      </a:solidFill>
                      <a:prstDash val="solid"/>
                      <a:round/>
                      <a:headEnd type="none" w="med" len="med"/>
                      <a:tailEnd type="none" w="med" len="med"/>
                    </a:lnL>
                    <a:lnR w="25400" cap="flat" cmpd="dbl"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1400" b="0" i="0" u="none" strike="noStrike">
                          <a:solidFill>
                            <a:srgbClr val="000000"/>
                          </a:solidFill>
                          <a:effectLst/>
                          <a:latin typeface="Calibri" panose="020F0502020204030204" pitchFamily="34" charset="0"/>
                        </a:rPr>
                        <a:t>47</a:t>
                      </a:r>
                    </a:p>
                  </a:txBody>
                  <a:tcPr marL="6801" marR="6801" marT="6801" marB="0" anchor="ctr">
                    <a:lnL w="25400" cap="flat" cmpd="dbl" algn="ctr">
                      <a:solidFill>
                        <a:srgbClr val="BFBFBF"/>
                      </a:solidFill>
                      <a:prstDash val="solid"/>
                      <a:round/>
                      <a:headEnd type="none" w="med" len="med"/>
                      <a:tailEnd type="none" w="med" len="med"/>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592164322"/>
                  </a:ext>
                </a:extLst>
              </a:tr>
              <a:tr h="331564">
                <a:tc>
                  <a:txBody>
                    <a:bodyPr/>
                    <a:lstStyle/>
                    <a:p>
                      <a:pPr algn="l" rtl="0" fontAlgn="ctr"/>
                      <a:r>
                        <a:rPr lang="en-US" sz="1400" b="0" i="0" u="none" strike="noStrike">
                          <a:solidFill>
                            <a:srgbClr val="000000"/>
                          </a:solidFill>
                          <a:effectLst/>
                          <a:latin typeface="Calibri" panose="020F0502020204030204" pitchFamily="34" charset="0"/>
                        </a:rPr>
                        <a:t>Funders of Associated Projects</a:t>
                      </a:r>
                    </a:p>
                  </a:txBody>
                  <a:tcPr marL="163232" marR="6801" marT="6801" marB="0" anchor="ctr">
                    <a:lnL>
                      <a:noFill/>
                    </a:lnL>
                    <a:lnR w="25400" cap="flat" cmpd="dbl"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1400" b="0" i="0" u="none" strike="noStrike">
                          <a:solidFill>
                            <a:srgbClr val="000000"/>
                          </a:solidFill>
                          <a:effectLst/>
                          <a:latin typeface="Calibri" panose="020F0502020204030204" pitchFamily="34" charset="0"/>
                        </a:rPr>
                        <a:t>144</a:t>
                      </a:r>
                    </a:p>
                  </a:txBody>
                  <a:tcPr marL="6801" marR="6801" marT="6801" marB="0" anchor="ctr">
                    <a:lnL w="25400" cap="flat" cmpd="dbl" algn="ctr">
                      <a:solidFill>
                        <a:srgbClr val="BFBFBF"/>
                      </a:solidFill>
                      <a:prstDash val="solid"/>
                      <a:round/>
                      <a:headEnd type="none" w="med" len="med"/>
                      <a:tailEnd type="none" w="med" len="med"/>
                    </a:lnL>
                    <a:lnR w="25400" cap="flat" cmpd="dbl"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1400" b="0" i="0" u="none" strike="noStrike">
                          <a:solidFill>
                            <a:srgbClr val="000000"/>
                          </a:solidFill>
                          <a:effectLst/>
                          <a:latin typeface="Calibri" panose="020F0502020204030204" pitchFamily="34" charset="0"/>
                        </a:rPr>
                        <a:t>157</a:t>
                      </a:r>
                    </a:p>
                  </a:txBody>
                  <a:tcPr marL="6801" marR="6801" marT="6801" marB="0" anchor="ctr">
                    <a:lnL w="25400" cap="flat" cmpd="dbl" algn="ctr">
                      <a:solidFill>
                        <a:srgbClr val="BFBFBF"/>
                      </a:solidFill>
                      <a:prstDash val="solid"/>
                      <a:round/>
                      <a:headEnd type="none" w="med" len="med"/>
                      <a:tailEnd type="none" w="med" len="med"/>
                    </a:lnL>
                    <a:lnR w="25400" cap="flat" cmpd="dbl"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1400" b="0" i="0" u="none" strike="noStrike">
                          <a:solidFill>
                            <a:srgbClr val="000000"/>
                          </a:solidFill>
                          <a:effectLst/>
                          <a:latin typeface="Calibri" panose="020F0502020204030204" pitchFamily="34" charset="0"/>
                        </a:rPr>
                        <a:t>108</a:t>
                      </a:r>
                    </a:p>
                  </a:txBody>
                  <a:tcPr marL="6801" marR="6801" marT="6801" marB="0" anchor="ctr">
                    <a:lnL w="25400" cap="flat" cmpd="dbl" algn="ctr">
                      <a:solidFill>
                        <a:srgbClr val="BFBFBF"/>
                      </a:solidFill>
                      <a:prstDash val="solid"/>
                      <a:round/>
                      <a:headEnd type="none" w="med" len="med"/>
                      <a:tailEnd type="none" w="med" len="med"/>
                    </a:lnL>
                    <a:lnR w="25400" cap="flat" cmpd="dbl"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1400" b="0" i="0" u="none" strike="noStrike">
                          <a:solidFill>
                            <a:srgbClr val="000000"/>
                          </a:solidFill>
                          <a:effectLst/>
                          <a:latin typeface="Calibri" panose="020F0502020204030204" pitchFamily="34" charset="0"/>
                        </a:rPr>
                        <a:t>113</a:t>
                      </a:r>
                    </a:p>
                  </a:txBody>
                  <a:tcPr marL="6801" marR="6801" marT="6801" marB="0" anchor="ctr">
                    <a:lnL w="25400" cap="flat" cmpd="dbl" algn="ctr">
                      <a:solidFill>
                        <a:srgbClr val="BFBFBF"/>
                      </a:solidFill>
                      <a:prstDash val="solid"/>
                      <a:round/>
                      <a:headEnd type="none" w="med" len="med"/>
                      <a:tailEnd type="none" w="med" len="med"/>
                    </a:lnL>
                    <a:lnR w="25400" cap="flat" cmpd="dbl"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1400" b="0" i="0" u="none" strike="noStrike">
                          <a:solidFill>
                            <a:srgbClr val="000000"/>
                          </a:solidFill>
                          <a:effectLst/>
                          <a:latin typeface="Calibri" panose="020F0502020204030204" pitchFamily="34" charset="0"/>
                        </a:rPr>
                        <a:t>126</a:t>
                      </a:r>
                    </a:p>
                  </a:txBody>
                  <a:tcPr marL="6801" marR="6801" marT="6801" marB="0" anchor="ctr">
                    <a:lnL w="25400" cap="flat" cmpd="dbl" algn="ctr">
                      <a:solidFill>
                        <a:srgbClr val="BFBFBF"/>
                      </a:solidFill>
                      <a:prstDash val="solid"/>
                      <a:round/>
                      <a:headEnd type="none" w="med" len="med"/>
                      <a:tailEnd type="none" w="med" len="med"/>
                    </a:lnL>
                    <a:lnR w="25400" cap="flat" cmpd="dbl"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1400" b="0" i="0" u="none" strike="noStrike">
                          <a:solidFill>
                            <a:srgbClr val="000000"/>
                          </a:solidFill>
                          <a:effectLst/>
                          <a:latin typeface="Calibri" panose="020F0502020204030204" pitchFamily="34" charset="0"/>
                        </a:rPr>
                        <a:t>98</a:t>
                      </a:r>
                    </a:p>
                  </a:txBody>
                  <a:tcPr marL="6801" marR="6801" marT="6801" marB="0" anchor="ctr">
                    <a:lnL w="25400" cap="flat" cmpd="dbl" algn="ctr">
                      <a:solidFill>
                        <a:srgbClr val="BFBFBF"/>
                      </a:solidFill>
                      <a:prstDash val="solid"/>
                      <a:round/>
                      <a:headEnd type="none" w="med" len="med"/>
                      <a:tailEnd type="none" w="med" len="med"/>
                    </a:lnL>
                    <a:lnR w="25400" cap="flat" cmpd="dbl"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1400" b="0" i="0" u="none" strike="noStrike">
                          <a:solidFill>
                            <a:srgbClr val="000000"/>
                          </a:solidFill>
                          <a:effectLst/>
                          <a:latin typeface="Calibri" panose="020F0502020204030204" pitchFamily="34" charset="0"/>
                        </a:rPr>
                        <a:t>97</a:t>
                      </a:r>
                    </a:p>
                  </a:txBody>
                  <a:tcPr marL="6801" marR="6801" marT="6801" marB="0" anchor="ctr">
                    <a:lnL w="25400" cap="flat" cmpd="dbl" algn="ctr">
                      <a:solidFill>
                        <a:srgbClr val="BFBFBF"/>
                      </a:solidFill>
                      <a:prstDash val="solid"/>
                      <a:round/>
                      <a:headEnd type="none" w="med" len="med"/>
                      <a:tailEnd type="none" w="med" len="med"/>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4191622836"/>
                  </a:ext>
                </a:extLst>
              </a:tr>
              <a:tr h="314561">
                <a:tc>
                  <a:txBody>
                    <a:bodyPr/>
                    <a:lstStyle/>
                    <a:p>
                      <a:pPr algn="l" rtl="0" fontAlgn="ctr"/>
                      <a:r>
                        <a:rPr lang="en-US" sz="1400" b="0" i="0" u="none" strike="noStrike">
                          <a:solidFill>
                            <a:srgbClr val="000000"/>
                          </a:solidFill>
                          <a:effectLst/>
                          <a:latin typeface="Calibri" panose="020F0502020204030204" pitchFamily="34" charset="0"/>
                        </a:rPr>
                        <a:t>Funders of Sponsored Projects</a:t>
                      </a:r>
                    </a:p>
                  </a:txBody>
                  <a:tcPr marL="163232" marR="6801" marT="6801" marB="0" anchor="ctr">
                    <a:lnL>
                      <a:noFill/>
                    </a:lnL>
                    <a:lnR w="25400" cap="flat" cmpd="dbl"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1400" b="0" i="0" u="none" strike="noStrike">
                          <a:solidFill>
                            <a:srgbClr val="000000"/>
                          </a:solidFill>
                          <a:effectLst/>
                          <a:latin typeface="Calibri" panose="020F0502020204030204" pitchFamily="34" charset="0"/>
                        </a:rPr>
                        <a:t>12</a:t>
                      </a:r>
                    </a:p>
                  </a:txBody>
                  <a:tcPr marL="6801" marR="6801" marT="6801" marB="0" anchor="ctr">
                    <a:lnL w="25400" cap="flat" cmpd="dbl" algn="ctr">
                      <a:solidFill>
                        <a:srgbClr val="BFBFBF"/>
                      </a:solidFill>
                      <a:prstDash val="solid"/>
                      <a:round/>
                      <a:headEnd type="none" w="med" len="med"/>
                      <a:tailEnd type="none" w="med" len="med"/>
                    </a:lnL>
                    <a:lnR w="25400" cap="flat" cmpd="dbl"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1400" b="0" i="0" u="none" strike="noStrike">
                          <a:solidFill>
                            <a:srgbClr val="000000"/>
                          </a:solidFill>
                          <a:effectLst/>
                          <a:latin typeface="Calibri" panose="020F0502020204030204" pitchFamily="34" charset="0"/>
                        </a:rPr>
                        <a:t>28</a:t>
                      </a:r>
                    </a:p>
                  </a:txBody>
                  <a:tcPr marL="6801" marR="6801" marT="6801" marB="0" anchor="ctr">
                    <a:lnL w="25400" cap="flat" cmpd="dbl" algn="ctr">
                      <a:solidFill>
                        <a:srgbClr val="BFBFBF"/>
                      </a:solidFill>
                      <a:prstDash val="solid"/>
                      <a:round/>
                      <a:headEnd type="none" w="med" len="med"/>
                      <a:tailEnd type="none" w="med" len="med"/>
                    </a:lnL>
                    <a:lnR w="25400" cap="flat" cmpd="dbl"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1400" b="0" i="0" u="none" strike="noStrike">
                          <a:solidFill>
                            <a:srgbClr val="000000"/>
                          </a:solidFill>
                          <a:effectLst/>
                          <a:latin typeface="Calibri" panose="020F0502020204030204" pitchFamily="34" charset="0"/>
                        </a:rPr>
                        <a:t>11</a:t>
                      </a:r>
                    </a:p>
                  </a:txBody>
                  <a:tcPr marL="6801" marR="6801" marT="6801" marB="0" anchor="ctr">
                    <a:lnL w="25400" cap="flat" cmpd="dbl" algn="ctr">
                      <a:solidFill>
                        <a:srgbClr val="BFBFBF"/>
                      </a:solidFill>
                      <a:prstDash val="solid"/>
                      <a:round/>
                      <a:headEnd type="none" w="med" len="med"/>
                      <a:tailEnd type="none" w="med" len="med"/>
                    </a:lnL>
                    <a:lnR w="25400" cap="flat" cmpd="dbl"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1400" b="0" i="0" u="none" strike="noStrike">
                          <a:solidFill>
                            <a:srgbClr val="000000"/>
                          </a:solidFill>
                          <a:effectLst/>
                          <a:latin typeface="Calibri" panose="020F0502020204030204" pitchFamily="34" charset="0"/>
                        </a:rPr>
                        <a:t>10</a:t>
                      </a:r>
                    </a:p>
                  </a:txBody>
                  <a:tcPr marL="6801" marR="6801" marT="6801" marB="0" anchor="ctr">
                    <a:lnL w="25400" cap="flat" cmpd="dbl" algn="ctr">
                      <a:solidFill>
                        <a:srgbClr val="BFBFBF"/>
                      </a:solidFill>
                      <a:prstDash val="solid"/>
                      <a:round/>
                      <a:headEnd type="none" w="med" len="med"/>
                      <a:tailEnd type="none" w="med" len="med"/>
                    </a:lnL>
                    <a:lnR w="25400" cap="flat" cmpd="dbl"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1400" b="0" i="0" u="none" strike="noStrike">
                          <a:solidFill>
                            <a:srgbClr val="000000"/>
                          </a:solidFill>
                          <a:effectLst/>
                          <a:latin typeface="Calibri" panose="020F0502020204030204" pitchFamily="34" charset="0"/>
                        </a:rPr>
                        <a:t>6</a:t>
                      </a:r>
                    </a:p>
                  </a:txBody>
                  <a:tcPr marL="6801" marR="6801" marT="6801" marB="0" anchor="ctr">
                    <a:lnL w="25400" cap="flat" cmpd="dbl" algn="ctr">
                      <a:solidFill>
                        <a:srgbClr val="BFBFBF"/>
                      </a:solidFill>
                      <a:prstDash val="solid"/>
                      <a:round/>
                      <a:headEnd type="none" w="med" len="med"/>
                      <a:tailEnd type="none" w="med" len="med"/>
                    </a:lnL>
                    <a:lnR w="25400" cap="flat" cmpd="dbl"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1400" b="0" i="0" u="none" strike="noStrike">
                          <a:solidFill>
                            <a:srgbClr val="000000"/>
                          </a:solidFill>
                          <a:effectLst/>
                          <a:latin typeface="Calibri" panose="020F0502020204030204" pitchFamily="34" charset="0"/>
                        </a:rPr>
                        <a:t>12</a:t>
                      </a:r>
                    </a:p>
                  </a:txBody>
                  <a:tcPr marL="6801" marR="6801" marT="6801" marB="0" anchor="ctr">
                    <a:lnL w="25400" cap="flat" cmpd="dbl" algn="ctr">
                      <a:solidFill>
                        <a:srgbClr val="BFBFBF"/>
                      </a:solidFill>
                      <a:prstDash val="solid"/>
                      <a:round/>
                      <a:headEnd type="none" w="med" len="med"/>
                      <a:tailEnd type="none" w="med" len="med"/>
                    </a:lnL>
                    <a:lnR w="25400" cap="flat" cmpd="dbl"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1400" b="0" i="0" u="none" strike="noStrike">
                          <a:solidFill>
                            <a:srgbClr val="000000"/>
                          </a:solidFill>
                          <a:effectLst/>
                          <a:latin typeface="Calibri" panose="020F0502020204030204" pitchFamily="34" charset="0"/>
                        </a:rPr>
                        <a:t>11</a:t>
                      </a:r>
                    </a:p>
                  </a:txBody>
                  <a:tcPr marL="6801" marR="6801" marT="6801" marB="0" anchor="ctr">
                    <a:lnL w="25400" cap="flat" cmpd="dbl" algn="ctr">
                      <a:solidFill>
                        <a:srgbClr val="BFBFBF"/>
                      </a:solidFill>
                      <a:prstDash val="solid"/>
                      <a:round/>
                      <a:headEnd type="none" w="med" len="med"/>
                      <a:tailEnd type="none" w="med" len="med"/>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2152882549"/>
                  </a:ext>
                </a:extLst>
              </a:tr>
              <a:tr h="331564">
                <a:tc>
                  <a:txBody>
                    <a:bodyPr/>
                    <a:lstStyle/>
                    <a:p>
                      <a:pPr algn="l" rtl="0" fontAlgn="ctr"/>
                      <a:r>
                        <a:rPr lang="en-US" sz="1400" b="0" i="0" u="none" strike="noStrike">
                          <a:solidFill>
                            <a:srgbClr val="000000"/>
                          </a:solidFill>
                          <a:effectLst/>
                          <a:latin typeface="Calibri" panose="020F0502020204030204" pitchFamily="34" charset="0"/>
                        </a:rPr>
                        <a:t>Foreign Industrial/Practitioner Members</a:t>
                      </a:r>
                    </a:p>
                  </a:txBody>
                  <a:tcPr marL="163232" marR="6801" marT="6801" marB="0" anchor="ctr">
                    <a:lnL>
                      <a:noFill/>
                    </a:lnL>
                    <a:lnR w="25400" cap="flat" cmpd="dbl"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1400" b="0" i="0" u="none" strike="noStrike">
                          <a:solidFill>
                            <a:srgbClr val="000000"/>
                          </a:solidFill>
                          <a:effectLst/>
                          <a:latin typeface="Calibri" panose="020F0502020204030204" pitchFamily="34" charset="0"/>
                        </a:rPr>
                        <a:t>45</a:t>
                      </a:r>
                    </a:p>
                  </a:txBody>
                  <a:tcPr marL="6801" marR="6801" marT="6801" marB="0" anchor="ctr">
                    <a:lnL w="25400" cap="flat" cmpd="dbl" algn="ctr">
                      <a:solidFill>
                        <a:srgbClr val="BFBFBF"/>
                      </a:solidFill>
                      <a:prstDash val="solid"/>
                      <a:round/>
                      <a:headEnd type="none" w="med" len="med"/>
                      <a:tailEnd type="none" w="med" len="med"/>
                    </a:lnL>
                    <a:lnR w="25400" cap="flat" cmpd="dbl"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1400" b="0" i="0" u="none" strike="noStrike">
                          <a:solidFill>
                            <a:srgbClr val="000000"/>
                          </a:solidFill>
                          <a:effectLst/>
                          <a:latin typeface="Calibri" panose="020F0502020204030204" pitchFamily="34" charset="0"/>
                        </a:rPr>
                        <a:t>45</a:t>
                      </a:r>
                    </a:p>
                  </a:txBody>
                  <a:tcPr marL="6801" marR="6801" marT="6801" marB="0" anchor="ctr">
                    <a:lnL w="25400" cap="flat" cmpd="dbl" algn="ctr">
                      <a:solidFill>
                        <a:srgbClr val="BFBFBF"/>
                      </a:solidFill>
                      <a:prstDash val="solid"/>
                      <a:round/>
                      <a:headEnd type="none" w="med" len="med"/>
                      <a:tailEnd type="none" w="med" len="med"/>
                    </a:lnL>
                    <a:lnR w="25400" cap="flat" cmpd="dbl"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1400" b="0" i="0" u="none" strike="noStrike">
                          <a:solidFill>
                            <a:srgbClr val="000000"/>
                          </a:solidFill>
                          <a:effectLst/>
                          <a:latin typeface="Calibri" panose="020F0502020204030204" pitchFamily="34" charset="0"/>
                        </a:rPr>
                        <a:t>31</a:t>
                      </a:r>
                    </a:p>
                  </a:txBody>
                  <a:tcPr marL="6801" marR="6801" marT="6801" marB="0" anchor="ctr">
                    <a:lnL w="25400" cap="flat" cmpd="dbl" algn="ctr">
                      <a:solidFill>
                        <a:srgbClr val="BFBFBF"/>
                      </a:solidFill>
                      <a:prstDash val="solid"/>
                      <a:round/>
                      <a:headEnd type="none" w="med" len="med"/>
                      <a:tailEnd type="none" w="med" len="med"/>
                    </a:lnL>
                    <a:lnR w="25400" cap="flat" cmpd="dbl"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1400" b="0" i="0" u="none" strike="noStrike">
                          <a:solidFill>
                            <a:srgbClr val="000000"/>
                          </a:solidFill>
                          <a:effectLst/>
                          <a:latin typeface="Calibri" panose="020F0502020204030204" pitchFamily="34" charset="0"/>
                        </a:rPr>
                        <a:t>38</a:t>
                      </a:r>
                    </a:p>
                  </a:txBody>
                  <a:tcPr marL="6801" marR="6801" marT="6801" marB="0" anchor="ctr">
                    <a:lnL w="25400" cap="flat" cmpd="dbl" algn="ctr">
                      <a:solidFill>
                        <a:srgbClr val="BFBFBF"/>
                      </a:solidFill>
                      <a:prstDash val="solid"/>
                      <a:round/>
                      <a:headEnd type="none" w="med" len="med"/>
                      <a:tailEnd type="none" w="med" len="med"/>
                    </a:lnL>
                    <a:lnR w="25400" cap="flat" cmpd="dbl"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1400" b="0" i="0" u="none" strike="noStrike">
                          <a:solidFill>
                            <a:srgbClr val="000000"/>
                          </a:solidFill>
                          <a:effectLst/>
                          <a:latin typeface="Calibri" panose="020F0502020204030204" pitchFamily="34" charset="0"/>
                        </a:rPr>
                        <a:t>40</a:t>
                      </a:r>
                    </a:p>
                  </a:txBody>
                  <a:tcPr marL="6801" marR="6801" marT="6801" marB="0" anchor="ctr">
                    <a:lnL w="25400" cap="flat" cmpd="dbl" algn="ctr">
                      <a:solidFill>
                        <a:srgbClr val="BFBFBF"/>
                      </a:solidFill>
                      <a:prstDash val="solid"/>
                      <a:round/>
                      <a:headEnd type="none" w="med" len="med"/>
                      <a:tailEnd type="none" w="med" len="med"/>
                    </a:lnL>
                    <a:lnR w="25400" cap="flat" cmpd="dbl"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1400" b="0" i="0" u="none" strike="noStrike">
                          <a:solidFill>
                            <a:srgbClr val="000000"/>
                          </a:solidFill>
                          <a:effectLst/>
                          <a:latin typeface="Calibri" panose="020F0502020204030204" pitchFamily="34" charset="0"/>
                        </a:rPr>
                        <a:t>37</a:t>
                      </a:r>
                    </a:p>
                  </a:txBody>
                  <a:tcPr marL="6801" marR="6801" marT="6801" marB="0" anchor="ctr">
                    <a:lnL w="25400" cap="flat" cmpd="dbl" algn="ctr">
                      <a:solidFill>
                        <a:srgbClr val="BFBFBF"/>
                      </a:solidFill>
                      <a:prstDash val="solid"/>
                      <a:round/>
                      <a:headEnd type="none" w="med" len="med"/>
                      <a:tailEnd type="none" w="med" len="med"/>
                    </a:lnL>
                    <a:lnR w="25400" cap="flat" cmpd="dbl"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1400" b="0" i="0" u="none" strike="noStrike">
                          <a:solidFill>
                            <a:srgbClr val="000000"/>
                          </a:solidFill>
                          <a:effectLst/>
                          <a:latin typeface="Calibri" panose="020F0502020204030204" pitchFamily="34" charset="0"/>
                        </a:rPr>
                        <a:t>36</a:t>
                      </a:r>
                    </a:p>
                  </a:txBody>
                  <a:tcPr marL="6801" marR="6801" marT="6801" marB="0" anchor="ctr">
                    <a:lnL w="25400" cap="flat" cmpd="dbl" algn="ctr">
                      <a:solidFill>
                        <a:srgbClr val="BFBFBF"/>
                      </a:solidFill>
                      <a:prstDash val="solid"/>
                      <a:round/>
                      <a:headEnd type="none" w="med" len="med"/>
                      <a:tailEnd type="none" w="med" len="med"/>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3939255983"/>
                  </a:ext>
                </a:extLst>
              </a:tr>
              <a:tr h="314561">
                <a:tc>
                  <a:txBody>
                    <a:bodyPr/>
                    <a:lstStyle/>
                    <a:p>
                      <a:pPr algn="l" rtl="0" fontAlgn="ctr"/>
                      <a:r>
                        <a:rPr lang="en-US" sz="1400" b="0" i="0" u="none" strike="noStrike">
                          <a:solidFill>
                            <a:srgbClr val="000000"/>
                          </a:solidFill>
                          <a:effectLst/>
                          <a:latin typeface="Calibri" panose="020F0502020204030204" pitchFamily="34" charset="0"/>
                        </a:rPr>
                        <a:t>U.S. Industrial/Practitioner Members</a:t>
                      </a:r>
                    </a:p>
                  </a:txBody>
                  <a:tcPr marL="163232" marR="6801" marT="6801" marB="0" anchor="ctr">
                    <a:lnL>
                      <a:noFill/>
                    </a:lnL>
                    <a:lnR w="25400" cap="flat" cmpd="dbl"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9050" cap="flat" cmpd="sng" algn="ctr">
                      <a:solidFill>
                        <a:srgbClr val="2E869C"/>
                      </a:solidFill>
                      <a:prstDash val="solid"/>
                      <a:round/>
                      <a:headEnd type="none" w="med" len="med"/>
                      <a:tailEnd type="none" w="med" len="med"/>
                    </a:lnB>
                    <a:noFill/>
                  </a:tcPr>
                </a:tc>
                <a:tc>
                  <a:txBody>
                    <a:bodyPr/>
                    <a:lstStyle/>
                    <a:p>
                      <a:pPr algn="ctr" fontAlgn="ctr"/>
                      <a:r>
                        <a:rPr lang="en-US" sz="1400" b="0" i="0" u="none" strike="noStrike">
                          <a:solidFill>
                            <a:srgbClr val="000000"/>
                          </a:solidFill>
                          <a:effectLst/>
                          <a:latin typeface="Calibri" panose="020F0502020204030204" pitchFamily="34" charset="0"/>
                        </a:rPr>
                        <a:t>249</a:t>
                      </a:r>
                    </a:p>
                  </a:txBody>
                  <a:tcPr marL="6801" marR="6801" marT="6801" marB="0" anchor="ctr">
                    <a:lnL w="25400" cap="flat" cmpd="dbl" algn="ctr">
                      <a:solidFill>
                        <a:srgbClr val="BFBFBF"/>
                      </a:solidFill>
                      <a:prstDash val="solid"/>
                      <a:round/>
                      <a:headEnd type="none" w="med" len="med"/>
                      <a:tailEnd type="none" w="med" len="med"/>
                    </a:lnL>
                    <a:lnR w="25400" cap="flat" cmpd="dbl"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9050" cap="flat" cmpd="sng" algn="ctr">
                      <a:solidFill>
                        <a:srgbClr val="2E869C"/>
                      </a:solidFill>
                      <a:prstDash val="solid"/>
                      <a:round/>
                      <a:headEnd type="none" w="med" len="med"/>
                      <a:tailEnd type="none" w="med" len="med"/>
                    </a:lnB>
                    <a:noFill/>
                  </a:tcPr>
                </a:tc>
                <a:tc>
                  <a:txBody>
                    <a:bodyPr/>
                    <a:lstStyle/>
                    <a:p>
                      <a:pPr algn="ctr" fontAlgn="ctr"/>
                      <a:r>
                        <a:rPr lang="en-US" sz="1400" b="0" i="0" u="none" strike="noStrike">
                          <a:solidFill>
                            <a:srgbClr val="000000"/>
                          </a:solidFill>
                          <a:effectLst/>
                          <a:latin typeface="Calibri" panose="020F0502020204030204" pitchFamily="34" charset="0"/>
                        </a:rPr>
                        <a:t>274</a:t>
                      </a:r>
                    </a:p>
                  </a:txBody>
                  <a:tcPr marL="6801" marR="6801" marT="6801" marB="0" anchor="ctr">
                    <a:lnL w="25400" cap="flat" cmpd="dbl" algn="ctr">
                      <a:solidFill>
                        <a:srgbClr val="BFBFBF"/>
                      </a:solidFill>
                      <a:prstDash val="solid"/>
                      <a:round/>
                      <a:headEnd type="none" w="med" len="med"/>
                      <a:tailEnd type="none" w="med" len="med"/>
                    </a:lnL>
                    <a:lnR w="25400" cap="flat" cmpd="dbl"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9050" cap="flat" cmpd="sng" algn="ctr">
                      <a:solidFill>
                        <a:srgbClr val="2E869C"/>
                      </a:solidFill>
                      <a:prstDash val="solid"/>
                      <a:round/>
                      <a:headEnd type="none" w="med" len="med"/>
                      <a:tailEnd type="none" w="med" len="med"/>
                    </a:lnB>
                    <a:noFill/>
                  </a:tcPr>
                </a:tc>
                <a:tc>
                  <a:txBody>
                    <a:bodyPr/>
                    <a:lstStyle/>
                    <a:p>
                      <a:pPr algn="ctr" fontAlgn="ctr"/>
                      <a:r>
                        <a:rPr lang="en-US" sz="1400" b="0" i="0" u="none" strike="noStrike">
                          <a:solidFill>
                            <a:srgbClr val="000000"/>
                          </a:solidFill>
                          <a:effectLst/>
                          <a:latin typeface="Calibri" panose="020F0502020204030204" pitchFamily="34" charset="0"/>
                        </a:rPr>
                        <a:t>234</a:t>
                      </a:r>
                    </a:p>
                  </a:txBody>
                  <a:tcPr marL="6801" marR="6801" marT="6801" marB="0" anchor="ctr">
                    <a:lnL w="25400" cap="flat" cmpd="dbl" algn="ctr">
                      <a:solidFill>
                        <a:srgbClr val="BFBFBF"/>
                      </a:solidFill>
                      <a:prstDash val="solid"/>
                      <a:round/>
                      <a:headEnd type="none" w="med" len="med"/>
                      <a:tailEnd type="none" w="med" len="med"/>
                    </a:lnL>
                    <a:lnR w="25400" cap="flat" cmpd="dbl"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9050" cap="flat" cmpd="sng" algn="ctr">
                      <a:solidFill>
                        <a:srgbClr val="2E869C"/>
                      </a:solidFill>
                      <a:prstDash val="solid"/>
                      <a:round/>
                      <a:headEnd type="none" w="med" len="med"/>
                      <a:tailEnd type="none" w="med" len="med"/>
                    </a:lnB>
                    <a:noFill/>
                  </a:tcPr>
                </a:tc>
                <a:tc>
                  <a:txBody>
                    <a:bodyPr/>
                    <a:lstStyle/>
                    <a:p>
                      <a:pPr algn="ctr" fontAlgn="ctr"/>
                      <a:r>
                        <a:rPr lang="en-US" sz="1400" b="0" i="0" u="none" strike="noStrike">
                          <a:solidFill>
                            <a:srgbClr val="000000"/>
                          </a:solidFill>
                          <a:effectLst/>
                          <a:latin typeface="Calibri" panose="020F0502020204030204" pitchFamily="34" charset="0"/>
                        </a:rPr>
                        <a:t>240</a:t>
                      </a:r>
                    </a:p>
                  </a:txBody>
                  <a:tcPr marL="6801" marR="6801" marT="6801" marB="0" anchor="ctr">
                    <a:lnL w="25400" cap="flat" cmpd="dbl" algn="ctr">
                      <a:solidFill>
                        <a:srgbClr val="BFBFBF"/>
                      </a:solidFill>
                      <a:prstDash val="solid"/>
                      <a:round/>
                      <a:headEnd type="none" w="med" len="med"/>
                      <a:tailEnd type="none" w="med" len="med"/>
                    </a:lnL>
                    <a:lnR w="25400" cap="flat" cmpd="dbl"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9050" cap="flat" cmpd="sng" algn="ctr">
                      <a:solidFill>
                        <a:srgbClr val="2E869C"/>
                      </a:solidFill>
                      <a:prstDash val="solid"/>
                      <a:round/>
                      <a:headEnd type="none" w="med" len="med"/>
                      <a:tailEnd type="none" w="med" len="med"/>
                    </a:lnB>
                    <a:noFill/>
                  </a:tcPr>
                </a:tc>
                <a:tc>
                  <a:txBody>
                    <a:bodyPr/>
                    <a:lstStyle/>
                    <a:p>
                      <a:pPr algn="ctr" fontAlgn="ctr"/>
                      <a:r>
                        <a:rPr lang="en-US" sz="1400" b="0" i="0" u="none" strike="noStrike">
                          <a:solidFill>
                            <a:srgbClr val="000000"/>
                          </a:solidFill>
                          <a:effectLst/>
                          <a:latin typeface="Calibri" panose="020F0502020204030204" pitchFamily="34" charset="0"/>
                        </a:rPr>
                        <a:t>250</a:t>
                      </a:r>
                    </a:p>
                  </a:txBody>
                  <a:tcPr marL="6801" marR="6801" marT="6801" marB="0" anchor="ctr">
                    <a:lnL w="25400" cap="flat" cmpd="dbl" algn="ctr">
                      <a:solidFill>
                        <a:srgbClr val="BFBFBF"/>
                      </a:solidFill>
                      <a:prstDash val="solid"/>
                      <a:round/>
                      <a:headEnd type="none" w="med" len="med"/>
                      <a:tailEnd type="none" w="med" len="med"/>
                    </a:lnL>
                    <a:lnR w="25400" cap="flat" cmpd="dbl"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9050" cap="flat" cmpd="sng" algn="ctr">
                      <a:solidFill>
                        <a:srgbClr val="2E869C"/>
                      </a:solidFill>
                      <a:prstDash val="solid"/>
                      <a:round/>
                      <a:headEnd type="none" w="med" len="med"/>
                      <a:tailEnd type="none" w="med" len="med"/>
                    </a:lnB>
                    <a:noFill/>
                  </a:tcPr>
                </a:tc>
                <a:tc>
                  <a:txBody>
                    <a:bodyPr/>
                    <a:lstStyle/>
                    <a:p>
                      <a:pPr algn="ctr" fontAlgn="ctr"/>
                      <a:r>
                        <a:rPr lang="en-US" sz="1400" b="0" i="0" u="none" strike="noStrike">
                          <a:solidFill>
                            <a:srgbClr val="000000"/>
                          </a:solidFill>
                          <a:effectLst/>
                          <a:latin typeface="Calibri" panose="020F0502020204030204" pitchFamily="34" charset="0"/>
                        </a:rPr>
                        <a:t>207</a:t>
                      </a:r>
                    </a:p>
                  </a:txBody>
                  <a:tcPr marL="6801" marR="6801" marT="6801" marB="0" anchor="ctr">
                    <a:lnL w="25400" cap="flat" cmpd="dbl" algn="ctr">
                      <a:solidFill>
                        <a:srgbClr val="BFBFBF"/>
                      </a:solidFill>
                      <a:prstDash val="solid"/>
                      <a:round/>
                      <a:headEnd type="none" w="med" len="med"/>
                      <a:tailEnd type="none" w="med" len="med"/>
                    </a:lnL>
                    <a:lnR w="25400" cap="flat" cmpd="dbl"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9050" cap="flat" cmpd="sng" algn="ctr">
                      <a:solidFill>
                        <a:srgbClr val="2E869C"/>
                      </a:solidFill>
                      <a:prstDash val="solid"/>
                      <a:round/>
                      <a:headEnd type="none" w="med" len="med"/>
                      <a:tailEnd type="none" w="med" len="med"/>
                    </a:lnB>
                    <a:noFill/>
                  </a:tcPr>
                </a:tc>
                <a:tc>
                  <a:txBody>
                    <a:bodyPr/>
                    <a:lstStyle/>
                    <a:p>
                      <a:pPr algn="ctr" fontAlgn="ctr"/>
                      <a:r>
                        <a:rPr lang="en-US" sz="1400" b="0" i="0" u="none" strike="noStrike">
                          <a:solidFill>
                            <a:srgbClr val="000000"/>
                          </a:solidFill>
                          <a:effectLst/>
                          <a:latin typeface="Calibri" panose="020F0502020204030204" pitchFamily="34" charset="0"/>
                        </a:rPr>
                        <a:t>202</a:t>
                      </a:r>
                    </a:p>
                  </a:txBody>
                  <a:tcPr marL="6801" marR="6801" marT="6801" marB="0" anchor="ctr">
                    <a:lnL w="25400" cap="flat" cmpd="dbl" algn="ctr">
                      <a:solidFill>
                        <a:srgbClr val="BFBFBF"/>
                      </a:solidFill>
                      <a:prstDash val="solid"/>
                      <a:round/>
                      <a:headEnd type="none" w="med" len="med"/>
                      <a:tailEnd type="none" w="med" len="med"/>
                    </a:lnL>
                    <a:lnR>
                      <a:noFill/>
                    </a:lnR>
                    <a:lnT w="6350" cap="flat" cmpd="sng" algn="ctr">
                      <a:solidFill>
                        <a:srgbClr val="BFBFBF"/>
                      </a:solidFill>
                      <a:prstDash val="solid"/>
                      <a:round/>
                      <a:headEnd type="none" w="med" len="med"/>
                      <a:tailEnd type="none" w="med" len="med"/>
                    </a:lnT>
                    <a:lnB w="19050" cap="flat" cmpd="sng" algn="ctr">
                      <a:solidFill>
                        <a:srgbClr val="2E869C"/>
                      </a:solidFill>
                      <a:prstDash val="solid"/>
                      <a:round/>
                      <a:headEnd type="none" w="med" len="med"/>
                      <a:tailEnd type="none" w="med" len="med"/>
                    </a:lnB>
                    <a:noFill/>
                  </a:tcPr>
                </a:tc>
                <a:extLst>
                  <a:ext uri="{0D108BD9-81ED-4DB2-BD59-A6C34878D82A}">
                    <a16:rowId xmlns:a16="http://schemas.microsoft.com/office/drawing/2014/main" val="2454829694"/>
                  </a:ext>
                </a:extLst>
              </a:tr>
              <a:tr h="340066">
                <a:tc>
                  <a:txBody>
                    <a:bodyPr/>
                    <a:lstStyle/>
                    <a:p>
                      <a:pPr algn="l" rtl="0" fontAlgn="ctr"/>
                      <a:r>
                        <a:rPr lang="en-US" sz="1400" b="1" i="1" u="none" strike="noStrike">
                          <a:solidFill>
                            <a:srgbClr val="2E869C"/>
                          </a:solidFill>
                          <a:effectLst/>
                          <a:highlight>
                            <a:srgbClr val="D5E8DF"/>
                          </a:highlight>
                          <a:latin typeface="Calibri" panose="020F0502020204030204" pitchFamily="34" charset="0"/>
                        </a:rPr>
                        <a:t> Total Number of Organizations</a:t>
                      </a:r>
                    </a:p>
                  </a:txBody>
                  <a:tcPr marL="6801" marR="6801" marT="6801" marB="0" anchor="ctr">
                    <a:lnL>
                      <a:noFill/>
                    </a:lnL>
                    <a:lnR w="25400" cap="flat" cmpd="dbl" algn="ctr">
                      <a:solidFill>
                        <a:srgbClr val="BFBFBF"/>
                      </a:solidFill>
                      <a:prstDash val="solid"/>
                      <a:round/>
                      <a:headEnd type="none" w="med" len="med"/>
                      <a:tailEnd type="none" w="med" len="med"/>
                    </a:lnR>
                    <a:lnT w="19050" cap="flat" cmpd="sng" algn="ctr">
                      <a:solidFill>
                        <a:srgbClr val="2E869C"/>
                      </a:solidFill>
                      <a:prstDash val="solid"/>
                      <a:round/>
                      <a:headEnd type="none" w="med" len="med"/>
                      <a:tailEnd type="none" w="med" len="med"/>
                    </a:lnT>
                    <a:lnB w="19050" cap="flat" cmpd="sng" algn="ctr">
                      <a:solidFill>
                        <a:srgbClr val="2E869C"/>
                      </a:solidFill>
                      <a:prstDash val="solid"/>
                      <a:round/>
                      <a:headEnd type="none" w="med" len="med"/>
                      <a:tailEnd type="none" w="med" len="med"/>
                    </a:lnB>
                    <a:solidFill>
                      <a:srgbClr val="D5E8DF"/>
                    </a:solidFill>
                  </a:tcPr>
                </a:tc>
                <a:tc>
                  <a:txBody>
                    <a:bodyPr/>
                    <a:lstStyle/>
                    <a:p>
                      <a:pPr algn="ctr" rtl="0" fontAlgn="ctr"/>
                      <a:r>
                        <a:rPr lang="en-US" sz="1400" b="1" i="1" u="none" strike="noStrike">
                          <a:solidFill>
                            <a:srgbClr val="2E869C"/>
                          </a:solidFill>
                          <a:effectLst/>
                          <a:highlight>
                            <a:srgbClr val="D5E8DF"/>
                          </a:highlight>
                          <a:latin typeface="Calibri" panose="020F0502020204030204" pitchFamily="34" charset="0"/>
                        </a:rPr>
                        <a:t>522</a:t>
                      </a:r>
                    </a:p>
                  </a:txBody>
                  <a:tcPr marL="6801" marR="6801" marT="6801" marB="0" anchor="ctr">
                    <a:lnL w="25400" cap="flat" cmpd="dbl" algn="ctr">
                      <a:solidFill>
                        <a:srgbClr val="BFBFBF"/>
                      </a:solidFill>
                      <a:prstDash val="solid"/>
                      <a:round/>
                      <a:headEnd type="none" w="med" len="med"/>
                      <a:tailEnd type="none" w="med" len="med"/>
                    </a:lnL>
                    <a:lnR w="25400" cap="flat" cmpd="dbl" algn="ctr">
                      <a:solidFill>
                        <a:srgbClr val="BFBFBF"/>
                      </a:solidFill>
                      <a:prstDash val="solid"/>
                      <a:round/>
                      <a:headEnd type="none" w="med" len="med"/>
                      <a:tailEnd type="none" w="med" len="med"/>
                    </a:lnR>
                    <a:lnT w="19050" cap="flat" cmpd="sng" algn="ctr">
                      <a:solidFill>
                        <a:srgbClr val="2E869C"/>
                      </a:solidFill>
                      <a:prstDash val="solid"/>
                      <a:round/>
                      <a:headEnd type="none" w="med" len="med"/>
                      <a:tailEnd type="none" w="med" len="med"/>
                    </a:lnT>
                    <a:lnB w="19050" cap="flat" cmpd="sng" algn="ctr">
                      <a:solidFill>
                        <a:srgbClr val="2E869C"/>
                      </a:solidFill>
                      <a:prstDash val="solid"/>
                      <a:round/>
                      <a:headEnd type="none" w="med" len="med"/>
                      <a:tailEnd type="none" w="med" len="med"/>
                    </a:lnB>
                    <a:solidFill>
                      <a:srgbClr val="D5E8DF"/>
                    </a:solidFill>
                  </a:tcPr>
                </a:tc>
                <a:tc>
                  <a:txBody>
                    <a:bodyPr/>
                    <a:lstStyle/>
                    <a:p>
                      <a:pPr algn="ctr" rtl="0" fontAlgn="ctr"/>
                      <a:r>
                        <a:rPr lang="en-US" sz="1400" b="1" i="1" u="none" strike="noStrike">
                          <a:solidFill>
                            <a:srgbClr val="2E869C"/>
                          </a:solidFill>
                          <a:effectLst/>
                          <a:highlight>
                            <a:srgbClr val="D5E8DF"/>
                          </a:highlight>
                          <a:latin typeface="Calibri" panose="020F0502020204030204" pitchFamily="34" charset="0"/>
                        </a:rPr>
                        <a:t>597</a:t>
                      </a:r>
                    </a:p>
                  </a:txBody>
                  <a:tcPr marL="6801" marR="6801" marT="6801" marB="0" anchor="ctr">
                    <a:lnL w="25400" cap="flat" cmpd="dbl" algn="ctr">
                      <a:solidFill>
                        <a:srgbClr val="BFBFBF"/>
                      </a:solidFill>
                      <a:prstDash val="solid"/>
                      <a:round/>
                      <a:headEnd type="none" w="med" len="med"/>
                      <a:tailEnd type="none" w="med" len="med"/>
                    </a:lnL>
                    <a:lnR w="25400" cap="flat" cmpd="dbl" algn="ctr">
                      <a:solidFill>
                        <a:srgbClr val="BFBFBF"/>
                      </a:solidFill>
                      <a:prstDash val="solid"/>
                      <a:round/>
                      <a:headEnd type="none" w="med" len="med"/>
                      <a:tailEnd type="none" w="med" len="med"/>
                    </a:lnR>
                    <a:lnT w="19050" cap="flat" cmpd="sng" algn="ctr">
                      <a:solidFill>
                        <a:srgbClr val="2E869C"/>
                      </a:solidFill>
                      <a:prstDash val="solid"/>
                      <a:round/>
                      <a:headEnd type="none" w="med" len="med"/>
                      <a:tailEnd type="none" w="med" len="med"/>
                    </a:lnT>
                    <a:lnB w="19050" cap="flat" cmpd="sng" algn="ctr">
                      <a:solidFill>
                        <a:srgbClr val="2E869C"/>
                      </a:solidFill>
                      <a:prstDash val="solid"/>
                      <a:round/>
                      <a:headEnd type="none" w="med" len="med"/>
                      <a:tailEnd type="none" w="med" len="med"/>
                    </a:lnB>
                    <a:solidFill>
                      <a:srgbClr val="D5E8DF"/>
                    </a:solidFill>
                  </a:tcPr>
                </a:tc>
                <a:tc>
                  <a:txBody>
                    <a:bodyPr/>
                    <a:lstStyle/>
                    <a:p>
                      <a:pPr algn="ctr" rtl="0" fontAlgn="ctr"/>
                      <a:r>
                        <a:rPr lang="en-US" sz="1400" b="1" i="1" u="none" strike="noStrike">
                          <a:solidFill>
                            <a:srgbClr val="2E869C"/>
                          </a:solidFill>
                          <a:effectLst/>
                          <a:highlight>
                            <a:srgbClr val="D5E8DF"/>
                          </a:highlight>
                          <a:latin typeface="Calibri" panose="020F0502020204030204" pitchFamily="34" charset="0"/>
                        </a:rPr>
                        <a:t>484</a:t>
                      </a:r>
                    </a:p>
                  </a:txBody>
                  <a:tcPr marL="6801" marR="6801" marT="6801" marB="0" anchor="ctr">
                    <a:lnL w="25400" cap="flat" cmpd="dbl" algn="ctr">
                      <a:solidFill>
                        <a:srgbClr val="BFBFBF"/>
                      </a:solidFill>
                      <a:prstDash val="solid"/>
                      <a:round/>
                      <a:headEnd type="none" w="med" len="med"/>
                      <a:tailEnd type="none" w="med" len="med"/>
                    </a:lnL>
                    <a:lnR w="25400" cap="flat" cmpd="dbl" algn="ctr">
                      <a:solidFill>
                        <a:srgbClr val="BFBFBF"/>
                      </a:solidFill>
                      <a:prstDash val="solid"/>
                      <a:round/>
                      <a:headEnd type="none" w="med" len="med"/>
                      <a:tailEnd type="none" w="med" len="med"/>
                    </a:lnR>
                    <a:lnT w="19050" cap="flat" cmpd="sng" algn="ctr">
                      <a:solidFill>
                        <a:srgbClr val="2E869C"/>
                      </a:solidFill>
                      <a:prstDash val="solid"/>
                      <a:round/>
                      <a:headEnd type="none" w="med" len="med"/>
                      <a:tailEnd type="none" w="med" len="med"/>
                    </a:lnT>
                    <a:lnB w="19050" cap="flat" cmpd="sng" algn="ctr">
                      <a:solidFill>
                        <a:srgbClr val="2E869C"/>
                      </a:solidFill>
                      <a:prstDash val="solid"/>
                      <a:round/>
                      <a:headEnd type="none" w="med" len="med"/>
                      <a:tailEnd type="none" w="med" len="med"/>
                    </a:lnB>
                    <a:solidFill>
                      <a:srgbClr val="D5E8DF"/>
                    </a:solidFill>
                  </a:tcPr>
                </a:tc>
                <a:tc>
                  <a:txBody>
                    <a:bodyPr/>
                    <a:lstStyle/>
                    <a:p>
                      <a:pPr algn="ctr" rtl="0" fontAlgn="ctr"/>
                      <a:r>
                        <a:rPr lang="en-US" sz="1400" b="1" i="1" u="none" strike="noStrike">
                          <a:solidFill>
                            <a:srgbClr val="2E869C"/>
                          </a:solidFill>
                          <a:effectLst/>
                          <a:highlight>
                            <a:srgbClr val="D5E8DF"/>
                          </a:highlight>
                          <a:latin typeface="Calibri" panose="020F0502020204030204" pitchFamily="34" charset="0"/>
                        </a:rPr>
                        <a:t>521</a:t>
                      </a:r>
                    </a:p>
                  </a:txBody>
                  <a:tcPr marL="6801" marR="6801" marT="6801" marB="0" anchor="ctr">
                    <a:lnL w="25400" cap="flat" cmpd="dbl" algn="ctr">
                      <a:solidFill>
                        <a:srgbClr val="BFBFBF"/>
                      </a:solidFill>
                      <a:prstDash val="solid"/>
                      <a:round/>
                      <a:headEnd type="none" w="med" len="med"/>
                      <a:tailEnd type="none" w="med" len="med"/>
                    </a:lnL>
                    <a:lnR w="25400" cap="flat" cmpd="dbl" algn="ctr">
                      <a:solidFill>
                        <a:srgbClr val="BFBFBF"/>
                      </a:solidFill>
                      <a:prstDash val="solid"/>
                      <a:round/>
                      <a:headEnd type="none" w="med" len="med"/>
                      <a:tailEnd type="none" w="med" len="med"/>
                    </a:lnR>
                    <a:lnT w="19050" cap="flat" cmpd="sng" algn="ctr">
                      <a:solidFill>
                        <a:srgbClr val="2E869C"/>
                      </a:solidFill>
                      <a:prstDash val="solid"/>
                      <a:round/>
                      <a:headEnd type="none" w="med" len="med"/>
                      <a:tailEnd type="none" w="med" len="med"/>
                    </a:lnT>
                    <a:lnB w="19050" cap="flat" cmpd="sng" algn="ctr">
                      <a:solidFill>
                        <a:srgbClr val="2E869C"/>
                      </a:solidFill>
                      <a:prstDash val="solid"/>
                      <a:round/>
                      <a:headEnd type="none" w="med" len="med"/>
                      <a:tailEnd type="none" w="med" len="med"/>
                    </a:lnB>
                    <a:solidFill>
                      <a:srgbClr val="D5E8DF"/>
                    </a:solidFill>
                  </a:tcPr>
                </a:tc>
                <a:tc>
                  <a:txBody>
                    <a:bodyPr/>
                    <a:lstStyle/>
                    <a:p>
                      <a:pPr algn="ctr" rtl="0" fontAlgn="ctr"/>
                      <a:r>
                        <a:rPr lang="en-US" sz="1400" b="1" i="1" u="none" strike="noStrike">
                          <a:solidFill>
                            <a:srgbClr val="2E869C"/>
                          </a:solidFill>
                          <a:effectLst/>
                          <a:highlight>
                            <a:srgbClr val="D5E8DF"/>
                          </a:highlight>
                          <a:latin typeface="Calibri" panose="020F0502020204030204" pitchFamily="34" charset="0"/>
                        </a:rPr>
                        <a:t>475</a:t>
                      </a:r>
                    </a:p>
                  </a:txBody>
                  <a:tcPr marL="6801" marR="6801" marT="6801" marB="0" anchor="ctr">
                    <a:lnL w="25400" cap="flat" cmpd="dbl" algn="ctr">
                      <a:solidFill>
                        <a:srgbClr val="BFBFBF"/>
                      </a:solidFill>
                      <a:prstDash val="solid"/>
                      <a:round/>
                      <a:headEnd type="none" w="med" len="med"/>
                      <a:tailEnd type="none" w="med" len="med"/>
                    </a:lnL>
                    <a:lnR w="25400" cap="flat" cmpd="dbl" algn="ctr">
                      <a:solidFill>
                        <a:srgbClr val="BFBFBF"/>
                      </a:solidFill>
                      <a:prstDash val="solid"/>
                      <a:round/>
                      <a:headEnd type="none" w="med" len="med"/>
                      <a:tailEnd type="none" w="med" len="med"/>
                    </a:lnR>
                    <a:lnT w="19050" cap="flat" cmpd="sng" algn="ctr">
                      <a:solidFill>
                        <a:srgbClr val="2E869C"/>
                      </a:solidFill>
                      <a:prstDash val="solid"/>
                      <a:round/>
                      <a:headEnd type="none" w="med" len="med"/>
                      <a:tailEnd type="none" w="med" len="med"/>
                    </a:lnT>
                    <a:lnB w="19050" cap="flat" cmpd="sng" algn="ctr">
                      <a:solidFill>
                        <a:srgbClr val="2E869C"/>
                      </a:solidFill>
                      <a:prstDash val="solid"/>
                      <a:round/>
                      <a:headEnd type="none" w="med" len="med"/>
                      <a:tailEnd type="none" w="med" len="med"/>
                    </a:lnB>
                    <a:solidFill>
                      <a:srgbClr val="D5E8DF"/>
                    </a:solidFill>
                  </a:tcPr>
                </a:tc>
                <a:tc>
                  <a:txBody>
                    <a:bodyPr/>
                    <a:lstStyle/>
                    <a:p>
                      <a:pPr algn="ctr" rtl="0" fontAlgn="ctr"/>
                      <a:r>
                        <a:rPr lang="en-US" sz="1400" b="1" i="1" u="none" strike="noStrike">
                          <a:solidFill>
                            <a:srgbClr val="2E869C"/>
                          </a:solidFill>
                          <a:effectLst/>
                          <a:highlight>
                            <a:srgbClr val="D5E8DF"/>
                          </a:highlight>
                          <a:latin typeface="Calibri" panose="020F0502020204030204" pitchFamily="34" charset="0"/>
                        </a:rPr>
                        <a:t>389</a:t>
                      </a:r>
                    </a:p>
                  </a:txBody>
                  <a:tcPr marL="6801" marR="6801" marT="6801" marB="0" anchor="ctr">
                    <a:lnL w="25400" cap="flat" cmpd="dbl" algn="ctr">
                      <a:solidFill>
                        <a:srgbClr val="BFBFBF"/>
                      </a:solidFill>
                      <a:prstDash val="solid"/>
                      <a:round/>
                      <a:headEnd type="none" w="med" len="med"/>
                      <a:tailEnd type="none" w="med" len="med"/>
                    </a:lnL>
                    <a:lnR w="25400" cap="flat" cmpd="dbl" algn="ctr">
                      <a:solidFill>
                        <a:srgbClr val="BFBFBF"/>
                      </a:solidFill>
                      <a:prstDash val="solid"/>
                      <a:round/>
                      <a:headEnd type="none" w="med" len="med"/>
                      <a:tailEnd type="none" w="med" len="med"/>
                    </a:lnR>
                    <a:lnT w="19050" cap="flat" cmpd="sng" algn="ctr">
                      <a:solidFill>
                        <a:srgbClr val="2E869C"/>
                      </a:solidFill>
                      <a:prstDash val="solid"/>
                      <a:round/>
                      <a:headEnd type="none" w="med" len="med"/>
                      <a:tailEnd type="none" w="med" len="med"/>
                    </a:lnT>
                    <a:lnB w="19050" cap="flat" cmpd="sng" algn="ctr">
                      <a:solidFill>
                        <a:srgbClr val="2E869C"/>
                      </a:solidFill>
                      <a:prstDash val="solid"/>
                      <a:round/>
                      <a:headEnd type="none" w="med" len="med"/>
                      <a:tailEnd type="none" w="med" len="med"/>
                    </a:lnB>
                    <a:solidFill>
                      <a:srgbClr val="D5E8DF"/>
                    </a:solidFill>
                  </a:tcPr>
                </a:tc>
                <a:tc>
                  <a:txBody>
                    <a:bodyPr/>
                    <a:lstStyle/>
                    <a:p>
                      <a:pPr algn="ctr" rtl="0" fontAlgn="ctr"/>
                      <a:r>
                        <a:rPr lang="en-US" sz="1400" b="1" i="1" u="none" strike="noStrike">
                          <a:solidFill>
                            <a:srgbClr val="2E869C"/>
                          </a:solidFill>
                          <a:effectLst/>
                          <a:highlight>
                            <a:srgbClr val="D5E8DF"/>
                          </a:highlight>
                          <a:latin typeface="Calibri" panose="020F0502020204030204" pitchFamily="34" charset="0"/>
                        </a:rPr>
                        <a:t>393</a:t>
                      </a:r>
                    </a:p>
                  </a:txBody>
                  <a:tcPr marL="6801" marR="6801" marT="6801" marB="0" anchor="ctr">
                    <a:lnL w="25400" cap="flat" cmpd="dbl" algn="ctr">
                      <a:solidFill>
                        <a:srgbClr val="BFBFBF"/>
                      </a:solidFill>
                      <a:prstDash val="solid"/>
                      <a:round/>
                      <a:headEnd type="none" w="med" len="med"/>
                      <a:tailEnd type="none" w="med" len="med"/>
                    </a:lnL>
                    <a:lnR>
                      <a:noFill/>
                    </a:lnR>
                    <a:lnT w="19050" cap="flat" cmpd="sng" algn="ctr">
                      <a:solidFill>
                        <a:srgbClr val="2E869C"/>
                      </a:solidFill>
                      <a:prstDash val="solid"/>
                      <a:round/>
                      <a:headEnd type="none" w="med" len="med"/>
                      <a:tailEnd type="none" w="med" len="med"/>
                    </a:lnT>
                    <a:lnB w="19050" cap="flat" cmpd="sng" algn="ctr">
                      <a:solidFill>
                        <a:srgbClr val="2E869C"/>
                      </a:solidFill>
                      <a:prstDash val="solid"/>
                      <a:round/>
                      <a:headEnd type="none" w="med" len="med"/>
                      <a:tailEnd type="none" w="med" len="med"/>
                    </a:lnB>
                    <a:solidFill>
                      <a:srgbClr val="D5E8DF"/>
                    </a:solidFill>
                  </a:tcPr>
                </a:tc>
                <a:extLst>
                  <a:ext uri="{0D108BD9-81ED-4DB2-BD59-A6C34878D82A}">
                    <a16:rowId xmlns:a16="http://schemas.microsoft.com/office/drawing/2014/main" val="2800753678"/>
                  </a:ext>
                </a:extLst>
              </a:tr>
              <a:tr h="323063">
                <a:tc>
                  <a:txBody>
                    <a:bodyPr/>
                    <a:lstStyle/>
                    <a:p>
                      <a:pPr algn="l" rtl="0" fontAlgn="ctr"/>
                      <a:r>
                        <a:rPr lang="en-US" sz="1400" b="1" i="1" u="none" strike="noStrike">
                          <a:solidFill>
                            <a:srgbClr val="2E869C"/>
                          </a:solidFill>
                          <a:effectLst/>
                          <a:highlight>
                            <a:srgbClr val="D5E8DF"/>
                          </a:highlight>
                          <a:latin typeface="Calibri" panose="020F0502020204030204" pitchFamily="34" charset="0"/>
                        </a:rPr>
                        <a:t> Total Number of Centers</a:t>
                      </a:r>
                    </a:p>
                  </a:txBody>
                  <a:tcPr marL="6801" marR="6801" marT="6801" marB="0" anchor="ctr">
                    <a:lnL>
                      <a:noFill/>
                    </a:lnL>
                    <a:lnR w="25400" cap="flat" cmpd="dbl" algn="ctr">
                      <a:solidFill>
                        <a:srgbClr val="BFBFBF"/>
                      </a:solidFill>
                      <a:prstDash val="solid"/>
                      <a:round/>
                      <a:headEnd type="none" w="med" len="med"/>
                      <a:tailEnd type="none" w="med" len="med"/>
                    </a:lnR>
                    <a:lnT w="19050" cap="flat" cmpd="sng" algn="ctr">
                      <a:solidFill>
                        <a:srgbClr val="2E869C"/>
                      </a:solidFill>
                      <a:prstDash val="solid"/>
                      <a:round/>
                      <a:headEnd type="none" w="med" len="med"/>
                      <a:tailEnd type="none" w="med" len="med"/>
                    </a:lnT>
                    <a:lnB w="19050" cap="flat" cmpd="sng" algn="ctr">
                      <a:solidFill>
                        <a:srgbClr val="2E869C"/>
                      </a:solidFill>
                      <a:prstDash val="solid"/>
                      <a:round/>
                      <a:headEnd type="none" w="med" len="med"/>
                      <a:tailEnd type="none" w="med" len="med"/>
                    </a:lnB>
                    <a:solidFill>
                      <a:srgbClr val="D5E8DF"/>
                    </a:solidFill>
                  </a:tcPr>
                </a:tc>
                <a:tc>
                  <a:txBody>
                    <a:bodyPr/>
                    <a:lstStyle/>
                    <a:p>
                      <a:pPr algn="ctr" rtl="0" fontAlgn="ctr"/>
                      <a:r>
                        <a:rPr lang="en-US" sz="1400" b="1" i="1" u="none" strike="noStrike">
                          <a:solidFill>
                            <a:srgbClr val="2E869C"/>
                          </a:solidFill>
                          <a:effectLst/>
                          <a:highlight>
                            <a:srgbClr val="D5E8DF"/>
                          </a:highlight>
                          <a:latin typeface="Calibri" panose="020F0502020204030204" pitchFamily="34" charset="0"/>
                        </a:rPr>
                        <a:t>16</a:t>
                      </a:r>
                    </a:p>
                  </a:txBody>
                  <a:tcPr marL="6801" marR="6801" marT="6801" marB="0" anchor="ctr">
                    <a:lnL w="25400" cap="flat" cmpd="dbl" algn="ctr">
                      <a:solidFill>
                        <a:srgbClr val="BFBFBF"/>
                      </a:solidFill>
                      <a:prstDash val="solid"/>
                      <a:round/>
                      <a:headEnd type="none" w="med" len="med"/>
                      <a:tailEnd type="none" w="med" len="med"/>
                    </a:lnL>
                    <a:lnR w="25400" cap="flat" cmpd="dbl" algn="ctr">
                      <a:solidFill>
                        <a:srgbClr val="BFBFBF"/>
                      </a:solidFill>
                      <a:prstDash val="solid"/>
                      <a:round/>
                      <a:headEnd type="none" w="med" len="med"/>
                      <a:tailEnd type="none" w="med" len="med"/>
                    </a:lnR>
                    <a:lnT w="19050" cap="flat" cmpd="sng" algn="ctr">
                      <a:solidFill>
                        <a:srgbClr val="2E869C"/>
                      </a:solidFill>
                      <a:prstDash val="solid"/>
                      <a:round/>
                      <a:headEnd type="none" w="med" len="med"/>
                      <a:tailEnd type="none" w="med" len="med"/>
                    </a:lnT>
                    <a:lnB w="19050" cap="flat" cmpd="sng" algn="ctr">
                      <a:solidFill>
                        <a:srgbClr val="2E869C"/>
                      </a:solidFill>
                      <a:prstDash val="solid"/>
                      <a:round/>
                      <a:headEnd type="none" w="med" len="med"/>
                      <a:tailEnd type="none" w="med" len="med"/>
                    </a:lnB>
                    <a:solidFill>
                      <a:srgbClr val="D5E8DF"/>
                    </a:solidFill>
                  </a:tcPr>
                </a:tc>
                <a:tc>
                  <a:txBody>
                    <a:bodyPr/>
                    <a:lstStyle/>
                    <a:p>
                      <a:pPr algn="ctr" rtl="0" fontAlgn="ctr"/>
                      <a:r>
                        <a:rPr lang="en-US" sz="1400" b="1" i="1" u="none" strike="noStrike">
                          <a:solidFill>
                            <a:srgbClr val="2E869C"/>
                          </a:solidFill>
                          <a:effectLst/>
                          <a:highlight>
                            <a:srgbClr val="D5E8DF"/>
                          </a:highlight>
                          <a:latin typeface="Calibri" panose="020F0502020204030204" pitchFamily="34" charset="0"/>
                        </a:rPr>
                        <a:t>19</a:t>
                      </a:r>
                    </a:p>
                  </a:txBody>
                  <a:tcPr marL="6801" marR="6801" marT="6801" marB="0" anchor="ctr">
                    <a:lnL w="25400" cap="flat" cmpd="dbl" algn="ctr">
                      <a:solidFill>
                        <a:srgbClr val="BFBFBF"/>
                      </a:solidFill>
                      <a:prstDash val="solid"/>
                      <a:round/>
                      <a:headEnd type="none" w="med" len="med"/>
                      <a:tailEnd type="none" w="med" len="med"/>
                    </a:lnL>
                    <a:lnR w="25400" cap="flat" cmpd="dbl" algn="ctr">
                      <a:solidFill>
                        <a:srgbClr val="BFBFBF"/>
                      </a:solidFill>
                      <a:prstDash val="solid"/>
                      <a:round/>
                      <a:headEnd type="none" w="med" len="med"/>
                      <a:tailEnd type="none" w="med" len="med"/>
                    </a:lnR>
                    <a:lnT w="19050" cap="flat" cmpd="sng" algn="ctr">
                      <a:solidFill>
                        <a:srgbClr val="2E869C"/>
                      </a:solidFill>
                      <a:prstDash val="solid"/>
                      <a:round/>
                      <a:headEnd type="none" w="med" len="med"/>
                      <a:tailEnd type="none" w="med" len="med"/>
                    </a:lnT>
                    <a:lnB w="19050" cap="flat" cmpd="sng" algn="ctr">
                      <a:solidFill>
                        <a:srgbClr val="2E869C"/>
                      </a:solidFill>
                      <a:prstDash val="solid"/>
                      <a:round/>
                      <a:headEnd type="none" w="med" len="med"/>
                      <a:tailEnd type="none" w="med" len="med"/>
                    </a:lnB>
                    <a:solidFill>
                      <a:srgbClr val="D5E8DF"/>
                    </a:solidFill>
                  </a:tcPr>
                </a:tc>
                <a:tc>
                  <a:txBody>
                    <a:bodyPr/>
                    <a:lstStyle/>
                    <a:p>
                      <a:pPr algn="ctr" rtl="0" fontAlgn="ctr"/>
                      <a:r>
                        <a:rPr lang="en-US" sz="1400" b="1" i="1" u="none" strike="noStrike">
                          <a:solidFill>
                            <a:srgbClr val="2E869C"/>
                          </a:solidFill>
                          <a:effectLst/>
                          <a:highlight>
                            <a:srgbClr val="D5E8DF"/>
                          </a:highlight>
                          <a:latin typeface="Calibri" panose="020F0502020204030204" pitchFamily="34" charset="0"/>
                        </a:rPr>
                        <a:t>19</a:t>
                      </a:r>
                    </a:p>
                  </a:txBody>
                  <a:tcPr marL="6801" marR="6801" marT="6801" marB="0" anchor="ctr">
                    <a:lnL w="25400" cap="flat" cmpd="dbl" algn="ctr">
                      <a:solidFill>
                        <a:srgbClr val="BFBFBF"/>
                      </a:solidFill>
                      <a:prstDash val="solid"/>
                      <a:round/>
                      <a:headEnd type="none" w="med" len="med"/>
                      <a:tailEnd type="none" w="med" len="med"/>
                    </a:lnL>
                    <a:lnR w="25400" cap="flat" cmpd="dbl" algn="ctr">
                      <a:solidFill>
                        <a:srgbClr val="BFBFBF"/>
                      </a:solidFill>
                      <a:prstDash val="solid"/>
                      <a:round/>
                      <a:headEnd type="none" w="med" len="med"/>
                      <a:tailEnd type="none" w="med" len="med"/>
                    </a:lnR>
                    <a:lnT w="19050" cap="flat" cmpd="sng" algn="ctr">
                      <a:solidFill>
                        <a:srgbClr val="2E869C"/>
                      </a:solidFill>
                      <a:prstDash val="solid"/>
                      <a:round/>
                      <a:headEnd type="none" w="med" len="med"/>
                      <a:tailEnd type="none" w="med" len="med"/>
                    </a:lnT>
                    <a:lnB w="19050" cap="flat" cmpd="sng" algn="ctr">
                      <a:solidFill>
                        <a:srgbClr val="2E869C"/>
                      </a:solidFill>
                      <a:prstDash val="solid"/>
                      <a:round/>
                      <a:headEnd type="none" w="med" len="med"/>
                      <a:tailEnd type="none" w="med" len="med"/>
                    </a:lnB>
                    <a:solidFill>
                      <a:srgbClr val="D5E8DF"/>
                    </a:solidFill>
                  </a:tcPr>
                </a:tc>
                <a:tc>
                  <a:txBody>
                    <a:bodyPr/>
                    <a:lstStyle/>
                    <a:p>
                      <a:pPr algn="ctr" rtl="0" fontAlgn="ctr"/>
                      <a:r>
                        <a:rPr lang="en-US" sz="1400" b="1" i="1" u="none" strike="noStrike">
                          <a:solidFill>
                            <a:srgbClr val="2E869C"/>
                          </a:solidFill>
                          <a:effectLst/>
                          <a:highlight>
                            <a:srgbClr val="D5E8DF"/>
                          </a:highlight>
                          <a:latin typeface="Calibri" panose="020F0502020204030204" pitchFamily="34" charset="0"/>
                        </a:rPr>
                        <a:t>15</a:t>
                      </a:r>
                    </a:p>
                  </a:txBody>
                  <a:tcPr marL="6801" marR="6801" marT="6801" marB="0" anchor="ctr">
                    <a:lnL w="25400" cap="flat" cmpd="dbl" algn="ctr">
                      <a:solidFill>
                        <a:srgbClr val="BFBFBF"/>
                      </a:solidFill>
                      <a:prstDash val="solid"/>
                      <a:round/>
                      <a:headEnd type="none" w="med" len="med"/>
                      <a:tailEnd type="none" w="med" len="med"/>
                    </a:lnL>
                    <a:lnR w="25400" cap="flat" cmpd="dbl" algn="ctr">
                      <a:solidFill>
                        <a:srgbClr val="BFBFBF"/>
                      </a:solidFill>
                      <a:prstDash val="solid"/>
                      <a:round/>
                      <a:headEnd type="none" w="med" len="med"/>
                      <a:tailEnd type="none" w="med" len="med"/>
                    </a:lnR>
                    <a:lnT w="19050" cap="flat" cmpd="sng" algn="ctr">
                      <a:solidFill>
                        <a:srgbClr val="2E869C"/>
                      </a:solidFill>
                      <a:prstDash val="solid"/>
                      <a:round/>
                      <a:headEnd type="none" w="med" len="med"/>
                      <a:tailEnd type="none" w="med" len="med"/>
                    </a:lnT>
                    <a:lnB w="19050" cap="flat" cmpd="sng" algn="ctr">
                      <a:solidFill>
                        <a:srgbClr val="2E869C"/>
                      </a:solidFill>
                      <a:prstDash val="solid"/>
                      <a:round/>
                      <a:headEnd type="none" w="med" len="med"/>
                      <a:tailEnd type="none" w="med" len="med"/>
                    </a:lnB>
                    <a:solidFill>
                      <a:srgbClr val="D5E8DF"/>
                    </a:solidFill>
                  </a:tcPr>
                </a:tc>
                <a:tc>
                  <a:txBody>
                    <a:bodyPr/>
                    <a:lstStyle/>
                    <a:p>
                      <a:pPr algn="ctr" rtl="0" fontAlgn="ctr"/>
                      <a:r>
                        <a:rPr lang="en-US" sz="1400" b="1" i="1" u="none" strike="noStrike">
                          <a:solidFill>
                            <a:srgbClr val="2E869C"/>
                          </a:solidFill>
                          <a:effectLst/>
                          <a:highlight>
                            <a:srgbClr val="D5E8DF"/>
                          </a:highlight>
                          <a:latin typeface="Calibri" panose="020F0502020204030204" pitchFamily="34" charset="0"/>
                        </a:rPr>
                        <a:t>18</a:t>
                      </a:r>
                    </a:p>
                  </a:txBody>
                  <a:tcPr marL="6801" marR="6801" marT="6801" marB="0" anchor="ctr">
                    <a:lnL w="25400" cap="flat" cmpd="dbl" algn="ctr">
                      <a:solidFill>
                        <a:srgbClr val="BFBFBF"/>
                      </a:solidFill>
                      <a:prstDash val="solid"/>
                      <a:round/>
                      <a:headEnd type="none" w="med" len="med"/>
                      <a:tailEnd type="none" w="med" len="med"/>
                    </a:lnL>
                    <a:lnR w="25400" cap="flat" cmpd="dbl" algn="ctr">
                      <a:solidFill>
                        <a:srgbClr val="BFBFBF"/>
                      </a:solidFill>
                      <a:prstDash val="solid"/>
                      <a:round/>
                      <a:headEnd type="none" w="med" len="med"/>
                      <a:tailEnd type="none" w="med" len="med"/>
                    </a:lnR>
                    <a:lnT w="19050" cap="flat" cmpd="sng" algn="ctr">
                      <a:solidFill>
                        <a:srgbClr val="2E869C"/>
                      </a:solidFill>
                      <a:prstDash val="solid"/>
                      <a:round/>
                      <a:headEnd type="none" w="med" len="med"/>
                      <a:tailEnd type="none" w="med" len="med"/>
                    </a:lnT>
                    <a:lnB w="19050" cap="flat" cmpd="sng" algn="ctr">
                      <a:solidFill>
                        <a:srgbClr val="2E869C"/>
                      </a:solidFill>
                      <a:prstDash val="solid"/>
                      <a:round/>
                      <a:headEnd type="none" w="med" len="med"/>
                      <a:tailEnd type="none" w="med" len="med"/>
                    </a:lnB>
                    <a:solidFill>
                      <a:srgbClr val="D5E8DF"/>
                    </a:solidFill>
                  </a:tcPr>
                </a:tc>
                <a:tc>
                  <a:txBody>
                    <a:bodyPr/>
                    <a:lstStyle/>
                    <a:p>
                      <a:pPr algn="ctr" rtl="0" fontAlgn="ctr"/>
                      <a:r>
                        <a:rPr lang="en-US" sz="1400" b="1" i="1" u="none" strike="noStrike">
                          <a:solidFill>
                            <a:srgbClr val="2E869C"/>
                          </a:solidFill>
                          <a:effectLst/>
                          <a:highlight>
                            <a:srgbClr val="D5E8DF"/>
                          </a:highlight>
                          <a:latin typeface="Calibri" panose="020F0502020204030204" pitchFamily="34" charset="0"/>
                        </a:rPr>
                        <a:t>15</a:t>
                      </a:r>
                    </a:p>
                  </a:txBody>
                  <a:tcPr marL="6801" marR="6801" marT="6801" marB="0" anchor="ctr">
                    <a:lnL w="25400" cap="flat" cmpd="dbl" algn="ctr">
                      <a:solidFill>
                        <a:srgbClr val="BFBFBF"/>
                      </a:solidFill>
                      <a:prstDash val="solid"/>
                      <a:round/>
                      <a:headEnd type="none" w="med" len="med"/>
                      <a:tailEnd type="none" w="med" len="med"/>
                    </a:lnL>
                    <a:lnR w="25400" cap="flat" cmpd="dbl" algn="ctr">
                      <a:solidFill>
                        <a:srgbClr val="BFBFBF"/>
                      </a:solidFill>
                      <a:prstDash val="solid"/>
                      <a:round/>
                      <a:headEnd type="none" w="med" len="med"/>
                      <a:tailEnd type="none" w="med" len="med"/>
                    </a:lnR>
                    <a:lnT w="19050" cap="flat" cmpd="sng" algn="ctr">
                      <a:solidFill>
                        <a:srgbClr val="2E869C"/>
                      </a:solidFill>
                      <a:prstDash val="solid"/>
                      <a:round/>
                      <a:headEnd type="none" w="med" len="med"/>
                      <a:tailEnd type="none" w="med" len="med"/>
                    </a:lnT>
                    <a:lnB w="19050" cap="flat" cmpd="sng" algn="ctr">
                      <a:solidFill>
                        <a:srgbClr val="2E869C"/>
                      </a:solidFill>
                      <a:prstDash val="solid"/>
                      <a:round/>
                      <a:headEnd type="none" w="med" len="med"/>
                      <a:tailEnd type="none" w="med" len="med"/>
                    </a:lnB>
                    <a:solidFill>
                      <a:srgbClr val="D5E8DF"/>
                    </a:solidFill>
                  </a:tcPr>
                </a:tc>
                <a:tc>
                  <a:txBody>
                    <a:bodyPr/>
                    <a:lstStyle/>
                    <a:p>
                      <a:pPr algn="ctr" rtl="0" fontAlgn="ctr"/>
                      <a:r>
                        <a:rPr lang="en-US" sz="1400" b="1" i="1" u="none" strike="noStrike">
                          <a:solidFill>
                            <a:srgbClr val="2E869C"/>
                          </a:solidFill>
                          <a:effectLst/>
                          <a:highlight>
                            <a:srgbClr val="D5E8DF"/>
                          </a:highlight>
                          <a:latin typeface="Calibri" panose="020F0502020204030204" pitchFamily="34" charset="0"/>
                        </a:rPr>
                        <a:t>18</a:t>
                      </a:r>
                    </a:p>
                  </a:txBody>
                  <a:tcPr marL="6801" marR="6801" marT="6801" marB="0" anchor="ctr">
                    <a:lnL w="25400" cap="flat" cmpd="dbl" algn="ctr">
                      <a:solidFill>
                        <a:srgbClr val="BFBFBF"/>
                      </a:solidFill>
                      <a:prstDash val="solid"/>
                      <a:round/>
                      <a:headEnd type="none" w="med" len="med"/>
                      <a:tailEnd type="none" w="med" len="med"/>
                    </a:lnL>
                    <a:lnR>
                      <a:noFill/>
                    </a:lnR>
                    <a:lnT w="19050" cap="flat" cmpd="sng" algn="ctr">
                      <a:solidFill>
                        <a:srgbClr val="2E869C"/>
                      </a:solidFill>
                      <a:prstDash val="solid"/>
                      <a:round/>
                      <a:headEnd type="none" w="med" len="med"/>
                      <a:tailEnd type="none" w="med" len="med"/>
                    </a:lnT>
                    <a:lnB w="19050" cap="flat" cmpd="sng" algn="ctr">
                      <a:solidFill>
                        <a:srgbClr val="2E869C"/>
                      </a:solidFill>
                      <a:prstDash val="solid"/>
                      <a:round/>
                      <a:headEnd type="none" w="med" len="med"/>
                      <a:tailEnd type="none" w="med" len="med"/>
                    </a:lnB>
                    <a:solidFill>
                      <a:srgbClr val="D5E8DF"/>
                    </a:solidFill>
                  </a:tcPr>
                </a:tc>
                <a:extLst>
                  <a:ext uri="{0D108BD9-81ED-4DB2-BD59-A6C34878D82A}">
                    <a16:rowId xmlns:a16="http://schemas.microsoft.com/office/drawing/2014/main" val="1831766362"/>
                  </a:ext>
                </a:extLst>
              </a:tr>
              <a:tr h="314561">
                <a:tc>
                  <a:txBody>
                    <a:bodyPr/>
                    <a:lstStyle/>
                    <a:p>
                      <a:pPr algn="l" rtl="0" fontAlgn="ctr"/>
                      <a:r>
                        <a:rPr lang="en-US" sz="1400" b="1" i="1" u="none" strike="noStrike">
                          <a:solidFill>
                            <a:srgbClr val="2E869C"/>
                          </a:solidFill>
                          <a:effectLst/>
                          <a:highlight>
                            <a:srgbClr val="D5E8DF"/>
                          </a:highlight>
                          <a:latin typeface="Calibri" panose="020F0502020204030204" pitchFamily="34" charset="0"/>
                        </a:rPr>
                        <a:t> Average Number of Organizations per Center</a:t>
                      </a:r>
                    </a:p>
                  </a:txBody>
                  <a:tcPr marL="6801" marR="6801" marT="6801" marB="0" anchor="ctr">
                    <a:lnL>
                      <a:noFill/>
                    </a:lnL>
                    <a:lnR w="25400" cap="flat" cmpd="dbl" algn="ctr">
                      <a:solidFill>
                        <a:srgbClr val="BFBFBF"/>
                      </a:solidFill>
                      <a:prstDash val="solid"/>
                      <a:round/>
                      <a:headEnd type="none" w="med" len="med"/>
                      <a:tailEnd type="none" w="med" len="med"/>
                    </a:lnR>
                    <a:lnT w="19050" cap="flat" cmpd="sng" algn="ctr">
                      <a:solidFill>
                        <a:srgbClr val="2E869C"/>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5E8DF"/>
                    </a:solidFill>
                  </a:tcPr>
                </a:tc>
                <a:tc>
                  <a:txBody>
                    <a:bodyPr/>
                    <a:lstStyle/>
                    <a:p>
                      <a:pPr algn="ctr" rtl="0" fontAlgn="ctr"/>
                      <a:r>
                        <a:rPr lang="en-US" sz="1400" b="1" i="1" u="none" strike="noStrike">
                          <a:solidFill>
                            <a:srgbClr val="2E869C"/>
                          </a:solidFill>
                          <a:effectLst/>
                          <a:highlight>
                            <a:srgbClr val="D5E8DF"/>
                          </a:highlight>
                          <a:latin typeface="Calibri" panose="020F0502020204030204" pitchFamily="34" charset="0"/>
                        </a:rPr>
                        <a:t>33</a:t>
                      </a:r>
                    </a:p>
                  </a:txBody>
                  <a:tcPr marL="6801" marR="6801" marT="6801" marB="0" anchor="ctr">
                    <a:lnL w="25400" cap="flat" cmpd="dbl" algn="ctr">
                      <a:solidFill>
                        <a:srgbClr val="BFBFBF"/>
                      </a:solidFill>
                      <a:prstDash val="solid"/>
                      <a:round/>
                      <a:headEnd type="none" w="med" len="med"/>
                      <a:tailEnd type="none" w="med" len="med"/>
                    </a:lnL>
                    <a:lnR w="25400" cap="flat" cmpd="dbl" algn="ctr">
                      <a:solidFill>
                        <a:srgbClr val="BFBFBF"/>
                      </a:solidFill>
                      <a:prstDash val="solid"/>
                      <a:round/>
                      <a:headEnd type="none" w="med" len="med"/>
                      <a:tailEnd type="none" w="med" len="med"/>
                    </a:lnR>
                    <a:lnT w="19050" cap="flat" cmpd="sng" algn="ctr">
                      <a:solidFill>
                        <a:srgbClr val="2E869C"/>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5E8DF"/>
                    </a:solidFill>
                  </a:tcPr>
                </a:tc>
                <a:tc>
                  <a:txBody>
                    <a:bodyPr/>
                    <a:lstStyle/>
                    <a:p>
                      <a:pPr algn="ctr" rtl="0" fontAlgn="ctr"/>
                      <a:r>
                        <a:rPr lang="en-US" sz="1400" b="1" i="1" u="none" strike="noStrike">
                          <a:solidFill>
                            <a:srgbClr val="2E869C"/>
                          </a:solidFill>
                          <a:effectLst/>
                          <a:highlight>
                            <a:srgbClr val="D5E8DF"/>
                          </a:highlight>
                          <a:latin typeface="Calibri" panose="020F0502020204030204" pitchFamily="34" charset="0"/>
                        </a:rPr>
                        <a:t>31</a:t>
                      </a:r>
                    </a:p>
                  </a:txBody>
                  <a:tcPr marL="6801" marR="6801" marT="6801" marB="0" anchor="ctr">
                    <a:lnL w="25400" cap="flat" cmpd="dbl" algn="ctr">
                      <a:solidFill>
                        <a:srgbClr val="BFBFBF"/>
                      </a:solidFill>
                      <a:prstDash val="solid"/>
                      <a:round/>
                      <a:headEnd type="none" w="med" len="med"/>
                      <a:tailEnd type="none" w="med" len="med"/>
                    </a:lnL>
                    <a:lnR w="25400" cap="flat" cmpd="dbl" algn="ctr">
                      <a:solidFill>
                        <a:srgbClr val="BFBFBF"/>
                      </a:solidFill>
                      <a:prstDash val="solid"/>
                      <a:round/>
                      <a:headEnd type="none" w="med" len="med"/>
                      <a:tailEnd type="none" w="med" len="med"/>
                    </a:lnR>
                    <a:lnT w="19050" cap="flat" cmpd="sng" algn="ctr">
                      <a:solidFill>
                        <a:srgbClr val="2E869C"/>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5E8DF"/>
                    </a:solidFill>
                  </a:tcPr>
                </a:tc>
                <a:tc>
                  <a:txBody>
                    <a:bodyPr/>
                    <a:lstStyle/>
                    <a:p>
                      <a:pPr algn="ctr" rtl="0" fontAlgn="ctr"/>
                      <a:r>
                        <a:rPr lang="en-US" sz="1400" b="1" i="1" u="none" strike="noStrike">
                          <a:solidFill>
                            <a:srgbClr val="2E869C"/>
                          </a:solidFill>
                          <a:effectLst/>
                          <a:highlight>
                            <a:srgbClr val="D5E8DF"/>
                          </a:highlight>
                          <a:latin typeface="Calibri" panose="020F0502020204030204" pitchFamily="34" charset="0"/>
                        </a:rPr>
                        <a:t>25</a:t>
                      </a:r>
                    </a:p>
                  </a:txBody>
                  <a:tcPr marL="6801" marR="6801" marT="6801" marB="0" anchor="ctr">
                    <a:lnL w="25400" cap="flat" cmpd="dbl" algn="ctr">
                      <a:solidFill>
                        <a:srgbClr val="BFBFBF"/>
                      </a:solidFill>
                      <a:prstDash val="solid"/>
                      <a:round/>
                      <a:headEnd type="none" w="med" len="med"/>
                      <a:tailEnd type="none" w="med" len="med"/>
                    </a:lnL>
                    <a:lnR w="25400" cap="flat" cmpd="dbl" algn="ctr">
                      <a:solidFill>
                        <a:srgbClr val="BFBFBF"/>
                      </a:solidFill>
                      <a:prstDash val="solid"/>
                      <a:round/>
                      <a:headEnd type="none" w="med" len="med"/>
                      <a:tailEnd type="none" w="med" len="med"/>
                    </a:lnR>
                    <a:lnT w="19050" cap="flat" cmpd="sng" algn="ctr">
                      <a:solidFill>
                        <a:srgbClr val="2E869C"/>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5E8DF"/>
                    </a:solidFill>
                  </a:tcPr>
                </a:tc>
                <a:tc>
                  <a:txBody>
                    <a:bodyPr/>
                    <a:lstStyle/>
                    <a:p>
                      <a:pPr algn="ctr" rtl="0" fontAlgn="ctr"/>
                      <a:r>
                        <a:rPr lang="en-US" sz="1400" b="1" i="1" u="none" strike="noStrike">
                          <a:solidFill>
                            <a:srgbClr val="2E869C"/>
                          </a:solidFill>
                          <a:effectLst/>
                          <a:highlight>
                            <a:srgbClr val="D5E8DF"/>
                          </a:highlight>
                          <a:latin typeface="Calibri" panose="020F0502020204030204" pitchFamily="34" charset="0"/>
                        </a:rPr>
                        <a:t>35</a:t>
                      </a:r>
                    </a:p>
                  </a:txBody>
                  <a:tcPr marL="6801" marR="6801" marT="6801" marB="0" anchor="ctr">
                    <a:lnL w="25400" cap="flat" cmpd="dbl" algn="ctr">
                      <a:solidFill>
                        <a:srgbClr val="BFBFBF"/>
                      </a:solidFill>
                      <a:prstDash val="solid"/>
                      <a:round/>
                      <a:headEnd type="none" w="med" len="med"/>
                      <a:tailEnd type="none" w="med" len="med"/>
                    </a:lnL>
                    <a:lnR w="25400" cap="flat" cmpd="dbl" algn="ctr">
                      <a:solidFill>
                        <a:srgbClr val="BFBFBF"/>
                      </a:solidFill>
                      <a:prstDash val="solid"/>
                      <a:round/>
                      <a:headEnd type="none" w="med" len="med"/>
                      <a:tailEnd type="none" w="med" len="med"/>
                    </a:lnR>
                    <a:lnT w="19050" cap="flat" cmpd="sng" algn="ctr">
                      <a:solidFill>
                        <a:srgbClr val="2E869C"/>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5E8DF"/>
                    </a:solidFill>
                  </a:tcPr>
                </a:tc>
                <a:tc>
                  <a:txBody>
                    <a:bodyPr/>
                    <a:lstStyle/>
                    <a:p>
                      <a:pPr algn="ctr" rtl="0" fontAlgn="ctr"/>
                      <a:r>
                        <a:rPr lang="en-US" sz="1400" b="1" i="1" u="none" strike="noStrike">
                          <a:solidFill>
                            <a:srgbClr val="2E869C"/>
                          </a:solidFill>
                          <a:effectLst/>
                          <a:highlight>
                            <a:srgbClr val="D5E8DF"/>
                          </a:highlight>
                          <a:latin typeface="Calibri" panose="020F0502020204030204" pitchFamily="34" charset="0"/>
                        </a:rPr>
                        <a:t>26</a:t>
                      </a:r>
                    </a:p>
                  </a:txBody>
                  <a:tcPr marL="6801" marR="6801" marT="6801" marB="0" anchor="ctr">
                    <a:lnL w="25400" cap="flat" cmpd="dbl" algn="ctr">
                      <a:solidFill>
                        <a:srgbClr val="BFBFBF"/>
                      </a:solidFill>
                      <a:prstDash val="solid"/>
                      <a:round/>
                      <a:headEnd type="none" w="med" len="med"/>
                      <a:tailEnd type="none" w="med" len="med"/>
                    </a:lnL>
                    <a:lnR w="25400" cap="flat" cmpd="dbl" algn="ctr">
                      <a:solidFill>
                        <a:srgbClr val="BFBFBF"/>
                      </a:solidFill>
                      <a:prstDash val="solid"/>
                      <a:round/>
                      <a:headEnd type="none" w="med" len="med"/>
                      <a:tailEnd type="none" w="med" len="med"/>
                    </a:lnR>
                    <a:lnT w="19050" cap="flat" cmpd="sng" algn="ctr">
                      <a:solidFill>
                        <a:srgbClr val="2E869C"/>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5E8DF"/>
                    </a:solidFill>
                  </a:tcPr>
                </a:tc>
                <a:tc>
                  <a:txBody>
                    <a:bodyPr/>
                    <a:lstStyle/>
                    <a:p>
                      <a:pPr algn="ctr" rtl="0" fontAlgn="ctr"/>
                      <a:r>
                        <a:rPr lang="en-US" sz="1400" b="1" i="1" u="none" strike="noStrike">
                          <a:solidFill>
                            <a:srgbClr val="2E869C"/>
                          </a:solidFill>
                          <a:effectLst/>
                          <a:highlight>
                            <a:srgbClr val="D5E8DF"/>
                          </a:highlight>
                          <a:latin typeface="Calibri" panose="020F0502020204030204" pitchFamily="34" charset="0"/>
                        </a:rPr>
                        <a:t>26</a:t>
                      </a:r>
                    </a:p>
                  </a:txBody>
                  <a:tcPr marL="6801" marR="6801" marT="6801" marB="0" anchor="ctr">
                    <a:lnL w="25400" cap="flat" cmpd="dbl" algn="ctr">
                      <a:solidFill>
                        <a:srgbClr val="BFBFBF"/>
                      </a:solidFill>
                      <a:prstDash val="solid"/>
                      <a:round/>
                      <a:headEnd type="none" w="med" len="med"/>
                      <a:tailEnd type="none" w="med" len="med"/>
                    </a:lnL>
                    <a:lnR w="25400" cap="flat" cmpd="dbl" algn="ctr">
                      <a:solidFill>
                        <a:srgbClr val="BFBFBF"/>
                      </a:solidFill>
                      <a:prstDash val="solid"/>
                      <a:round/>
                      <a:headEnd type="none" w="med" len="med"/>
                      <a:tailEnd type="none" w="med" len="med"/>
                    </a:lnR>
                    <a:lnT w="19050" cap="flat" cmpd="sng" algn="ctr">
                      <a:solidFill>
                        <a:srgbClr val="2E869C"/>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5E8DF"/>
                    </a:solidFill>
                  </a:tcPr>
                </a:tc>
                <a:tc>
                  <a:txBody>
                    <a:bodyPr/>
                    <a:lstStyle/>
                    <a:p>
                      <a:pPr algn="ctr" rtl="0" fontAlgn="ctr"/>
                      <a:r>
                        <a:rPr lang="en-US" sz="1400" b="1" i="1" u="none" strike="noStrike">
                          <a:solidFill>
                            <a:srgbClr val="2E869C"/>
                          </a:solidFill>
                          <a:effectLst/>
                          <a:highlight>
                            <a:srgbClr val="D5E8DF"/>
                          </a:highlight>
                          <a:latin typeface="Calibri" panose="020F0502020204030204" pitchFamily="34" charset="0"/>
                        </a:rPr>
                        <a:t>22</a:t>
                      </a:r>
                    </a:p>
                  </a:txBody>
                  <a:tcPr marL="6801" marR="6801" marT="6801" marB="0" anchor="ctr">
                    <a:lnL w="25400" cap="flat" cmpd="dbl" algn="ctr">
                      <a:solidFill>
                        <a:srgbClr val="BFBFBF"/>
                      </a:solidFill>
                      <a:prstDash val="solid"/>
                      <a:round/>
                      <a:headEnd type="none" w="med" len="med"/>
                      <a:tailEnd type="none" w="med" len="med"/>
                    </a:lnL>
                    <a:lnR>
                      <a:noFill/>
                    </a:lnR>
                    <a:lnT w="19050" cap="flat" cmpd="sng" algn="ctr">
                      <a:solidFill>
                        <a:srgbClr val="2E869C"/>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5E8DF"/>
                    </a:solidFill>
                  </a:tcPr>
                </a:tc>
                <a:extLst>
                  <a:ext uri="{0D108BD9-81ED-4DB2-BD59-A6C34878D82A}">
                    <a16:rowId xmlns:a16="http://schemas.microsoft.com/office/drawing/2014/main" val="635881711"/>
                  </a:ext>
                </a:extLst>
              </a:tr>
            </a:tbl>
          </a:graphicData>
        </a:graphic>
      </p:graphicFrame>
    </p:spTree>
    <p:extLst>
      <p:ext uri="{BB962C8B-B14F-4D97-AF65-F5344CB8AC3E}">
        <p14:creationId xmlns:p14="http://schemas.microsoft.com/office/powerpoint/2010/main" val="24557867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5204" y="752322"/>
            <a:ext cx="10059465" cy="242213"/>
          </a:xfrm>
        </p:spPr>
        <p:txBody>
          <a:bodyPr/>
          <a:lstStyle/>
          <a:p>
            <a:r>
              <a:rPr lang="en-US"/>
              <a:t>Industrial/Practitioner Member Support by Year, FY 2017–2023*</a:t>
            </a:r>
          </a:p>
        </p:txBody>
      </p:sp>
      <p:sp>
        <p:nvSpPr>
          <p:cNvPr id="4" name="Slide Number Placeholder 3"/>
          <p:cNvSpPr>
            <a:spLocks noGrp="1"/>
          </p:cNvSpPr>
          <p:nvPr>
            <p:ph type="sldNum" sz="quarter" idx="12"/>
          </p:nvPr>
        </p:nvSpPr>
        <p:spPr/>
        <p:txBody>
          <a:bodyPr/>
          <a:lstStyle/>
          <a:p>
            <a:r>
              <a:rPr lang="en-US">
                <a:solidFill>
                  <a:prstClr val="black"/>
                </a:solidFill>
              </a:rPr>
              <a:t>19</a:t>
            </a:r>
          </a:p>
        </p:txBody>
      </p:sp>
      <p:sp>
        <p:nvSpPr>
          <p:cNvPr id="6" name="Text Box 20"/>
          <p:cNvSpPr txBox="1">
            <a:spLocks noChangeArrowheads="1"/>
          </p:cNvSpPr>
          <p:nvPr/>
        </p:nvSpPr>
        <p:spPr bwMode="auto">
          <a:xfrm>
            <a:off x="1305204" y="5219701"/>
            <a:ext cx="9608390" cy="1165227"/>
          </a:xfrm>
          <a:prstGeom prst="rect">
            <a:avLst/>
          </a:prstGeom>
          <a:noFill/>
          <a:ln w="9525">
            <a:noFill/>
            <a:miter lim="800000"/>
            <a:headEnd/>
            <a:tailEnd/>
          </a:ln>
        </p:spPr>
        <p:txBody>
          <a:bodyPr wrap="square">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lvl="0">
              <a:spcBef>
                <a:spcPct val="50000"/>
              </a:spcBef>
            </a:pPr>
            <a:r>
              <a:rPr lang="en-US" sz="1200" i="1"/>
              <a:t>* </a:t>
            </a:r>
            <a:r>
              <a:rPr lang="en-US" sz="1200" i="1" kern="0">
                <a:solidFill>
                  <a:sysClr val="windowText" lastClr="000000"/>
                </a:solidFill>
                <a:latin typeface="Calibri" panose="020F0502020204030204" pitchFamily="34" charset="0"/>
                <a:cs typeface="Calibri" panose="020F0502020204030204" pitchFamily="34" charset="0"/>
              </a:rPr>
              <a:t>Does not include centers from the Earthquake Technology Sector</a:t>
            </a:r>
          </a:p>
          <a:p>
            <a:pPr lvl="0">
              <a:spcBef>
                <a:spcPct val="50000"/>
              </a:spcBef>
            </a:pPr>
            <a:r>
              <a:rPr lang="en-US" sz="1200" i="1" kern="0">
                <a:solidFill>
                  <a:sysClr val="windowText" lastClr="000000"/>
                </a:solidFill>
                <a:latin typeface="Calibri" panose="020F0502020204030204" pitchFamily="34" charset="0"/>
                <a:cs typeface="Calibri" panose="020F0502020204030204" pitchFamily="34" charset="0"/>
              </a:rPr>
              <a:t>** Support received by the end of the current reporting year. Includes data for centers that have entered partial data during a no-cost extension (NCE)</a:t>
            </a:r>
          </a:p>
          <a:p>
            <a:pPr lvl="0">
              <a:spcBef>
                <a:spcPct val="50000"/>
              </a:spcBef>
            </a:pPr>
            <a:r>
              <a:rPr lang="en-US" sz="1200" i="1" kern="0">
                <a:solidFill>
                  <a:sysClr val="windowText" lastClr="000000"/>
                </a:solidFill>
                <a:latin typeface="Calibri" panose="020F0502020204030204" pitchFamily="34" charset="0"/>
                <a:cs typeface="Calibri" panose="020F0502020204030204" pitchFamily="34" charset="0"/>
              </a:rPr>
              <a:t>*** Data for this row are from the In-Kind Support reported in the Organizations section </a:t>
            </a:r>
            <a:endParaRPr lang="en-US" sz="1200" i="1">
              <a:latin typeface="Calibri" panose="020F0502020204030204" pitchFamily="34" charset="0"/>
              <a:cs typeface="Calibri" panose="020F0502020204030204" pitchFamily="34" charset="0"/>
            </a:endParaRPr>
          </a:p>
        </p:txBody>
      </p:sp>
      <p:graphicFrame>
        <p:nvGraphicFramePr>
          <p:cNvPr id="3" name="Table 2">
            <a:extLst>
              <a:ext uri="{FF2B5EF4-FFF2-40B4-BE49-F238E27FC236}">
                <a16:creationId xmlns:a16="http://schemas.microsoft.com/office/drawing/2014/main" id="{66039D10-C552-491C-7129-DDD747B9F77F}"/>
              </a:ext>
            </a:extLst>
          </p:cNvPr>
          <p:cNvGraphicFramePr>
            <a:graphicFrameLocks noGrp="1"/>
          </p:cNvGraphicFramePr>
          <p:nvPr>
            <p:extLst>
              <p:ext uri="{D42A27DB-BD31-4B8C-83A1-F6EECF244321}">
                <p14:modId xmlns:p14="http://schemas.microsoft.com/office/powerpoint/2010/main" val="996435235"/>
              </p:ext>
            </p:extLst>
          </p:nvPr>
        </p:nvGraphicFramePr>
        <p:xfrm>
          <a:off x="1305204" y="1359794"/>
          <a:ext cx="8905597" cy="3453394"/>
        </p:xfrm>
        <a:graphic>
          <a:graphicData uri="http://schemas.openxmlformats.org/drawingml/2006/table">
            <a:tbl>
              <a:tblPr/>
              <a:tblGrid>
                <a:gridCol w="2168531">
                  <a:extLst>
                    <a:ext uri="{9D8B030D-6E8A-4147-A177-3AD203B41FA5}">
                      <a16:colId xmlns:a16="http://schemas.microsoft.com/office/drawing/2014/main" val="4071025501"/>
                    </a:ext>
                  </a:extLst>
                </a:gridCol>
                <a:gridCol w="962438">
                  <a:extLst>
                    <a:ext uri="{9D8B030D-6E8A-4147-A177-3AD203B41FA5}">
                      <a16:colId xmlns:a16="http://schemas.microsoft.com/office/drawing/2014/main" val="1660412609"/>
                    </a:ext>
                  </a:extLst>
                </a:gridCol>
                <a:gridCol w="962438">
                  <a:extLst>
                    <a:ext uri="{9D8B030D-6E8A-4147-A177-3AD203B41FA5}">
                      <a16:colId xmlns:a16="http://schemas.microsoft.com/office/drawing/2014/main" val="381691167"/>
                    </a:ext>
                  </a:extLst>
                </a:gridCol>
                <a:gridCol w="962438">
                  <a:extLst>
                    <a:ext uri="{9D8B030D-6E8A-4147-A177-3AD203B41FA5}">
                      <a16:colId xmlns:a16="http://schemas.microsoft.com/office/drawing/2014/main" val="2422516082"/>
                    </a:ext>
                  </a:extLst>
                </a:gridCol>
                <a:gridCol w="962438">
                  <a:extLst>
                    <a:ext uri="{9D8B030D-6E8A-4147-A177-3AD203B41FA5}">
                      <a16:colId xmlns:a16="http://schemas.microsoft.com/office/drawing/2014/main" val="62998825"/>
                    </a:ext>
                  </a:extLst>
                </a:gridCol>
                <a:gridCol w="962438">
                  <a:extLst>
                    <a:ext uri="{9D8B030D-6E8A-4147-A177-3AD203B41FA5}">
                      <a16:colId xmlns:a16="http://schemas.microsoft.com/office/drawing/2014/main" val="2612501674"/>
                    </a:ext>
                  </a:extLst>
                </a:gridCol>
                <a:gridCol w="962438">
                  <a:extLst>
                    <a:ext uri="{9D8B030D-6E8A-4147-A177-3AD203B41FA5}">
                      <a16:colId xmlns:a16="http://schemas.microsoft.com/office/drawing/2014/main" val="287696721"/>
                    </a:ext>
                  </a:extLst>
                </a:gridCol>
                <a:gridCol w="962438">
                  <a:extLst>
                    <a:ext uri="{9D8B030D-6E8A-4147-A177-3AD203B41FA5}">
                      <a16:colId xmlns:a16="http://schemas.microsoft.com/office/drawing/2014/main" val="3254917767"/>
                    </a:ext>
                  </a:extLst>
                </a:gridCol>
              </a:tblGrid>
              <a:tr h="565715">
                <a:tc>
                  <a:txBody>
                    <a:bodyPr/>
                    <a:lstStyle/>
                    <a:p>
                      <a:pPr algn="ctr" rtl="0" fontAlgn="ctr"/>
                      <a:r>
                        <a:rPr lang="en-US" sz="1300" b="1" i="0" u="none" strike="noStrike">
                          <a:solidFill>
                            <a:srgbClr val="000000"/>
                          </a:solidFill>
                          <a:effectLst/>
                          <a:latin typeface="Calibri" panose="020F0502020204030204" pitchFamily="34" charset="0"/>
                        </a:rPr>
                        <a:t> </a:t>
                      </a:r>
                    </a:p>
                  </a:txBody>
                  <a:tcPr marL="6755" marR="6755" marT="6755" marB="0" anchor="ctr">
                    <a:lnL>
                      <a:noFill/>
                    </a:lnL>
                    <a:lnR w="25400" cap="flat" cmpd="dbl" algn="ctr">
                      <a:solidFill>
                        <a:srgbClr val="BFBFBF"/>
                      </a:solidFill>
                      <a:prstDash val="solid"/>
                      <a:round/>
                      <a:headEnd type="none" w="med" len="med"/>
                      <a:tailEnd type="none" w="med" len="med"/>
                    </a:lnR>
                    <a:lnT w="6350" cap="flat" cmpd="sng" algn="ctr">
                      <a:solidFill>
                        <a:srgbClr val="A6A6A6"/>
                      </a:solidFill>
                      <a:prstDash val="solid"/>
                      <a:round/>
                      <a:headEnd type="none" w="med" len="med"/>
                      <a:tailEnd type="none" w="med" len="med"/>
                    </a:lnT>
                    <a:lnB w="19050" cap="flat" cmpd="sng" algn="ctr">
                      <a:solidFill>
                        <a:srgbClr val="2E869C"/>
                      </a:solidFill>
                      <a:prstDash val="solid"/>
                      <a:round/>
                      <a:headEnd type="none" w="med" len="med"/>
                      <a:tailEnd type="none" w="med" len="med"/>
                    </a:lnB>
                    <a:noFill/>
                  </a:tcPr>
                </a:tc>
                <a:tc>
                  <a:txBody>
                    <a:bodyPr/>
                    <a:lstStyle/>
                    <a:p>
                      <a:pPr algn="ctr" rtl="0" fontAlgn="ctr"/>
                      <a:r>
                        <a:rPr lang="en-US" sz="1300" b="1" i="0" u="none" strike="noStrike">
                          <a:solidFill>
                            <a:srgbClr val="2E869C"/>
                          </a:solidFill>
                          <a:effectLst/>
                          <a:latin typeface="Calibri" panose="020F0502020204030204" pitchFamily="34" charset="0"/>
                        </a:rPr>
                        <a:t>FY 2017</a:t>
                      </a:r>
                    </a:p>
                  </a:txBody>
                  <a:tcPr marL="6755" marR="6755" marT="6755" marB="0" anchor="ctr">
                    <a:lnL w="25400" cap="flat" cmpd="dbl" algn="ctr">
                      <a:solidFill>
                        <a:srgbClr val="BFBFBF"/>
                      </a:solidFill>
                      <a:prstDash val="solid"/>
                      <a:round/>
                      <a:headEnd type="none" w="med" len="med"/>
                      <a:tailEnd type="none" w="med" len="med"/>
                    </a:lnL>
                    <a:lnR w="25400" cap="flat" cmpd="dbl" algn="ctr">
                      <a:solidFill>
                        <a:srgbClr val="BFBFBF"/>
                      </a:solidFill>
                      <a:prstDash val="solid"/>
                      <a:round/>
                      <a:headEnd type="none" w="med" len="med"/>
                      <a:tailEnd type="none" w="med" len="med"/>
                    </a:lnR>
                    <a:lnT w="6350" cap="flat" cmpd="sng" algn="ctr">
                      <a:solidFill>
                        <a:srgbClr val="A6A6A6"/>
                      </a:solidFill>
                      <a:prstDash val="solid"/>
                      <a:round/>
                      <a:headEnd type="none" w="med" len="med"/>
                      <a:tailEnd type="none" w="med" len="med"/>
                    </a:lnT>
                    <a:lnB w="19050" cap="flat" cmpd="sng" algn="ctr">
                      <a:solidFill>
                        <a:srgbClr val="2E869C"/>
                      </a:solidFill>
                      <a:prstDash val="solid"/>
                      <a:round/>
                      <a:headEnd type="none" w="med" len="med"/>
                      <a:tailEnd type="none" w="med" len="med"/>
                    </a:lnB>
                    <a:noFill/>
                  </a:tcPr>
                </a:tc>
                <a:tc>
                  <a:txBody>
                    <a:bodyPr/>
                    <a:lstStyle/>
                    <a:p>
                      <a:pPr algn="ctr" rtl="0" fontAlgn="ctr"/>
                      <a:r>
                        <a:rPr lang="en-US" sz="1300" b="1" i="0" u="none" strike="noStrike">
                          <a:solidFill>
                            <a:srgbClr val="2E869C"/>
                          </a:solidFill>
                          <a:effectLst/>
                          <a:latin typeface="Calibri" panose="020F0502020204030204" pitchFamily="34" charset="0"/>
                        </a:rPr>
                        <a:t>FY 2018</a:t>
                      </a:r>
                    </a:p>
                  </a:txBody>
                  <a:tcPr marL="6755" marR="6755" marT="6755" marB="0" anchor="ctr">
                    <a:lnL w="25400" cap="flat" cmpd="dbl" algn="ctr">
                      <a:solidFill>
                        <a:srgbClr val="BFBFBF"/>
                      </a:solidFill>
                      <a:prstDash val="solid"/>
                      <a:round/>
                      <a:headEnd type="none" w="med" len="med"/>
                      <a:tailEnd type="none" w="med" len="med"/>
                    </a:lnL>
                    <a:lnR w="25400" cap="flat" cmpd="dbl" algn="ctr">
                      <a:solidFill>
                        <a:srgbClr val="BFBFBF"/>
                      </a:solidFill>
                      <a:prstDash val="solid"/>
                      <a:round/>
                      <a:headEnd type="none" w="med" len="med"/>
                      <a:tailEnd type="none" w="med" len="med"/>
                    </a:lnR>
                    <a:lnT w="6350" cap="flat" cmpd="sng" algn="ctr">
                      <a:solidFill>
                        <a:srgbClr val="A6A6A6"/>
                      </a:solidFill>
                      <a:prstDash val="solid"/>
                      <a:round/>
                      <a:headEnd type="none" w="med" len="med"/>
                      <a:tailEnd type="none" w="med" len="med"/>
                    </a:lnT>
                    <a:lnB w="19050" cap="flat" cmpd="sng" algn="ctr">
                      <a:solidFill>
                        <a:srgbClr val="2E869C"/>
                      </a:solidFill>
                      <a:prstDash val="solid"/>
                      <a:round/>
                      <a:headEnd type="none" w="med" len="med"/>
                      <a:tailEnd type="none" w="med" len="med"/>
                    </a:lnB>
                    <a:noFill/>
                  </a:tcPr>
                </a:tc>
                <a:tc>
                  <a:txBody>
                    <a:bodyPr/>
                    <a:lstStyle/>
                    <a:p>
                      <a:pPr algn="ctr" rtl="0" fontAlgn="ctr"/>
                      <a:r>
                        <a:rPr lang="en-US" sz="1300" b="1" i="0" u="none" strike="noStrike">
                          <a:solidFill>
                            <a:srgbClr val="2E869C"/>
                          </a:solidFill>
                          <a:effectLst/>
                          <a:latin typeface="Calibri" panose="020F0502020204030204" pitchFamily="34" charset="0"/>
                        </a:rPr>
                        <a:t>FY 2019</a:t>
                      </a:r>
                    </a:p>
                  </a:txBody>
                  <a:tcPr marL="6755" marR="6755" marT="6755" marB="0" anchor="ctr">
                    <a:lnL w="25400" cap="flat" cmpd="dbl" algn="ctr">
                      <a:solidFill>
                        <a:srgbClr val="BFBFBF"/>
                      </a:solidFill>
                      <a:prstDash val="solid"/>
                      <a:round/>
                      <a:headEnd type="none" w="med" len="med"/>
                      <a:tailEnd type="none" w="med" len="med"/>
                    </a:lnL>
                    <a:lnR w="25400" cap="flat" cmpd="dbl" algn="ctr">
                      <a:solidFill>
                        <a:srgbClr val="BFBFBF"/>
                      </a:solidFill>
                      <a:prstDash val="solid"/>
                      <a:round/>
                      <a:headEnd type="none" w="med" len="med"/>
                      <a:tailEnd type="none" w="med" len="med"/>
                    </a:lnR>
                    <a:lnT w="6350" cap="flat" cmpd="sng" algn="ctr">
                      <a:solidFill>
                        <a:srgbClr val="A6A6A6"/>
                      </a:solidFill>
                      <a:prstDash val="solid"/>
                      <a:round/>
                      <a:headEnd type="none" w="med" len="med"/>
                      <a:tailEnd type="none" w="med" len="med"/>
                    </a:lnT>
                    <a:lnB w="19050" cap="flat" cmpd="sng" algn="ctr">
                      <a:solidFill>
                        <a:srgbClr val="2E869C"/>
                      </a:solidFill>
                      <a:prstDash val="solid"/>
                      <a:round/>
                      <a:headEnd type="none" w="med" len="med"/>
                      <a:tailEnd type="none" w="med" len="med"/>
                    </a:lnB>
                    <a:noFill/>
                  </a:tcPr>
                </a:tc>
                <a:tc>
                  <a:txBody>
                    <a:bodyPr/>
                    <a:lstStyle/>
                    <a:p>
                      <a:pPr algn="ctr" rtl="0" fontAlgn="ctr"/>
                      <a:r>
                        <a:rPr lang="en-US" sz="1300" b="1" i="0" u="none" strike="noStrike">
                          <a:solidFill>
                            <a:srgbClr val="2E869C"/>
                          </a:solidFill>
                          <a:effectLst/>
                          <a:latin typeface="Calibri" panose="020F0502020204030204" pitchFamily="34" charset="0"/>
                        </a:rPr>
                        <a:t>FY 2020</a:t>
                      </a:r>
                    </a:p>
                  </a:txBody>
                  <a:tcPr marL="6755" marR="6755" marT="6755" marB="0" anchor="ctr">
                    <a:lnL w="25400" cap="flat" cmpd="dbl" algn="ctr">
                      <a:solidFill>
                        <a:srgbClr val="BFBFBF"/>
                      </a:solidFill>
                      <a:prstDash val="solid"/>
                      <a:round/>
                      <a:headEnd type="none" w="med" len="med"/>
                      <a:tailEnd type="none" w="med" len="med"/>
                    </a:lnL>
                    <a:lnR w="25400" cap="flat" cmpd="dbl" algn="ctr">
                      <a:solidFill>
                        <a:srgbClr val="BFBFBF"/>
                      </a:solidFill>
                      <a:prstDash val="solid"/>
                      <a:round/>
                      <a:headEnd type="none" w="med" len="med"/>
                      <a:tailEnd type="none" w="med" len="med"/>
                    </a:lnR>
                    <a:lnT w="6350" cap="flat" cmpd="sng" algn="ctr">
                      <a:solidFill>
                        <a:srgbClr val="A6A6A6"/>
                      </a:solidFill>
                      <a:prstDash val="solid"/>
                      <a:round/>
                      <a:headEnd type="none" w="med" len="med"/>
                      <a:tailEnd type="none" w="med" len="med"/>
                    </a:lnT>
                    <a:lnB w="19050" cap="flat" cmpd="sng" algn="ctr">
                      <a:solidFill>
                        <a:srgbClr val="2E869C"/>
                      </a:solidFill>
                      <a:prstDash val="solid"/>
                      <a:round/>
                      <a:headEnd type="none" w="med" len="med"/>
                      <a:tailEnd type="none" w="med" len="med"/>
                    </a:lnB>
                    <a:noFill/>
                  </a:tcPr>
                </a:tc>
                <a:tc>
                  <a:txBody>
                    <a:bodyPr/>
                    <a:lstStyle/>
                    <a:p>
                      <a:pPr algn="ctr" rtl="0" fontAlgn="ctr"/>
                      <a:r>
                        <a:rPr lang="en-US" sz="1300" b="1" i="0" u="none" strike="noStrike">
                          <a:solidFill>
                            <a:srgbClr val="2E869C"/>
                          </a:solidFill>
                          <a:effectLst/>
                          <a:latin typeface="Calibri" panose="020F0502020204030204" pitchFamily="34" charset="0"/>
                        </a:rPr>
                        <a:t>FY 2021</a:t>
                      </a:r>
                    </a:p>
                  </a:txBody>
                  <a:tcPr marL="6755" marR="6755" marT="6755" marB="0" anchor="ctr">
                    <a:lnL w="25400" cap="flat" cmpd="dbl" algn="ctr">
                      <a:solidFill>
                        <a:srgbClr val="BFBFBF"/>
                      </a:solidFill>
                      <a:prstDash val="solid"/>
                      <a:round/>
                      <a:headEnd type="none" w="med" len="med"/>
                      <a:tailEnd type="none" w="med" len="med"/>
                    </a:lnL>
                    <a:lnR w="25400" cap="flat" cmpd="dbl" algn="ctr">
                      <a:solidFill>
                        <a:srgbClr val="BFBFBF"/>
                      </a:solidFill>
                      <a:prstDash val="solid"/>
                      <a:round/>
                      <a:headEnd type="none" w="med" len="med"/>
                      <a:tailEnd type="none" w="med" len="med"/>
                    </a:lnR>
                    <a:lnT w="6350" cap="flat" cmpd="sng" algn="ctr">
                      <a:solidFill>
                        <a:srgbClr val="A6A6A6"/>
                      </a:solidFill>
                      <a:prstDash val="solid"/>
                      <a:round/>
                      <a:headEnd type="none" w="med" len="med"/>
                      <a:tailEnd type="none" w="med" len="med"/>
                    </a:lnT>
                    <a:lnB w="19050" cap="flat" cmpd="sng" algn="ctr">
                      <a:solidFill>
                        <a:srgbClr val="2E869C"/>
                      </a:solidFill>
                      <a:prstDash val="solid"/>
                      <a:round/>
                      <a:headEnd type="none" w="med" len="med"/>
                      <a:tailEnd type="none" w="med" len="med"/>
                    </a:lnB>
                    <a:noFill/>
                  </a:tcPr>
                </a:tc>
                <a:tc>
                  <a:txBody>
                    <a:bodyPr/>
                    <a:lstStyle/>
                    <a:p>
                      <a:pPr algn="ctr" rtl="0" fontAlgn="ctr"/>
                      <a:r>
                        <a:rPr lang="en-US" sz="1300" b="1" i="0" u="none" strike="noStrike">
                          <a:solidFill>
                            <a:srgbClr val="2E869C"/>
                          </a:solidFill>
                          <a:effectLst/>
                          <a:latin typeface="Calibri" panose="020F0502020204030204" pitchFamily="34" charset="0"/>
                        </a:rPr>
                        <a:t>FY 2022</a:t>
                      </a:r>
                    </a:p>
                  </a:txBody>
                  <a:tcPr marL="6755" marR="6755" marT="6755" marB="0" anchor="ctr">
                    <a:lnL w="25400" cap="flat" cmpd="dbl" algn="ctr">
                      <a:solidFill>
                        <a:srgbClr val="BFBFBF"/>
                      </a:solidFill>
                      <a:prstDash val="solid"/>
                      <a:round/>
                      <a:headEnd type="none" w="med" len="med"/>
                      <a:tailEnd type="none" w="med" len="med"/>
                    </a:lnL>
                    <a:lnR w="25400" cap="flat" cmpd="dbl" algn="ctr">
                      <a:solidFill>
                        <a:srgbClr val="BFBFBF"/>
                      </a:solidFill>
                      <a:prstDash val="solid"/>
                      <a:round/>
                      <a:headEnd type="none" w="med" len="med"/>
                      <a:tailEnd type="none" w="med" len="med"/>
                    </a:lnR>
                    <a:lnT w="6350" cap="flat" cmpd="sng" algn="ctr">
                      <a:solidFill>
                        <a:srgbClr val="A6A6A6"/>
                      </a:solidFill>
                      <a:prstDash val="solid"/>
                      <a:round/>
                      <a:headEnd type="none" w="med" len="med"/>
                      <a:tailEnd type="none" w="med" len="med"/>
                    </a:lnT>
                    <a:lnB w="19050" cap="flat" cmpd="sng" algn="ctr">
                      <a:solidFill>
                        <a:srgbClr val="2E869C"/>
                      </a:solidFill>
                      <a:prstDash val="solid"/>
                      <a:round/>
                      <a:headEnd type="none" w="med" len="med"/>
                      <a:tailEnd type="none" w="med" len="med"/>
                    </a:lnB>
                    <a:noFill/>
                  </a:tcPr>
                </a:tc>
                <a:tc>
                  <a:txBody>
                    <a:bodyPr/>
                    <a:lstStyle/>
                    <a:p>
                      <a:pPr algn="ctr" rtl="0" fontAlgn="ctr"/>
                      <a:r>
                        <a:rPr lang="en-US" sz="1300" b="1" i="0" u="none" strike="noStrike">
                          <a:solidFill>
                            <a:srgbClr val="2E869C"/>
                          </a:solidFill>
                          <a:effectLst/>
                          <a:latin typeface="Calibri" panose="020F0502020204030204" pitchFamily="34" charset="0"/>
                        </a:rPr>
                        <a:t>FY 2023**</a:t>
                      </a:r>
                    </a:p>
                  </a:txBody>
                  <a:tcPr marL="6755" marR="6755" marT="6755" marB="0" anchor="ctr">
                    <a:lnL w="25400" cap="flat" cmpd="dbl" algn="ctr">
                      <a:solidFill>
                        <a:srgbClr val="BFBFBF"/>
                      </a:solidFill>
                      <a:prstDash val="solid"/>
                      <a:round/>
                      <a:headEnd type="none" w="med" len="med"/>
                      <a:tailEnd type="none" w="med" len="med"/>
                    </a:lnL>
                    <a:lnR>
                      <a:noFill/>
                    </a:lnR>
                    <a:lnT w="6350" cap="flat" cmpd="sng" algn="ctr">
                      <a:solidFill>
                        <a:srgbClr val="A6A6A6"/>
                      </a:solidFill>
                      <a:prstDash val="solid"/>
                      <a:round/>
                      <a:headEnd type="none" w="med" len="med"/>
                      <a:tailEnd type="none" w="med" len="med"/>
                    </a:lnT>
                    <a:lnB w="19050" cap="flat" cmpd="sng" algn="ctr">
                      <a:solidFill>
                        <a:srgbClr val="2E869C"/>
                      </a:solidFill>
                      <a:prstDash val="solid"/>
                      <a:round/>
                      <a:headEnd type="none" w="med" len="med"/>
                      <a:tailEnd type="none" w="med" len="med"/>
                    </a:lnB>
                    <a:noFill/>
                  </a:tcPr>
                </a:tc>
                <a:extLst>
                  <a:ext uri="{0D108BD9-81ED-4DB2-BD59-A6C34878D82A}">
                    <a16:rowId xmlns:a16="http://schemas.microsoft.com/office/drawing/2014/main" val="2755909244"/>
                  </a:ext>
                </a:extLst>
              </a:tr>
              <a:tr h="320853">
                <a:tc gridSpan="8">
                  <a:txBody>
                    <a:bodyPr/>
                    <a:lstStyle/>
                    <a:p>
                      <a:pPr algn="l" rtl="0" fontAlgn="ctr"/>
                      <a:r>
                        <a:rPr lang="en-US" sz="1300" b="1" i="1" u="none" strike="noStrike">
                          <a:solidFill>
                            <a:srgbClr val="2E869C"/>
                          </a:solidFill>
                          <a:effectLst/>
                          <a:highlight>
                            <a:srgbClr val="C0DDD4"/>
                          </a:highlight>
                          <a:latin typeface="Calibri" panose="020F0502020204030204" pitchFamily="34" charset="0"/>
                        </a:rPr>
                        <a:t>  Type of Support</a:t>
                      </a:r>
                    </a:p>
                  </a:txBody>
                  <a:tcPr marL="6755" marR="6755" marT="6755" marB="0" anchor="ctr">
                    <a:lnL>
                      <a:noFill/>
                    </a:lnL>
                    <a:lnR>
                      <a:noFill/>
                    </a:lnR>
                    <a:lnT w="19050" cap="flat" cmpd="sng" algn="ctr">
                      <a:solidFill>
                        <a:srgbClr val="2E869C"/>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0DDD4"/>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777086869"/>
                  </a:ext>
                </a:extLst>
              </a:tr>
              <a:tr h="481280">
                <a:tc>
                  <a:txBody>
                    <a:bodyPr/>
                    <a:lstStyle/>
                    <a:p>
                      <a:pPr algn="l" rtl="0" fontAlgn="ctr"/>
                      <a:r>
                        <a:rPr lang="en-US" sz="1300" b="0" i="0" u="none" strike="noStrike">
                          <a:solidFill>
                            <a:srgbClr val="000000"/>
                          </a:solidFill>
                          <a:effectLst/>
                          <a:latin typeface="Calibri" panose="020F0502020204030204" pitchFamily="34" charset="0"/>
                        </a:rPr>
                        <a:t>Total Membership Fees</a:t>
                      </a:r>
                    </a:p>
                  </a:txBody>
                  <a:tcPr marL="162115" marR="6755" marT="6755" marB="0" anchor="ctr">
                    <a:lnL>
                      <a:noFill/>
                    </a:lnL>
                    <a:lnR w="25400" cap="flat" cmpd="dbl"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1300" b="0" i="0" u="none" strike="noStrike">
                          <a:solidFill>
                            <a:srgbClr val="000000"/>
                          </a:solidFill>
                          <a:effectLst/>
                          <a:highlight>
                            <a:srgbClr val="FFFFFF"/>
                          </a:highlight>
                          <a:latin typeface="Calibri" panose="020F0502020204030204" pitchFamily="34" charset="0"/>
                        </a:rPr>
                        <a:t>$3,786,620</a:t>
                      </a:r>
                    </a:p>
                  </a:txBody>
                  <a:tcPr marL="6755" marR="6755" marT="6755" marB="0" anchor="ctr">
                    <a:lnL w="25400" cap="flat" cmpd="dbl" algn="ctr">
                      <a:solidFill>
                        <a:srgbClr val="BFBFBF"/>
                      </a:solidFill>
                      <a:prstDash val="solid"/>
                      <a:round/>
                      <a:headEnd type="none" w="med" len="med"/>
                      <a:tailEnd type="none" w="med" len="med"/>
                    </a:lnL>
                    <a:lnR w="25400" cap="flat" cmpd="dbl"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1300" b="0" i="0" u="none" strike="noStrike">
                          <a:solidFill>
                            <a:srgbClr val="000000"/>
                          </a:solidFill>
                          <a:effectLst/>
                          <a:highlight>
                            <a:srgbClr val="FFFFFF"/>
                          </a:highlight>
                          <a:latin typeface="Calibri" panose="020F0502020204030204" pitchFamily="34" charset="0"/>
                        </a:rPr>
                        <a:t>$4,105,519</a:t>
                      </a:r>
                    </a:p>
                  </a:txBody>
                  <a:tcPr marL="6755" marR="6755" marT="6755" marB="0" anchor="ctr">
                    <a:lnL w="25400" cap="flat" cmpd="dbl" algn="ctr">
                      <a:solidFill>
                        <a:srgbClr val="BFBFBF"/>
                      </a:solidFill>
                      <a:prstDash val="solid"/>
                      <a:round/>
                      <a:headEnd type="none" w="med" len="med"/>
                      <a:tailEnd type="none" w="med" len="med"/>
                    </a:lnL>
                    <a:lnR w="25400" cap="flat" cmpd="dbl"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1300" b="0" i="0" u="none" strike="noStrike">
                          <a:solidFill>
                            <a:srgbClr val="000000"/>
                          </a:solidFill>
                          <a:effectLst/>
                          <a:highlight>
                            <a:srgbClr val="FFFFFF"/>
                          </a:highlight>
                          <a:latin typeface="Calibri" panose="020F0502020204030204" pitchFamily="34" charset="0"/>
                        </a:rPr>
                        <a:t>$3,505,352</a:t>
                      </a:r>
                    </a:p>
                  </a:txBody>
                  <a:tcPr marL="6755" marR="6755" marT="6755" marB="0" anchor="ctr">
                    <a:lnL w="25400" cap="flat" cmpd="dbl" algn="ctr">
                      <a:solidFill>
                        <a:srgbClr val="BFBFBF"/>
                      </a:solidFill>
                      <a:prstDash val="solid"/>
                      <a:round/>
                      <a:headEnd type="none" w="med" len="med"/>
                      <a:tailEnd type="none" w="med" len="med"/>
                    </a:lnL>
                    <a:lnR w="25400" cap="flat" cmpd="dbl"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1300" b="0" i="0" u="none" strike="noStrike">
                          <a:solidFill>
                            <a:srgbClr val="000000"/>
                          </a:solidFill>
                          <a:effectLst/>
                          <a:highlight>
                            <a:srgbClr val="FFFFFF"/>
                          </a:highlight>
                          <a:latin typeface="Calibri" panose="020F0502020204030204" pitchFamily="34" charset="0"/>
                        </a:rPr>
                        <a:t>$3,329,864</a:t>
                      </a:r>
                    </a:p>
                  </a:txBody>
                  <a:tcPr marL="6755" marR="6755" marT="6755" marB="0" anchor="ctr">
                    <a:lnL w="25400" cap="flat" cmpd="dbl" algn="ctr">
                      <a:solidFill>
                        <a:srgbClr val="BFBFBF"/>
                      </a:solidFill>
                      <a:prstDash val="solid"/>
                      <a:round/>
                      <a:headEnd type="none" w="med" len="med"/>
                      <a:tailEnd type="none" w="med" len="med"/>
                    </a:lnL>
                    <a:lnR w="25400" cap="flat" cmpd="dbl"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1300" b="0" i="0" u="none" strike="noStrike">
                          <a:solidFill>
                            <a:srgbClr val="000000"/>
                          </a:solidFill>
                          <a:effectLst/>
                          <a:highlight>
                            <a:srgbClr val="FFFFFF"/>
                          </a:highlight>
                          <a:latin typeface="Calibri" panose="020F0502020204030204" pitchFamily="34" charset="0"/>
                        </a:rPr>
                        <a:t>$2,699,714</a:t>
                      </a:r>
                    </a:p>
                  </a:txBody>
                  <a:tcPr marL="6755" marR="6755" marT="6755" marB="0" anchor="ctr">
                    <a:lnL w="25400" cap="flat" cmpd="dbl" algn="ctr">
                      <a:solidFill>
                        <a:srgbClr val="BFBFBF"/>
                      </a:solidFill>
                      <a:prstDash val="solid"/>
                      <a:round/>
                      <a:headEnd type="none" w="med" len="med"/>
                      <a:tailEnd type="none" w="med" len="med"/>
                    </a:lnL>
                    <a:lnR w="25400" cap="flat" cmpd="dbl"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1300" b="0" i="0" u="none" strike="noStrike">
                          <a:solidFill>
                            <a:srgbClr val="000000"/>
                          </a:solidFill>
                          <a:effectLst/>
                          <a:highlight>
                            <a:srgbClr val="FFFFFF"/>
                          </a:highlight>
                          <a:latin typeface="Calibri" panose="020F0502020204030204" pitchFamily="34" charset="0"/>
                        </a:rPr>
                        <a:t>$3,889,583</a:t>
                      </a:r>
                    </a:p>
                  </a:txBody>
                  <a:tcPr marL="6755" marR="6755" marT="6755" marB="0" anchor="ctr">
                    <a:lnL w="25400" cap="flat" cmpd="dbl" algn="ctr">
                      <a:solidFill>
                        <a:srgbClr val="BFBFBF"/>
                      </a:solidFill>
                      <a:prstDash val="solid"/>
                      <a:round/>
                      <a:headEnd type="none" w="med" len="med"/>
                      <a:tailEnd type="none" w="med" len="med"/>
                    </a:lnL>
                    <a:lnR w="25400" cap="flat" cmpd="dbl"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1300" b="0" i="0" u="none" strike="noStrike">
                          <a:solidFill>
                            <a:srgbClr val="000000"/>
                          </a:solidFill>
                          <a:effectLst/>
                          <a:highlight>
                            <a:srgbClr val="FFFFFF"/>
                          </a:highlight>
                          <a:latin typeface="Calibri" panose="020F0502020204030204" pitchFamily="34" charset="0"/>
                        </a:rPr>
                        <a:t>$3,068,104</a:t>
                      </a:r>
                    </a:p>
                  </a:txBody>
                  <a:tcPr marL="6755" marR="6755" marT="6755" marB="0" anchor="ctr">
                    <a:lnL w="25400" cap="flat" cmpd="dbl" algn="ctr">
                      <a:solidFill>
                        <a:srgbClr val="BFBFBF"/>
                      </a:solidFill>
                      <a:prstDash val="solid"/>
                      <a:round/>
                      <a:headEnd type="none" w="med" len="med"/>
                      <a:tailEnd type="none" w="med" len="med"/>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extLst>
                  <a:ext uri="{0D108BD9-81ED-4DB2-BD59-A6C34878D82A}">
                    <a16:rowId xmlns:a16="http://schemas.microsoft.com/office/drawing/2014/main" val="2045898987"/>
                  </a:ext>
                </a:extLst>
              </a:tr>
              <a:tr h="481280">
                <a:tc>
                  <a:txBody>
                    <a:bodyPr/>
                    <a:lstStyle/>
                    <a:p>
                      <a:pPr algn="l" rtl="0" fontAlgn="ctr"/>
                      <a:r>
                        <a:rPr lang="en-US" sz="1300" b="0" i="0" u="none" strike="noStrike">
                          <a:solidFill>
                            <a:srgbClr val="000000"/>
                          </a:solidFill>
                          <a:effectLst/>
                          <a:latin typeface="Calibri" panose="020F0502020204030204" pitchFamily="34" charset="0"/>
                        </a:rPr>
                        <a:t>Member-Sponsored Projects</a:t>
                      </a:r>
                      <a:br>
                        <a:rPr lang="en-US" sz="1300" b="0" i="0" u="none" strike="noStrike">
                          <a:solidFill>
                            <a:srgbClr val="000000"/>
                          </a:solidFill>
                          <a:effectLst/>
                          <a:latin typeface="Calibri" panose="020F0502020204030204" pitchFamily="34" charset="0"/>
                        </a:rPr>
                      </a:br>
                      <a:r>
                        <a:rPr lang="en-US" sz="1300" b="0" i="0" u="none" strike="noStrike">
                          <a:solidFill>
                            <a:srgbClr val="000000"/>
                          </a:solidFill>
                          <a:effectLst/>
                          <a:latin typeface="Calibri" panose="020F0502020204030204" pitchFamily="34" charset="0"/>
                        </a:rPr>
                        <a:t> Total Dollar Amount</a:t>
                      </a:r>
                    </a:p>
                  </a:txBody>
                  <a:tcPr marL="162115" marR="6755" marT="6755" marB="0" anchor="ctr">
                    <a:lnL>
                      <a:noFill/>
                    </a:lnL>
                    <a:lnR w="25400" cap="flat" cmpd="dbl"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1300" b="0" i="0" u="none" strike="noStrike">
                          <a:solidFill>
                            <a:srgbClr val="000000"/>
                          </a:solidFill>
                          <a:effectLst/>
                          <a:highlight>
                            <a:srgbClr val="FFFFFF"/>
                          </a:highlight>
                          <a:latin typeface="Calibri" panose="020F0502020204030204" pitchFamily="34" charset="0"/>
                        </a:rPr>
                        <a:t>$1,440,493</a:t>
                      </a:r>
                    </a:p>
                  </a:txBody>
                  <a:tcPr marL="6755" marR="6755" marT="6755" marB="0" anchor="ctr">
                    <a:lnL w="25400" cap="flat" cmpd="dbl" algn="ctr">
                      <a:solidFill>
                        <a:srgbClr val="BFBFBF"/>
                      </a:solidFill>
                      <a:prstDash val="solid"/>
                      <a:round/>
                      <a:headEnd type="none" w="med" len="med"/>
                      <a:tailEnd type="none" w="med" len="med"/>
                    </a:lnL>
                    <a:lnR w="25400" cap="flat" cmpd="dbl"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1300" b="0" i="0" u="none" strike="noStrike">
                          <a:solidFill>
                            <a:srgbClr val="000000"/>
                          </a:solidFill>
                          <a:effectLst/>
                          <a:highlight>
                            <a:srgbClr val="FFFFFF"/>
                          </a:highlight>
                          <a:latin typeface="Calibri" panose="020F0502020204030204" pitchFamily="34" charset="0"/>
                        </a:rPr>
                        <a:t>$1,344,913</a:t>
                      </a:r>
                    </a:p>
                  </a:txBody>
                  <a:tcPr marL="6755" marR="6755" marT="6755" marB="0" anchor="ctr">
                    <a:lnL w="25400" cap="flat" cmpd="dbl" algn="ctr">
                      <a:solidFill>
                        <a:srgbClr val="BFBFBF"/>
                      </a:solidFill>
                      <a:prstDash val="solid"/>
                      <a:round/>
                      <a:headEnd type="none" w="med" len="med"/>
                      <a:tailEnd type="none" w="med" len="med"/>
                    </a:lnL>
                    <a:lnR w="25400" cap="flat" cmpd="dbl"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1300" b="0" i="0" u="none" strike="noStrike">
                          <a:solidFill>
                            <a:srgbClr val="000000"/>
                          </a:solidFill>
                          <a:effectLst/>
                          <a:highlight>
                            <a:srgbClr val="FFFFFF"/>
                          </a:highlight>
                          <a:latin typeface="Calibri" panose="020F0502020204030204" pitchFamily="34" charset="0"/>
                        </a:rPr>
                        <a:t>$662,354</a:t>
                      </a:r>
                    </a:p>
                  </a:txBody>
                  <a:tcPr marL="6755" marR="6755" marT="6755" marB="0" anchor="ctr">
                    <a:lnL w="25400" cap="flat" cmpd="dbl" algn="ctr">
                      <a:solidFill>
                        <a:srgbClr val="BFBFBF"/>
                      </a:solidFill>
                      <a:prstDash val="solid"/>
                      <a:round/>
                      <a:headEnd type="none" w="med" len="med"/>
                      <a:tailEnd type="none" w="med" len="med"/>
                    </a:lnL>
                    <a:lnR w="25400" cap="flat" cmpd="dbl"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1300" b="0" i="0" u="none" strike="noStrike">
                          <a:solidFill>
                            <a:srgbClr val="000000"/>
                          </a:solidFill>
                          <a:effectLst/>
                          <a:highlight>
                            <a:srgbClr val="FFFFFF"/>
                          </a:highlight>
                          <a:latin typeface="Calibri" panose="020F0502020204030204" pitchFamily="34" charset="0"/>
                        </a:rPr>
                        <a:t>$691,321</a:t>
                      </a:r>
                    </a:p>
                  </a:txBody>
                  <a:tcPr marL="6755" marR="6755" marT="6755" marB="0" anchor="ctr">
                    <a:lnL w="25400" cap="flat" cmpd="dbl" algn="ctr">
                      <a:solidFill>
                        <a:srgbClr val="BFBFBF"/>
                      </a:solidFill>
                      <a:prstDash val="solid"/>
                      <a:round/>
                      <a:headEnd type="none" w="med" len="med"/>
                      <a:tailEnd type="none" w="med" len="med"/>
                    </a:lnL>
                    <a:lnR w="25400" cap="flat" cmpd="dbl"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1300" b="0" i="0" u="none" strike="noStrike">
                          <a:solidFill>
                            <a:srgbClr val="000000"/>
                          </a:solidFill>
                          <a:effectLst/>
                          <a:highlight>
                            <a:srgbClr val="FFFFFF"/>
                          </a:highlight>
                          <a:latin typeface="Calibri" panose="020F0502020204030204" pitchFamily="34" charset="0"/>
                        </a:rPr>
                        <a:t>$434,796</a:t>
                      </a:r>
                    </a:p>
                  </a:txBody>
                  <a:tcPr marL="6755" marR="6755" marT="6755" marB="0" anchor="ctr">
                    <a:lnL w="25400" cap="flat" cmpd="dbl" algn="ctr">
                      <a:solidFill>
                        <a:srgbClr val="BFBFBF"/>
                      </a:solidFill>
                      <a:prstDash val="solid"/>
                      <a:round/>
                      <a:headEnd type="none" w="med" len="med"/>
                      <a:tailEnd type="none" w="med" len="med"/>
                    </a:lnL>
                    <a:lnR w="25400" cap="flat" cmpd="dbl"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1300" b="0" i="0" u="none" strike="noStrike">
                          <a:solidFill>
                            <a:srgbClr val="000000"/>
                          </a:solidFill>
                          <a:effectLst/>
                          <a:highlight>
                            <a:srgbClr val="FFFFFF"/>
                          </a:highlight>
                          <a:latin typeface="Calibri" panose="020F0502020204030204" pitchFamily="34" charset="0"/>
                        </a:rPr>
                        <a:t>$376,869</a:t>
                      </a:r>
                    </a:p>
                  </a:txBody>
                  <a:tcPr marL="6755" marR="6755" marT="6755" marB="0" anchor="ctr">
                    <a:lnL w="25400" cap="flat" cmpd="dbl" algn="ctr">
                      <a:solidFill>
                        <a:srgbClr val="BFBFBF"/>
                      </a:solidFill>
                      <a:prstDash val="solid"/>
                      <a:round/>
                      <a:headEnd type="none" w="med" len="med"/>
                      <a:tailEnd type="none" w="med" len="med"/>
                    </a:lnL>
                    <a:lnR w="25400" cap="flat" cmpd="dbl"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1300" b="0" i="0" u="none" strike="noStrike">
                          <a:solidFill>
                            <a:srgbClr val="000000"/>
                          </a:solidFill>
                          <a:effectLst/>
                          <a:highlight>
                            <a:srgbClr val="FFFFFF"/>
                          </a:highlight>
                          <a:latin typeface="Calibri" panose="020F0502020204030204" pitchFamily="34" charset="0"/>
                        </a:rPr>
                        <a:t>$112,408</a:t>
                      </a:r>
                    </a:p>
                  </a:txBody>
                  <a:tcPr marL="6755" marR="6755" marT="6755" marB="0" anchor="ctr">
                    <a:lnL w="25400" cap="flat" cmpd="dbl" algn="ctr">
                      <a:solidFill>
                        <a:srgbClr val="BFBFBF"/>
                      </a:solidFill>
                      <a:prstDash val="solid"/>
                      <a:round/>
                      <a:headEnd type="none" w="med" len="med"/>
                      <a:tailEnd type="none" w="med" len="med"/>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extLst>
                  <a:ext uri="{0D108BD9-81ED-4DB2-BD59-A6C34878D82A}">
                    <a16:rowId xmlns:a16="http://schemas.microsoft.com/office/drawing/2014/main" val="836944039"/>
                  </a:ext>
                </a:extLst>
              </a:tr>
              <a:tr h="481280">
                <a:tc>
                  <a:txBody>
                    <a:bodyPr/>
                    <a:lstStyle/>
                    <a:p>
                      <a:pPr algn="l" rtl="0" fontAlgn="ctr"/>
                      <a:r>
                        <a:rPr lang="en-US" sz="1300" b="0" i="0" u="none" strike="noStrike">
                          <a:solidFill>
                            <a:srgbClr val="000000"/>
                          </a:solidFill>
                          <a:effectLst/>
                          <a:latin typeface="Calibri" panose="020F0502020204030204" pitchFamily="34" charset="0"/>
                        </a:rPr>
                        <a:t>Member-Associated Projects</a:t>
                      </a:r>
                      <a:br>
                        <a:rPr lang="en-US" sz="1300" b="0" i="0" u="none" strike="noStrike">
                          <a:solidFill>
                            <a:srgbClr val="000000"/>
                          </a:solidFill>
                          <a:effectLst/>
                          <a:latin typeface="Calibri" panose="020F0502020204030204" pitchFamily="34" charset="0"/>
                        </a:rPr>
                      </a:br>
                      <a:r>
                        <a:rPr lang="en-US" sz="1300" b="0" i="0" u="none" strike="noStrike">
                          <a:solidFill>
                            <a:srgbClr val="000000"/>
                          </a:solidFill>
                          <a:effectLst/>
                          <a:latin typeface="Calibri" panose="020F0502020204030204" pitchFamily="34" charset="0"/>
                        </a:rPr>
                        <a:t> Total Dollar Amount</a:t>
                      </a:r>
                    </a:p>
                  </a:txBody>
                  <a:tcPr marL="162115" marR="6755" marT="6755" marB="0" anchor="ctr">
                    <a:lnL>
                      <a:noFill/>
                    </a:lnL>
                    <a:lnR w="25400" cap="flat" cmpd="dbl"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1300" b="0" i="0" u="none" strike="noStrike">
                          <a:solidFill>
                            <a:srgbClr val="000000"/>
                          </a:solidFill>
                          <a:effectLst/>
                          <a:highlight>
                            <a:srgbClr val="FFFFFF"/>
                          </a:highlight>
                          <a:latin typeface="Calibri" panose="020F0502020204030204" pitchFamily="34" charset="0"/>
                        </a:rPr>
                        <a:t>$2,772,841</a:t>
                      </a:r>
                    </a:p>
                  </a:txBody>
                  <a:tcPr marL="6755" marR="6755" marT="6755" marB="0" anchor="ctr">
                    <a:lnL w="25400" cap="flat" cmpd="dbl" algn="ctr">
                      <a:solidFill>
                        <a:srgbClr val="BFBFBF"/>
                      </a:solidFill>
                      <a:prstDash val="solid"/>
                      <a:round/>
                      <a:headEnd type="none" w="med" len="med"/>
                      <a:tailEnd type="none" w="med" len="med"/>
                    </a:lnL>
                    <a:lnR w="25400" cap="flat" cmpd="dbl"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1300" b="0" i="0" u="none" strike="noStrike">
                          <a:solidFill>
                            <a:srgbClr val="000000"/>
                          </a:solidFill>
                          <a:effectLst/>
                          <a:highlight>
                            <a:srgbClr val="FFFFFF"/>
                          </a:highlight>
                          <a:latin typeface="Calibri" panose="020F0502020204030204" pitchFamily="34" charset="0"/>
                        </a:rPr>
                        <a:t>$2,690,570</a:t>
                      </a:r>
                    </a:p>
                  </a:txBody>
                  <a:tcPr marL="6755" marR="6755" marT="6755" marB="0" anchor="ctr">
                    <a:lnL w="25400" cap="flat" cmpd="dbl" algn="ctr">
                      <a:solidFill>
                        <a:srgbClr val="BFBFBF"/>
                      </a:solidFill>
                      <a:prstDash val="solid"/>
                      <a:round/>
                      <a:headEnd type="none" w="med" len="med"/>
                      <a:tailEnd type="none" w="med" len="med"/>
                    </a:lnL>
                    <a:lnR w="25400" cap="flat" cmpd="dbl"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1300" b="0" i="0" u="none" strike="noStrike">
                          <a:solidFill>
                            <a:srgbClr val="000000"/>
                          </a:solidFill>
                          <a:effectLst/>
                          <a:highlight>
                            <a:srgbClr val="FFFFFF"/>
                          </a:highlight>
                          <a:latin typeface="Calibri" panose="020F0502020204030204" pitchFamily="34" charset="0"/>
                        </a:rPr>
                        <a:t>$1,506,932</a:t>
                      </a:r>
                    </a:p>
                  </a:txBody>
                  <a:tcPr marL="6755" marR="6755" marT="6755" marB="0" anchor="ctr">
                    <a:lnL w="25400" cap="flat" cmpd="dbl" algn="ctr">
                      <a:solidFill>
                        <a:srgbClr val="BFBFBF"/>
                      </a:solidFill>
                      <a:prstDash val="solid"/>
                      <a:round/>
                      <a:headEnd type="none" w="med" len="med"/>
                      <a:tailEnd type="none" w="med" len="med"/>
                    </a:lnL>
                    <a:lnR w="25400" cap="flat" cmpd="dbl"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1300" b="0" i="0" u="none" strike="noStrike">
                          <a:solidFill>
                            <a:srgbClr val="000000"/>
                          </a:solidFill>
                          <a:effectLst/>
                          <a:highlight>
                            <a:srgbClr val="FFFFFF"/>
                          </a:highlight>
                          <a:latin typeface="Calibri" panose="020F0502020204030204" pitchFamily="34" charset="0"/>
                        </a:rPr>
                        <a:t>$1,475,615</a:t>
                      </a:r>
                    </a:p>
                  </a:txBody>
                  <a:tcPr marL="6755" marR="6755" marT="6755" marB="0" anchor="ctr">
                    <a:lnL w="25400" cap="flat" cmpd="dbl" algn="ctr">
                      <a:solidFill>
                        <a:srgbClr val="BFBFBF"/>
                      </a:solidFill>
                      <a:prstDash val="solid"/>
                      <a:round/>
                      <a:headEnd type="none" w="med" len="med"/>
                      <a:tailEnd type="none" w="med" len="med"/>
                    </a:lnL>
                    <a:lnR w="25400" cap="flat" cmpd="dbl"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1300" b="0" i="0" u="none" strike="noStrike">
                          <a:solidFill>
                            <a:srgbClr val="000000"/>
                          </a:solidFill>
                          <a:effectLst/>
                          <a:highlight>
                            <a:srgbClr val="FFFFFF"/>
                          </a:highlight>
                          <a:latin typeface="Calibri" panose="020F0502020204030204" pitchFamily="34" charset="0"/>
                        </a:rPr>
                        <a:t>$1,359,434</a:t>
                      </a:r>
                    </a:p>
                  </a:txBody>
                  <a:tcPr marL="6755" marR="6755" marT="6755" marB="0" anchor="ctr">
                    <a:lnL w="25400" cap="flat" cmpd="dbl" algn="ctr">
                      <a:solidFill>
                        <a:srgbClr val="BFBFBF"/>
                      </a:solidFill>
                      <a:prstDash val="solid"/>
                      <a:round/>
                      <a:headEnd type="none" w="med" len="med"/>
                      <a:tailEnd type="none" w="med" len="med"/>
                    </a:lnL>
                    <a:lnR w="25400" cap="flat" cmpd="dbl"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1300" b="0" i="0" u="none" strike="noStrike">
                          <a:solidFill>
                            <a:srgbClr val="000000"/>
                          </a:solidFill>
                          <a:effectLst/>
                          <a:highlight>
                            <a:srgbClr val="FFFFFF"/>
                          </a:highlight>
                          <a:latin typeface="Calibri" panose="020F0502020204030204" pitchFamily="34" charset="0"/>
                        </a:rPr>
                        <a:t>$5,305,913</a:t>
                      </a:r>
                    </a:p>
                  </a:txBody>
                  <a:tcPr marL="6755" marR="6755" marT="6755" marB="0" anchor="ctr">
                    <a:lnL w="25400" cap="flat" cmpd="dbl" algn="ctr">
                      <a:solidFill>
                        <a:srgbClr val="BFBFBF"/>
                      </a:solidFill>
                      <a:prstDash val="solid"/>
                      <a:round/>
                      <a:headEnd type="none" w="med" len="med"/>
                      <a:tailEnd type="none" w="med" len="med"/>
                    </a:lnL>
                    <a:lnR w="25400" cap="flat" cmpd="dbl"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1300" b="0" i="0" u="none" strike="noStrike">
                          <a:solidFill>
                            <a:srgbClr val="000000"/>
                          </a:solidFill>
                          <a:effectLst/>
                          <a:highlight>
                            <a:srgbClr val="FFFFFF"/>
                          </a:highlight>
                          <a:latin typeface="Calibri" panose="020F0502020204030204" pitchFamily="34" charset="0"/>
                        </a:rPr>
                        <a:t>$5,755,192</a:t>
                      </a:r>
                    </a:p>
                  </a:txBody>
                  <a:tcPr marL="6755" marR="6755" marT="6755" marB="0" anchor="ctr">
                    <a:lnL w="25400" cap="flat" cmpd="dbl" algn="ctr">
                      <a:solidFill>
                        <a:srgbClr val="BFBFBF"/>
                      </a:solidFill>
                      <a:prstDash val="solid"/>
                      <a:round/>
                      <a:headEnd type="none" w="med" len="med"/>
                      <a:tailEnd type="none" w="med" len="med"/>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extLst>
                  <a:ext uri="{0D108BD9-81ED-4DB2-BD59-A6C34878D82A}">
                    <a16:rowId xmlns:a16="http://schemas.microsoft.com/office/drawing/2014/main" val="3788583470"/>
                  </a:ext>
                </a:extLst>
              </a:tr>
              <a:tr h="481280">
                <a:tc>
                  <a:txBody>
                    <a:bodyPr/>
                    <a:lstStyle/>
                    <a:p>
                      <a:pPr algn="l" rtl="0" fontAlgn="ctr"/>
                      <a:r>
                        <a:rPr lang="en-US" sz="1300" b="0" i="0" u="none" strike="noStrike">
                          <a:solidFill>
                            <a:srgbClr val="000000"/>
                          </a:solidFill>
                          <a:effectLst/>
                          <a:latin typeface="Calibri" panose="020F0502020204030204" pitchFamily="34" charset="0"/>
                        </a:rPr>
                        <a:t>Member In-Kind</a:t>
                      </a:r>
                      <a:br>
                        <a:rPr lang="en-US" sz="1300" b="0" i="0" u="none" strike="noStrike">
                          <a:solidFill>
                            <a:srgbClr val="000000"/>
                          </a:solidFill>
                          <a:effectLst/>
                          <a:latin typeface="Calibri" panose="020F0502020204030204" pitchFamily="34" charset="0"/>
                        </a:rPr>
                      </a:br>
                      <a:r>
                        <a:rPr lang="en-US" sz="1300" b="0" i="0" u="none" strike="noStrike">
                          <a:solidFill>
                            <a:srgbClr val="000000"/>
                          </a:solidFill>
                          <a:effectLst/>
                          <a:latin typeface="Calibri" panose="020F0502020204030204" pitchFamily="34" charset="0"/>
                        </a:rPr>
                        <a:t> Total Dollar Amount***</a:t>
                      </a:r>
                    </a:p>
                  </a:txBody>
                  <a:tcPr marL="162115" marR="6755" marT="6755" marB="0" anchor="ctr">
                    <a:lnL>
                      <a:noFill/>
                    </a:lnL>
                    <a:lnR w="25400" cap="flat" cmpd="dbl"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9050" cap="flat" cmpd="sng" algn="ctr">
                      <a:solidFill>
                        <a:srgbClr val="2E869C"/>
                      </a:solidFill>
                      <a:prstDash val="solid"/>
                      <a:round/>
                      <a:headEnd type="none" w="med" len="med"/>
                      <a:tailEnd type="none" w="med" len="med"/>
                    </a:lnB>
                    <a:noFill/>
                  </a:tcPr>
                </a:tc>
                <a:tc>
                  <a:txBody>
                    <a:bodyPr/>
                    <a:lstStyle/>
                    <a:p>
                      <a:pPr algn="ctr" fontAlgn="ctr"/>
                      <a:r>
                        <a:rPr lang="en-US" sz="1300" b="0" i="0" u="none" strike="noStrike">
                          <a:solidFill>
                            <a:srgbClr val="000000"/>
                          </a:solidFill>
                          <a:effectLst/>
                          <a:highlight>
                            <a:srgbClr val="FFFFFF"/>
                          </a:highlight>
                          <a:latin typeface="Calibri" panose="020F0502020204030204" pitchFamily="34" charset="0"/>
                        </a:rPr>
                        <a:t>$2,384,789</a:t>
                      </a:r>
                    </a:p>
                  </a:txBody>
                  <a:tcPr marL="6755" marR="6755" marT="6755" marB="0" anchor="ctr">
                    <a:lnL w="25400" cap="flat" cmpd="dbl" algn="ctr">
                      <a:solidFill>
                        <a:srgbClr val="BFBFBF"/>
                      </a:solidFill>
                      <a:prstDash val="solid"/>
                      <a:round/>
                      <a:headEnd type="none" w="med" len="med"/>
                      <a:tailEnd type="none" w="med" len="med"/>
                    </a:lnL>
                    <a:lnR w="25400" cap="flat" cmpd="dbl"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9050" cap="flat" cmpd="sng" algn="ctr">
                      <a:solidFill>
                        <a:srgbClr val="2E869C"/>
                      </a:solidFill>
                      <a:prstDash val="solid"/>
                      <a:round/>
                      <a:headEnd type="none" w="med" len="med"/>
                      <a:tailEnd type="none" w="med" len="med"/>
                    </a:lnB>
                    <a:solidFill>
                      <a:srgbClr val="FFFFFF"/>
                    </a:solidFill>
                  </a:tcPr>
                </a:tc>
                <a:tc>
                  <a:txBody>
                    <a:bodyPr/>
                    <a:lstStyle/>
                    <a:p>
                      <a:pPr algn="ctr" fontAlgn="ctr"/>
                      <a:r>
                        <a:rPr lang="en-US" sz="1300" b="0" i="0" u="none" strike="noStrike">
                          <a:solidFill>
                            <a:srgbClr val="000000"/>
                          </a:solidFill>
                          <a:effectLst/>
                          <a:highlight>
                            <a:srgbClr val="FFFFFF"/>
                          </a:highlight>
                          <a:latin typeface="Calibri" panose="020F0502020204030204" pitchFamily="34" charset="0"/>
                        </a:rPr>
                        <a:t>$1,914,975</a:t>
                      </a:r>
                    </a:p>
                  </a:txBody>
                  <a:tcPr marL="6755" marR="6755" marT="6755" marB="0" anchor="ctr">
                    <a:lnL w="25400" cap="flat" cmpd="dbl" algn="ctr">
                      <a:solidFill>
                        <a:srgbClr val="BFBFBF"/>
                      </a:solidFill>
                      <a:prstDash val="solid"/>
                      <a:round/>
                      <a:headEnd type="none" w="med" len="med"/>
                      <a:tailEnd type="none" w="med" len="med"/>
                    </a:lnL>
                    <a:lnR w="25400" cap="flat" cmpd="dbl"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9050" cap="flat" cmpd="sng" algn="ctr">
                      <a:solidFill>
                        <a:srgbClr val="2E869C"/>
                      </a:solidFill>
                      <a:prstDash val="solid"/>
                      <a:round/>
                      <a:headEnd type="none" w="med" len="med"/>
                      <a:tailEnd type="none" w="med" len="med"/>
                    </a:lnB>
                    <a:solidFill>
                      <a:srgbClr val="FFFFFF"/>
                    </a:solidFill>
                  </a:tcPr>
                </a:tc>
                <a:tc>
                  <a:txBody>
                    <a:bodyPr/>
                    <a:lstStyle/>
                    <a:p>
                      <a:pPr algn="ctr" fontAlgn="ctr"/>
                      <a:r>
                        <a:rPr lang="en-US" sz="1300" b="0" i="0" u="none" strike="noStrike">
                          <a:solidFill>
                            <a:srgbClr val="000000"/>
                          </a:solidFill>
                          <a:effectLst/>
                          <a:highlight>
                            <a:srgbClr val="FFFFFF"/>
                          </a:highlight>
                          <a:latin typeface="Calibri" panose="020F0502020204030204" pitchFamily="34" charset="0"/>
                        </a:rPr>
                        <a:t>$1,486,785</a:t>
                      </a:r>
                    </a:p>
                  </a:txBody>
                  <a:tcPr marL="6755" marR="6755" marT="6755" marB="0" anchor="ctr">
                    <a:lnL w="25400" cap="flat" cmpd="dbl" algn="ctr">
                      <a:solidFill>
                        <a:srgbClr val="BFBFBF"/>
                      </a:solidFill>
                      <a:prstDash val="solid"/>
                      <a:round/>
                      <a:headEnd type="none" w="med" len="med"/>
                      <a:tailEnd type="none" w="med" len="med"/>
                    </a:lnL>
                    <a:lnR w="25400" cap="flat" cmpd="dbl"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9050" cap="flat" cmpd="sng" algn="ctr">
                      <a:solidFill>
                        <a:srgbClr val="2E869C"/>
                      </a:solidFill>
                      <a:prstDash val="solid"/>
                      <a:round/>
                      <a:headEnd type="none" w="med" len="med"/>
                      <a:tailEnd type="none" w="med" len="med"/>
                    </a:lnB>
                    <a:solidFill>
                      <a:srgbClr val="FFFFFF"/>
                    </a:solidFill>
                  </a:tcPr>
                </a:tc>
                <a:tc>
                  <a:txBody>
                    <a:bodyPr/>
                    <a:lstStyle/>
                    <a:p>
                      <a:pPr algn="ctr" fontAlgn="ctr"/>
                      <a:r>
                        <a:rPr lang="en-US" sz="1300" b="0" i="0" u="none" strike="noStrike">
                          <a:solidFill>
                            <a:srgbClr val="000000"/>
                          </a:solidFill>
                          <a:effectLst/>
                          <a:highlight>
                            <a:srgbClr val="FFFFFF"/>
                          </a:highlight>
                          <a:latin typeface="Calibri" panose="020F0502020204030204" pitchFamily="34" charset="0"/>
                        </a:rPr>
                        <a:t>$1,139,124</a:t>
                      </a:r>
                    </a:p>
                  </a:txBody>
                  <a:tcPr marL="6755" marR="6755" marT="6755" marB="0" anchor="ctr">
                    <a:lnL w="25400" cap="flat" cmpd="dbl" algn="ctr">
                      <a:solidFill>
                        <a:srgbClr val="BFBFBF"/>
                      </a:solidFill>
                      <a:prstDash val="solid"/>
                      <a:round/>
                      <a:headEnd type="none" w="med" len="med"/>
                      <a:tailEnd type="none" w="med" len="med"/>
                    </a:lnL>
                    <a:lnR w="25400" cap="flat" cmpd="dbl"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9050" cap="flat" cmpd="sng" algn="ctr">
                      <a:solidFill>
                        <a:srgbClr val="2E869C"/>
                      </a:solidFill>
                      <a:prstDash val="solid"/>
                      <a:round/>
                      <a:headEnd type="none" w="med" len="med"/>
                      <a:tailEnd type="none" w="med" len="med"/>
                    </a:lnB>
                    <a:solidFill>
                      <a:srgbClr val="FFFFFF"/>
                    </a:solidFill>
                  </a:tcPr>
                </a:tc>
                <a:tc>
                  <a:txBody>
                    <a:bodyPr/>
                    <a:lstStyle/>
                    <a:p>
                      <a:pPr algn="ctr" fontAlgn="ctr"/>
                      <a:r>
                        <a:rPr lang="en-US" sz="1300" b="0" i="0" u="none" strike="noStrike">
                          <a:solidFill>
                            <a:srgbClr val="000000"/>
                          </a:solidFill>
                          <a:effectLst/>
                          <a:highlight>
                            <a:srgbClr val="FFFFFF"/>
                          </a:highlight>
                          <a:latin typeface="Calibri" panose="020F0502020204030204" pitchFamily="34" charset="0"/>
                        </a:rPr>
                        <a:t>$890,196</a:t>
                      </a:r>
                    </a:p>
                  </a:txBody>
                  <a:tcPr marL="6755" marR="6755" marT="6755" marB="0" anchor="ctr">
                    <a:lnL w="25400" cap="flat" cmpd="dbl" algn="ctr">
                      <a:solidFill>
                        <a:srgbClr val="BFBFBF"/>
                      </a:solidFill>
                      <a:prstDash val="solid"/>
                      <a:round/>
                      <a:headEnd type="none" w="med" len="med"/>
                      <a:tailEnd type="none" w="med" len="med"/>
                    </a:lnL>
                    <a:lnR w="25400" cap="flat" cmpd="dbl"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9050" cap="flat" cmpd="sng" algn="ctr">
                      <a:solidFill>
                        <a:srgbClr val="2E869C"/>
                      </a:solidFill>
                      <a:prstDash val="solid"/>
                      <a:round/>
                      <a:headEnd type="none" w="med" len="med"/>
                      <a:tailEnd type="none" w="med" len="med"/>
                    </a:lnB>
                    <a:solidFill>
                      <a:srgbClr val="FFFFFF"/>
                    </a:solidFill>
                  </a:tcPr>
                </a:tc>
                <a:tc>
                  <a:txBody>
                    <a:bodyPr/>
                    <a:lstStyle/>
                    <a:p>
                      <a:pPr algn="ctr" fontAlgn="ctr"/>
                      <a:r>
                        <a:rPr lang="en-US" sz="1300" b="0" i="0" u="none" strike="noStrike">
                          <a:solidFill>
                            <a:srgbClr val="000000"/>
                          </a:solidFill>
                          <a:effectLst/>
                          <a:highlight>
                            <a:srgbClr val="FFFFFF"/>
                          </a:highlight>
                          <a:latin typeface="Calibri" panose="020F0502020204030204" pitchFamily="34" charset="0"/>
                        </a:rPr>
                        <a:t>$1,110,903</a:t>
                      </a:r>
                    </a:p>
                  </a:txBody>
                  <a:tcPr marL="6755" marR="6755" marT="6755" marB="0" anchor="ctr">
                    <a:lnL w="25400" cap="flat" cmpd="dbl" algn="ctr">
                      <a:solidFill>
                        <a:srgbClr val="BFBFBF"/>
                      </a:solidFill>
                      <a:prstDash val="solid"/>
                      <a:round/>
                      <a:headEnd type="none" w="med" len="med"/>
                      <a:tailEnd type="none" w="med" len="med"/>
                    </a:lnL>
                    <a:lnR w="25400" cap="flat" cmpd="dbl"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9050" cap="flat" cmpd="sng" algn="ctr">
                      <a:solidFill>
                        <a:srgbClr val="2E869C"/>
                      </a:solidFill>
                      <a:prstDash val="solid"/>
                      <a:round/>
                      <a:headEnd type="none" w="med" len="med"/>
                      <a:tailEnd type="none" w="med" len="med"/>
                    </a:lnB>
                    <a:solidFill>
                      <a:srgbClr val="FFFFFF"/>
                    </a:solidFill>
                  </a:tcPr>
                </a:tc>
                <a:tc>
                  <a:txBody>
                    <a:bodyPr/>
                    <a:lstStyle/>
                    <a:p>
                      <a:pPr algn="ctr" fontAlgn="ctr"/>
                      <a:r>
                        <a:rPr lang="en-US" sz="1300" b="0" i="0" u="none" strike="noStrike">
                          <a:solidFill>
                            <a:srgbClr val="000000"/>
                          </a:solidFill>
                          <a:effectLst/>
                          <a:highlight>
                            <a:srgbClr val="FFFFFF"/>
                          </a:highlight>
                          <a:latin typeface="Calibri" panose="020F0502020204030204" pitchFamily="34" charset="0"/>
                        </a:rPr>
                        <a:t>$696,937</a:t>
                      </a:r>
                    </a:p>
                  </a:txBody>
                  <a:tcPr marL="6755" marR="6755" marT="6755" marB="0" anchor="ctr">
                    <a:lnL w="25400" cap="flat" cmpd="dbl" algn="ctr">
                      <a:solidFill>
                        <a:srgbClr val="BFBFBF"/>
                      </a:solidFill>
                      <a:prstDash val="solid"/>
                      <a:round/>
                      <a:headEnd type="none" w="med" len="med"/>
                      <a:tailEnd type="none" w="med" len="med"/>
                    </a:lnL>
                    <a:lnR>
                      <a:noFill/>
                    </a:lnR>
                    <a:lnT w="6350" cap="flat" cmpd="sng" algn="ctr">
                      <a:solidFill>
                        <a:srgbClr val="BFBFBF"/>
                      </a:solidFill>
                      <a:prstDash val="solid"/>
                      <a:round/>
                      <a:headEnd type="none" w="med" len="med"/>
                      <a:tailEnd type="none" w="med" len="med"/>
                    </a:lnT>
                    <a:lnB w="19050" cap="flat" cmpd="sng" algn="ctr">
                      <a:solidFill>
                        <a:srgbClr val="2E869C"/>
                      </a:solidFill>
                      <a:prstDash val="solid"/>
                      <a:round/>
                      <a:headEnd type="none" w="med" len="med"/>
                      <a:tailEnd type="none" w="med" len="med"/>
                    </a:lnB>
                    <a:solidFill>
                      <a:srgbClr val="FFFFFF"/>
                    </a:solidFill>
                  </a:tcPr>
                </a:tc>
                <a:extLst>
                  <a:ext uri="{0D108BD9-81ED-4DB2-BD59-A6C34878D82A}">
                    <a16:rowId xmlns:a16="http://schemas.microsoft.com/office/drawing/2014/main" val="2222596226"/>
                  </a:ext>
                </a:extLst>
              </a:tr>
              <a:tr h="641706">
                <a:tc>
                  <a:txBody>
                    <a:bodyPr/>
                    <a:lstStyle/>
                    <a:p>
                      <a:pPr algn="l" rtl="0" fontAlgn="ctr"/>
                      <a:r>
                        <a:rPr lang="en-US" sz="1300" b="1" i="1" u="none" strike="noStrike">
                          <a:solidFill>
                            <a:srgbClr val="2E869C"/>
                          </a:solidFill>
                          <a:effectLst/>
                          <a:highlight>
                            <a:srgbClr val="D5E8DF"/>
                          </a:highlight>
                          <a:latin typeface="Calibri" panose="020F0502020204030204" pitchFamily="34" charset="0"/>
                        </a:rPr>
                        <a:t>Total Dollar Amount, Industrial/Practitioner Member Support to Center</a:t>
                      </a:r>
                    </a:p>
                  </a:txBody>
                  <a:tcPr marL="6755" marR="6755" marT="6755" marB="0" anchor="ctr">
                    <a:lnL>
                      <a:noFill/>
                    </a:lnL>
                    <a:lnR w="25400" cap="flat" cmpd="dbl" algn="ctr">
                      <a:solidFill>
                        <a:srgbClr val="BFBFBF"/>
                      </a:solidFill>
                      <a:prstDash val="solid"/>
                      <a:round/>
                      <a:headEnd type="none" w="med" len="med"/>
                      <a:tailEnd type="none" w="med" len="med"/>
                    </a:lnR>
                    <a:lnT w="19050" cap="flat" cmpd="sng" algn="ctr">
                      <a:solidFill>
                        <a:srgbClr val="2E869C"/>
                      </a:solidFill>
                      <a:prstDash val="solid"/>
                      <a:round/>
                      <a:headEnd type="none" w="med" len="med"/>
                      <a:tailEnd type="none" w="med" len="med"/>
                    </a:lnT>
                    <a:lnB>
                      <a:noFill/>
                    </a:lnB>
                    <a:solidFill>
                      <a:srgbClr val="D5E8DF"/>
                    </a:solidFill>
                  </a:tcPr>
                </a:tc>
                <a:tc>
                  <a:txBody>
                    <a:bodyPr/>
                    <a:lstStyle/>
                    <a:p>
                      <a:pPr algn="ctr" rtl="0" fontAlgn="ctr"/>
                      <a:r>
                        <a:rPr lang="en-US" sz="1300" b="1" i="1" u="none" strike="noStrike">
                          <a:solidFill>
                            <a:srgbClr val="2E869C"/>
                          </a:solidFill>
                          <a:effectLst/>
                          <a:highlight>
                            <a:srgbClr val="D5E8DF"/>
                          </a:highlight>
                          <a:latin typeface="Calibri" panose="020F0502020204030204" pitchFamily="34" charset="0"/>
                        </a:rPr>
                        <a:t>$10,384,743</a:t>
                      </a:r>
                    </a:p>
                  </a:txBody>
                  <a:tcPr marL="6755" marR="6755" marT="6755" marB="0" anchor="ctr">
                    <a:lnL w="25400" cap="flat" cmpd="dbl" algn="ctr">
                      <a:solidFill>
                        <a:srgbClr val="BFBFBF"/>
                      </a:solidFill>
                      <a:prstDash val="solid"/>
                      <a:round/>
                      <a:headEnd type="none" w="med" len="med"/>
                      <a:tailEnd type="none" w="med" len="med"/>
                    </a:lnL>
                    <a:lnR w="25400" cap="flat" cmpd="dbl" algn="ctr">
                      <a:solidFill>
                        <a:srgbClr val="BFBFBF"/>
                      </a:solidFill>
                      <a:prstDash val="solid"/>
                      <a:round/>
                      <a:headEnd type="none" w="med" len="med"/>
                      <a:tailEnd type="none" w="med" len="med"/>
                    </a:lnR>
                    <a:lnT w="19050" cap="flat" cmpd="sng" algn="ctr">
                      <a:solidFill>
                        <a:srgbClr val="2E869C"/>
                      </a:solidFill>
                      <a:prstDash val="solid"/>
                      <a:round/>
                      <a:headEnd type="none" w="med" len="med"/>
                      <a:tailEnd type="none" w="med" len="med"/>
                    </a:lnT>
                    <a:lnB>
                      <a:noFill/>
                    </a:lnB>
                    <a:solidFill>
                      <a:srgbClr val="D5E8DF"/>
                    </a:solidFill>
                  </a:tcPr>
                </a:tc>
                <a:tc>
                  <a:txBody>
                    <a:bodyPr/>
                    <a:lstStyle/>
                    <a:p>
                      <a:pPr algn="ctr" rtl="0" fontAlgn="ctr"/>
                      <a:r>
                        <a:rPr lang="en-US" sz="1300" b="1" i="1" u="none" strike="noStrike">
                          <a:solidFill>
                            <a:srgbClr val="2E869C"/>
                          </a:solidFill>
                          <a:effectLst/>
                          <a:highlight>
                            <a:srgbClr val="D5E8DF"/>
                          </a:highlight>
                          <a:latin typeface="Calibri" panose="020F0502020204030204" pitchFamily="34" charset="0"/>
                        </a:rPr>
                        <a:t>$10,055,977</a:t>
                      </a:r>
                    </a:p>
                  </a:txBody>
                  <a:tcPr marL="6755" marR="6755" marT="6755" marB="0" anchor="ctr">
                    <a:lnL w="25400" cap="flat" cmpd="dbl" algn="ctr">
                      <a:solidFill>
                        <a:srgbClr val="BFBFBF"/>
                      </a:solidFill>
                      <a:prstDash val="solid"/>
                      <a:round/>
                      <a:headEnd type="none" w="med" len="med"/>
                      <a:tailEnd type="none" w="med" len="med"/>
                    </a:lnL>
                    <a:lnR w="25400" cap="flat" cmpd="dbl" algn="ctr">
                      <a:solidFill>
                        <a:srgbClr val="BFBFBF"/>
                      </a:solidFill>
                      <a:prstDash val="solid"/>
                      <a:round/>
                      <a:headEnd type="none" w="med" len="med"/>
                      <a:tailEnd type="none" w="med" len="med"/>
                    </a:lnR>
                    <a:lnT w="19050" cap="flat" cmpd="sng" algn="ctr">
                      <a:solidFill>
                        <a:srgbClr val="2E869C"/>
                      </a:solidFill>
                      <a:prstDash val="solid"/>
                      <a:round/>
                      <a:headEnd type="none" w="med" len="med"/>
                      <a:tailEnd type="none" w="med" len="med"/>
                    </a:lnT>
                    <a:lnB>
                      <a:noFill/>
                    </a:lnB>
                    <a:solidFill>
                      <a:srgbClr val="D5E8DF"/>
                    </a:solidFill>
                  </a:tcPr>
                </a:tc>
                <a:tc>
                  <a:txBody>
                    <a:bodyPr/>
                    <a:lstStyle/>
                    <a:p>
                      <a:pPr algn="ctr" rtl="0" fontAlgn="ctr"/>
                      <a:r>
                        <a:rPr lang="en-US" sz="1300" b="1" i="1" u="none" strike="noStrike">
                          <a:solidFill>
                            <a:srgbClr val="2E869C"/>
                          </a:solidFill>
                          <a:effectLst/>
                          <a:highlight>
                            <a:srgbClr val="D5E8DF"/>
                          </a:highlight>
                          <a:latin typeface="Calibri" panose="020F0502020204030204" pitchFamily="34" charset="0"/>
                        </a:rPr>
                        <a:t>$7,161,423</a:t>
                      </a:r>
                    </a:p>
                  </a:txBody>
                  <a:tcPr marL="6755" marR="6755" marT="6755" marB="0" anchor="ctr">
                    <a:lnL w="25400" cap="flat" cmpd="dbl" algn="ctr">
                      <a:solidFill>
                        <a:srgbClr val="BFBFBF"/>
                      </a:solidFill>
                      <a:prstDash val="solid"/>
                      <a:round/>
                      <a:headEnd type="none" w="med" len="med"/>
                      <a:tailEnd type="none" w="med" len="med"/>
                    </a:lnL>
                    <a:lnR w="25400" cap="flat" cmpd="dbl" algn="ctr">
                      <a:solidFill>
                        <a:srgbClr val="BFBFBF"/>
                      </a:solidFill>
                      <a:prstDash val="solid"/>
                      <a:round/>
                      <a:headEnd type="none" w="med" len="med"/>
                      <a:tailEnd type="none" w="med" len="med"/>
                    </a:lnR>
                    <a:lnT w="19050" cap="flat" cmpd="sng" algn="ctr">
                      <a:solidFill>
                        <a:srgbClr val="2E869C"/>
                      </a:solidFill>
                      <a:prstDash val="solid"/>
                      <a:round/>
                      <a:headEnd type="none" w="med" len="med"/>
                      <a:tailEnd type="none" w="med" len="med"/>
                    </a:lnT>
                    <a:lnB>
                      <a:noFill/>
                    </a:lnB>
                    <a:solidFill>
                      <a:srgbClr val="D5E8DF"/>
                    </a:solidFill>
                  </a:tcPr>
                </a:tc>
                <a:tc>
                  <a:txBody>
                    <a:bodyPr/>
                    <a:lstStyle/>
                    <a:p>
                      <a:pPr algn="ctr" rtl="0" fontAlgn="ctr"/>
                      <a:r>
                        <a:rPr lang="en-US" sz="1300" b="1" i="1" u="none" strike="noStrike">
                          <a:solidFill>
                            <a:srgbClr val="2E869C"/>
                          </a:solidFill>
                          <a:effectLst/>
                          <a:highlight>
                            <a:srgbClr val="D5E8DF"/>
                          </a:highlight>
                          <a:latin typeface="Calibri" panose="020F0502020204030204" pitchFamily="34" charset="0"/>
                        </a:rPr>
                        <a:t>$6,635,924</a:t>
                      </a:r>
                    </a:p>
                  </a:txBody>
                  <a:tcPr marL="6755" marR="6755" marT="6755" marB="0" anchor="ctr">
                    <a:lnL w="25400" cap="flat" cmpd="dbl" algn="ctr">
                      <a:solidFill>
                        <a:srgbClr val="BFBFBF"/>
                      </a:solidFill>
                      <a:prstDash val="solid"/>
                      <a:round/>
                      <a:headEnd type="none" w="med" len="med"/>
                      <a:tailEnd type="none" w="med" len="med"/>
                    </a:lnL>
                    <a:lnR w="25400" cap="flat" cmpd="dbl" algn="ctr">
                      <a:solidFill>
                        <a:srgbClr val="BFBFBF"/>
                      </a:solidFill>
                      <a:prstDash val="solid"/>
                      <a:round/>
                      <a:headEnd type="none" w="med" len="med"/>
                      <a:tailEnd type="none" w="med" len="med"/>
                    </a:lnR>
                    <a:lnT w="19050" cap="flat" cmpd="sng" algn="ctr">
                      <a:solidFill>
                        <a:srgbClr val="2E869C"/>
                      </a:solidFill>
                      <a:prstDash val="solid"/>
                      <a:round/>
                      <a:headEnd type="none" w="med" len="med"/>
                      <a:tailEnd type="none" w="med" len="med"/>
                    </a:lnT>
                    <a:lnB>
                      <a:noFill/>
                    </a:lnB>
                    <a:solidFill>
                      <a:srgbClr val="D5E8DF"/>
                    </a:solidFill>
                  </a:tcPr>
                </a:tc>
                <a:tc>
                  <a:txBody>
                    <a:bodyPr/>
                    <a:lstStyle/>
                    <a:p>
                      <a:pPr algn="ctr" rtl="0" fontAlgn="ctr"/>
                      <a:r>
                        <a:rPr lang="en-US" sz="1300" b="1" i="1" u="none" strike="noStrike">
                          <a:solidFill>
                            <a:srgbClr val="2E869C"/>
                          </a:solidFill>
                          <a:effectLst/>
                          <a:highlight>
                            <a:srgbClr val="D5E8DF"/>
                          </a:highlight>
                          <a:latin typeface="Calibri" panose="020F0502020204030204" pitchFamily="34" charset="0"/>
                        </a:rPr>
                        <a:t>$5,384,140</a:t>
                      </a:r>
                    </a:p>
                  </a:txBody>
                  <a:tcPr marL="6755" marR="6755" marT="6755" marB="0" anchor="ctr">
                    <a:lnL w="25400" cap="flat" cmpd="dbl" algn="ctr">
                      <a:solidFill>
                        <a:srgbClr val="BFBFBF"/>
                      </a:solidFill>
                      <a:prstDash val="solid"/>
                      <a:round/>
                      <a:headEnd type="none" w="med" len="med"/>
                      <a:tailEnd type="none" w="med" len="med"/>
                    </a:lnL>
                    <a:lnR w="25400" cap="flat" cmpd="dbl" algn="ctr">
                      <a:solidFill>
                        <a:srgbClr val="BFBFBF"/>
                      </a:solidFill>
                      <a:prstDash val="solid"/>
                      <a:round/>
                      <a:headEnd type="none" w="med" len="med"/>
                      <a:tailEnd type="none" w="med" len="med"/>
                    </a:lnR>
                    <a:lnT w="19050" cap="flat" cmpd="sng" algn="ctr">
                      <a:solidFill>
                        <a:srgbClr val="2E869C"/>
                      </a:solidFill>
                      <a:prstDash val="solid"/>
                      <a:round/>
                      <a:headEnd type="none" w="med" len="med"/>
                      <a:tailEnd type="none" w="med" len="med"/>
                    </a:lnT>
                    <a:lnB>
                      <a:noFill/>
                    </a:lnB>
                    <a:solidFill>
                      <a:srgbClr val="D5E8DF"/>
                    </a:solidFill>
                  </a:tcPr>
                </a:tc>
                <a:tc>
                  <a:txBody>
                    <a:bodyPr/>
                    <a:lstStyle/>
                    <a:p>
                      <a:pPr algn="ctr" rtl="0" fontAlgn="ctr"/>
                      <a:r>
                        <a:rPr lang="en-US" sz="1300" b="1" i="1" u="none" strike="noStrike">
                          <a:solidFill>
                            <a:srgbClr val="2E869C"/>
                          </a:solidFill>
                          <a:effectLst/>
                          <a:highlight>
                            <a:srgbClr val="D5E8DF"/>
                          </a:highlight>
                          <a:latin typeface="Calibri" panose="020F0502020204030204" pitchFamily="34" charset="0"/>
                        </a:rPr>
                        <a:t>$10,683,268</a:t>
                      </a:r>
                    </a:p>
                  </a:txBody>
                  <a:tcPr marL="6755" marR="6755" marT="6755" marB="0" anchor="ctr">
                    <a:lnL w="25400" cap="flat" cmpd="dbl" algn="ctr">
                      <a:solidFill>
                        <a:srgbClr val="BFBFBF"/>
                      </a:solidFill>
                      <a:prstDash val="solid"/>
                      <a:round/>
                      <a:headEnd type="none" w="med" len="med"/>
                      <a:tailEnd type="none" w="med" len="med"/>
                    </a:lnL>
                    <a:lnR w="25400" cap="flat" cmpd="dbl" algn="ctr">
                      <a:solidFill>
                        <a:srgbClr val="BFBFBF"/>
                      </a:solidFill>
                      <a:prstDash val="solid"/>
                      <a:round/>
                      <a:headEnd type="none" w="med" len="med"/>
                      <a:tailEnd type="none" w="med" len="med"/>
                    </a:lnR>
                    <a:lnT w="19050" cap="flat" cmpd="sng" algn="ctr">
                      <a:solidFill>
                        <a:srgbClr val="2E869C"/>
                      </a:solidFill>
                      <a:prstDash val="solid"/>
                      <a:round/>
                      <a:headEnd type="none" w="med" len="med"/>
                      <a:tailEnd type="none" w="med" len="med"/>
                    </a:lnT>
                    <a:lnB>
                      <a:noFill/>
                    </a:lnB>
                    <a:solidFill>
                      <a:srgbClr val="D5E8DF"/>
                    </a:solidFill>
                  </a:tcPr>
                </a:tc>
                <a:tc>
                  <a:txBody>
                    <a:bodyPr/>
                    <a:lstStyle/>
                    <a:p>
                      <a:pPr algn="ctr" rtl="0" fontAlgn="ctr"/>
                      <a:r>
                        <a:rPr lang="en-US" sz="1300" b="1" i="1" u="none" strike="noStrike">
                          <a:solidFill>
                            <a:srgbClr val="2E869C"/>
                          </a:solidFill>
                          <a:effectLst/>
                          <a:highlight>
                            <a:srgbClr val="D5E8DF"/>
                          </a:highlight>
                          <a:latin typeface="Calibri" panose="020F0502020204030204" pitchFamily="34" charset="0"/>
                        </a:rPr>
                        <a:t>$9,632,641</a:t>
                      </a:r>
                    </a:p>
                  </a:txBody>
                  <a:tcPr marL="6755" marR="6755" marT="6755" marB="0" anchor="ctr">
                    <a:lnL w="25400" cap="flat" cmpd="dbl" algn="ctr">
                      <a:solidFill>
                        <a:srgbClr val="BFBFBF"/>
                      </a:solidFill>
                      <a:prstDash val="solid"/>
                      <a:round/>
                      <a:headEnd type="none" w="med" len="med"/>
                      <a:tailEnd type="none" w="med" len="med"/>
                    </a:lnL>
                    <a:lnR>
                      <a:noFill/>
                    </a:lnR>
                    <a:lnT w="19050" cap="flat" cmpd="sng" algn="ctr">
                      <a:solidFill>
                        <a:srgbClr val="2E869C"/>
                      </a:solidFill>
                      <a:prstDash val="solid"/>
                      <a:round/>
                      <a:headEnd type="none" w="med" len="med"/>
                      <a:tailEnd type="none" w="med" len="med"/>
                    </a:lnT>
                    <a:lnB>
                      <a:noFill/>
                    </a:lnB>
                    <a:solidFill>
                      <a:srgbClr val="D5E8DF"/>
                    </a:solidFill>
                  </a:tcPr>
                </a:tc>
                <a:extLst>
                  <a:ext uri="{0D108BD9-81ED-4DB2-BD59-A6C34878D82A}">
                    <a16:rowId xmlns:a16="http://schemas.microsoft.com/office/drawing/2014/main" val="3402796519"/>
                  </a:ext>
                </a:extLst>
              </a:tr>
            </a:tbl>
          </a:graphicData>
        </a:graphic>
      </p:graphicFrame>
    </p:spTree>
    <p:extLst>
      <p:ext uri="{BB962C8B-B14F-4D97-AF65-F5344CB8AC3E}">
        <p14:creationId xmlns:p14="http://schemas.microsoft.com/office/powerpoint/2010/main" val="9791013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11782" y="752322"/>
            <a:ext cx="10059465" cy="242213"/>
          </a:xfrm>
        </p:spPr>
        <p:txBody>
          <a:bodyPr/>
          <a:lstStyle/>
          <a:p>
            <a:r>
              <a:rPr lang="en-US"/>
              <a:t>Industrial/Practitioner</a:t>
            </a:r>
            <a:r>
              <a:rPr lang="en-US">
                <a:solidFill>
                  <a:srgbClr val="FF0000"/>
                </a:solidFill>
              </a:rPr>
              <a:t> </a:t>
            </a:r>
            <a:r>
              <a:rPr lang="en-US"/>
              <a:t>Member Support by Year, FY 2017–2023*</a:t>
            </a:r>
          </a:p>
        </p:txBody>
      </p:sp>
      <p:sp>
        <p:nvSpPr>
          <p:cNvPr id="4" name="Slide Number Placeholder 3"/>
          <p:cNvSpPr>
            <a:spLocks noGrp="1"/>
          </p:cNvSpPr>
          <p:nvPr>
            <p:ph type="sldNum" sz="quarter" idx="12"/>
          </p:nvPr>
        </p:nvSpPr>
        <p:spPr/>
        <p:txBody>
          <a:bodyPr/>
          <a:lstStyle/>
          <a:p>
            <a:r>
              <a:rPr lang="en-US">
                <a:solidFill>
                  <a:prstClr val="black"/>
                </a:solidFill>
              </a:rPr>
              <a:t>20</a:t>
            </a:r>
          </a:p>
        </p:txBody>
      </p:sp>
      <p:sp>
        <p:nvSpPr>
          <p:cNvPr id="6" name="Text Box 20"/>
          <p:cNvSpPr txBox="1">
            <a:spLocks noChangeArrowheads="1"/>
          </p:cNvSpPr>
          <p:nvPr/>
        </p:nvSpPr>
        <p:spPr bwMode="auto">
          <a:xfrm>
            <a:off x="1311782" y="5684525"/>
            <a:ext cx="9529449" cy="1145194"/>
          </a:xfrm>
          <a:prstGeom prst="rect">
            <a:avLst/>
          </a:prstGeom>
          <a:noFill/>
          <a:ln w="9525">
            <a:noFill/>
            <a:miter lim="800000"/>
            <a:headEnd/>
            <a:tailEnd/>
          </a:ln>
        </p:spPr>
        <p:txBody>
          <a:bodyPr wrap="square">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spcBef>
                <a:spcPct val="50000"/>
              </a:spcBef>
            </a:pPr>
            <a:r>
              <a:rPr lang="en-US" sz="1200" i="1">
                <a:latin typeface="Calibri" panose="020F0502020204030204" pitchFamily="34" charset="0"/>
                <a:cs typeface="Calibri" panose="020F0502020204030204" pitchFamily="34" charset="0"/>
              </a:rPr>
              <a:t>* Does not include centers from the Earthquake Technology Sector</a:t>
            </a:r>
          </a:p>
          <a:p>
            <a:pPr>
              <a:spcBef>
                <a:spcPct val="50000"/>
              </a:spcBef>
            </a:pPr>
            <a:r>
              <a:rPr lang="en-US" sz="1200" i="1">
                <a:latin typeface="Calibri" panose="020F0502020204030204" pitchFamily="34" charset="0"/>
                <a:cs typeface="Calibri" panose="020F0502020204030204" pitchFamily="34" charset="0"/>
              </a:rPr>
              <a:t>** Support received by the end of the current reporting year. Includes data for centers that have entered partial data during a no-cost extension (NCE)</a:t>
            </a:r>
          </a:p>
          <a:p>
            <a:pPr>
              <a:spcBef>
                <a:spcPct val="50000"/>
              </a:spcBef>
            </a:pPr>
            <a:r>
              <a:rPr lang="en-US" sz="1200" i="1">
                <a:latin typeface="Calibri" panose="020F0502020204030204" pitchFamily="34" charset="0"/>
                <a:cs typeface="Calibri" panose="020F0502020204030204" pitchFamily="34" charset="0"/>
              </a:rPr>
              <a:t>*** Data for this line are from the In-Kind Support reported in the Organizations section</a:t>
            </a:r>
          </a:p>
          <a:p>
            <a:pPr>
              <a:spcBef>
                <a:spcPct val="50000"/>
              </a:spcBef>
            </a:pPr>
            <a:endParaRPr lang="en-US" sz="1200" i="1">
              <a:latin typeface="Calibri" panose="020F0502020204030204" pitchFamily="34" charset="0"/>
              <a:cs typeface="Calibri" panose="020F0502020204030204" pitchFamily="34" charset="0"/>
            </a:endParaRPr>
          </a:p>
          <a:p>
            <a:pPr>
              <a:spcBef>
                <a:spcPct val="50000"/>
              </a:spcBef>
            </a:pPr>
            <a:endParaRPr lang="en-US" sz="1200" i="1"/>
          </a:p>
        </p:txBody>
      </p:sp>
      <p:graphicFrame>
        <p:nvGraphicFramePr>
          <p:cNvPr id="3" name="Chart 2">
            <a:extLst>
              <a:ext uri="{FF2B5EF4-FFF2-40B4-BE49-F238E27FC236}">
                <a16:creationId xmlns:a16="http://schemas.microsoft.com/office/drawing/2014/main" id="{00000000-0008-0000-1600-000002000000}"/>
              </a:ext>
            </a:extLst>
          </p:cNvPr>
          <p:cNvGraphicFramePr>
            <a:graphicFrameLocks/>
          </p:cNvGraphicFramePr>
          <p:nvPr>
            <p:extLst>
              <p:ext uri="{D42A27DB-BD31-4B8C-83A1-F6EECF244321}">
                <p14:modId xmlns:p14="http://schemas.microsoft.com/office/powerpoint/2010/main" val="1026451"/>
              </p:ext>
            </p:extLst>
          </p:nvPr>
        </p:nvGraphicFramePr>
        <p:xfrm>
          <a:off x="1311783" y="1423329"/>
          <a:ext cx="9058086" cy="395478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872453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r>
              <a:rPr lang="en-US">
                <a:solidFill>
                  <a:prstClr val="black"/>
                </a:solidFill>
              </a:rPr>
              <a:t>21</a:t>
            </a:r>
          </a:p>
        </p:txBody>
      </p:sp>
      <p:sp>
        <p:nvSpPr>
          <p:cNvPr id="8" name="Title 1"/>
          <p:cNvSpPr>
            <a:spLocks noGrp="1"/>
          </p:cNvSpPr>
          <p:nvPr>
            <p:ph type="title"/>
          </p:nvPr>
        </p:nvSpPr>
        <p:spPr>
          <a:xfrm>
            <a:off x="1276213" y="745746"/>
            <a:ext cx="8781157" cy="242213"/>
          </a:xfrm>
        </p:spPr>
        <p:txBody>
          <a:bodyPr/>
          <a:lstStyle/>
          <a:p>
            <a:r>
              <a:rPr lang="en-US"/>
              <a:t>Distribution of Industrial/Practitioner Members by Industry Size, FY 2019–2023</a:t>
            </a:r>
          </a:p>
        </p:txBody>
      </p:sp>
      <p:sp>
        <p:nvSpPr>
          <p:cNvPr id="7" name="Text Box 20">
            <a:extLst>
              <a:ext uri="{FF2B5EF4-FFF2-40B4-BE49-F238E27FC236}">
                <a16:creationId xmlns:a16="http://schemas.microsoft.com/office/drawing/2014/main" id="{E7E12B25-5EA4-4212-B60E-0D186C9D1A46}"/>
              </a:ext>
            </a:extLst>
          </p:cNvPr>
          <p:cNvSpPr txBox="1">
            <a:spLocks noChangeArrowheads="1"/>
          </p:cNvSpPr>
          <p:nvPr/>
        </p:nvSpPr>
        <p:spPr bwMode="auto">
          <a:xfrm>
            <a:off x="1527462" y="5678488"/>
            <a:ext cx="9137318" cy="659155"/>
          </a:xfrm>
          <a:prstGeom prst="rect">
            <a:avLst/>
          </a:prstGeom>
          <a:noFill/>
          <a:ln w="9525">
            <a:noFill/>
            <a:miter lim="800000"/>
            <a:headEnd/>
            <a:tailEnd/>
          </a:ln>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tabLst>
                <a:tab pos="514350" algn="l"/>
              </a:tabLst>
              <a:defRPr/>
            </a:pPr>
            <a:r>
              <a:rPr lang="en-US" sz="1200" b="1" i="1" kern="0">
                <a:solidFill>
                  <a:sysClr val="windowText" lastClr="000000"/>
                </a:solidFill>
                <a:latin typeface="Calibri" panose="020F0502020204030204"/>
              </a:rPr>
              <a:t>NOTES:</a:t>
            </a:r>
            <a:r>
              <a:rPr lang="en-US" sz="1200" i="1" kern="0">
                <a:solidFill>
                  <a:sysClr val="windowText" lastClr="000000"/>
                </a:solidFill>
                <a:latin typeface="Calibri" panose="020F0502020204030204"/>
              </a:rPr>
              <a:t>	</a:t>
            </a:r>
          </a:p>
          <a:p>
            <a:pPr marL="171450" indent="-171450">
              <a:spcAft>
                <a:spcPts val="100"/>
              </a:spcAft>
              <a:buFont typeface="Arial" pitchFamily="34" charset="0"/>
              <a:buChar char="•"/>
              <a:tabLst>
                <a:tab pos="514350" algn="l"/>
              </a:tabLst>
              <a:defRPr/>
            </a:pPr>
            <a:r>
              <a:rPr lang="en-US" sz="1200" i="1" kern="0">
                <a:solidFill>
                  <a:sysClr val="windowText" lastClr="000000"/>
                </a:solidFill>
                <a:latin typeface="Calibri" panose="020F0502020204030204"/>
              </a:rPr>
              <a:t>The total number of firms is as follows: </a:t>
            </a:r>
            <a:r>
              <a:rPr lang="en-US" sz="1200" i="1" kern="0">
                <a:solidFill>
                  <a:sysClr val="windowText" lastClr="000000"/>
                </a:solidFill>
              </a:rPr>
              <a:t>2019: 222, 2020: 239, 2021: 263, 2022: 229, 2023: 222</a:t>
            </a:r>
            <a:endParaRPr lang="en-US" sz="1200" i="1" kern="0">
              <a:solidFill>
                <a:sysClr val="windowText" lastClr="000000"/>
              </a:solidFill>
              <a:latin typeface="Calibri" panose="020F0502020204030204"/>
            </a:endParaRPr>
          </a:p>
          <a:p>
            <a:pPr marL="171450" indent="-171450">
              <a:spcAft>
                <a:spcPts val="100"/>
              </a:spcAft>
              <a:buFont typeface="Arial" pitchFamily="34" charset="0"/>
              <a:buChar char="•"/>
              <a:tabLst>
                <a:tab pos="514350" algn="l"/>
              </a:tabLst>
              <a:defRPr/>
            </a:pPr>
            <a:r>
              <a:rPr lang="en-US" sz="1200" i="1" kern="0">
                <a:solidFill>
                  <a:sysClr val="windowText" lastClr="000000"/>
                </a:solidFill>
                <a:latin typeface="Calibri" panose="020F0502020204030204"/>
              </a:rPr>
              <a:t>Industry sizes are as follows: Small = &lt;500 employees, Medium = 500–1,000 employees, Large = &gt;1,000 employees</a:t>
            </a:r>
          </a:p>
        </p:txBody>
      </p:sp>
      <p:graphicFrame>
        <p:nvGraphicFramePr>
          <p:cNvPr id="3" name="Object 6">
            <a:extLst>
              <a:ext uri="{FF2B5EF4-FFF2-40B4-BE49-F238E27FC236}">
                <a16:creationId xmlns:a16="http://schemas.microsoft.com/office/drawing/2014/main" id="{00000000-0008-0000-1700-000007000000}"/>
              </a:ext>
            </a:extLst>
          </p:cNvPr>
          <p:cNvGraphicFramePr>
            <a:graphicFrameLocks noChangeAspect="1"/>
          </p:cNvGraphicFramePr>
          <p:nvPr>
            <p:extLst>
              <p:ext uri="{D42A27DB-BD31-4B8C-83A1-F6EECF244321}">
                <p14:modId xmlns:p14="http://schemas.microsoft.com/office/powerpoint/2010/main" val="3469721891"/>
              </p:ext>
            </p:extLst>
          </p:nvPr>
        </p:nvGraphicFramePr>
        <p:xfrm>
          <a:off x="1822254" y="1270953"/>
          <a:ext cx="8585200" cy="431609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269157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9370" y="763696"/>
            <a:ext cx="8750503" cy="242213"/>
          </a:xfrm>
        </p:spPr>
        <p:txBody>
          <a:bodyPr/>
          <a:lstStyle/>
          <a:p>
            <a:r>
              <a:rPr lang="en-US"/>
              <a:t>Total ERC New Cash Support, FY 2023 (18 ERCs)</a:t>
            </a:r>
          </a:p>
        </p:txBody>
      </p:sp>
      <p:sp>
        <p:nvSpPr>
          <p:cNvPr id="4" name="Slide Number Placeholder 3"/>
          <p:cNvSpPr>
            <a:spLocks noGrp="1"/>
          </p:cNvSpPr>
          <p:nvPr>
            <p:ph type="sldNum" sz="quarter" idx="12"/>
          </p:nvPr>
        </p:nvSpPr>
        <p:spPr/>
        <p:txBody>
          <a:bodyPr/>
          <a:lstStyle/>
          <a:p>
            <a:r>
              <a:rPr lang="en-US">
                <a:solidFill>
                  <a:prstClr val="black"/>
                </a:solidFill>
              </a:rPr>
              <a:t>22</a:t>
            </a:r>
          </a:p>
        </p:txBody>
      </p:sp>
      <p:sp>
        <p:nvSpPr>
          <p:cNvPr id="12" name="Text Box 20"/>
          <p:cNvSpPr txBox="1">
            <a:spLocks noChangeArrowheads="1"/>
          </p:cNvSpPr>
          <p:nvPr/>
        </p:nvSpPr>
        <p:spPr bwMode="auto">
          <a:xfrm>
            <a:off x="1523408" y="5815918"/>
            <a:ext cx="9142112" cy="1015663"/>
          </a:xfrm>
          <a:prstGeom prst="rect">
            <a:avLst/>
          </a:prstGeom>
          <a:noFill/>
          <a:ln w="9525">
            <a:noFill/>
            <a:miter lim="800000"/>
            <a:headEnd/>
            <a:tailEnd/>
          </a:ln>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tabLst>
                <a:tab pos="514350" algn="l"/>
              </a:tabLst>
            </a:pPr>
            <a:r>
              <a:rPr lang="en-US" sz="1200" b="1" i="1"/>
              <a:t>NOTES:</a:t>
            </a:r>
            <a:r>
              <a:rPr lang="en-US" sz="1200" i="1"/>
              <a:t>	</a:t>
            </a:r>
          </a:p>
          <a:p>
            <a:pPr marL="171450" indent="-171450">
              <a:buFont typeface="Arial" panose="020B0604020202020204" pitchFamily="34" charset="0"/>
              <a:buChar char="•"/>
              <a:tabLst>
                <a:tab pos="514350" algn="l"/>
              </a:tabLst>
            </a:pPr>
            <a:r>
              <a:rPr lang="en-US" sz="1200" i="1">
                <a:solidFill>
                  <a:srgbClr val="000000"/>
                </a:solidFill>
                <a:latin typeface="Calibri" panose="020F0502020204030204" pitchFamily="34" charset="0"/>
              </a:rPr>
              <a:t>Percentages shown are Direct Support and Associated Support combined</a:t>
            </a:r>
            <a:endParaRPr lang="en-US" sz="1200" i="1"/>
          </a:p>
          <a:p>
            <a:pPr marL="171450" indent="-171450">
              <a:buFont typeface="Arial" panose="020B0604020202020204" pitchFamily="34" charset="0"/>
              <a:buChar char="•"/>
            </a:pPr>
            <a:r>
              <a:rPr lang="en-US" sz="1200" kern="0">
                <a:solidFill>
                  <a:srgbClr val="000000"/>
                </a:solidFill>
                <a:latin typeface="Calibri" panose="020F0502020204030204" pitchFamily="34" charset="0"/>
              </a:rPr>
              <a:t> </a:t>
            </a:r>
            <a:r>
              <a:rPr lang="en-US" sz="1200" i="1" kern="0">
                <a:solidFill>
                  <a:srgbClr val="000000"/>
                </a:solidFill>
                <a:latin typeface="Calibri" panose="020F0502020204030204" pitchFamily="34" charset="0"/>
              </a:rPr>
              <a:t>Non-NSF Government includes U.S. Government (Not NSF), State Government, Local Government,  Foreign Government, and Quasi-       government Research Organizations</a:t>
            </a:r>
            <a:endParaRPr lang="en-US" sz="1200" i="1" kern="0">
              <a:solidFill>
                <a:sysClr val="windowText" lastClr="000000"/>
              </a:solidFill>
            </a:endParaRPr>
          </a:p>
          <a:p>
            <a:pPr marL="171450" indent="-171450">
              <a:buFont typeface="Arial" panose="020B0604020202020204" pitchFamily="34" charset="0"/>
              <a:buChar char="•"/>
            </a:pPr>
            <a:r>
              <a:rPr lang="en-US" sz="1200" i="1" kern="0">
                <a:solidFill>
                  <a:srgbClr val="000000"/>
                </a:solidFill>
                <a:latin typeface="Calibri" panose="020F0502020204030204" pitchFamily="34" charset="0"/>
              </a:rPr>
              <a:t> Other Sources include Medical Facilities, Nonprofit Organizations, Private Foundations, Venture Capitalists and Other Sources</a:t>
            </a:r>
            <a:endParaRPr lang="en-US" sz="1200" i="1" kern="0">
              <a:solidFill>
                <a:sysClr val="windowText" lastClr="000000"/>
              </a:solidFill>
            </a:endParaRPr>
          </a:p>
        </p:txBody>
      </p:sp>
      <p:grpSp>
        <p:nvGrpSpPr>
          <p:cNvPr id="11" name="Group 10">
            <a:extLst>
              <a:ext uri="{FF2B5EF4-FFF2-40B4-BE49-F238E27FC236}">
                <a16:creationId xmlns:a16="http://schemas.microsoft.com/office/drawing/2014/main" id="{00000000-0008-0000-1800-000009000000}"/>
              </a:ext>
            </a:extLst>
          </p:cNvPr>
          <p:cNvGrpSpPr/>
          <p:nvPr/>
        </p:nvGrpSpPr>
        <p:grpSpPr>
          <a:xfrm>
            <a:off x="2620816" y="1146244"/>
            <a:ext cx="7019662" cy="4717058"/>
            <a:chOff x="0" y="0"/>
            <a:chExt cx="6922987" cy="4832814"/>
          </a:xfrm>
        </p:grpSpPr>
        <p:graphicFrame>
          <p:nvGraphicFramePr>
            <p:cNvPr id="13" name="Chart 12">
              <a:extLst>
                <a:ext uri="{FF2B5EF4-FFF2-40B4-BE49-F238E27FC236}">
                  <a16:creationId xmlns:a16="http://schemas.microsoft.com/office/drawing/2014/main" id="{00000000-0008-0000-1800-000002000000}"/>
                </a:ext>
              </a:extLst>
            </p:cNvPr>
            <p:cNvGraphicFramePr>
              <a:graphicFrameLocks/>
            </p:cNvGraphicFramePr>
            <p:nvPr>
              <p:extLst>
                <p:ext uri="{D42A27DB-BD31-4B8C-83A1-F6EECF244321}">
                  <p14:modId xmlns:p14="http://schemas.microsoft.com/office/powerpoint/2010/main" val="2095546335"/>
                </p:ext>
              </p:extLst>
            </p:nvPr>
          </p:nvGraphicFramePr>
          <p:xfrm>
            <a:off x="0" y="0"/>
            <a:ext cx="6400800" cy="3931920"/>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 Box 4">
              <a:extLst>
                <a:ext uri="{FF2B5EF4-FFF2-40B4-BE49-F238E27FC236}">
                  <a16:creationId xmlns:a16="http://schemas.microsoft.com/office/drawing/2014/main" id="{00000000-0008-0000-1800-000003000000}"/>
                </a:ext>
              </a:extLst>
            </p:cNvPr>
            <p:cNvSpPr txBox="1">
              <a:spLocks noChangeArrowheads="1"/>
            </p:cNvSpPr>
            <p:nvPr/>
          </p:nvSpPr>
          <p:spPr bwMode="auto">
            <a:xfrm>
              <a:off x="581024" y="4410614"/>
              <a:ext cx="5238750" cy="422200"/>
            </a:xfrm>
            <a:prstGeom prst="rect">
              <a:avLst/>
            </a:prstGeom>
            <a:noFill/>
            <a:ln w="9525">
              <a:noFill/>
              <a:miter lim="800000"/>
              <a:headEnd/>
              <a:tailEnd/>
            </a:ln>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defRPr/>
              </a:pPr>
              <a:r>
                <a:rPr lang="en-US" sz="2000" dirty="0">
                  <a:solidFill>
                    <a:srgbClr val="000099"/>
                  </a:solidFill>
                </a:rPr>
                <a:t>Total value of support: $178 million                   </a:t>
              </a:r>
            </a:p>
          </p:txBody>
        </p:sp>
        <p:grpSp>
          <p:nvGrpSpPr>
            <p:cNvPr id="15" name="Group 14">
              <a:extLst>
                <a:ext uri="{FF2B5EF4-FFF2-40B4-BE49-F238E27FC236}">
                  <a16:creationId xmlns:a16="http://schemas.microsoft.com/office/drawing/2014/main" id="{00000000-0008-0000-1800-000004000000}"/>
                </a:ext>
              </a:extLst>
            </p:cNvPr>
            <p:cNvGrpSpPr/>
            <p:nvPr/>
          </p:nvGrpSpPr>
          <p:grpSpPr>
            <a:xfrm>
              <a:off x="1499439" y="3990975"/>
              <a:ext cx="5423548" cy="283797"/>
              <a:chOff x="1505388" y="3990975"/>
              <a:chExt cx="5423548" cy="283797"/>
            </a:xfrm>
          </p:grpSpPr>
          <p:sp>
            <p:nvSpPr>
              <p:cNvPr id="16" name="TextBox 8">
                <a:extLst>
                  <a:ext uri="{FF2B5EF4-FFF2-40B4-BE49-F238E27FC236}">
                    <a16:creationId xmlns:a16="http://schemas.microsoft.com/office/drawing/2014/main" id="{00000000-0008-0000-1800-000005000000}"/>
                  </a:ext>
                </a:extLst>
              </p:cNvPr>
              <p:cNvSpPr txBox="1"/>
              <p:nvPr/>
            </p:nvSpPr>
            <p:spPr>
              <a:xfrm>
                <a:off x="1705003" y="3990975"/>
                <a:ext cx="5223933" cy="28379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200"/>
                  <a:t>Direct Support                                              Associated Support</a:t>
                </a:r>
              </a:p>
            </p:txBody>
          </p:sp>
          <p:sp>
            <p:nvSpPr>
              <p:cNvPr id="17" name="Rectangle 16">
                <a:extLst>
                  <a:ext uri="{FF2B5EF4-FFF2-40B4-BE49-F238E27FC236}">
                    <a16:creationId xmlns:a16="http://schemas.microsoft.com/office/drawing/2014/main" id="{00000000-0008-0000-1800-000006000000}"/>
                  </a:ext>
                </a:extLst>
              </p:cNvPr>
              <p:cNvSpPr/>
              <p:nvPr/>
            </p:nvSpPr>
            <p:spPr>
              <a:xfrm>
                <a:off x="1505388" y="4024843"/>
                <a:ext cx="205614" cy="201382"/>
              </a:xfrm>
              <a:prstGeom prst="rect">
                <a:avLst/>
              </a:prstGeom>
              <a:solidFill>
                <a:schemeClr val="tx1">
                  <a:lumMod val="65000"/>
                  <a:lumOff val="35000"/>
                </a:schemeClr>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sz="4000"/>
              </a:p>
            </p:txBody>
          </p:sp>
          <p:sp>
            <p:nvSpPr>
              <p:cNvPr id="18" name="Rectangle 17">
                <a:extLst>
                  <a:ext uri="{FF2B5EF4-FFF2-40B4-BE49-F238E27FC236}">
                    <a16:creationId xmlns:a16="http://schemas.microsoft.com/office/drawing/2014/main" id="{00000000-0008-0000-1800-000007000000}"/>
                  </a:ext>
                </a:extLst>
              </p:cNvPr>
              <p:cNvSpPr/>
              <p:nvPr/>
            </p:nvSpPr>
            <p:spPr>
              <a:xfrm>
                <a:off x="4017668" y="4010464"/>
                <a:ext cx="209484" cy="201168"/>
              </a:xfrm>
              <a:prstGeom prst="rect">
                <a:avLst/>
              </a:prstGeom>
              <a:pattFill prst="wdUpDiag">
                <a:fgClr>
                  <a:schemeClr val="tx1">
                    <a:lumMod val="65000"/>
                    <a:lumOff val="35000"/>
                  </a:schemeClr>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sz="4000"/>
              </a:p>
            </p:txBody>
          </p:sp>
        </p:grpSp>
      </p:grpSp>
    </p:spTree>
    <p:extLst>
      <p:ext uri="{BB962C8B-B14F-4D97-AF65-F5344CB8AC3E}">
        <p14:creationId xmlns:p14="http://schemas.microsoft.com/office/powerpoint/2010/main" val="1172690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5204" y="752322"/>
            <a:ext cx="10059465" cy="242213"/>
          </a:xfrm>
        </p:spPr>
        <p:txBody>
          <a:bodyPr/>
          <a:lstStyle/>
          <a:p>
            <a:r>
              <a:rPr lang="en-US"/>
              <a:t>Functional Budgets of ERCs in the Aggregate, FY 2023*</a:t>
            </a:r>
          </a:p>
        </p:txBody>
      </p:sp>
      <p:sp>
        <p:nvSpPr>
          <p:cNvPr id="4" name="Slide Number Placeholder 3"/>
          <p:cNvSpPr>
            <a:spLocks noGrp="1"/>
          </p:cNvSpPr>
          <p:nvPr>
            <p:ph type="sldNum" sz="quarter" idx="12"/>
          </p:nvPr>
        </p:nvSpPr>
        <p:spPr/>
        <p:txBody>
          <a:bodyPr/>
          <a:lstStyle/>
          <a:p>
            <a:r>
              <a:rPr lang="en-US">
                <a:solidFill>
                  <a:prstClr val="black"/>
                </a:solidFill>
              </a:rPr>
              <a:t>23</a:t>
            </a:r>
          </a:p>
        </p:txBody>
      </p:sp>
      <p:sp>
        <p:nvSpPr>
          <p:cNvPr id="6" name="TextBox 8"/>
          <p:cNvSpPr txBox="1"/>
          <p:nvPr/>
        </p:nvSpPr>
        <p:spPr>
          <a:xfrm>
            <a:off x="1526775" y="6500156"/>
            <a:ext cx="6393426" cy="27699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200"/>
              <a:t> </a:t>
            </a:r>
            <a:r>
              <a:rPr lang="en-US" sz="1200" i="1">
                <a:latin typeface="Calibri" panose="020F0502020204030204" pitchFamily="34" charset="0"/>
                <a:cs typeface="Calibri" panose="020F0502020204030204" pitchFamily="34" charset="0"/>
              </a:rPr>
              <a:t>* Includes in-kind support but not residuals</a:t>
            </a:r>
          </a:p>
        </p:txBody>
      </p:sp>
      <p:grpSp>
        <p:nvGrpSpPr>
          <p:cNvPr id="8" name="Group 7">
            <a:extLst>
              <a:ext uri="{FF2B5EF4-FFF2-40B4-BE49-F238E27FC236}">
                <a16:creationId xmlns:a16="http://schemas.microsoft.com/office/drawing/2014/main" id="{00000000-0008-0000-1900-000004000000}"/>
              </a:ext>
            </a:extLst>
          </p:cNvPr>
          <p:cNvGrpSpPr/>
          <p:nvPr/>
        </p:nvGrpSpPr>
        <p:grpSpPr>
          <a:xfrm>
            <a:off x="1935480" y="1265236"/>
            <a:ext cx="8321040" cy="4969929"/>
            <a:chOff x="0" y="0"/>
            <a:chExt cx="8321040" cy="5179213"/>
          </a:xfrm>
        </p:grpSpPr>
        <p:graphicFrame>
          <p:nvGraphicFramePr>
            <p:cNvPr id="9" name="Chart 8">
              <a:extLst>
                <a:ext uri="{FF2B5EF4-FFF2-40B4-BE49-F238E27FC236}">
                  <a16:creationId xmlns:a16="http://schemas.microsoft.com/office/drawing/2014/main" id="{00000000-0008-0000-1900-000002000000}"/>
                </a:ext>
              </a:extLst>
            </p:cNvPr>
            <p:cNvGraphicFramePr>
              <a:graphicFrameLocks/>
            </p:cNvGraphicFramePr>
            <p:nvPr>
              <p:extLst>
                <p:ext uri="{D42A27DB-BD31-4B8C-83A1-F6EECF244321}">
                  <p14:modId xmlns:p14="http://schemas.microsoft.com/office/powerpoint/2010/main" val="548762727"/>
                </p:ext>
              </p:extLst>
            </p:nvPr>
          </p:nvGraphicFramePr>
          <p:xfrm>
            <a:off x="0" y="0"/>
            <a:ext cx="8321040" cy="4480559"/>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 Box 5">
              <a:extLst>
                <a:ext uri="{FF2B5EF4-FFF2-40B4-BE49-F238E27FC236}">
                  <a16:creationId xmlns:a16="http://schemas.microsoft.com/office/drawing/2014/main" id="{00000000-0008-0000-1900-000003000000}"/>
                </a:ext>
              </a:extLst>
            </p:cNvPr>
            <p:cNvSpPr txBox="1">
              <a:spLocks noChangeArrowheads="1"/>
            </p:cNvSpPr>
            <p:nvPr/>
          </p:nvSpPr>
          <p:spPr bwMode="auto">
            <a:xfrm>
              <a:off x="2169795" y="4756708"/>
              <a:ext cx="3981450" cy="422505"/>
            </a:xfrm>
            <a:prstGeom prst="rect">
              <a:avLst/>
            </a:prstGeom>
            <a:noFill/>
            <a:ln w="9525">
              <a:noFill/>
              <a:miter lim="800000"/>
              <a:headEnd/>
              <a:tailEnd/>
            </a:ln>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pPr>
              <a:r>
                <a:rPr lang="en-US" sz="2000" dirty="0">
                  <a:solidFill>
                    <a:srgbClr val="000099"/>
                  </a:solidFill>
                </a:rPr>
                <a:t>Direct Support total: $78,777,928</a:t>
              </a:r>
            </a:p>
          </p:txBody>
        </p:sp>
      </p:grpSp>
    </p:spTree>
    <p:extLst>
      <p:ext uri="{BB962C8B-B14F-4D97-AF65-F5344CB8AC3E}">
        <p14:creationId xmlns:p14="http://schemas.microsoft.com/office/powerpoint/2010/main" val="26422982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5204" y="752322"/>
            <a:ext cx="10059465" cy="242213"/>
          </a:xfrm>
        </p:spPr>
        <p:txBody>
          <a:bodyPr/>
          <a:lstStyle/>
          <a:p>
            <a:r>
              <a:rPr lang="en-US"/>
              <a:t>Industrial/Practitioner New Support to 18 ERCs, FY 2023</a:t>
            </a:r>
            <a:endParaRPr lang="en-US">
              <a:cs typeface="Calibri"/>
            </a:endParaRPr>
          </a:p>
        </p:txBody>
      </p:sp>
      <p:sp>
        <p:nvSpPr>
          <p:cNvPr id="4" name="Slide Number Placeholder 3"/>
          <p:cNvSpPr>
            <a:spLocks noGrp="1"/>
          </p:cNvSpPr>
          <p:nvPr>
            <p:ph type="sldNum" sz="quarter" idx="12"/>
          </p:nvPr>
        </p:nvSpPr>
        <p:spPr/>
        <p:txBody>
          <a:bodyPr/>
          <a:lstStyle/>
          <a:p>
            <a:r>
              <a:rPr lang="en-US">
                <a:solidFill>
                  <a:prstClr val="black"/>
                </a:solidFill>
              </a:rPr>
              <a:t>24</a:t>
            </a:r>
          </a:p>
        </p:txBody>
      </p:sp>
      <p:grpSp>
        <p:nvGrpSpPr>
          <p:cNvPr id="7" name="Group 6">
            <a:extLst>
              <a:ext uri="{FF2B5EF4-FFF2-40B4-BE49-F238E27FC236}">
                <a16:creationId xmlns:a16="http://schemas.microsoft.com/office/drawing/2014/main" id="{00000000-0008-0000-1A00-000004000000}"/>
              </a:ext>
            </a:extLst>
          </p:cNvPr>
          <p:cNvGrpSpPr/>
          <p:nvPr/>
        </p:nvGrpSpPr>
        <p:grpSpPr>
          <a:xfrm>
            <a:off x="1933145" y="1435237"/>
            <a:ext cx="8321040" cy="4873157"/>
            <a:chOff x="0" y="0"/>
            <a:chExt cx="8321040" cy="5072682"/>
          </a:xfrm>
        </p:grpSpPr>
        <p:graphicFrame>
          <p:nvGraphicFramePr>
            <p:cNvPr id="8" name="Chart 7">
              <a:extLst>
                <a:ext uri="{FF2B5EF4-FFF2-40B4-BE49-F238E27FC236}">
                  <a16:creationId xmlns:a16="http://schemas.microsoft.com/office/drawing/2014/main" id="{00000000-0008-0000-1A00-000002000000}"/>
                </a:ext>
              </a:extLst>
            </p:cNvPr>
            <p:cNvGraphicFramePr>
              <a:graphicFrameLocks/>
            </p:cNvGraphicFramePr>
            <p:nvPr>
              <p:extLst>
                <p:ext uri="{D42A27DB-BD31-4B8C-83A1-F6EECF244321}">
                  <p14:modId xmlns:p14="http://schemas.microsoft.com/office/powerpoint/2010/main" val="2229275926"/>
                </p:ext>
              </p:extLst>
            </p:nvPr>
          </p:nvGraphicFramePr>
          <p:xfrm>
            <a:off x="0" y="0"/>
            <a:ext cx="8321040" cy="448056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 Box 4">
              <a:extLst>
                <a:ext uri="{FF2B5EF4-FFF2-40B4-BE49-F238E27FC236}">
                  <a16:creationId xmlns:a16="http://schemas.microsoft.com/office/drawing/2014/main" id="{00000000-0008-0000-1A00-000003000000}"/>
                </a:ext>
              </a:extLst>
            </p:cNvPr>
            <p:cNvSpPr txBox="1">
              <a:spLocks noChangeArrowheads="1"/>
            </p:cNvSpPr>
            <p:nvPr/>
          </p:nvSpPr>
          <p:spPr bwMode="auto">
            <a:xfrm>
              <a:off x="2103039" y="4650650"/>
              <a:ext cx="4114962" cy="422032"/>
            </a:xfrm>
            <a:prstGeom prst="rect">
              <a:avLst/>
            </a:prstGeom>
            <a:noFill/>
            <a:ln w="9525">
              <a:noFill/>
              <a:miter lim="800000"/>
              <a:headEnd/>
              <a:tailEnd/>
            </a:ln>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defRPr/>
              </a:pPr>
              <a:r>
                <a:rPr lang="en-US" sz="2000" dirty="0">
                  <a:solidFill>
                    <a:srgbClr val="000099"/>
                  </a:solidFill>
                </a:rPr>
                <a:t>Total value of support: $3.9 million</a:t>
              </a:r>
            </a:p>
          </p:txBody>
        </p:sp>
      </p:grpSp>
    </p:spTree>
    <p:extLst>
      <p:ext uri="{BB962C8B-B14F-4D97-AF65-F5344CB8AC3E}">
        <p14:creationId xmlns:p14="http://schemas.microsoft.com/office/powerpoint/2010/main" val="4923472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6213" y="750246"/>
            <a:ext cx="8763661" cy="242213"/>
          </a:xfrm>
        </p:spPr>
        <p:txBody>
          <a:bodyPr/>
          <a:lstStyle/>
          <a:p>
            <a:r>
              <a:rPr lang="en-US"/>
              <a:t>Non-NSF Government Support by ERC Technology Sector, FY 2017–2023*</a:t>
            </a:r>
            <a:r>
              <a:rPr lang="en-US" baseline="30000"/>
              <a:t>,</a:t>
            </a:r>
            <a:r>
              <a:rPr lang="en-US"/>
              <a:t>**</a:t>
            </a:r>
            <a:r>
              <a:rPr lang="en-US" baseline="30000"/>
              <a:t>,</a:t>
            </a:r>
            <a:r>
              <a:rPr lang="en-US"/>
              <a:t>***</a:t>
            </a:r>
          </a:p>
        </p:txBody>
      </p:sp>
      <p:sp>
        <p:nvSpPr>
          <p:cNvPr id="11" name="Text Box 20"/>
          <p:cNvSpPr txBox="1">
            <a:spLocks noChangeArrowheads="1"/>
          </p:cNvSpPr>
          <p:nvPr/>
        </p:nvSpPr>
        <p:spPr bwMode="auto">
          <a:xfrm>
            <a:off x="1276214" y="6029326"/>
            <a:ext cx="7686384" cy="1057275"/>
          </a:xfrm>
          <a:prstGeom prst="rect">
            <a:avLst/>
          </a:prstGeom>
          <a:noFill/>
          <a:ln w="9525">
            <a:noFill/>
            <a:miter lim="800000"/>
            <a:headEnd/>
            <a:tailEnd/>
          </a:ln>
        </p:spPr>
        <p:txBody>
          <a:bodyPr wrap="square">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spcBef>
                <a:spcPct val="50000"/>
              </a:spcBef>
            </a:pPr>
            <a:r>
              <a:rPr lang="en-US" sz="1000" i="1">
                <a:latin typeface="Calibri" panose="020F0502020204030204" pitchFamily="34" charset="0"/>
                <a:cs typeface="Calibri" panose="020F0502020204030204" pitchFamily="34" charset="0"/>
              </a:rPr>
              <a:t>* Does not include centers from the Earthquake Technology Sector</a:t>
            </a:r>
          </a:p>
          <a:p>
            <a:pPr>
              <a:spcBef>
                <a:spcPct val="50000"/>
              </a:spcBef>
            </a:pPr>
            <a:r>
              <a:rPr lang="en-US" sz="1000" i="1">
                <a:latin typeface="Calibri" panose="020F0502020204030204" pitchFamily="34" charset="0"/>
                <a:cs typeface="Calibri" panose="020F0502020204030204" pitchFamily="34" charset="0"/>
              </a:rPr>
              <a:t>** Support includes Unrestricted Cash, Restricted Cash, and In-Kind Support</a:t>
            </a:r>
          </a:p>
          <a:p>
            <a:pPr>
              <a:spcBef>
                <a:spcPct val="50000"/>
              </a:spcBef>
            </a:pPr>
            <a:r>
              <a:rPr lang="en-US" sz="1000" i="1">
                <a:latin typeface="Calibri" panose="020F0502020204030204" pitchFamily="34" charset="0"/>
                <a:cs typeface="Calibri" panose="020F0502020204030204" pitchFamily="34" charset="0"/>
              </a:rPr>
              <a:t>*** Includes data for centers that have entered partial data during a no-cost extension (NCE)</a:t>
            </a:r>
          </a:p>
          <a:p>
            <a:pPr>
              <a:spcBef>
                <a:spcPct val="50000"/>
              </a:spcBef>
            </a:pPr>
            <a:endParaRPr lang="en-US" sz="1200" i="1"/>
          </a:p>
        </p:txBody>
      </p:sp>
      <p:grpSp>
        <p:nvGrpSpPr>
          <p:cNvPr id="3" name="Group 2">
            <a:extLst>
              <a:ext uri="{FF2B5EF4-FFF2-40B4-BE49-F238E27FC236}">
                <a16:creationId xmlns:a16="http://schemas.microsoft.com/office/drawing/2014/main" id="{E85DD17D-7C04-442B-8411-4CECB2F3021A}"/>
              </a:ext>
            </a:extLst>
          </p:cNvPr>
          <p:cNvGrpSpPr/>
          <p:nvPr/>
        </p:nvGrpSpPr>
        <p:grpSpPr>
          <a:xfrm>
            <a:off x="1276213" y="1151365"/>
            <a:ext cx="9768950" cy="4781519"/>
            <a:chOff x="0" y="0"/>
            <a:chExt cx="8066041" cy="4979639"/>
          </a:xfrm>
        </p:grpSpPr>
        <p:graphicFrame>
          <p:nvGraphicFramePr>
            <p:cNvPr id="5" name="Chart 4">
              <a:extLst>
                <a:ext uri="{FF2B5EF4-FFF2-40B4-BE49-F238E27FC236}">
                  <a16:creationId xmlns:a16="http://schemas.microsoft.com/office/drawing/2014/main" id="{ED24D7B8-06A2-42A3-981E-7E63EF54E4F2}"/>
                </a:ext>
              </a:extLst>
            </p:cNvPr>
            <p:cNvGraphicFramePr>
              <a:graphicFrameLocks/>
            </p:cNvGraphicFramePr>
            <p:nvPr>
              <p:extLst>
                <p:ext uri="{D42A27DB-BD31-4B8C-83A1-F6EECF244321}">
                  <p14:modId xmlns:p14="http://schemas.microsoft.com/office/powerpoint/2010/main" val="1495060734"/>
                </p:ext>
              </p:extLst>
            </p:nvPr>
          </p:nvGraphicFramePr>
          <p:xfrm>
            <a:off x="26703" y="0"/>
            <a:ext cx="3840480" cy="237744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a:extLst>
                <a:ext uri="{FF2B5EF4-FFF2-40B4-BE49-F238E27FC236}">
                  <a16:creationId xmlns:a16="http://schemas.microsoft.com/office/drawing/2014/main" id="{54396CD5-BE5A-45DA-B909-43A0EEC24253}"/>
                </a:ext>
              </a:extLst>
            </p:cNvPr>
            <p:cNvGraphicFramePr>
              <a:graphicFrameLocks/>
            </p:cNvGraphicFramePr>
            <p:nvPr/>
          </p:nvGraphicFramePr>
          <p:xfrm>
            <a:off x="4131000" y="7110"/>
            <a:ext cx="3838099" cy="237744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Chart 6">
              <a:extLst>
                <a:ext uri="{FF2B5EF4-FFF2-40B4-BE49-F238E27FC236}">
                  <a16:creationId xmlns:a16="http://schemas.microsoft.com/office/drawing/2014/main" id="{B62786E1-3BDC-4183-BDC6-EAFBB1DEBE68}"/>
                </a:ext>
              </a:extLst>
            </p:cNvPr>
            <p:cNvGraphicFramePr>
              <a:graphicFrameLocks/>
            </p:cNvGraphicFramePr>
            <p:nvPr/>
          </p:nvGraphicFramePr>
          <p:xfrm>
            <a:off x="0" y="2594579"/>
            <a:ext cx="3840480" cy="237744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8" name="Chart 7">
              <a:extLst>
                <a:ext uri="{FF2B5EF4-FFF2-40B4-BE49-F238E27FC236}">
                  <a16:creationId xmlns:a16="http://schemas.microsoft.com/office/drawing/2014/main" id="{534415C7-28DE-4D7B-8F10-49F7A733A18A}"/>
                </a:ext>
              </a:extLst>
            </p:cNvPr>
            <p:cNvGraphicFramePr>
              <a:graphicFrameLocks/>
            </p:cNvGraphicFramePr>
            <p:nvPr>
              <p:extLst>
                <p:ext uri="{D42A27DB-BD31-4B8C-83A1-F6EECF244321}">
                  <p14:modId xmlns:p14="http://schemas.microsoft.com/office/powerpoint/2010/main" val="2230745883"/>
                </p:ext>
              </p:extLst>
            </p:nvPr>
          </p:nvGraphicFramePr>
          <p:xfrm>
            <a:off x="4126713" y="2602199"/>
            <a:ext cx="3838099" cy="2377440"/>
          </p:xfrm>
          <a:graphic>
            <a:graphicData uri="http://schemas.openxmlformats.org/drawingml/2006/chart">
              <c:chart xmlns:c="http://schemas.openxmlformats.org/drawingml/2006/chart" xmlns:r="http://schemas.openxmlformats.org/officeDocument/2006/relationships" r:id="rId6"/>
            </a:graphicData>
          </a:graphic>
        </p:graphicFrame>
        <p:grpSp>
          <p:nvGrpSpPr>
            <p:cNvPr id="9" name="Group 8">
              <a:extLst>
                <a:ext uri="{FF2B5EF4-FFF2-40B4-BE49-F238E27FC236}">
                  <a16:creationId xmlns:a16="http://schemas.microsoft.com/office/drawing/2014/main" id="{6B07F619-3590-4CBF-80FF-7C32E91FB5BE}"/>
                </a:ext>
              </a:extLst>
            </p:cNvPr>
            <p:cNvGrpSpPr/>
            <p:nvPr/>
          </p:nvGrpSpPr>
          <p:grpSpPr>
            <a:xfrm>
              <a:off x="142273" y="19016"/>
              <a:ext cx="7923768" cy="4800600"/>
              <a:chOff x="142273" y="19016"/>
              <a:chExt cx="7923768" cy="4800600"/>
            </a:xfrm>
          </p:grpSpPr>
          <p:cxnSp>
            <p:nvCxnSpPr>
              <p:cNvPr id="10" name="Straight Connector 9">
                <a:extLst>
                  <a:ext uri="{FF2B5EF4-FFF2-40B4-BE49-F238E27FC236}">
                    <a16:creationId xmlns:a16="http://schemas.microsoft.com/office/drawing/2014/main" id="{33DC9A91-6393-4F5A-8F6D-38DE223F011B}"/>
                  </a:ext>
                </a:extLst>
              </p:cNvPr>
              <p:cNvCxnSpPr/>
              <p:nvPr/>
            </p:nvCxnSpPr>
            <p:spPr>
              <a:xfrm>
                <a:off x="3990373" y="19016"/>
                <a:ext cx="0" cy="4800600"/>
              </a:xfrm>
              <a:prstGeom prst="line">
                <a:avLst/>
              </a:prstGeom>
              <a:ln w="25400" cmpd="dbl">
                <a:solidFill>
                  <a:srgbClr val="51A6C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7C6FE52C-2ACF-4370-9B26-97CCA4C400BB}"/>
                  </a:ext>
                </a:extLst>
              </p:cNvPr>
              <p:cNvCxnSpPr/>
              <p:nvPr/>
            </p:nvCxnSpPr>
            <p:spPr>
              <a:xfrm>
                <a:off x="142273" y="2511391"/>
                <a:ext cx="7923768" cy="0"/>
              </a:xfrm>
              <a:prstGeom prst="line">
                <a:avLst/>
              </a:prstGeom>
              <a:ln w="25400">
                <a:solidFill>
                  <a:srgbClr val="51A6C2"/>
                </a:solidFill>
              </a:ln>
            </p:spPr>
            <p:style>
              <a:lnRef idx="1">
                <a:schemeClr val="accent1"/>
              </a:lnRef>
              <a:fillRef idx="0">
                <a:schemeClr val="accent1"/>
              </a:fillRef>
              <a:effectRef idx="0">
                <a:schemeClr val="accent1"/>
              </a:effectRef>
              <a:fontRef idx="minor">
                <a:schemeClr val="tx1"/>
              </a:fontRef>
            </p:style>
          </p:cxnSp>
        </p:grpSp>
      </p:grpSp>
      <p:sp>
        <p:nvSpPr>
          <p:cNvPr id="13" name="Slide Number Placeholder 3">
            <a:extLst>
              <a:ext uri="{FF2B5EF4-FFF2-40B4-BE49-F238E27FC236}">
                <a16:creationId xmlns:a16="http://schemas.microsoft.com/office/drawing/2014/main" id="{F26DA729-2153-AA41-A76D-34CC5576B20C}"/>
              </a:ext>
            </a:extLst>
          </p:cNvPr>
          <p:cNvSpPr txBox="1">
            <a:spLocks/>
          </p:cNvSpPr>
          <p:nvPr/>
        </p:nvSpPr>
        <p:spPr>
          <a:xfrm>
            <a:off x="545527" y="685843"/>
            <a:ext cx="681907" cy="371040"/>
          </a:xfrm>
          <a:prstGeom prst="rect">
            <a:avLst/>
          </a:prstGeom>
        </p:spPr>
        <p:txBody>
          <a:bodyPr vert="horz" lIns="91440" tIns="45720" rIns="91440" bIns="45720" rtlCol="0" anchor="ctr"/>
          <a:lstStyle>
            <a:defPPr>
              <a:defRPr lang="en-US"/>
            </a:defPPr>
            <a:lvl1pPr marL="0" algn="ctr" defTabSz="914400" rtl="0" eaLnBrk="1" latinLnBrk="0" hangingPunct="1">
              <a:defRPr sz="1600" b="1" i="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solidFill>
                  <a:prstClr val="black"/>
                </a:solidFill>
              </a:rPr>
              <a:t>25</a:t>
            </a:r>
          </a:p>
        </p:txBody>
      </p:sp>
    </p:spTree>
    <p:extLst>
      <p:ext uri="{BB962C8B-B14F-4D97-AF65-F5344CB8AC3E}">
        <p14:creationId xmlns:p14="http://schemas.microsoft.com/office/powerpoint/2010/main" val="7459038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6217" y="756435"/>
            <a:ext cx="8754328" cy="242213"/>
          </a:xfrm>
        </p:spPr>
        <p:txBody>
          <a:bodyPr/>
          <a:lstStyle/>
          <a:p>
            <a:r>
              <a:rPr lang="en-US"/>
              <a:t>Industry Support by ERC Technology Sector, FY 2017–2023 *</a:t>
            </a:r>
            <a:r>
              <a:rPr lang="en-US" baseline="30000"/>
              <a:t>,</a:t>
            </a:r>
            <a:r>
              <a:rPr lang="en-US"/>
              <a:t>**</a:t>
            </a:r>
            <a:r>
              <a:rPr lang="en-US" baseline="30000"/>
              <a:t>,</a:t>
            </a:r>
            <a:r>
              <a:rPr lang="en-US"/>
              <a:t>***</a:t>
            </a:r>
          </a:p>
        </p:txBody>
      </p:sp>
      <p:sp>
        <p:nvSpPr>
          <p:cNvPr id="4" name="Slide Number Placeholder 3"/>
          <p:cNvSpPr>
            <a:spLocks noGrp="1"/>
          </p:cNvSpPr>
          <p:nvPr>
            <p:ph type="sldNum" sz="quarter" idx="12"/>
          </p:nvPr>
        </p:nvSpPr>
        <p:spPr/>
        <p:txBody>
          <a:bodyPr/>
          <a:lstStyle/>
          <a:p>
            <a:r>
              <a:rPr lang="en-US">
                <a:solidFill>
                  <a:prstClr val="black"/>
                </a:solidFill>
              </a:rPr>
              <a:t>26</a:t>
            </a:r>
          </a:p>
        </p:txBody>
      </p:sp>
      <p:sp>
        <p:nvSpPr>
          <p:cNvPr id="9" name="Text Box 20"/>
          <p:cNvSpPr txBox="1">
            <a:spLocks noChangeArrowheads="1"/>
          </p:cNvSpPr>
          <p:nvPr/>
        </p:nvSpPr>
        <p:spPr bwMode="auto">
          <a:xfrm>
            <a:off x="1285547" y="6049238"/>
            <a:ext cx="7800875" cy="718466"/>
          </a:xfrm>
          <a:prstGeom prst="rect">
            <a:avLst/>
          </a:prstGeom>
          <a:noFill/>
          <a:ln w="9525">
            <a:noFill/>
            <a:miter lim="800000"/>
            <a:headEnd/>
            <a:tailEnd/>
          </a:ln>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spcBef>
                <a:spcPct val="50000"/>
              </a:spcBef>
            </a:pPr>
            <a:r>
              <a:rPr lang="en-US" sz="1000" i="1"/>
              <a:t>* Does not include centers from the Earthquake Technology Sector</a:t>
            </a:r>
          </a:p>
          <a:p>
            <a:pPr>
              <a:spcBef>
                <a:spcPct val="50000"/>
              </a:spcBef>
            </a:pPr>
            <a:r>
              <a:rPr lang="en-US" sz="1000" i="1"/>
              <a:t>** Support includes Unrestricted Cash, Restricted Cash, and In-Kind Support</a:t>
            </a:r>
          </a:p>
          <a:p>
            <a:pPr>
              <a:spcBef>
                <a:spcPct val="50000"/>
              </a:spcBef>
            </a:pPr>
            <a:r>
              <a:rPr lang="en-US" sz="1000" i="1"/>
              <a:t>*** Includes data for centers that have entered partial data during a no-cost extension (NCE)</a:t>
            </a:r>
          </a:p>
        </p:txBody>
      </p:sp>
      <p:grpSp>
        <p:nvGrpSpPr>
          <p:cNvPr id="3" name="Group 2">
            <a:extLst>
              <a:ext uri="{FF2B5EF4-FFF2-40B4-BE49-F238E27FC236}">
                <a16:creationId xmlns:a16="http://schemas.microsoft.com/office/drawing/2014/main" id="{00000000-0008-0000-1C00-00000B000000}"/>
              </a:ext>
            </a:extLst>
          </p:cNvPr>
          <p:cNvGrpSpPr/>
          <p:nvPr/>
        </p:nvGrpSpPr>
        <p:grpSpPr>
          <a:xfrm>
            <a:off x="1276217" y="1240544"/>
            <a:ext cx="9801838" cy="4778149"/>
            <a:chOff x="0" y="0"/>
            <a:chExt cx="8005092" cy="4976268"/>
          </a:xfrm>
        </p:grpSpPr>
        <p:graphicFrame>
          <p:nvGraphicFramePr>
            <p:cNvPr id="5" name="Chart 4">
              <a:extLst>
                <a:ext uri="{FF2B5EF4-FFF2-40B4-BE49-F238E27FC236}">
                  <a16:creationId xmlns:a16="http://schemas.microsoft.com/office/drawing/2014/main" id="{00000000-0008-0000-1C00-000002000000}"/>
                </a:ext>
              </a:extLst>
            </p:cNvPr>
            <p:cNvGraphicFramePr>
              <a:graphicFrameLocks/>
            </p:cNvGraphicFramePr>
            <p:nvPr/>
          </p:nvGraphicFramePr>
          <p:xfrm>
            <a:off x="7620" y="14832"/>
            <a:ext cx="3840480" cy="237744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a:extLst>
                <a:ext uri="{FF2B5EF4-FFF2-40B4-BE49-F238E27FC236}">
                  <a16:creationId xmlns:a16="http://schemas.microsoft.com/office/drawing/2014/main" id="{00000000-0008-0000-1C00-000003000000}"/>
                </a:ext>
              </a:extLst>
            </p:cNvPr>
            <p:cNvGraphicFramePr>
              <a:graphicFrameLocks/>
            </p:cNvGraphicFramePr>
            <p:nvPr/>
          </p:nvGraphicFramePr>
          <p:xfrm>
            <a:off x="4071802" y="10205"/>
            <a:ext cx="3840480" cy="237744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Chart 6">
              <a:extLst>
                <a:ext uri="{FF2B5EF4-FFF2-40B4-BE49-F238E27FC236}">
                  <a16:creationId xmlns:a16="http://schemas.microsoft.com/office/drawing/2014/main" id="{00000000-0008-0000-1C00-000004000000}"/>
                </a:ext>
              </a:extLst>
            </p:cNvPr>
            <p:cNvGraphicFramePr>
              <a:graphicFrameLocks/>
            </p:cNvGraphicFramePr>
            <p:nvPr/>
          </p:nvGraphicFramePr>
          <p:xfrm>
            <a:off x="0" y="2591208"/>
            <a:ext cx="3840480" cy="237744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8" name="Chart 7">
              <a:extLst>
                <a:ext uri="{FF2B5EF4-FFF2-40B4-BE49-F238E27FC236}">
                  <a16:creationId xmlns:a16="http://schemas.microsoft.com/office/drawing/2014/main" id="{00000000-0008-0000-1C00-000005000000}"/>
                </a:ext>
              </a:extLst>
            </p:cNvPr>
            <p:cNvGraphicFramePr>
              <a:graphicFrameLocks/>
            </p:cNvGraphicFramePr>
            <p:nvPr>
              <p:extLst>
                <p:ext uri="{D42A27DB-BD31-4B8C-83A1-F6EECF244321}">
                  <p14:modId xmlns:p14="http://schemas.microsoft.com/office/powerpoint/2010/main" val="2756105793"/>
                </p:ext>
              </p:extLst>
            </p:nvPr>
          </p:nvGraphicFramePr>
          <p:xfrm>
            <a:off x="4079422" y="2598828"/>
            <a:ext cx="3840480" cy="2377440"/>
          </p:xfrm>
          <a:graphic>
            <a:graphicData uri="http://schemas.openxmlformats.org/drawingml/2006/chart">
              <c:chart xmlns:c="http://schemas.openxmlformats.org/drawingml/2006/chart" xmlns:r="http://schemas.openxmlformats.org/officeDocument/2006/relationships" r:id="rId6"/>
            </a:graphicData>
          </a:graphic>
        </p:graphicFrame>
        <p:grpSp>
          <p:nvGrpSpPr>
            <p:cNvPr id="10" name="Group 9">
              <a:extLst>
                <a:ext uri="{FF2B5EF4-FFF2-40B4-BE49-F238E27FC236}">
                  <a16:creationId xmlns:a16="http://schemas.microsoft.com/office/drawing/2014/main" id="{00000000-0008-0000-1C00-000006000000}"/>
                </a:ext>
              </a:extLst>
            </p:cNvPr>
            <p:cNvGrpSpPr/>
            <p:nvPr/>
          </p:nvGrpSpPr>
          <p:grpSpPr>
            <a:xfrm>
              <a:off x="81324" y="0"/>
              <a:ext cx="7923768" cy="4800600"/>
              <a:chOff x="81643" y="0"/>
              <a:chExt cx="7923768" cy="4800600"/>
            </a:xfrm>
          </p:grpSpPr>
          <p:cxnSp>
            <p:nvCxnSpPr>
              <p:cNvPr id="11" name="Straight Connector 10">
                <a:extLst>
                  <a:ext uri="{FF2B5EF4-FFF2-40B4-BE49-F238E27FC236}">
                    <a16:creationId xmlns:a16="http://schemas.microsoft.com/office/drawing/2014/main" id="{00000000-0008-0000-1C00-000007000000}"/>
                  </a:ext>
                </a:extLst>
              </p:cNvPr>
              <p:cNvCxnSpPr/>
              <p:nvPr/>
            </p:nvCxnSpPr>
            <p:spPr>
              <a:xfrm>
                <a:off x="3929743" y="0"/>
                <a:ext cx="0" cy="4800600"/>
              </a:xfrm>
              <a:prstGeom prst="line">
                <a:avLst/>
              </a:prstGeom>
              <a:ln w="25400" cmpd="dbl">
                <a:solidFill>
                  <a:srgbClr val="51A6C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00000000-0008-0000-1C00-000008000000}"/>
                  </a:ext>
                </a:extLst>
              </p:cNvPr>
              <p:cNvCxnSpPr/>
              <p:nvPr/>
            </p:nvCxnSpPr>
            <p:spPr>
              <a:xfrm>
                <a:off x="81643" y="2492375"/>
                <a:ext cx="7923768" cy="0"/>
              </a:xfrm>
              <a:prstGeom prst="line">
                <a:avLst/>
              </a:prstGeom>
              <a:ln w="25400">
                <a:solidFill>
                  <a:srgbClr val="51A6C2"/>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13741707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2526" y="710591"/>
            <a:ext cx="8781156" cy="242213"/>
          </a:xfrm>
        </p:spPr>
        <p:txBody>
          <a:bodyPr lIns="91440" tIns="45720" rIns="91440" bIns="45720" anchor="t"/>
          <a:lstStyle/>
          <a:p>
            <a:r>
              <a:rPr lang="en-US" dirty="0"/>
              <a:t>“Annualized ERCs” on slides 1–5 include the 18 ERCs from the previous slide and the following additional 9 ERCs</a:t>
            </a:r>
            <a:endParaRPr lang="en-US" dirty="0">
              <a:cs typeface="Calibri"/>
            </a:endParaRPr>
          </a:p>
        </p:txBody>
      </p:sp>
      <p:sp>
        <p:nvSpPr>
          <p:cNvPr id="4" name="Slide Number Placeholder 3"/>
          <p:cNvSpPr>
            <a:spLocks noGrp="1"/>
          </p:cNvSpPr>
          <p:nvPr>
            <p:ph type="sldNum" sz="quarter" idx="12"/>
          </p:nvPr>
        </p:nvSpPr>
        <p:spPr/>
        <p:txBody>
          <a:bodyPr/>
          <a:lstStyle/>
          <a:p>
            <a:pPr algn="ctr"/>
            <a:r>
              <a:rPr lang="en-US" sz="1600" b="1">
                <a:solidFill>
                  <a:prstClr val="black"/>
                </a:solidFill>
              </a:rPr>
              <a:t>ii.</a:t>
            </a:r>
          </a:p>
        </p:txBody>
      </p:sp>
      <p:sp>
        <p:nvSpPr>
          <p:cNvPr id="7" name="Text Box 20">
            <a:extLst>
              <a:ext uri="{FF2B5EF4-FFF2-40B4-BE49-F238E27FC236}">
                <a16:creationId xmlns:a16="http://schemas.microsoft.com/office/drawing/2014/main" id="{A378E752-037B-442B-8842-E7150884E344}"/>
              </a:ext>
            </a:extLst>
          </p:cNvPr>
          <p:cNvSpPr txBox="1">
            <a:spLocks noChangeArrowheads="1"/>
          </p:cNvSpPr>
          <p:nvPr/>
        </p:nvSpPr>
        <p:spPr bwMode="auto">
          <a:xfrm>
            <a:off x="1302526" y="5170324"/>
            <a:ext cx="5089016" cy="283438"/>
          </a:xfrm>
          <a:prstGeom prst="rect">
            <a:avLst/>
          </a:prstGeom>
          <a:noFill/>
          <a:ln w="9525">
            <a:noFill/>
            <a:miter lim="800000"/>
            <a:headEnd/>
            <a:tailEnd/>
          </a:ln>
        </p:spPr>
        <p:txBody>
          <a:bodyPr wrap="square"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200" i="1"/>
              <a:t>*AY and RY denotes the Award Year and Reporting Year Range</a:t>
            </a:r>
            <a:endParaRPr lang="en-US"/>
          </a:p>
        </p:txBody>
      </p:sp>
      <p:graphicFrame>
        <p:nvGraphicFramePr>
          <p:cNvPr id="6" name="Table 5">
            <a:extLst>
              <a:ext uri="{FF2B5EF4-FFF2-40B4-BE49-F238E27FC236}">
                <a16:creationId xmlns:a16="http://schemas.microsoft.com/office/drawing/2014/main" id="{114E8986-B765-145E-4499-467A84AB44B5}"/>
              </a:ext>
            </a:extLst>
          </p:cNvPr>
          <p:cNvGraphicFramePr>
            <a:graphicFrameLocks noGrp="1"/>
          </p:cNvGraphicFramePr>
          <p:nvPr>
            <p:extLst>
              <p:ext uri="{D42A27DB-BD31-4B8C-83A1-F6EECF244321}">
                <p14:modId xmlns:p14="http://schemas.microsoft.com/office/powerpoint/2010/main" val="1372659941"/>
              </p:ext>
            </p:extLst>
          </p:nvPr>
        </p:nvGraphicFramePr>
        <p:xfrm>
          <a:off x="1302525" y="1564808"/>
          <a:ext cx="9681576" cy="3474259"/>
        </p:xfrm>
        <a:graphic>
          <a:graphicData uri="http://schemas.openxmlformats.org/drawingml/2006/table">
            <a:tbl>
              <a:tblPr/>
              <a:tblGrid>
                <a:gridCol w="4840788">
                  <a:extLst>
                    <a:ext uri="{9D8B030D-6E8A-4147-A177-3AD203B41FA5}">
                      <a16:colId xmlns:a16="http://schemas.microsoft.com/office/drawing/2014/main" val="2915401"/>
                    </a:ext>
                  </a:extLst>
                </a:gridCol>
                <a:gridCol w="4840788">
                  <a:extLst>
                    <a:ext uri="{9D8B030D-6E8A-4147-A177-3AD203B41FA5}">
                      <a16:colId xmlns:a16="http://schemas.microsoft.com/office/drawing/2014/main" val="3770017705"/>
                    </a:ext>
                  </a:extLst>
                </a:gridCol>
              </a:tblGrid>
              <a:tr h="726117">
                <a:tc>
                  <a:txBody>
                    <a:bodyPr/>
                    <a:lstStyle/>
                    <a:p>
                      <a:pPr algn="l" rtl="0" fontAlgn="t"/>
                      <a:r>
                        <a:rPr lang="en-US" sz="1200" b="0" i="0" u="none" strike="noStrike">
                          <a:solidFill>
                            <a:srgbClr val="000000"/>
                          </a:solidFill>
                          <a:effectLst/>
                          <a:latin typeface="Calibri" panose="020F0502020204030204" pitchFamily="34" charset="0"/>
                        </a:rPr>
                        <a:t>ERC for Revolutionizing Metallic Biomaterials at North Carolina A&amp;T State University (NCAT) </a:t>
                      </a:r>
                      <a:r>
                        <a:rPr lang="en-US" sz="1100" b="0" i="0" u="none" strike="noStrike">
                          <a:solidFill>
                            <a:srgbClr val="000000"/>
                          </a:solidFill>
                          <a:effectLst/>
                          <a:latin typeface="Calibri" panose="020F0502020204030204" pitchFamily="34" charset="0"/>
                        </a:rPr>
                        <a:t>(Class: 2008; AY: 2008 – 2020; RY: 2008 – 2020)*</a:t>
                      </a:r>
                      <a:endParaRPr lang="en-US" sz="1200" b="0" i="0" u="none" strike="noStrike">
                        <a:solidFill>
                          <a:srgbClr val="000000"/>
                        </a:solidFill>
                        <a:effectLst/>
                        <a:latin typeface="Calibri" panose="020F0502020204030204" pitchFamily="34" charset="0"/>
                      </a:endParaRPr>
                    </a:p>
                  </a:txBody>
                  <a:tcPr marL="8229" marR="8229" marT="8229" marB="0">
                    <a:lnL>
                      <a:noFill/>
                    </a:lnL>
                    <a:lnR>
                      <a:noFill/>
                    </a:lnR>
                    <a:lnT w="12700" cap="flat" cmpd="sng" algn="ctr">
                      <a:solidFill>
                        <a:srgbClr val="98C723"/>
                      </a:solidFill>
                      <a:prstDash val="solid"/>
                      <a:round/>
                      <a:headEnd type="none" w="med" len="med"/>
                      <a:tailEnd type="none" w="med" len="med"/>
                    </a:lnT>
                    <a:lnB>
                      <a:noFill/>
                    </a:lnB>
                    <a:noFill/>
                  </a:tcPr>
                </a:tc>
                <a:tc>
                  <a:txBody>
                    <a:bodyPr/>
                    <a:lstStyle/>
                    <a:p>
                      <a:pPr algn="l" rtl="0" fontAlgn="t"/>
                      <a:r>
                        <a:rPr lang="en-US" sz="1200" b="0" i="0" u="none" strike="noStrike">
                          <a:solidFill>
                            <a:srgbClr val="000000"/>
                          </a:solidFill>
                          <a:effectLst/>
                          <a:latin typeface="Calibri" panose="020F0502020204030204" pitchFamily="34" charset="0"/>
                        </a:rPr>
                        <a:t>ERC for Ultra-wide-area Resilient Electric Energy Transmission Networks at University of Tennessee (CURENT) </a:t>
                      </a:r>
                      <a:r>
                        <a:rPr lang="en-US" sz="1100" b="0" i="0" u="none" strike="noStrike">
                          <a:solidFill>
                            <a:srgbClr val="000000"/>
                          </a:solidFill>
                          <a:effectLst/>
                          <a:latin typeface="Calibri" panose="020F0502020204030204" pitchFamily="34" charset="0"/>
                        </a:rPr>
                        <a:t>(Class: 2011; AY: 2011 – 2021; RY: 2011 – 2021)*</a:t>
                      </a:r>
                      <a:endParaRPr lang="en-US" sz="1200" b="0" i="0" u="none" strike="noStrike">
                        <a:solidFill>
                          <a:srgbClr val="000000"/>
                        </a:solidFill>
                        <a:effectLst/>
                        <a:latin typeface="Calibri" panose="020F0502020204030204" pitchFamily="34" charset="0"/>
                      </a:endParaRPr>
                    </a:p>
                  </a:txBody>
                  <a:tcPr marL="8229" marR="8229" marT="8229" marB="0">
                    <a:lnL>
                      <a:noFill/>
                    </a:lnL>
                    <a:lnR>
                      <a:noFill/>
                    </a:lnR>
                    <a:lnT w="12700" cap="flat" cmpd="sng" algn="ctr">
                      <a:solidFill>
                        <a:srgbClr val="98C723"/>
                      </a:solidFill>
                      <a:prstDash val="solid"/>
                      <a:round/>
                      <a:headEnd type="none" w="med" len="med"/>
                      <a:tailEnd type="none" w="med" len="med"/>
                    </a:lnT>
                    <a:lnB>
                      <a:noFill/>
                    </a:lnB>
                    <a:noFill/>
                  </a:tcPr>
                </a:tc>
                <a:extLst>
                  <a:ext uri="{0D108BD9-81ED-4DB2-BD59-A6C34878D82A}">
                    <a16:rowId xmlns:a16="http://schemas.microsoft.com/office/drawing/2014/main" val="1781764286"/>
                  </a:ext>
                </a:extLst>
              </a:tr>
              <a:tr h="551275">
                <a:tc>
                  <a:txBody>
                    <a:bodyPr/>
                    <a:lstStyle/>
                    <a:p>
                      <a:pPr algn="l" rtl="0" fontAlgn="t"/>
                      <a:r>
                        <a:rPr lang="en-US" sz="1200" b="0" i="0" u="none" strike="noStrike">
                          <a:solidFill>
                            <a:srgbClr val="000000"/>
                          </a:solidFill>
                          <a:effectLst/>
                          <a:highlight>
                            <a:srgbClr val="EBF1DE"/>
                          </a:highlight>
                          <a:latin typeface="Calibri" panose="020F0502020204030204" pitchFamily="34" charset="0"/>
                        </a:rPr>
                        <a:t>Center for Neurotechnology at University of Washington (CNT) </a:t>
                      </a:r>
                      <a:r>
                        <a:rPr lang="en-US" sz="1100" b="0" i="0" u="none" strike="noStrike">
                          <a:solidFill>
                            <a:srgbClr val="000000"/>
                          </a:solidFill>
                          <a:effectLst/>
                          <a:highlight>
                            <a:srgbClr val="EBF1DE"/>
                          </a:highlight>
                          <a:latin typeface="Calibri" panose="020F0502020204030204" pitchFamily="34" charset="0"/>
                        </a:rPr>
                        <a:t>(Class: 2011; AY: 2011 – 2021; RY: 2011 – 2021)*</a:t>
                      </a:r>
                      <a:endParaRPr lang="en-US" sz="1200" b="0" i="0" u="none" strike="noStrike">
                        <a:solidFill>
                          <a:srgbClr val="000000"/>
                        </a:solidFill>
                        <a:effectLst/>
                        <a:highlight>
                          <a:srgbClr val="EBF1DE"/>
                        </a:highlight>
                        <a:latin typeface="Calibri" panose="020F0502020204030204" pitchFamily="34" charset="0"/>
                      </a:endParaRPr>
                    </a:p>
                  </a:txBody>
                  <a:tcPr marL="8229" marR="8229" marT="8229" marB="0">
                    <a:lnL>
                      <a:noFill/>
                    </a:lnL>
                    <a:lnR>
                      <a:noFill/>
                    </a:lnR>
                    <a:lnT>
                      <a:noFill/>
                    </a:lnT>
                    <a:lnB>
                      <a:noFill/>
                    </a:lnB>
                    <a:solidFill>
                      <a:srgbClr val="EBF1DE"/>
                    </a:solidFill>
                  </a:tcPr>
                </a:tc>
                <a:tc>
                  <a:txBody>
                    <a:bodyPr/>
                    <a:lstStyle/>
                    <a:p>
                      <a:pPr algn="l" rtl="0" fontAlgn="t"/>
                      <a:r>
                        <a:rPr lang="en-US" sz="1200" b="0" i="0" u="none" strike="noStrike">
                          <a:solidFill>
                            <a:srgbClr val="000000"/>
                          </a:solidFill>
                          <a:effectLst/>
                          <a:highlight>
                            <a:srgbClr val="EBF1DE"/>
                          </a:highlight>
                          <a:latin typeface="Calibri" panose="020F0502020204030204" pitchFamily="34" charset="0"/>
                        </a:rPr>
                        <a:t>ERC for Re-inventing the Nation's Urban Water Infrastructure (ReNUWIt) </a:t>
                      </a:r>
                      <a:r>
                        <a:rPr lang="en-US" sz="1100" b="0" i="0" u="none" strike="noStrike">
                          <a:solidFill>
                            <a:srgbClr val="000000"/>
                          </a:solidFill>
                          <a:effectLst/>
                          <a:highlight>
                            <a:srgbClr val="EBF1DE"/>
                          </a:highlight>
                          <a:latin typeface="Calibri" panose="020F0502020204030204" pitchFamily="34" charset="0"/>
                        </a:rPr>
                        <a:t>(Class: 2011; AY: 2011 – 2021; RY: 2011 – 2021)*</a:t>
                      </a:r>
                      <a:endParaRPr lang="en-US" sz="1200" b="0" i="0" u="none" strike="noStrike">
                        <a:solidFill>
                          <a:srgbClr val="000000"/>
                        </a:solidFill>
                        <a:effectLst/>
                        <a:highlight>
                          <a:srgbClr val="EBF1DE"/>
                        </a:highlight>
                        <a:latin typeface="Calibri" panose="020F0502020204030204" pitchFamily="34" charset="0"/>
                      </a:endParaRPr>
                    </a:p>
                  </a:txBody>
                  <a:tcPr marL="8229" marR="8229" marT="8229" marB="0">
                    <a:lnL>
                      <a:noFill/>
                    </a:lnL>
                    <a:lnR>
                      <a:noFill/>
                    </a:lnR>
                    <a:lnT>
                      <a:noFill/>
                    </a:lnT>
                    <a:lnB>
                      <a:noFill/>
                    </a:lnB>
                    <a:solidFill>
                      <a:srgbClr val="EBF1DE"/>
                    </a:solidFill>
                  </a:tcPr>
                </a:tc>
                <a:extLst>
                  <a:ext uri="{0D108BD9-81ED-4DB2-BD59-A6C34878D82A}">
                    <a16:rowId xmlns:a16="http://schemas.microsoft.com/office/drawing/2014/main" val="22637735"/>
                  </a:ext>
                </a:extLst>
              </a:tr>
              <a:tr h="732289">
                <a:tc>
                  <a:txBody>
                    <a:bodyPr/>
                    <a:lstStyle/>
                    <a:p>
                      <a:pPr algn="l" rtl="0" fontAlgn="t"/>
                      <a:r>
                        <a:rPr lang="en-US" sz="1200" b="0" i="0" u="none" strike="noStrike">
                          <a:solidFill>
                            <a:srgbClr val="000000"/>
                          </a:solidFill>
                          <a:effectLst/>
                          <a:latin typeface="Calibri" panose="020F0502020204030204" pitchFamily="34" charset="0"/>
                        </a:rPr>
                        <a:t>ERC for Integrated Access Networks at the University of Arizona (CIAN)</a:t>
                      </a:r>
                      <a:r>
                        <a:rPr lang="en-US" sz="1100" b="0" i="0" u="none" strike="noStrike">
                          <a:solidFill>
                            <a:srgbClr val="000000"/>
                          </a:solidFill>
                          <a:effectLst/>
                          <a:latin typeface="Calibri" panose="020F0502020204030204" pitchFamily="34" charset="0"/>
                        </a:rPr>
                        <a:t> (Class: 2008; AY: 2008 – 2019; RY: 2008 – 2019)*</a:t>
                      </a:r>
                      <a:endParaRPr lang="en-US" sz="1200" b="0" i="0" u="none" strike="noStrike">
                        <a:solidFill>
                          <a:srgbClr val="000000"/>
                        </a:solidFill>
                        <a:effectLst/>
                        <a:latin typeface="Calibri" panose="020F0502020204030204" pitchFamily="34" charset="0"/>
                      </a:endParaRPr>
                    </a:p>
                  </a:txBody>
                  <a:tcPr marL="8229" marR="8229" marT="8229" marB="0">
                    <a:lnL>
                      <a:noFill/>
                    </a:lnL>
                    <a:lnR>
                      <a:noFill/>
                    </a:lnR>
                    <a:lnT>
                      <a:noFill/>
                    </a:lnT>
                    <a:lnB>
                      <a:noFill/>
                    </a:lnB>
                    <a:noFill/>
                  </a:tcPr>
                </a:tc>
                <a:tc>
                  <a:txBody>
                    <a:bodyPr/>
                    <a:lstStyle/>
                    <a:p>
                      <a:pPr algn="l" rtl="0" fontAlgn="t"/>
                      <a:r>
                        <a:rPr lang="en-US" sz="1200" b="0" i="0" u="none" strike="noStrike">
                          <a:solidFill>
                            <a:srgbClr val="000000"/>
                          </a:solidFill>
                          <a:effectLst/>
                          <a:latin typeface="Calibri" panose="020F0502020204030204" pitchFamily="34" charset="0"/>
                        </a:rPr>
                        <a:t>Future Renewable Electric Energy and Management Systems Center at North Carolina State University (FREEDM) </a:t>
                      </a:r>
                      <a:r>
                        <a:rPr lang="en-US" sz="1100" b="0" i="0" u="none" strike="noStrike">
                          <a:solidFill>
                            <a:srgbClr val="000000"/>
                          </a:solidFill>
                          <a:effectLst/>
                          <a:latin typeface="Calibri" panose="020F0502020204030204" pitchFamily="34" charset="0"/>
                        </a:rPr>
                        <a:t>(Class: 2008; AY: 2008 – 2019; RY: 2008 – 2019)*</a:t>
                      </a:r>
                      <a:endParaRPr lang="en-US" sz="1200" b="0" i="0" u="none" strike="noStrike">
                        <a:solidFill>
                          <a:srgbClr val="000000"/>
                        </a:solidFill>
                        <a:effectLst/>
                        <a:latin typeface="Calibri" panose="020F0502020204030204" pitchFamily="34" charset="0"/>
                      </a:endParaRPr>
                    </a:p>
                  </a:txBody>
                  <a:tcPr marL="8229" marR="8229" marT="8229" marB="0">
                    <a:lnL>
                      <a:noFill/>
                    </a:lnL>
                    <a:lnR>
                      <a:noFill/>
                    </a:lnR>
                    <a:lnT>
                      <a:noFill/>
                    </a:lnT>
                    <a:lnB>
                      <a:noFill/>
                    </a:lnB>
                    <a:noFill/>
                  </a:tcPr>
                </a:tc>
                <a:extLst>
                  <a:ext uri="{0D108BD9-81ED-4DB2-BD59-A6C34878D82A}">
                    <a16:rowId xmlns:a16="http://schemas.microsoft.com/office/drawing/2014/main" val="2956643023"/>
                  </a:ext>
                </a:extLst>
              </a:tr>
              <a:tr h="732289">
                <a:tc>
                  <a:txBody>
                    <a:bodyPr/>
                    <a:lstStyle/>
                    <a:p>
                      <a:pPr algn="l" rtl="0" fontAlgn="t"/>
                      <a:r>
                        <a:rPr lang="en-US" sz="1200" b="0" i="0" u="none" strike="noStrike">
                          <a:solidFill>
                            <a:srgbClr val="000000"/>
                          </a:solidFill>
                          <a:effectLst/>
                          <a:highlight>
                            <a:srgbClr val="EBF1DE"/>
                          </a:highlight>
                          <a:latin typeface="Calibri" panose="020F0502020204030204" pitchFamily="34" charset="0"/>
                        </a:rPr>
                        <a:t>Center for Biorenewable Chemicals at Iowa State University (IOWA)</a:t>
                      </a:r>
                      <a:r>
                        <a:rPr lang="en-US" sz="1100" b="0" i="0" u="none" strike="noStrike">
                          <a:solidFill>
                            <a:srgbClr val="000000"/>
                          </a:solidFill>
                          <a:effectLst/>
                          <a:highlight>
                            <a:srgbClr val="EBF1DE"/>
                          </a:highlight>
                          <a:latin typeface="Calibri" panose="020F0502020204030204" pitchFamily="34" charset="0"/>
                        </a:rPr>
                        <a:t> (Class: 2008; AY: 2008 – 2019; RY: 2008 – 2019)*</a:t>
                      </a:r>
                      <a:endParaRPr lang="en-US" sz="1200" b="0" i="0" u="none" strike="noStrike">
                        <a:solidFill>
                          <a:srgbClr val="000000"/>
                        </a:solidFill>
                        <a:effectLst/>
                        <a:highlight>
                          <a:srgbClr val="EBF1DE"/>
                        </a:highlight>
                        <a:latin typeface="Calibri" panose="020F0502020204030204" pitchFamily="34" charset="0"/>
                      </a:endParaRPr>
                    </a:p>
                  </a:txBody>
                  <a:tcPr marL="8229" marR="8229" marT="8229" marB="0">
                    <a:lnL>
                      <a:noFill/>
                    </a:lnL>
                    <a:lnR>
                      <a:noFill/>
                    </a:lnR>
                    <a:lnT>
                      <a:noFill/>
                    </a:lnT>
                    <a:lnB>
                      <a:noFill/>
                    </a:lnB>
                    <a:solidFill>
                      <a:srgbClr val="EBF1DE"/>
                    </a:solidFill>
                  </a:tcPr>
                </a:tc>
                <a:tc>
                  <a:txBody>
                    <a:bodyPr/>
                    <a:lstStyle/>
                    <a:p>
                      <a:pPr algn="l" rtl="0" fontAlgn="t"/>
                      <a:r>
                        <a:rPr lang="en-US" sz="1200" b="0" i="0" u="none" strike="noStrike">
                          <a:solidFill>
                            <a:srgbClr val="000000"/>
                          </a:solidFill>
                          <a:effectLst/>
                          <a:highlight>
                            <a:srgbClr val="EBF1DE"/>
                          </a:highlight>
                          <a:latin typeface="Calibri" panose="020F0502020204030204" pitchFamily="34" charset="0"/>
                        </a:rPr>
                        <a:t>ERC for Quantum Energy and Sustainable Solar Technologies at Arizona State University (QESST) </a:t>
                      </a:r>
                      <a:r>
                        <a:rPr lang="en-US" sz="1100" b="0" i="0" u="none" strike="noStrike">
                          <a:solidFill>
                            <a:srgbClr val="000000"/>
                          </a:solidFill>
                          <a:effectLst/>
                          <a:highlight>
                            <a:srgbClr val="EBF1DE"/>
                          </a:highlight>
                          <a:latin typeface="Calibri" panose="020F0502020204030204" pitchFamily="34" charset="0"/>
                        </a:rPr>
                        <a:t>(Class: 2011; AY: 2011 – 2022; RY: 2011 – 2022)*</a:t>
                      </a:r>
                      <a:endParaRPr lang="en-US" sz="1200" b="0" i="0" u="none" strike="noStrike">
                        <a:solidFill>
                          <a:srgbClr val="000000"/>
                        </a:solidFill>
                        <a:effectLst/>
                        <a:highlight>
                          <a:srgbClr val="EBF1DE"/>
                        </a:highlight>
                        <a:latin typeface="Calibri" panose="020F0502020204030204" pitchFamily="34" charset="0"/>
                      </a:endParaRPr>
                    </a:p>
                  </a:txBody>
                  <a:tcPr marL="8229" marR="8229" marT="8229" marB="0">
                    <a:lnL>
                      <a:noFill/>
                    </a:lnL>
                    <a:lnR>
                      <a:noFill/>
                    </a:lnR>
                    <a:lnT>
                      <a:noFill/>
                    </a:lnT>
                    <a:lnB>
                      <a:noFill/>
                    </a:lnB>
                    <a:solidFill>
                      <a:srgbClr val="EBF1DE"/>
                    </a:solidFill>
                  </a:tcPr>
                </a:tc>
                <a:extLst>
                  <a:ext uri="{0D108BD9-81ED-4DB2-BD59-A6C34878D82A}">
                    <a16:rowId xmlns:a16="http://schemas.microsoft.com/office/drawing/2014/main" val="2739000707"/>
                  </a:ext>
                </a:extLst>
              </a:tr>
              <a:tr h="732289">
                <a:tc>
                  <a:txBody>
                    <a:bodyPr/>
                    <a:lstStyle/>
                    <a:p>
                      <a:pPr algn="l" rtl="0" fontAlgn="t"/>
                      <a:r>
                        <a:rPr lang="en-US" sz="1200" b="0" i="0" u="none" strike="noStrike">
                          <a:solidFill>
                            <a:srgbClr val="000000"/>
                          </a:solidFill>
                          <a:effectLst/>
                          <a:latin typeface="Calibri" panose="020F0502020204030204" pitchFamily="34" charset="0"/>
                        </a:rPr>
                        <a:t>ERC for Lighting Enabled Systems &amp; Applications at Rensselaer Polytechnic Institute (LESA) </a:t>
                      </a:r>
                      <a:r>
                        <a:rPr lang="en-US" sz="1100" b="0" i="0" u="none" strike="noStrike">
                          <a:solidFill>
                            <a:srgbClr val="000000"/>
                          </a:solidFill>
                          <a:effectLst/>
                          <a:latin typeface="Calibri" panose="020F0502020204030204" pitchFamily="34" charset="0"/>
                        </a:rPr>
                        <a:t>(Class: 2008; AY: 2008 – 2019; RY: 2008 – 2019)*</a:t>
                      </a:r>
                      <a:endParaRPr lang="en-US" sz="1200" b="0" i="0" u="none" strike="noStrike">
                        <a:solidFill>
                          <a:srgbClr val="000000"/>
                        </a:solidFill>
                        <a:effectLst/>
                        <a:latin typeface="Calibri" panose="020F0502020204030204" pitchFamily="34" charset="0"/>
                      </a:endParaRPr>
                    </a:p>
                  </a:txBody>
                  <a:tcPr marL="8229" marR="8229" marT="8229" marB="0">
                    <a:lnL>
                      <a:noFill/>
                    </a:lnL>
                    <a:lnR>
                      <a:noFill/>
                    </a:lnR>
                    <a:lnT>
                      <a:noFill/>
                    </a:lnT>
                    <a:lnB w="12700" cap="flat" cmpd="sng" algn="ctr">
                      <a:solidFill>
                        <a:srgbClr val="98C723"/>
                      </a:solidFill>
                      <a:prstDash val="solid"/>
                      <a:round/>
                      <a:headEnd type="none" w="med" len="med"/>
                      <a:tailEnd type="none" w="med" len="med"/>
                    </a:lnB>
                    <a:noFill/>
                  </a:tcPr>
                </a:tc>
                <a:tc>
                  <a:txBody>
                    <a:bodyPr/>
                    <a:lstStyle/>
                    <a:p>
                      <a:pPr algn="l" rtl="0" fontAlgn="t"/>
                      <a:r>
                        <a:rPr lang="en-US" sz="1200" b="0" i="0" u="none" strike="noStrike">
                          <a:solidFill>
                            <a:srgbClr val="000000"/>
                          </a:solidFill>
                          <a:effectLst/>
                          <a:latin typeface="Calibri" panose="020F0502020204030204" pitchFamily="34" charset="0"/>
                        </a:rPr>
                        <a:t> </a:t>
                      </a:r>
                    </a:p>
                  </a:txBody>
                  <a:tcPr marL="8229" marR="8229" marT="8229" marB="0">
                    <a:lnL>
                      <a:noFill/>
                    </a:lnL>
                    <a:lnR>
                      <a:noFill/>
                    </a:lnR>
                    <a:lnT>
                      <a:noFill/>
                    </a:lnT>
                    <a:lnB w="12700" cap="flat" cmpd="sng" algn="ctr">
                      <a:solidFill>
                        <a:srgbClr val="98C723"/>
                      </a:solidFill>
                      <a:prstDash val="solid"/>
                      <a:round/>
                      <a:headEnd type="none" w="med" len="med"/>
                      <a:tailEnd type="none" w="med" len="med"/>
                    </a:lnB>
                    <a:noFill/>
                  </a:tcPr>
                </a:tc>
                <a:extLst>
                  <a:ext uri="{0D108BD9-81ED-4DB2-BD59-A6C34878D82A}">
                    <a16:rowId xmlns:a16="http://schemas.microsoft.com/office/drawing/2014/main" val="3897781062"/>
                  </a:ext>
                </a:extLst>
              </a:tr>
            </a:tbl>
          </a:graphicData>
        </a:graphic>
      </p:graphicFrame>
    </p:spTree>
    <p:extLst>
      <p:ext uri="{BB962C8B-B14F-4D97-AF65-F5344CB8AC3E}">
        <p14:creationId xmlns:p14="http://schemas.microsoft.com/office/powerpoint/2010/main" val="23579699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11782" y="752322"/>
            <a:ext cx="10059465" cy="242213"/>
          </a:xfrm>
        </p:spPr>
        <p:txBody>
          <a:bodyPr/>
          <a:lstStyle/>
          <a:p>
            <a:r>
              <a:rPr lang="en-US"/>
              <a:t>FY 2023 Sources of Support to 18 ERCs, by Technology Sector</a:t>
            </a:r>
          </a:p>
        </p:txBody>
      </p:sp>
      <p:sp>
        <p:nvSpPr>
          <p:cNvPr id="4" name="Slide Number Placeholder 3"/>
          <p:cNvSpPr>
            <a:spLocks noGrp="1"/>
          </p:cNvSpPr>
          <p:nvPr>
            <p:ph type="sldNum" sz="quarter" idx="12"/>
          </p:nvPr>
        </p:nvSpPr>
        <p:spPr/>
        <p:txBody>
          <a:bodyPr/>
          <a:lstStyle/>
          <a:p>
            <a:r>
              <a:rPr lang="en-US">
                <a:solidFill>
                  <a:prstClr val="black"/>
                </a:solidFill>
              </a:rPr>
              <a:t>27</a:t>
            </a:r>
          </a:p>
        </p:txBody>
      </p:sp>
      <p:sp>
        <p:nvSpPr>
          <p:cNvPr id="6" name="Text Box 20"/>
          <p:cNvSpPr txBox="1">
            <a:spLocks noChangeArrowheads="1"/>
          </p:cNvSpPr>
          <p:nvPr/>
        </p:nvSpPr>
        <p:spPr bwMode="auto">
          <a:xfrm>
            <a:off x="1524469" y="6506400"/>
            <a:ext cx="9113030" cy="276999"/>
          </a:xfrm>
          <a:prstGeom prst="rect">
            <a:avLst/>
          </a:prstGeom>
          <a:noFill/>
          <a:ln w="9525">
            <a:noFill/>
            <a:miter lim="800000"/>
            <a:headEnd/>
            <a:tailEnd/>
          </a:ln>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tabLst>
                <a:tab pos="514350" algn="l"/>
              </a:tabLst>
            </a:pPr>
            <a:r>
              <a:rPr lang="en-US" sz="1200" b="1" i="1"/>
              <a:t>NOTE: </a:t>
            </a:r>
            <a:r>
              <a:rPr lang="en-US" sz="1200" i="1">
                <a:latin typeface="Calibri" panose="020F0502020204030204" pitchFamily="34" charset="0"/>
                <a:cs typeface="Calibri" panose="020F0502020204030204" pitchFamily="34" charset="0"/>
              </a:rPr>
              <a:t>Sources of Support include Unrestricted Cash, Restricted Cash, In-Kind, and Associated Projects. Residuals are not included</a:t>
            </a:r>
          </a:p>
        </p:txBody>
      </p:sp>
      <p:grpSp>
        <p:nvGrpSpPr>
          <p:cNvPr id="13" name="Group 12">
            <a:extLst>
              <a:ext uri="{FF2B5EF4-FFF2-40B4-BE49-F238E27FC236}">
                <a16:creationId xmlns:a16="http://schemas.microsoft.com/office/drawing/2014/main" id="{00000000-0008-0000-1D00-00000A000000}"/>
              </a:ext>
            </a:extLst>
          </p:cNvPr>
          <p:cNvGrpSpPr/>
          <p:nvPr/>
        </p:nvGrpSpPr>
        <p:grpSpPr>
          <a:xfrm>
            <a:off x="1823515" y="1187476"/>
            <a:ext cx="8435340" cy="5188331"/>
            <a:chOff x="0" y="0"/>
            <a:chExt cx="8229600" cy="5402354"/>
          </a:xfrm>
        </p:grpSpPr>
        <p:grpSp>
          <p:nvGrpSpPr>
            <p:cNvPr id="14" name="Group 13">
              <a:extLst>
                <a:ext uri="{FF2B5EF4-FFF2-40B4-BE49-F238E27FC236}">
                  <a16:creationId xmlns:a16="http://schemas.microsoft.com/office/drawing/2014/main" id="{00000000-0008-0000-1D00-000009000000}"/>
                </a:ext>
              </a:extLst>
            </p:cNvPr>
            <p:cNvGrpSpPr/>
            <p:nvPr/>
          </p:nvGrpSpPr>
          <p:grpSpPr>
            <a:xfrm>
              <a:off x="0" y="0"/>
              <a:ext cx="8229600" cy="5402354"/>
              <a:chOff x="0" y="0"/>
              <a:chExt cx="8229600" cy="5402354"/>
            </a:xfrm>
          </p:grpSpPr>
          <p:graphicFrame>
            <p:nvGraphicFramePr>
              <p:cNvPr id="19" name="Chart 18">
                <a:extLst>
                  <a:ext uri="{FF2B5EF4-FFF2-40B4-BE49-F238E27FC236}">
                    <a16:creationId xmlns:a16="http://schemas.microsoft.com/office/drawing/2014/main" id="{00000000-0008-0000-1D00-000002000000}"/>
                  </a:ext>
                </a:extLst>
              </p:cNvPr>
              <p:cNvGraphicFramePr>
                <a:graphicFrameLocks/>
              </p:cNvGraphicFramePr>
              <p:nvPr>
                <p:extLst>
                  <p:ext uri="{D42A27DB-BD31-4B8C-83A1-F6EECF244321}">
                    <p14:modId xmlns:p14="http://schemas.microsoft.com/office/powerpoint/2010/main" val="1090533645"/>
                  </p:ext>
                </p:extLst>
              </p:nvPr>
            </p:nvGraphicFramePr>
            <p:xfrm>
              <a:off x="0" y="0"/>
              <a:ext cx="8229600" cy="4480560"/>
            </p:xfrm>
            <a:graphic>
              <a:graphicData uri="http://schemas.openxmlformats.org/drawingml/2006/chart">
                <c:chart xmlns:c="http://schemas.openxmlformats.org/drawingml/2006/chart" xmlns:r="http://schemas.openxmlformats.org/officeDocument/2006/relationships" r:id="rId3"/>
              </a:graphicData>
            </a:graphic>
          </p:graphicFrame>
          <p:sp>
            <p:nvSpPr>
              <p:cNvPr id="20" name="Text Box 4">
                <a:extLst>
                  <a:ext uri="{FF2B5EF4-FFF2-40B4-BE49-F238E27FC236}">
                    <a16:creationId xmlns:a16="http://schemas.microsoft.com/office/drawing/2014/main" id="{00000000-0008-0000-1D00-000003000000}"/>
                  </a:ext>
                </a:extLst>
              </p:cNvPr>
              <p:cNvSpPr txBox="1">
                <a:spLocks noChangeArrowheads="1"/>
              </p:cNvSpPr>
              <p:nvPr/>
            </p:nvSpPr>
            <p:spPr bwMode="auto">
              <a:xfrm>
                <a:off x="1656411" y="4980198"/>
                <a:ext cx="4191293" cy="422156"/>
              </a:xfrm>
              <a:prstGeom prst="rect">
                <a:avLst/>
              </a:prstGeom>
              <a:noFill/>
              <a:ln w="9525">
                <a:noFill/>
                <a:miter lim="800000"/>
                <a:headEnd/>
                <a:tailEnd/>
              </a:ln>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defRPr/>
                </a:pPr>
                <a:r>
                  <a:rPr lang="en-US" sz="2000">
                    <a:solidFill>
                      <a:srgbClr val="000099"/>
                    </a:solidFill>
                  </a:rPr>
                  <a:t>Total value of support: $179 million</a:t>
                </a:r>
              </a:p>
            </p:txBody>
          </p:sp>
        </p:grpSp>
        <p:grpSp>
          <p:nvGrpSpPr>
            <p:cNvPr id="15" name="Group 14">
              <a:extLst>
                <a:ext uri="{FF2B5EF4-FFF2-40B4-BE49-F238E27FC236}">
                  <a16:creationId xmlns:a16="http://schemas.microsoft.com/office/drawing/2014/main" id="{00000000-0008-0000-1D00-000004000000}"/>
                </a:ext>
              </a:extLst>
            </p:cNvPr>
            <p:cNvGrpSpPr/>
            <p:nvPr/>
          </p:nvGrpSpPr>
          <p:grpSpPr>
            <a:xfrm>
              <a:off x="1906442" y="4560095"/>
              <a:ext cx="5430692" cy="288426"/>
              <a:chOff x="1906442" y="4560095"/>
              <a:chExt cx="5423548" cy="288426"/>
            </a:xfrm>
          </p:grpSpPr>
          <p:sp>
            <p:nvSpPr>
              <p:cNvPr id="16" name="TextBox 8">
                <a:extLst>
                  <a:ext uri="{FF2B5EF4-FFF2-40B4-BE49-F238E27FC236}">
                    <a16:creationId xmlns:a16="http://schemas.microsoft.com/office/drawing/2014/main" id="{00000000-0008-0000-1D00-000005000000}"/>
                  </a:ext>
                </a:extLst>
              </p:cNvPr>
              <p:cNvSpPr txBox="1"/>
              <p:nvPr/>
            </p:nvSpPr>
            <p:spPr>
              <a:xfrm>
                <a:off x="2106057" y="4560095"/>
                <a:ext cx="5223933" cy="288426"/>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200"/>
                  <a:t>Direct Support                                              Associated Support</a:t>
                </a:r>
              </a:p>
            </p:txBody>
          </p:sp>
          <p:sp>
            <p:nvSpPr>
              <p:cNvPr id="17" name="Rectangle 16">
                <a:extLst>
                  <a:ext uri="{FF2B5EF4-FFF2-40B4-BE49-F238E27FC236}">
                    <a16:creationId xmlns:a16="http://schemas.microsoft.com/office/drawing/2014/main" id="{00000000-0008-0000-1D00-000006000000}"/>
                  </a:ext>
                </a:extLst>
              </p:cNvPr>
              <p:cNvSpPr/>
              <p:nvPr/>
            </p:nvSpPr>
            <p:spPr>
              <a:xfrm>
                <a:off x="1906442" y="4593963"/>
                <a:ext cx="205614" cy="201382"/>
              </a:xfrm>
              <a:prstGeom prst="rect">
                <a:avLst/>
              </a:prstGeom>
              <a:solidFill>
                <a:schemeClr val="tx1">
                  <a:lumMod val="65000"/>
                  <a:lumOff val="35000"/>
                </a:schemeClr>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sz="4000"/>
              </a:p>
            </p:txBody>
          </p:sp>
          <p:sp>
            <p:nvSpPr>
              <p:cNvPr id="18" name="Rectangle 17">
                <a:extLst>
                  <a:ext uri="{FF2B5EF4-FFF2-40B4-BE49-F238E27FC236}">
                    <a16:creationId xmlns:a16="http://schemas.microsoft.com/office/drawing/2014/main" id="{00000000-0008-0000-1D00-000007000000}"/>
                  </a:ext>
                </a:extLst>
              </p:cNvPr>
              <p:cNvSpPr/>
              <p:nvPr/>
            </p:nvSpPr>
            <p:spPr>
              <a:xfrm>
                <a:off x="4374176" y="4619256"/>
                <a:ext cx="210035" cy="201168"/>
              </a:xfrm>
              <a:prstGeom prst="rect">
                <a:avLst/>
              </a:prstGeom>
              <a:pattFill prst="wdUpDiag">
                <a:fgClr>
                  <a:schemeClr val="tx1">
                    <a:lumMod val="65000"/>
                    <a:lumOff val="35000"/>
                  </a:schemeClr>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sz="4000"/>
              </a:p>
            </p:txBody>
          </p:sp>
        </p:grpSp>
      </p:grpSp>
    </p:spTree>
    <p:extLst>
      <p:ext uri="{BB962C8B-B14F-4D97-AF65-F5344CB8AC3E}">
        <p14:creationId xmlns:p14="http://schemas.microsoft.com/office/powerpoint/2010/main" val="39421084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r>
              <a:rPr lang="en-US">
                <a:solidFill>
                  <a:prstClr val="black"/>
                </a:solidFill>
              </a:rPr>
              <a:t>28</a:t>
            </a:r>
          </a:p>
        </p:txBody>
      </p:sp>
      <p:sp>
        <p:nvSpPr>
          <p:cNvPr id="6" name="Text Box 20"/>
          <p:cNvSpPr txBox="1">
            <a:spLocks noChangeArrowheads="1"/>
          </p:cNvSpPr>
          <p:nvPr/>
        </p:nvSpPr>
        <p:spPr bwMode="auto">
          <a:xfrm>
            <a:off x="1524001" y="5837368"/>
            <a:ext cx="9172107" cy="1031693"/>
          </a:xfrm>
          <a:prstGeom prst="rect">
            <a:avLst/>
          </a:prstGeom>
          <a:noFill/>
          <a:ln w="9525">
            <a:noFill/>
            <a:miter lim="800000"/>
            <a:headEnd/>
            <a:tailEnd/>
          </a:ln>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tabLst>
                <a:tab pos="514350" algn="l"/>
              </a:tabLst>
            </a:pPr>
            <a:r>
              <a:rPr lang="en-US" sz="1200" b="1" i="1"/>
              <a:t>NOTES:</a:t>
            </a:r>
            <a:r>
              <a:rPr lang="en-US" sz="1200" i="1"/>
              <a:t>	</a:t>
            </a:r>
          </a:p>
          <a:p>
            <a:pPr marL="171450" indent="-171450">
              <a:buFont typeface="Arial" pitchFamily="34" charset="0"/>
              <a:buChar char="•"/>
              <a:tabLst>
                <a:tab pos="514350" algn="l"/>
              </a:tabLst>
            </a:pPr>
            <a:r>
              <a:rPr lang="en-US" sz="1200" i="1">
                <a:latin typeface="Calibri" panose="020F0502020204030204" pitchFamily="34" charset="0"/>
                <a:cs typeface="Calibri" panose="020F0502020204030204" pitchFamily="34" charset="0"/>
              </a:rPr>
              <a:t>Sources of Support include Unrestricted Cash, Restricted Cash, In-Kind, and Associated Projects. Residuals are not included</a:t>
            </a:r>
          </a:p>
          <a:p>
            <a:pPr marL="171450" indent="-171450">
              <a:buFont typeface="Arial" pitchFamily="34" charset="0"/>
              <a:buChar char="•"/>
              <a:tabLst>
                <a:tab pos="514350" algn="l"/>
              </a:tabLst>
            </a:pPr>
            <a:r>
              <a:rPr lang="en-US" sz="1200" i="1">
                <a:latin typeface="Calibri" panose="020F0502020204030204" pitchFamily="34" charset="0"/>
                <a:cs typeface="Calibri" panose="020F0502020204030204" pitchFamily="34" charset="0"/>
              </a:rPr>
              <a:t>Non-NSF Government includes U.S. Government (not NSF), State government, local government, foreign government, and </a:t>
            </a:r>
            <a:br>
              <a:rPr lang="en-US" sz="1200" i="1">
                <a:latin typeface="Calibri" panose="020F0502020204030204" pitchFamily="34" charset="0"/>
                <a:cs typeface="Calibri" panose="020F0502020204030204" pitchFamily="34" charset="0"/>
              </a:rPr>
            </a:br>
            <a:r>
              <a:rPr lang="en-US" sz="1200" i="1">
                <a:latin typeface="Calibri" panose="020F0502020204030204" pitchFamily="34" charset="0"/>
                <a:cs typeface="Calibri" panose="020F0502020204030204" pitchFamily="34" charset="0"/>
              </a:rPr>
              <a:t>quasi-government research organizations</a:t>
            </a:r>
          </a:p>
          <a:p>
            <a:pPr marL="171450" indent="-171450">
              <a:buFont typeface="Arial" pitchFamily="34" charset="0"/>
              <a:buChar char="•"/>
              <a:tabLst>
                <a:tab pos="514350" algn="l"/>
              </a:tabLst>
            </a:pPr>
            <a:r>
              <a:rPr lang="en-US" sz="1200" i="1">
                <a:latin typeface="Calibri" panose="020F0502020204030204" pitchFamily="34" charset="0"/>
                <a:cs typeface="Calibri" panose="020F0502020204030204" pitchFamily="34" charset="0"/>
              </a:rPr>
              <a:t>Other Sources includes medical facilities, nonprofit organizations, private foundations, venture capitalists, and other sources</a:t>
            </a:r>
          </a:p>
        </p:txBody>
      </p:sp>
      <p:sp>
        <p:nvSpPr>
          <p:cNvPr id="9" name="Title 1"/>
          <p:cNvSpPr>
            <a:spLocks noGrp="1"/>
          </p:cNvSpPr>
          <p:nvPr>
            <p:ph type="title"/>
          </p:nvPr>
        </p:nvSpPr>
        <p:spPr>
          <a:xfrm>
            <a:off x="1295947" y="746910"/>
            <a:ext cx="8763661" cy="242213"/>
          </a:xfrm>
        </p:spPr>
        <p:txBody>
          <a:bodyPr/>
          <a:lstStyle/>
          <a:p>
            <a:r>
              <a:rPr lang="en-US"/>
              <a:t>FY 2023 Support to ERCs in Advanced Manufacturing Sector: 3 Centers (NASCENT, CMaT, HAMMER)</a:t>
            </a:r>
          </a:p>
        </p:txBody>
      </p:sp>
      <p:grpSp>
        <p:nvGrpSpPr>
          <p:cNvPr id="12" name="Group 11">
            <a:extLst>
              <a:ext uri="{FF2B5EF4-FFF2-40B4-BE49-F238E27FC236}">
                <a16:creationId xmlns:a16="http://schemas.microsoft.com/office/drawing/2014/main" id="{00000000-0008-0000-1E00-00000E000000}"/>
              </a:ext>
            </a:extLst>
          </p:cNvPr>
          <p:cNvGrpSpPr/>
          <p:nvPr/>
        </p:nvGrpSpPr>
        <p:grpSpPr>
          <a:xfrm>
            <a:off x="2511783" y="1422254"/>
            <a:ext cx="7196541" cy="4277444"/>
            <a:chOff x="0" y="0"/>
            <a:chExt cx="7166755" cy="4457670"/>
          </a:xfrm>
        </p:grpSpPr>
        <p:graphicFrame>
          <p:nvGraphicFramePr>
            <p:cNvPr id="13" name="Chart 12">
              <a:extLst>
                <a:ext uri="{FF2B5EF4-FFF2-40B4-BE49-F238E27FC236}">
                  <a16:creationId xmlns:a16="http://schemas.microsoft.com/office/drawing/2014/main" id="{00000000-0008-0000-1E00-000002000000}"/>
                </a:ext>
              </a:extLst>
            </p:cNvPr>
            <p:cNvGraphicFramePr>
              <a:graphicFrameLocks/>
            </p:cNvGraphicFramePr>
            <p:nvPr>
              <p:extLst>
                <p:ext uri="{D42A27DB-BD31-4B8C-83A1-F6EECF244321}">
                  <p14:modId xmlns:p14="http://schemas.microsoft.com/office/powerpoint/2010/main" val="1870584448"/>
                </p:ext>
              </p:extLst>
            </p:nvPr>
          </p:nvGraphicFramePr>
          <p:xfrm>
            <a:off x="0" y="0"/>
            <a:ext cx="6400800" cy="3931920"/>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Box 6">
              <a:extLst>
                <a:ext uri="{FF2B5EF4-FFF2-40B4-BE49-F238E27FC236}">
                  <a16:creationId xmlns:a16="http://schemas.microsoft.com/office/drawing/2014/main" id="{00000000-0008-0000-1E00-000003000000}"/>
                </a:ext>
              </a:extLst>
            </p:cNvPr>
            <p:cNvSpPr txBox="1"/>
            <p:nvPr/>
          </p:nvSpPr>
          <p:spPr>
            <a:xfrm>
              <a:off x="1223704" y="4052238"/>
              <a:ext cx="4162425" cy="405432"/>
            </a:xfrm>
            <a:prstGeom prst="rect">
              <a:avLst/>
            </a:prstGeom>
            <a:noFill/>
          </p:spPr>
          <p:txBody>
            <a:bodyPr wrap="square"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000">
                  <a:solidFill>
                    <a:srgbClr val="000099"/>
                  </a:solidFill>
                </a:rPr>
                <a:t>Total value of support: $13.8 million</a:t>
              </a:r>
            </a:p>
          </p:txBody>
        </p:sp>
        <p:grpSp>
          <p:nvGrpSpPr>
            <p:cNvPr id="15" name="Group 14">
              <a:extLst>
                <a:ext uri="{FF2B5EF4-FFF2-40B4-BE49-F238E27FC236}">
                  <a16:creationId xmlns:a16="http://schemas.microsoft.com/office/drawing/2014/main" id="{00000000-0008-0000-1E00-00000D000000}"/>
                </a:ext>
              </a:extLst>
            </p:cNvPr>
            <p:cNvGrpSpPr/>
            <p:nvPr/>
          </p:nvGrpSpPr>
          <p:grpSpPr>
            <a:xfrm>
              <a:off x="1721776" y="3715429"/>
              <a:ext cx="5444979" cy="276999"/>
              <a:chOff x="1721776" y="3715429"/>
              <a:chExt cx="5444979" cy="276999"/>
            </a:xfrm>
          </p:grpSpPr>
          <p:sp>
            <p:nvSpPr>
              <p:cNvPr id="16" name="TextBox 8">
                <a:extLst>
                  <a:ext uri="{FF2B5EF4-FFF2-40B4-BE49-F238E27FC236}">
                    <a16:creationId xmlns:a16="http://schemas.microsoft.com/office/drawing/2014/main" id="{00000000-0008-0000-1E00-000005000000}"/>
                  </a:ext>
                </a:extLst>
              </p:cNvPr>
              <p:cNvSpPr txBox="1"/>
              <p:nvPr/>
            </p:nvSpPr>
            <p:spPr>
              <a:xfrm>
                <a:off x="1922180" y="3715429"/>
                <a:ext cx="5244575" cy="276999"/>
              </a:xfrm>
              <a:prstGeom prst="rect">
                <a:avLst/>
              </a:prstGeom>
              <a:noFill/>
            </p:spPr>
            <p:txBody>
              <a:bodyPr wrap="square"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200"/>
                  <a:t>Direct Support                                              Associated Support</a:t>
                </a:r>
              </a:p>
            </p:txBody>
          </p:sp>
          <p:sp>
            <p:nvSpPr>
              <p:cNvPr id="17" name="Rectangle 16">
                <a:extLst>
                  <a:ext uri="{FF2B5EF4-FFF2-40B4-BE49-F238E27FC236}">
                    <a16:creationId xmlns:a16="http://schemas.microsoft.com/office/drawing/2014/main" id="{00000000-0008-0000-1E00-000006000000}"/>
                  </a:ext>
                </a:extLst>
              </p:cNvPr>
              <p:cNvSpPr/>
              <p:nvPr/>
            </p:nvSpPr>
            <p:spPr>
              <a:xfrm>
                <a:off x="1721776" y="3749297"/>
                <a:ext cx="206426" cy="201382"/>
              </a:xfrm>
              <a:prstGeom prst="rect">
                <a:avLst/>
              </a:prstGeom>
              <a:solidFill>
                <a:schemeClr val="tx1">
                  <a:lumMod val="65000"/>
                  <a:lumOff val="35000"/>
                </a:schemeClr>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sz="4000"/>
              </a:p>
            </p:txBody>
          </p:sp>
          <p:sp>
            <p:nvSpPr>
              <p:cNvPr id="18" name="Rectangle 17">
                <a:extLst>
                  <a:ext uri="{FF2B5EF4-FFF2-40B4-BE49-F238E27FC236}">
                    <a16:creationId xmlns:a16="http://schemas.microsoft.com/office/drawing/2014/main" id="{00000000-0008-0000-1E00-000007000000}"/>
                  </a:ext>
                </a:extLst>
              </p:cNvPr>
              <p:cNvSpPr/>
              <p:nvPr/>
            </p:nvSpPr>
            <p:spPr>
              <a:xfrm>
                <a:off x="4129683" y="3744443"/>
                <a:ext cx="210312" cy="201168"/>
              </a:xfrm>
              <a:prstGeom prst="rect">
                <a:avLst/>
              </a:prstGeom>
              <a:pattFill prst="wdUpDiag">
                <a:fgClr>
                  <a:schemeClr val="tx1">
                    <a:lumMod val="65000"/>
                    <a:lumOff val="35000"/>
                  </a:schemeClr>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sz="4000"/>
              </a:p>
            </p:txBody>
          </p:sp>
        </p:grpSp>
      </p:grpSp>
    </p:spTree>
    <p:extLst>
      <p:ext uri="{BB962C8B-B14F-4D97-AF65-F5344CB8AC3E}">
        <p14:creationId xmlns:p14="http://schemas.microsoft.com/office/powerpoint/2010/main" val="713961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9369" y="657076"/>
            <a:ext cx="9295303" cy="431585"/>
          </a:xfrm>
        </p:spPr>
        <p:txBody>
          <a:bodyPr/>
          <a:lstStyle/>
          <a:p>
            <a:r>
              <a:rPr lang="en-US"/>
              <a:t>FY 2023 Support to ERCs in Biotechnology and Healthcare Sector: 5 Centers (ASSIST, ATP-Bio, CELL-MET, PATHS-UP, PreMiEr)</a:t>
            </a:r>
          </a:p>
        </p:txBody>
      </p:sp>
      <p:sp>
        <p:nvSpPr>
          <p:cNvPr id="9" name="Text Box 20"/>
          <p:cNvSpPr txBox="1">
            <a:spLocks noChangeArrowheads="1"/>
          </p:cNvSpPr>
          <p:nvPr/>
        </p:nvSpPr>
        <p:spPr bwMode="auto">
          <a:xfrm>
            <a:off x="1526363" y="5837367"/>
            <a:ext cx="9169744" cy="1025254"/>
          </a:xfrm>
          <a:prstGeom prst="rect">
            <a:avLst/>
          </a:prstGeom>
          <a:noFill/>
          <a:ln w="9525">
            <a:noFill/>
            <a:miter lim="800000"/>
            <a:headEnd/>
            <a:tailEnd/>
          </a:ln>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tabLst>
                <a:tab pos="514350" algn="l"/>
              </a:tabLst>
            </a:pPr>
            <a:r>
              <a:rPr lang="en-US" sz="1200" b="1" i="1"/>
              <a:t>NOTES:</a:t>
            </a:r>
            <a:r>
              <a:rPr lang="en-US" sz="1200" i="1"/>
              <a:t>	</a:t>
            </a:r>
          </a:p>
          <a:p>
            <a:pPr marL="171450" indent="-171450">
              <a:buFont typeface="Arial" pitchFamily="34" charset="0"/>
              <a:buChar char="•"/>
              <a:tabLst>
                <a:tab pos="514350" algn="l"/>
              </a:tabLst>
            </a:pPr>
            <a:r>
              <a:rPr lang="en-US" sz="1200" i="1">
                <a:latin typeface="Calibri" panose="020F0502020204030204" pitchFamily="34" charset="0"/>
                <a:cs typeface="Calibri" panose="020F0502020204030204" pitchFamily="34" charset="0"/>
              </a:rPr>
              <a:t>Sources of Support include Unrestricted Cash, Restricted Cash, In-Kind, and Associated Projects. Residuals are not included</a:t>
            </a:r>
          </a:p>
          <a:p>
            <a:pPr marL="171450" indent="-171450">
              <a:buFont typeface="Arial" pitchFamily="34" charset="0"/>
              <a:buChar char="•"/>
              <a:tabLst>
                <a:tab pos="514350" algn="l"/>
              </a:tabLst>
            </a:pPr>
            <a:r>
              <a:rPr lang="en-US" sz="1200" i="1">
                <a:latin typeface="Calibri" panose="020F0502020204030204" pitchFamily="34" charset="0"/>
                <a:cs typeface="Calibri" panose="020F0502020204030204" pitchFamily="34" charset="0"/>
              </a:rPr>
              <a:t>Non-NSF Government includes U.S. Government (not NSF), State government, local government, foreign government, and </a:t>
            </a:r>
            <a:br>
              <a:rPr lang="en-US" sz="1200" i="1">
                <a:latin typeface="Calibri" panose="020F0502020204030204" pitchFamily="34" charset="0"/>
                <a:cs typeface="Calibri" panose="020F0502020204030204" pitchFamily="34" charset="0"/>
              </a:rPr>
            </a:br>
            <a:r>
              <a:rPr lang="en-US" sz="1200" i="1">
                <a:latin typeface="Calibri" panose="020F0502020204030204" pitchFamily="34" charset="0"/>
                <a:cs typeface="Calibri" panose="020F0502020204030204" pitchFamily="34" charset="0"/>
              </a:rPr>
              <a:t>quasi-government research organizations</a:t>
            </a:r>
          </a:p>
          <a:p>
            <a:pPr marL="171450" indent="-171450">
              <a:buFont typeface="Arial" pitchFamily="34" charset="0"/>
              <a:buChar char="•"/>
              <a:tabLst>
                <a:tab pos="514350" algn="l"/>
              </a:tabLst>
            </a:pPr>
            <a:r>
              <a:rPr lang="en-US" sz="1200" i="1">
                <a:latin typeface="Calibri" panose="020F0502020204030204" pitchFamily="34" charset="0"/>
                <a:cs typeface="Calibri" panose="020F0502020204030204" pitchFamily="34" charset="0"/>
              </a:rPr>
              <a:t>Other Sources includes medical facilities, nonprofit organizations, private foundations, venture capitalists, and other sources</a:t>
            </a:r>
          </a:p>
        </p:txBody>
      </p:sp>
      <p:grpSp>
        <p:nvGrpSpPr>
          <p:cNvPr id="12" name="Group 11">
            <a:extLst>
              <a:ext uri="{FF2B5EF4-FFF2-40B4-BE49-F238E27FC236}">
                <a16:creationId xmlns:a16="http://schemas.microsoft.com/office/drawing/2014/main" id="{00000000-0008-0000-1F00-000009000000}"/>
              </a:ext>
            </a:extLst>
          </p:cNvPr>
          <p:cNvGrpSpPr/>
          <p:nvPr/>
        </p:nvGrpSpPr>
        <p:grpSpPr>
          <a:xfrm>
            <a:off x="2665897" y="1267073"/>
            <a:ext cx="6860206" cy="4581897"/>
            <a:chOff x="0" y="0"/>
            <a:chExt cx="6860206" cy="4765401"/>
          </a:xfrm>
        </p:grpSpPr>
        <p:graphicFrame>
          <p:nvGraphicFramePr>
            <p:cNvPr id="13" name="Chart 12">
              <a:extLst>
                <a:ext uri="{FF2B5EF4-FFF2-40B4-BE49-F238E27FC236}">
                  <a16:creationId xmlns:a16="http://schemas.microsoft.com/office/drawing/2014/main" id="{00000000-0008-0000-1F00-000002000000}"/>
                </a:ext>
              </a:extLst>
            </p:cNvPr>
            <p:cNvGraphicFramePr>
              <a:graphicFrameLocks/>
            </p:cNvGraphicFramePr>
            <p:nvPr>
              <p:extLst>
                <p:ext uri="{D42A27DB-BD31-4B8C-83A1-F6EECF244321}">
                  <p14:modId xmlns:p14="http://schemas.microsoft.com/office/powerpoint/2010/main" val="767694331"/>
                </p:ext>
              </p:extLst>
            </p:nvPr>
          </p:nvGraphicFramePr>
          <p:xfrm>
            <a:off x="0" y="0"/>
            <a:ext cx="6400800" cy="3931920"/>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Box 7">
              <a:extLst>
                <a:ext uri="{FF2B5EF4-FFF2-40B4-BE49-F238E27FC236}">
                  <a16:creationId xmlns:a16="http://schemas.microsoft.com/office/drawing/2014/main" id="{00000000-0008-0000-1F00-000003000000}"/>
                </a:ext>
              </a:extLst>
            </p:cNvPr>
            <p:cNvSpPr txBox="1"/>
            <p:nvPr/>
          </p:nvSpPr>
          <p:spPr>
            <a:xfrm>
              <a:off x="1339319" y="4343731"/>
              <a:ext cx="4241535" cy="42167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000">
                  <a:solidFill>
                    <a:srgbClr val="000099"/>
                  </a:solidFill>
                </a:rPr>
                <a:t>Total value of support: $45.5 million</a:t>
              </a:r>
            </a:p>
          </p:txBody>
        </p:sp>
        <p:grpSp>
          <p:nvGrpSpPr>
            <p:cNvPr id="15" name="Group 14">
              <a:extLst>
                <a:ext uri="{FF2B5EF4-FFF2-40B4-BE49-F238E27FC236}">
                  <a16:creationId xmlns:a16="http://schemas.microsoft.com/office/drawing/2014/main" id="{00000000-0008-0000-1F00-000004000000}"/>
                </a:ext>
              </a:extLst>
            </p:cNvPr>
            <p:cNvGrpSpPr/>
            <p:nvPr/>
          </p:nvGrpSpPr>
          <p:grpSpPr>
            <a:xfrm>
              <a:off x="1415227" y="4012406"/>
              <a:ext cx="5444979" cy="288093"/>
              <a:chOff x="1415227" y="4012406"/>
              <a:chExt cx="5423548" cy="288093"/>
            </a:xfrm>
          </p:grpSpPr>
          <p:sp>
            <p:nvSpPr>
              <p:cNvPr id="16" name="TextBox 9">
                <a:extLst>
                  <a:ext uri="{FF2B5EF4-FFF2-40B4-BE49-F238E27FC236}">
                    <a16:creationId xmlns:a16="http://schemas.microsoft.com/office/drawing/2014/main" id="{00000000-0008-0000-1F00-000005000000}"/>
                  </a:ext>
                </a:extLst>
              </p:cNvPr>
              <p:cNvSpPr txBox="1"/>
              <p:nvPr/>
            </p:nvSpPr>
            <p:spPr>
              <a:xfrm>
                <a:off x="1614842" y="4012406"/>
                <a:ext cx="5223933" cy="288093"/>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200"/>
                  <a:t>Direct Support                                              Associated Support</a:t>
                </a:r>
              </a:p>
            </p:txBody>
          </p:sp>
          <p:sp>
            <p:nvSpPr>
              <p:cNvPr id="17" name="Rectangle 16">
                <a:extLst>
                  <a:ext uri="{FF2B5EF4-FFF2-40B4-BE49-F238E27FC236}">
                    <a16:creationId xmlns:a16="http://schemas.microsoft.com/office/drawing/2014/main" id="{00000000-0008-0000-1F00-000006000000}"/>
                  </a:ext>
                </a:extLst>
              </p:cNvPr>
              <p:cNvSpPr/>
              <p:nvPr/>
            </p:nvSpPr>
            <p:spPr>
              <a:xfrm>
                <a:off x="1415227" y="4046274"/>
                <a:ext cx="205614" cy="201382"/>
              </a:xfrm>
              <a:prstGeom prst="rect">
                <a:avLst/>
              </a:prstGeom>
              <a:solidFill>
                <a:schemeClr val="tx1">
                  <a:lumMod val="65000"/>
                  <a:lumOff val="35000"/>
                </a:schemeClr>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sz="4000"/>
              </a:p>
            </p:txBody>
          </p:sp>
          <p:sp>
            <p:nvSpPr>
              <p:cNvPr id="18" name="Rectangle 17">
                <a:extLst>
                  <a:ext uri="{FF2B5EF4-FFF2-40B4-BE49-F238E27FC236}">
                    <a16:creationId xmlns:a16="http://schemas.microsoft.com/office/drawing/2014/main" id="{00000000-0008-0000-1F00-000007000000}"/>
                  </a:ext>
                </a:extLst>
              </p:cNvPr>
              <p:cNvSpPr/>
              <p:nvPr/>
            </p:nvSpPr>
            <p:spPr>
              <a:xfrm>
                <a:off x="3927507" y="4031895"/>
                <a:ext cx="209484" cy="201168"/>
              </a:xfrm>
              <a:prstGeom prst="rect">
                <a:avLst/>
              </a:prstGeom>
              <a:pattFill prst="wdUpDiag">
                <a:fgClr>
                  <a:schemeClr val="tx1">
                    <a:lumMod val="65000"/>
                    <a:lumOff val="35000"/>
                  </a:schemeClr>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sz="4000"/>
              </a:p>
            </p:txBody>
          </p:sp>
        </p:grpSp>
      </p:grpSp>
      <p:sp>
        <p:nvSpPr>
          <p:cNvPr id="3" name="Slide Number Placeholder 3">
            <a:extLst>
              <a:ext uri="{FF2B5EF4-FFF2-40B4-BE49-F238E27FC236}">
                <a16:creationId xmlns:a16="http://schemas.microsoft.com/office/drawing/2014/main" id="{26895E20-119C-5731-5373-F1BFCA74EA88}"/>
              </a:ext>
            </a:extLst>
          </p:cNvPr>
          <p:cNvSpPr>
            <a:spLocks noGrp="1"/>
          </p:cNvSpPr>
          <p:nvPr>
            <p:ph type="sldNum" sz="quarter" idx="12"/>
          </p:nvPr>
        </p:nvSpPr>
        <p:spPr>
          <a:xfrm>
            <a:off x="545527" y="685843"/>
            <a:ext cx="681907" cy="371040"/>
          </a:xfrm>
        </p:spPr>
        <p:txBody>
          <a:bodyPr/>
          <a:lstStyle/>
          <a:p>
            <a:r>
              <a:rPr lang="en-US">
                <a:solidFill>
                  <a:prstClr val="black"/>
                </a:solidFill>
              </a:rPr>
              <a:t>29</a:t>
            </a:r>
          </a:p>
        </p:txBody>
      </p:sp>
    </p:spTree>
    <p:extLst>
      <p:ext uri="{BB962C8B-B14F-4D97-AF65-F5344CB8AC3E}">
        <p14:creationId xmlns:p14="http://schemas.microsoft.com/office/powerpoint/2010/main" val="34448737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2791" y="678868"/>
            <a:ext cx="9591333" cy="399520"/>
          </a:xfrm>
        </p:spPr>
        <p:txBody>
          <a:bodyPr/>
          <a:lstStyle/>
          <a:p>
            <a:r>
              <a:rPr lang="en-US"/>
              <a:t>FY 2023 Support to ERCs in Energy, Sustainability, and Infrastructure Sector: 5 Centers (ASPIRE, CASFER, CBBG, CISTAR, NEWT)</a:t>
            </a:r>
          </a:p>
        </p:txBody>
      </p:sp>
      <p:sp>
        <p:nvSpPr>
          <p:cNvPr id="4" name="Slide Number Placeholder 3"/>
          <p:cNvSpPr>
            <a:spLocks noGrp="1"/>
          </p:cNvSpPr>
          <p:nvPr>
            <p:ph type="sldNum" sz="quarter" idx="12"/>
          </p:nvPr>
        </p:nvSpPr>
        <p:spPr/>
        <p:txBody>
          <a:bodyPr/>
          <a:lstStyle/>
          <a:p>
            <a:r>
              <a:rPr lang="en-US">
                <a:solidFill>
                  <a:prstClr val="black"/>
                </a:solidFill>
              </a:rPr>
              <a:t>30</a:t>
            </a:r>
          </a:p>
        </p:txBody>
      </p:sp>
      <p:sp>
        <p:nvSpPr>
          <p:cNvPr id="6" name="Text Box 20"/>
          <p:cNvSpPr txBox="1">
            <a:spLocks noChangeArrowheads="1"/>
          </p:cNvSpPr>
          <p:nvPr/>
        </p:nvSpPr>
        <p:spPr bwMode="auto">
          <a:xfrm>
            <a:off x="1526363" y="5820115"/>
            <a:ext cx="9169744" cy="1038132"/>
          </a:xfrm>
          <a:prstGeom prst="rect">
            <a:avLst/>
          </a:prstGeom>
          <a:noFill/>
          <a:ln w="9525">
            <a:noFill/>
            <a:miter lim="800000"/>
            <a:headEnd/>
            <a:tailEnd/>
          </a:ln>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tabLst>
                <a:tab pos="514350" algn="l"/>
              </a:tabLst>
            </a:pPr>
            <a:r>
              <a:rPr lang="en-US" sz="1200" b="1" i="1"/>
              <a:t>NOTES:</a:t>
            </a:r>
            <a:r>
              <a:rPr lang="en-US" sz="1200" i="1"/>
              <a:t>	</a:t>
            </a:r>
          </a:p>
          <a:p>
            <a:pPr marL="171450" indent="-171450">
              <a:buFont typeface="Arial" pitchFamily="34" charset="0"/>
              <a:buChar char="•"/>
              <a:tabLst>
                <a:tab pos="514350" algn="l"/>
              </a:tabLst>
            </a:pPr>
            <a:r>
              <a:rPr lang="en-US" sz="1200" i="1">
                <a:latin typeface="Calibri" panose="020F0502020204030204" pitchFamily="34" charset="0"/>
                <a:cs typeface="Calibri" panose="020F0502020204030204" pitchFamily="34" charset="0"/>
              </a:rPr>
              <a:t>Sources of Support include Unrestricted Cash, Restricted Cash, In-Kind, and Associated Projects. Residuals are not included</a:t>
            </a:r>
          </a:p>
          <a:p>
            <a:pPr marL="171450" indent="-171450">
              <a:buFont typeface="Arial" pitchFamily="34" charset="0"/>
              <a:buChar char="•"/>
              <a:tabLst>
                <a:tab pos="514350" algn="l"/>
              </a:tabLst>
            </a:pPr>
            <a:r>
              <a:rPr lang="en-US" sz="1200" i="1">
                <a:latin typeface="Calibri" panose="020F0502020204030204" pitchFamily="34" charset="0"/>
                <a:cs typeface="Calibri" panose="020F0502020204030204" pitchFamily="34" charset="0"/>
              </a:rPr>
              <a:t>Non-NSF Government includes U.S. Government (not NSF), State government, local government, foreign government, and </a:t>
            </a:r>
            <a:br>
              <a:rPr lang="en-US" sz="1200" i="1">
                <a:latin typeface="Calibri" panose="020F0502020204030204" pitchFamily="34" charset="0"/>
                <a:cs typeface="Calibri" panose="020F0502020204030204" pitchFamily="34" charset="0"/>
              </a:rPr>
            </a:br>
            <a:r>
              <a:rPr lang="en-US" sz="1200" i="1">
                <a:latin typeface="Calibri" panose="020F0502020204030204" pitchFamily="34" charset="0"/>
                <a:cs typeface="Calibri" panose="020F0502020204030204" pitchFamily="34" charset="0"/>
              </a:rPr>
              <a:t>quasi-government research organizations</a:t>
            </a:r>
          </a:p>
          <a:p>
            <a:pPr marL="171450" indent="-171450">
              <a:buFont typeface="Arial" pitchFamily="34" charset="0"/>
              <a:buChar char="•"/>
              <a:tabLst>
                <a:tab pos="514350" algn="l"/>
              </a:tabLst>
            </a:pPr>
            <a:r>
              <a:rPr lang="en-US" sz="1200" i="1">
                <a:latin typeface="Calibri" panose="020F0502020204030204" pitchFamily="34" charset="0"/>
                <a:cs typeface="Calibri" panose="020F0502020204030204" pitchFamily="34" charset="0"/>
              </a:rPr>
              <a:t>Other Sources includes medical facilities, nonprofit organizations, private foundations, venture capitalists, and other sources</a:t>
            </a:r>
          </a:p>
        </p:txBody>
      </p:sp>
      <p:grpSp>
        <p:nvGrpSpPr>
          <p:cNvPr id="12" name="Group 11">
            <a:extLst>
              <a:ext uri="{FF2B5EF4-FFF2-40B4-BE49-F238E27FC236}">
                <a16:creationId xmlns:a16="http://schemas.microsoft.com/office/drawing/2014/main" id="{00000000-0008-0000-2000-000009000000}"/>
              </a:ext>
            </a:extLst>
          </p:cNvPr>
          <p:cNvGrpSpPr/>
          <p:nvPr/>
        </p:nvGrpSpPr>
        <p:grpSpPr>
          <a:xfrm>
            <a:off x="2543164" y="1265434"/>
            <a:ext cx="7136142" cy="4508924"/>
            <a:chOff x="0" y="0"/>
            <a:chExt cx="7136142" cy="4700123"/>
          </a:xfrm>
        </p:grpSpPr>
        <p:graphicFrame>
          <p:nvGraphicFramePr>
            <p:cNvPr id="13" name="Chart 12">
              <a:extLst>
                <a:ext uri="{FF2B5EF4-FFF2-40B4-BE49-F238E27FC236}">
                  <a16:creationId xmlns:a16="http://schemas.microsoft.com/office/drawing/2014/main" id="{00000000-0008-0000-2000-000002000000}"/>
                </a:ext>
              </a:extLst>
            </p:cNvPr>
            <p:cNvGraphicFramePr>
              <a:graphicFrameLocks/>
            </p:cNvGraphicFramePr>
            <p:nvPr>
              <p:extLst>
                <p:ext uri="{D42A27DB-BD31-4B8C-83A1-F6EECF244321}">
                  <p14:modId xmlns:p14="http://schemas.microsoft.com/office/powerpoint/2010/main" val="3128049176"/>
                </p:ext>
              </p:extLst>
            </p:nvPr>
          </p:nvGraphicFramePr>
          <p:xfrm>
            <a:off x="0" y="0"/>
            <a:ext cx="6400800" cy="3931920"/>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Box 6">
              <a:extLst>
                <a:ext uri="{FF2B5EF4-FFF2-40B4-BE49-F238E27FC236}">
                  <a16:creationId xmlns:a16="http://schemas.microsoft.com/office/drawing/2014/main" id="{00000000-0008-0000-2000-000003000000}"/>
                </a:ext>
              </a:extLst>
            </p:cNvPr>
            <p:cNvSpPr txBox="1"/>
            <p:nvPr/>
          </p:nvSpPr>
          <p:spPr>
            <a:xfrm>
              <a:off x="1501244" y="4277499"/>
              <a:ext cx="4241536" cy="42262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000">
                  <a:solidFill>
                    <a:srgbClr val="000099"/>
                  </a:solidFill>
                </a:rPr>
                <a:t>Total value of support: $50.9 million</a:t>
              </a:r>
            </a:p>
          </p:txBody>
        </p:sp>
        <p:grpSp>
          <p:nvGrpSpPr>
            <p:cNvPr id="15" name="Group 14">
              <a:extLst>
                <a:ext uri="{FF2B5EF4-FFF2-40B4-BE49-F238E27FC236}">
                  <a16:creationId xmlns:a16="http://schemas.microsoft.com/office/drawing/2014/main" id="{00000000-0008-0000-2000-000004000000}"/>
                </a:ext>
              </a:extLst>
            </p:cNvPr>
            <p:cNvGrpSpPr/>
            <p:nvPr/>
          </p:nvGrpSpPr>
          <p:grpSpPr>
            <a:xfrm>
              <a:off x="1691163" y="3952875"/>
              <a:ext cx="5444979" cy="288745"/>
              <a:chOff x="1691163" y="3952875"/>
              <a:chExt cx="5423548" cy="288745"/>
            </a:xfrm>
          </p:grpSpPr>
          <p:sp>
            <p:nvSpPr>
              <p:cNvPr id="16" name="TextBox 8">
                <a:extLst>
                  <a:ext uri="{FF2B5EF4-FFF2-40B4-BE49-F238E27FC236}">
                    <a16:creationId xmlns:a16="http://schemas.microsoft.com/office/drawing/2014/main" id="{00000000-0008-0000-2000-000005000000}"/>
                  </a:ext>
                </a:extLst>
              </p:cNvPr>
              <p:cNvSpPr txBox="1"/>
              <p:nvPr/>
            </p:nvSpPr>
            <p:spPr>
              <a:xfrm>
                <a:off x="1890778" y="3952875"/>
                <a:ext cx="5223933" cy="288745"/>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200"/>
                  <a:t>Direct Support                                              Associated Support</a:t>
                </a:r>
              </a:p>
            </p:txBody>
          </p:sp>
          <p:sp>
            <p:nvSpPr>
              <p:cNvPr id="17" name="Rectangle 16">
                <a:extLst>
                  <a:ext uri="{FF2B5EF4-FFF2-40B4-BE49-F238E27FC236}">
                    <a16:creationId xmlns:a16="http://schemas.microsoft.com/office/drawing/2014/main" id="{00000000-0008-0000-2000-000006000000}"/>
                  </a:ext>
                </a:extLst>
              </p:cNvPr>
              <p:cNvSpPr/>
              <p:nvPr/>
            </p:nvSpPr>
            <p:spPr>
              <a:xfrm>
                <a:off x="1691163" y="3986743"/>
                <a:ext cx="205614" cy="201382"/>
              </a:xfrm>
              <a:prstGeom prst="rect">
                <a:avLst/>
              </a:prstGeom>
              <a:solidFill>
                <a:schemeClr val="tx1">
                  <a:lumMod val="65000"/>
                  <a:lumOff val="35000"/>
                </a:schemeClr>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sz="4000"/>
              </a:p>
            </p:txBody>
          </p:sp>
          <p:sp>
            <p:nvSpPr>
              <p:cNvPr id="18" name="Rectangle 17">
                <a:extLst>
                  <a:ext uri="{FF2B5EF4-FFF2-40B4-BE49-F238E27FC236}">
                    <a16:creationId xmlns:a16="http://schemas.microsoft.com/office/drawing/2014/main" id="{00000000-0008-0000-2000-000007000000}"/>
                  </a:ext>
                </a:extLst>
              </p:cNvPr>
              <p:cNvSpPr/>
              <p:nvPr/>
            </p:nvSpPr>
            <p:spPr>
              <a:xfrm>
                <a:off x="4203443" y="3972364"/>
                <a:ext cx="209484" cy="201168"/>
              </a:xfrm>
              <a:prstGeom prst="rect">
                <a:avLst/>
              </a:prstGeom>
              <a:pattFill prst="wdUpDiag">
                <a:fgClr>
                  <a:schemeClr val="tx1">
                    <a:lumMod val="65000"/>
                    <a:lumOff val="35000"/>
                  </a:schemeClr>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sz="4000"/>
              </a:p>
            </p:txBody>
          </p:sp>
        </p:grpSp>
      </p:grpSp>
    </p:spTree>
    <p:extLst>
      <p:ext uri="{BB962C8B-B14F-4D97-AF65-F5344CB8AC3E}">
        <p14:creationId xmlns:p14="http://schemas.microsoft.com/office/powerpoint/2010/main" val="17500598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6213" y="692798"/>
            <a:ext cx="10512311" cy="586228"/>
          </a:xfrm>
        </p:spPr>
        <p:txBody>
          <a:bodyPr/>
          <a:lstStyle/>
          <a:p>
            <a:r>
              <a:rPr lang="en-US"/>
              <a:t>FY 2023 Support to ERCs in Micro/Optoelectronics, Sensing, and Information Technology Sector: 5 Centers (CQN, CS3, IoT4Ag, POETS, TANMS)</a:t>
            </a:r>
            <a:br>
              <a:rPr lang="en-US">
                <a:solidFill>
                  <a:prstClr val="black"/>
                </a:solidFill>
              </a:rPr>
            </a:br>
            <a:endParaRPr lang="en-US"/>
          </a:p>
        </p:txBody>
      </p:sp>
      <p:sp>
        <p:nvSpPr>
          <p:cNvPr id="4" name="Slide Number Placeholder 3"/>
          <p:cNvSpPr>
            <a:spLocks noGrp="1"/>
          </p:cNvSpPr>
          <p:nvPr>
            <p:ph type="sldNum" sz="quarter" idx="12"/>
          </p:nvPr>
        </p:nvSpPr>
        <p:spPr/>
        <p:txBody>
          <a:bodyPr/>
          <a:lstStyle/>
          <a:p>
            <a:r>
              <a:rPr lang="en-US">
                <a:solidFill>
                  <a:prstClr val="black"/>
                </a:solidFill>
              </a:rPr>
              <a:t>31</a:t>
            </a:r>
          </a:p>
        </p:txBody>
      </p:sp>
      <p:sp>
        <p:nvSpPr>
          <p:cNvPr id="8" name="Text Box 20"/>
          <p:cNvSpPr txBox="1">
            <a:spLocks noChangeArrowheads="1"/>
          </p:cNvSpPr>
          <p:nvPr/>
        </p:nvSpPr>
        <p:spPr bwMode="auto">
          <a:xfrm>
            <a:off x="1524590" y="5828742"/>
            <a:ext cx="9145227" cy="1031693"/>
          </a:xfrm>
          <a:prstGeom prst="rect">
            <a:avLst/>
          </a:prstGeom>
          <a:noFill/>
          <a:ln w="9525">
            <a:noFill/>
            <a:miter lim="800000"/>
            <a:headEnd/>
            <a:tailEnd/>
          </a:ln>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tabLst>
                <a:tab pos="514350" algn="l"/>
              </a:tabLst>
            </a:pPr>
            <a:r>
              <a:rPr lang="en-US" sz="1200" b="1" i="1"/>
              <a:t>NOTES:</a:t>
            </a:r>
            <a:r>
              <a:rPr lang="en-US" sz="1200" i="1"/>
              <a:t>	</a:t>
            </a:r>
          </a:p>
          <a:p>
            <a:pPr marL="171450" indent="-171450">
              <a:buFont typeface="Arial" pitchFamily="34" charset="0"/>
              <a:buChar char="•"/>
              <a:tabLst>
                <a:tab pos="514350" algn="l"/>
              </a:tabLst>
            </a:pPr>
            <a:r>
              <a:rPr lang="en-US" sz="1200" i="1">
                <a:latin typeface="Calibri" panose="020F0502020204030204" pitchFamily="34" charset="0"/>
                <a:cs typeface="Calibri" panose="020F0502020204030204" pitchFamily="34" charset="0"/>
              </a:rPr>
              <a:t>Sources of Support include Unrestricted Cash, Restricted Cash, In-Kind, and Associated Projects. Residuals are not included</a:t>
            </a:r>
          </a:p>
          <a:p>
            <a:pPr marL="171450" indent="-171450">
              <a:buFont typeface="Arial" pitchFamily="34" charset="0"/>
              <a:buChar char="•"/>
              <a:tabLst>
                <a:tab pos="514350" algn="l"/>
              </a:tabLst>
            </a:pPr>
            <a:r>
              <a:rPr lang="en-US" sz="1200" i="1">
                <a:latin typeface="Calibri" panose="020F0502020204030204" pitchFamily="34" charset="0"/>
                <a:cs typeface="Calibri" panose="020F0502020204030204" pitchFamily="34" charset="0"/>
              </a:rPr>
              <a:t>Non-NSF Government includes U.S. Government (not NSF), State government, local government, foreign government, and </a:t>
            </a:r>
            <a:br>
              <a:rPr lang="en-US" sz="1200" i="1">
                <a:latin typeface="Calibri" panose="020F0502020204030204" pitchFamily="34" charset="0"/>
                <a:cs typeface="Calibri" panose="020F0502020204030204" pitchFamily="34" charset="0"/>
              </a:rPr>
            </a:br>
            <a:r>
              <a:rPr lang="en-US" sz="1200" i="1">
                <a:latin typeface="Calibri" panose="020F0502020204030204" pitchFamily="34" charset="0"/>
                <a:cs typeface="Calibri" panose="020F0502020204030204" pitchFamily="34" charset="0"/>
              </a:rPr>
              <a:t>quasi-government research organizations</a:t>
            </a:r>
          </a:p>
          <a:p>
            <a:pPr marL="171450" indent="-171450">
              <a:buFont typeface="Arial" pitchFamily="34" charset="0"/>
              <a:buChar char="•"/>
              <a:tabLst>
                <a:tab pos="514350" algn="l"/>
              </a:tabLst>
            </a:pPr>
            <a:r>
              <a:rPr lang="en-US" sz="1200" i="1">
                <a:latin typeface="Calibri" panose="020F0502020204030204" pitchFamily="34" charset="0"/>
                <a:cs typeface="Calibri" panose="020F0502020204030204" pitchFamily="34" charset="0"/>
              </a:rPr>
              <a:t>Other Sources includes medical facilities, nonprofit organizations, private foundations, venture capitalists, and other sources</a:t>
            </a:r>
          </a:p>
        </p:txBody>
      </p:sp>
      <p:grpSp>
        <p:nvGrpSpPr>
          <p:cNvPr id="12" name="Group 11">
            <a:extLst>
              <a:ext uri="{FF2B5EF4-FFF2-40B4-BE49-F238E27FC236}">
                <a16:creationId xmlns:a16="http://schemas.microsoft.com/office/drawing/2014/main" id="{00000000-0008-0000-2100-000009000000}"/>
              </a:ext>
            </a:extLst>
          </p:cNvPr>
          <p:cNvGrpSpPr/>
          <p:nvPr/>
        </p:nvGrpSpPr>
        <p:grpSpPr>
          <a:xfrm>
            <a:off x="2571529" y="1382472"/>
            <a:ext cx="7048943" cy="4395449"/>
            <a:chOff x="0" y="0"/>
            <a:chExt cx="7048943" cy="4571333"/>
          </a:xfrm>
        </p:grpSpPr>
        <p:graphicFrame>
          <p:nvGraphicFramePr>
            <p:cNvPr id="13" name="Chart 12">
              <a:extLst>
                <a:ext uri="{FF2B5EF4-FFF2-40B4-BE49-F238E27FC236}">
                  <a16:creationId xmlns:a16="http://schemas.microsoft.com/office/drawing/2014/main" id="{00000000-0008-0000-2100-000002000000}"/>
                </a:ext>
              </a:extLst>
            </p:cNvPr>
            <p:cNvGraphicFramePr>
              <a:graphicFrameLocks/>
            </p:cNvGraphicFramePr>
            <p:nvPr>
              <p:extLst>
                <p:ext uri="{D42A27DB-BD31-4B8C-83A1-F6EECF244321}">
                  <p14:modId xmlns:p14="http://schemas.microsoft.com/office/powerpoint/2010/main" val="3242585672"/>
                </p:ext>
              </p:extLst>
            </p:nvPr>
          </p:nvGraphicFramePr>
          <p:xfrm>
            <a:off x="0" y="0"/>
            <a:ext cx="6400800" cy="3931920"/>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Box 7">
              <a:extLst>
                <a:ext uri="{FF2B5EF4-FFF2-40B4-BE49-F238E27FC236}">
                  <a16:creationId xmlns:a16="http://schemas.microsoft.com/office/drawing/2014/main" id="{00000000-0008-0000-2100-000003000000}"/>
                </a:ext>
              </a:extLst>
            </p:cNvPr>
            <p:cNvSpPr txBox="1"/>
            <p:nvPr/>
          </p:nvSpPr>
          <p:spPr>
            <a:xfrm>
              <a:off x="1667932" y="4149678"/>
              <a:ext cx="4224867" cy="421655"/>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000">
                  <a:solidFill>
                    <a:srgbClr val="000099"/>
                  </a:solidFill>
                </a:rPr>
                <a:t>Total value of support: $68.4 million</a:t>
              </a:r>
            </a:p>
          </p:txBody>
        </p:sp>
        <p:grpSp>
          <p:nvGrpSpPr>
            <p:cNvPr id="15" name="Group 14">
              <a:extLst>
                <a:ext uri="{FF2B5EF4-FFF2-40B4-BE49-F238E27FC236}">
                  <a16:creationId xmlns:a16="http://schemas.microsoft.com/office/drawing/2014/main" id="{00000000-0008-0000-2100-000004000000}"/>
                </a:ext>
              </a:extLst>
            </p:cNvPr>
            <p:cNvGrpSpPr/>
            <p:nvPr/>
          </p:nvGrpSpPr>
          <p:grpSpPr>
            <a:xfrm>
              <a:off x="1625395" y="3676650"/>
              <a:ext cx="5423548" cy="288083"/>
              <a:chOff x="1625395" y="3676650"/>
              <a:chExt cx="5423548" cy="288083"/>
            </a:xfrm>
          </p:grpSpPr>
          <p:sp>
            <p:nvSpPr>
              <p:cNvPr id="16" name="TextBox 9">
                <a:extLst>
                  <a:ext uri="{FF2B5EF4-FFF2-40B4-BE49-F238E27FC236}">
                    <a16:creationId xmlns:a16="http://schemas.microsoft.com/office/drawing/2014/main" id="{00000000-0008-0000-2100-000005000000}"/>
                  </a:ext>
                </a:extLst>
              </p:cNvPr>
              <p:cNvSpPr txBox="1"/>
              <p:nvPr/>
            </p:nvSpPr>
            <p:spPr>
              <a:xfrm>
                <a:off x="1825010" y="3676650"/>
                <a:ext cx="5223933" cy="288083"/>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200"/>
                  <a:t>Direct Support                                              Associated Support</a:t>
                </a:r>
              </a:p>
            </p:txBody>
          </p:sp>
          <p:sp>
            <p:nvSpPr>
              <p:cNvPr id="17" name="Rectangle 16">
                <a:extLst>
                  <a:ext uri="{FF2B5EF4-FFF2-40B4-BE49-F238E27FC236}">
                    <a16:creationId xmlns:a16="http://schemas.microsoft.com/office/drawing/2014/main" id="{00000000-0008-0000-2100-000006000000}"/>
                  </a:ext>
                </a:extLst>
              </p:cNvPr>
              <p:cNvSpPr/>
              <p:nvPr/>
            </p:nvSpPr>
            <p:spPr>
              <a:xfrm>
                <a:off x="1625395" y="3710518"/>
                <a:ext cx="205614" cy="201382"/>
              </a:xfrm>
              <a:prstGeom prst="rect">
                <a:avLst/>
              </a:prstGeom>
              <a:solidFill>
                <a:schemeClr val="tx1">
                  <a:lumMod val="65000"/>
                  <a:lumOff val="35000"/>
                </a:schemeClr>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sz="4000"/>
              </a:p>
            </p:txBody>
          </p:sp>
          <p:sp>
            <p:nvSpPr>
              <p:cNvPr id="18" name="Rectangle 17">
                <a:extLst>
                  <a:ext uri="{FF2B5EF4-FFF2-40B4-BE49-F238E27FC236}">
                    <a16:creationId xmlns:a16="http://schemas.microsoft.com/office/drawing/2014/main" id="{00000000-0008-0000-2100-000007000000}"/>
                  </a:ext>
                </a:extLst>
              </p:cNvPr>
              <p:cNvSpPr/>
              <p:nvPr/>
            </p:nvSpPr>
            <p:spPr>
              <a:xfrm>
                <a:off x="4137674" y="3696139"/>
                <a:ext cx="210312" cy="201168"/>
              </a:xfrm>
              <a:prstGeom prst="rect">
                <a:avLst/>
              </a:prstGeom>
              <a:pattFill prst="wdUpDiag">
                <a:fgClr>
                  <a:schemeClr val="tx1">
                    <a:lumMod val="65000"/>
                    <a:lumOff val="35000"/>
                  </a:schemeClr>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sz="4000"/>
              </a:p>
            </p:txBody>
          </p:sp>
        </p:grpSp>
      </p:grpSp>
    </p:spTree>
    <p:extLst>
      <p:ext uri="{BB962C8B-B14F-4D97-AF65-F5344CB8AC3E}">
        <p14:creationId xmlns:p14="http://schemas.microsoft.com/office/powerpoint/2010/main" val="382417966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6213" y="505850"/>
            <a:ext cx="5575665" cy="728156"/>
          </a:xfrm>
        </p:spPr>
        <p:txBody>
          <a:bodyPr/>
          <a:lstStyle/>
          <a:p>
            <a:r>
              <a:rPr lang="en-US">
                <a:solidFill>
                  <a:srgbClr val="000000"/>
                </a:solidFill>
                <a:ea typeface="Lucida Grande"/>
                <a:cs typeface="Lucida Grande"/>
              </a:rPr>
              <a:t>FY 2023 Expenditures by Type of Research: All ERCs</a:t>
            </a:r>
            <a:endParaRPr lang="en-US"/>
          </a:p>
        </p:txBody>
      </p:sp>
      <p:sp>
        <p:nvSpPr>
          <p:cNvPr id="4" name="Slide Number Placeholder 3"/>
          <p:cNvSpPr>
            <a:spLocks noGrp="1"/>
          </p:cNvSpPr>
          <p:nvPr>
            <p:ph type="sldNum" sz="quarter" idx="12"/>
          </p:nvPr>
        </p:nvSpPr>
        <p:spPr/>
        <p:txBody>
          <a:bodyPr/>
          <a:lstStyle/>
          <a:p>
            <a:r>
              <a:rPr lang="en-US">
                <a:solidFill>
                  <a:prstClr val="black"/>
                </a:solidFill>
              </a:rPr>
              <a:t>32</a:t>
            </a:r>
          </a:p>
        </p:txBody>
      </p:sp>
      <p:grpSp>
        <p:nvGrpSpPr>
          <p:cNvPr id="13" name="Group 12">
            <a:extLst>
              <a:ext uri="{FF2B5EF4-FFF2-40B4-BE49-F238E27FC236}">
                <a16:creationId xmlns:a16="http://schemas.microsoft.com/office/drawing/2014/main" id="{00000000-0008-0000-2200-00000D000000}"/>
              </a:ext>
            </a:extLst>
          </p:cNvPr>
          <p:cNvGrpSpPr/>
          <p:nvPr/>
        </p:nvGrpSpPr>
        <p:grpSpPr>
          <a:xfrm>
            <a:off x="2247900" y="1217142"/>
            <a:ext cx="7696200" cy="5028053"/>
            <a:chOff x="0" y="0"/>
            <a:chExt cx="5937928" cy="5576856"/>
          </a:xfrm>
        </p:grpSpPr>
        <p:grpSp>
          <p:nvGrpSpPr>
            <p:cNvPr id="14" name="Group 13">
              <a:extLst>
                <a:ext uri="{FF2B5EF4-FFF2-40B4-BE49-F238E27FC236}">
                  <a16:creationId xmlns:a16="http://schemas.microsoft.com/office/drawing/2014/main" id="{00000000-0008-0000-2200-000002000000}"/>
                </a:ext>
              </a:extLst>
            </p:cNvPr>
            <p:cNvGrpSpPr/>
            <p:nvPr/>
          </p:nvGrpSpPr>
          <p:grpSpPr>
            <a:xfrm>
              <a:off x="0" y="0"/>
              <a:ext cx="5937928" cy="4973587"/>
              <a:chOff x="0" y="0"/>
              <a:chExt cx="5937928" cy="4973587"/>
            </a:xfrm>
          </p:grpSpPr>
          <p:graphicFrame>
            <p:nvGraphicFramePr>
              <p:cNvPr id="16" name="Chart 15">
                <a:extLst>
                  <a:ext uri="{FF2B5EF4-FFF2-40B4-BE49-F238E27FC236}">
                    <a16:creationId xmlns:a16="http://schemas.microsoft.com/office/drawing/2014/main" id="{00000000-0008-0000-2200-000003000000}"/>
                  </a:ext>
                </a:extLst>
              </p:cNvPr>
              <p:cNvGraphicFramePr>
                <a:graphicFrameLocks/>
              </p:cNvGraphicFramePr>
              <p:nvPr>
                <p:extLst>
                  <p:ext uri="{D42A27DB-BD31-4B8C-83A1-F6EECF244321}">
                    <p14:modId xmlns:p14="http://schemas.microsoft.com/office/powerpoint/2010/main" val="2242527856"/>
                  </p:ext>
                </p:extLst>
              </p:nvPr>
            </p:nvGraphicFramePr>
            <p:xfrm>
              <a:off x="0" y="0"/>
              <a:ext cx="5937928" cy="4574802"/>
            </p:xfrm>
            <a:graphic>
              <a:graphicData uri="http://schemas.openxmlformats.org/drawingml/2006/chart">
                <c:chart xmlns:c="http://schemas.openxmlformats.org/drawingml/2006/chart" xmlns:r="http://schemas.openxmlformats.org/officeDocument/2006/relationships" r:id="rId3"/>
              </a:graphicData>
            </a:graphic>
          </p:graphicFrame>
          <p:sp>
            <p:nvSpPr>
              <p:cNvPr id="17" name="TextBox 1">
                <a:extLst>
                  <a:ext uri="{FF2B5EF4-FFF2-40B4-BE49-F238E27FC236}">
                    <a16:creationId xmlns:a16="http://schemas.microsoft.com/office/drawing/2014/main" id="{00000000-0008-0000-2200-000004000000}"/>
                  </a:ext>
                </a:extLst>
              </p:cNvPr>
              <p:cNvSpPr txBox="1"/>
              <p:nvPr/>
            </p:nvSpPr>
            <p:spPr>
              <a:xfrm>
                <a:off x="2251830" y="4251499"/>
                <a:ext cx="1148582" cy="722088"/>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defRPr/>
                </a:pPr>
                <a:r>
                  <a:rPr lang="en-US" sz="1200" b="1" kern="0">
                    <a:solidFill>
                      <a:sysClr val="windowText" lastClr="000000"/>
                    </a:solidFill>
                    <a:latin typeface="Calibri"/>
                  </a:rPr>
                  <a:t>Non-Translational Research</a:t>
                </a:r>
                <a:br>
                  <a:rPr lang="en-US" sz="1200" b="1" kern="0">
                    <a:solidFill>
                      <a:sysClr val="windowText" lastClr="000000"/>
                    </a:solidFill>
                    <a:latin typeface="Calibri"/>
                  </a:rPr>
                </a:br>
                <a:r>
                  <a:rPr lang="en-US" sz="1200" b="1" kern="0">
                    <a:solidFill>
                      <a:sysClr val="windowText" lastClr="000000"/>
                    </a:solidFill>
                    <a:latin typeface="Calibri"/>
                  </a:rPr>
                  <a:t>(74.96%)</a:t>
                </a:r>
                <a:endParaRPr lang="en-US" kern="0">
                  <a:solidFill>
                    <a:sysClr val="windowText" lastClr="000000"/>
                  </a:solidFill>
                  <a:latin typeface="Calibri"/>
                </a:endParaRPr>
              </a:p>
            </p:txBody>
          </p:sp>
          <p:sp>
            <p:nvSpPr>
              <p:cNvPr id="18" name="TextBox 1">
                <a:extLst>
                  <a:ext uri="{FF2B5EF4-FFF2-40B4-BE49-F238E27FC236}">
                    <a16:creationId xmlns:a16="http://schemas.microsoft.com/office/drawing/2014/main" id="{00000000-0008-0000-2200-000005000000}"/>
                  </a:ext>
                </a:extLst>
              </p:cNvPr>
              <p:cNvSpPr txBox="1"/>
              <p:nvPr/>
            </p:nvSpPr>
            <p:spPr>
              <a:xfrm>
                <a:off x="97711" y="4232812"/>
                <a:ext cx="1392645" cy="657646"/>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defRPr/>
                </a:pPr>
                <a:r>
                  <a:rPr lang="en-US" sz="1200" b="1" kern="0">
                    <a:solidFill>
                      <a:sysClr val="windowText" lastClr="000000"/>
                    </a:solidFill>
                    <a:latin typeface="Calibri"/>
                  </a:rPr>
                  <a:t>Translational</a:t>
                </a:r>
                <a:br>
                  <a:rPr lang="en-US" sz="1200" b="1" kern="0">
                    <a:solidFill>
                      <a:sysClr val="windowText" lastClr="000000"/>
                    </a:solidFill>
                    <a:latin typeface="Calibri"/>
                  </a:rPr>
                </a:br>
                <a:r>
                  <a:rPr lang="en-US" sz="1200" b="1" kern="0">
                    <a:solidFill>
                      <a:sysClr val="windowText" lastClr="000000"/>
                    </a:solidFill>
                    <a:latin typeface="Calibri"/>
                  </a:rPr>
                  <a:t>Research</a:t>
                </a:r>
                <a:br>
                  <a:rPr lang="en-US" sz="1200" b="1" kern="0">
                    <a:solidFill>
                      <a:sysClr val="windowText" lastClr="000000"/>
                    </a:solidFill>
                    <a:latin typeface="Calibri"/>
                  </a:rPr>
                </a:br>
                <a:r>
                  <a:rPr lang="en-US" sz="1200" b="1" kern="0">
                    <a:solidFill>
                      <a:sysClr val="windowText" lastClr="000000"/>
                    </a:solidFill>
                    <a:latin typeface="Calibri"/>
                  </a:rPr>
                  <a:t>(25.04%)</a:t>
                </a:r>
              </a:p>
            </p:txBody>
          </p:sp>
          <p:sp>
            <p:nvSpPr>
              <p:cNvPr id="19" name="TextBox 6">
                <a:extLst>
                  <a:ext uri="{FF2B5EF4-FFF2-40B4-BE49-F238E27FC236}">
                    <a16:creationId xmlns:a16="http://schemas.microsoft.com/office/drawing/2014/main" id="{00000000-0008-0000-2200-000007000000}"/>
                  </a:ext>
                </a:extLst>
              </p:cNvPr>
              <p:cNvSpPr txBox="1"/>
              <p:nvPr/>
            </p:nvSpPr>
            <p:spPr>
              <a:xfrm>
                <a:off x="2176140" y="1538202"/>
                <a:ext cx="1005838" cy="285750"/>
              </a:xfrm>
              <a:prstGeom prst="rect">
                <a:avLst/>
              </a:prstGeom>
              <a:noFill/>
              <a:ln w="9525" cmpd="sng">
                <a:noFill/>
              </a:ln>
              <a:effectLst/>
            </p:spPr>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defRPr/>
                </a:pPr>
                <a:r>
                  <a:rPr lang="en-US" kern="0">
                    <a:solidFill>
                      <a:sysClr val="windowText" lastClr="000000"/>
                    </a:solidFill>
                    <a:latin typeface="Calibri"/>
                  </a:rPr>
                  <a:t>$63,027,874  </a:t>
                </a:r>
              </a:p>
            </p:txBody>
          </p:sp>
          <p:sp>
            <p:nvSpPr>
              <p:cNvPr id="20" name="TextBox 8">
                <a:extLst>
                  <a:ext uri="{FF2B5EF4-FFF2-40B4-BE49-F238E27FC236}">
                    <a16:creationId xmlns:a16="http://schemas.microsoft.com/office/drawing/2014/main" id="{00000000-0008-0000-2200-000009000000}"/>
                  </a:ext>
                </a:extLst>
              </p:cNvPr>
              <p:cNvSpPr txBox="1"/>
              <p:nvPr/>
            </p:nvSpPr>
            <p:spPr>
              <a:xfrm>
                <a:off x="2177163" y="3169330"/>
                <a:ext cx="1028700" cy="257175"/>
              </a:xfrm>
              <a:prstGeom prst="rect">
                <a:avLst/>
              </a:prstGeom>
              <a:noFill/>
              <a:ln w="9525" cmpd="sng">
                <a:noFill/>
              </a:ln>
              <a:effectLst/>
            </p:spPr>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defRPr/>
                </a:pPr>
                <a:r>
                  <a:rPr lang="en-US" kern="0">
                    <a:solidFill>
                      <a:sysClr val="windowText" lastClr="000000"/>
                    </a:solidFill>
                    <a:latin typeface="Calibri"/>
                  </a:rPr>
                  <a:t>$35,283,463 </a:t>
                </a:r>
              </a:p>
            </p:txBody>
          </p:sp>
          <p:sp>
            <p:nvSpPr>
              <p:cNvPr id="21" name="TextBox 9">
                <a:extLst>
                  <a:ext uri="{FF2B5EF4-FFF2-40B4-BE49-F238E27FC236}">
                    <a16:creationId xmlns:a16="http://schemas.microsoft.com/office/drawing/2014/main" id="{00000000-0008-0000-2200-00000A000000}"/>
                  </a:ext>
                </a:extLst>
              </p:cNvPr>
              <p:cNvSpPr txBox="1"/>
              <p:nvPr/>
            </p:nvSpPr>
            <p:spPr>
              <a:xfrm>
                <a:off x="2159355" y="384084"/>
                <a:ext cx="1046508" cy="270974"/>
              </a:xfrm>
              <a:prstGeom prst="rect">
                <a:avLst/>
              </a:prstGeom>
              <a:noFill/>
              <a:ln w="9525" cmpd="sng">
                <a:noFill/>
              </a:ln>
              <a:effectLst/>
            </p:spPr>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defRPr/>
                </a:pPr>
                <a:r>
                  <a:rPr lang="en-US" kern="0">
                    <a:solidFill>
                      <a:sysClr val="windowText" lastClr="000000"/>
                    </a:solidFill>
                    <a:latin typeface="Calibri"/>
                  </a:rPr>
                  <a:t>$856,910  </a:t>
                </a:r>
              </a:p>
            </p:txBody>
          </p:sp>
        </p:grpSp>
        <p:sp>
          <p:nvSpPr>
            <p:cNvPr id="15" name="Text Box 4">
              <a:extLst>
                <a:ext uri="{FF2B5EF4-FFF2-40B4-BE49-F238E27FC236}">
                  <a16:creationId xmlns:a16="http://schemas.microsoft.com/office/drawing/2014/main" id="{00000000-0008-0000-2200-00000B000000}"/>
                </a:ext>
              </a:extLst>
            </p:cNvPr>
            <p:cNvSpPr txBox="1">
              <a:spLocks noChangeArrowheads="1"/>
            </p:cNvSpPr>
            <p:nvPr/>
          </p:nvSpPr>
          <p:spPr bwMode="auto">
            <a:xfrm>
              <a:off x="734543" y="5129934"/>
              <a:ext cx="3913938" cy="446922"/>
            </a:xfrm>
            <a:prstGeom prst="rect">
              <a:avLst/>
            </a:prstGeom>
            <a:noFill/>
            <a:ln w="9525">
              <a:noFill/>
              <a:miter lim="800000"/>
              <a:headEnd/>
              <a:tailEnd/>
            </a:ln>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defRPr/>
              </a:pPr>
              <a:r>
                <a:rPr lang="en-US" sz="2000" kern="0" dirty="0">
                  <a:solidFill>
                    <a:srgbClr val="000099"/>
                  </a:solidFill>
                  <a:latin typeface="Calibri"/>
                </a:rPr>
                <a:t>Total value of support: $132.3 million                   </a:t>
              </a:r>
            </a:p>
          </p:txBody>
        </p:sp>
      </p:grpSp>
    </p:spTree>
    <p:extLst>
      <p:ext uri="{BB962C8B-B14F-4D97-AF65-F5344CB8AC3E}">
        <p14:creationId xmlns:p14="http://schemas.microsoft.com/office/powerpoint/2010/main" val="291677512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6214" y="745744"/>
            <a:ext cx="10101612" cy="242213"/>
          </a:xfrm>
        </p:spPr>
        <p:txBody>
          <a:bodyPr/>
          <a:lstStyle/>
          <a:p>
            <a:r>
              <a:rPr lang="en-US">
                <a:solidFill>
                  <a:srgbClr val="000000"/>
                </a:solidFill>
                <a:ea typeface="Lucida Grande"/>
                <a:cs typeface="Lucida Grande"/>
              </a:rPr>
              <a:t>FY 2023 Expenditures by Type of Research: Advanced Manufacturing</a:t>
            </a:r>
            <a:endParaRPr lang="en-US"/>
          </a:p>
        </p:txBody>
      </p:sp>
      <p:sp>
        <p:nvSpPr>
          <p:cNvPr id="4" name="Slide Number Placeholder 3"/>
          <p:cNvSpPr>
            <a:spLocks noGrp="1"/>
          </p:cNvSpPr>
          <p:nvPr>
            <p:ph type="sldNum" sz="quarter" idx="12"/>
          </p:nvPr>
        </p:nvSpPr>
        <p:spPr/>
        <p:txBody>
          <a:bodyPr/>
          <a:lstStyle/>
          <a:p>
            <a:r>
              <a:rPr lang="en-US">
                <a:solidFill>
                  <a:prstClr val="black"/>
                </a:solidFill>
              </a:rPr>
              <a:t>33</a:t>
            </a:r>
          </a:p>
        </p:txBody>
      </p:sp>
      <p:sp>
        <p:nvSpPr>
          <p:cNvPr id="27" name="TextBox 6"/>
          <p:cNvSpPr txBox="1"/>
          <p:nvPr/>
        </p:nvSpPr>
        <p:spPr>
          <a:xfrm>
            <a:off x="3434930" y="1601396"/>
            <a:ext cx="4489871" cy="3250522"/>
          </a:xfrm>
          <a:prstGeom prst="rect">
            <a:avLst/>
          </a:prstGeom>
          <a:solidFill>
            <a:sysClr val="window" lastClr="FFFFFF">
              <a:alpha val="50000"/>
            </a:sysClr>
          </a:solidFill>
          <a:ln w="9525" cmpd="sng">
            <a:noFill/>
          </a:ln>
          <a:effectLst/>
        </p:spPr>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defRPr/>
            </a:pPr>
            <a:endParaRPr lang="en-US" kern="0">
              <a:solidFill>
                <a:sysClr val="windowText" lastClr="000000"/>
              </a:solidFill>
              <a:latin typeface="Calibri"/>
            </a:endParaRPr>
          </a:p>
        </p:txBody>
      </p:sp>
      <p:grpSp>
        <p:nvGrpSpPr>
          <p:cNvPr id="14" name="Group 13">
            <a:extLst>
              <a:ext uri="{FF2B5EF4-FFF2-40B4-BE49-F238E27FC236}">
                <a16:creationId xmlns:a16="http://schemas.microsoft.com/office/drawing/2014/main" id="{00000000-0008-0000-2300-000002000000}"/>
              </a:ext>
            </a:extLst>
          </p:cNvPr>
          <p:cNvGrpSpPr/>
          <p:nvPr/>
        </p:nvGrpSpPr>
        <p:grpSpPr>
          <a:xfrm>
            <a:off x="2277428" y="1195439"/>
            <a:ext cx="7637145" cy="4474564"/>
            <a:chOff x="0" y="0"/>
            <a:chExt cx="7498080" cy="4663440"/>
          </a:xfrm>
        </p:grpSpPr>
        <p:graphicFrame>
          <p:nvGraphicFramePr>
            <p:cNvPr id="16" name="Chart 15">
              <a:extLst>
                <a:ext uri="{FF2B5EF4-FFF2-40B4-BE49-F238E27FC236}">
                  <a16:creationId xmlns:a16="http://schemas.microsoft.com/office/drawing/2014/main" id="{00000000-0008-0000-2300-000003000000}"/>
                </a:ext>
              </a:extLst>
            </p:cNvPr>
            <p:cNvGraphicFramePr>
              <a:graphicFrameLocks/>
            </p:cNvGraphicFramePr>
            <p:nvPr>
              <p:extLst>
                <p:ext uri="{D42A27DB-BD31-4B8C-83A1-F6EECF244321}">
                  <p14:modId xmlns:p14="http://schemas.microsoft.com/office/powerpoint/2010/main" val="424481939"/>
                </p:ext>
              </p:extLst>
            </p:nvPr>
          </p:nvGraphicFramePr>
          <p:xfrm>
            <a:off x="0" y="0"/>
            <a:ext cx="7498080" cy="4663440"/>
          </p:xfrm>
          <a:graphic>
            <a:graphicData uri="http://schemas.openxmlformats.org/drawingml/2006/chart">
              <c:chart xmlns:c="http://schemas.openxmlformats.org/drawingml/2006/chart" xmlns:r="http://schemas.openxmlformats.org/officeDocument/2006/relationships" r:id="rId3"/>
            </a:graphicData>
          </a:graphic>
        </p:graphicFrame>
        <p:grpSp>
          <p:nvGrpSpPr>
            <p:cNvPr id="17" name="Group 16">
              <a:extLst>
                <a:ext uri="{FF2B5EF4-FFF2-40B4-BE49-F238E27FC236}">
                  <a16:creationId xmlns:a16="http://schemas.microsoft.com/office/drawing/2014/main" id="{00000000-0008-0000-2300-000004000000}"/>
                </a:ext>
              </a:extLst>
            </p:cNvPr>
            <p:cNvGrpSpPr/>
            <p:nvPr/>
          </p:nvGrpSpPr>
          <p:grpSpPr>
            <a:xfrm>
              <a:off x="1544876" y="323826"/>
              <a:ext cx="3427173" cy="3434740"/>
              <a:chOff x="1544876" y="323826"/>
              <a:chExt cx="3427173" cy="3434740"/>
            </a:xfrm>
          </p:grpSpPr>
          <p:sp>
            <p:nvSpPr>
              <p:cNvPr id="18" name="TextBox 4">
                <a:extLst>
                  <a:ext uri="{FF2B5EF4-FFF2-40B4-BE49-F238E27FC236}">
                    <a16:creationId xmlns:a16="http://schemas.microsoft.com/office/drawing/2014/main" id="{00000000-0008-0000-2300-000005000000}"/>
                  </a:ext>
                </a:extLst>
              </p:cNvPr>
              <p:cNvSpPr txBox="1"/>
              <p:nvPr/>
            </p:nvSpPr>
            <p:spPr>
              <a:xfrm>
                <a:off x="1544876" y="403038"/>
                <a:ext cx="3427173" cy="3355528"/>
              </a:xfrm>
              <a:prstGeom prst="rect">
                <a:avLst/>
              </a:prstGeom>
              <a:solidFill>
                <a:schemeClr val="lt1">
                  <a:alpha val="50000"/>
                </a:schemeClr>
              </a:solid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en-US"/>
              </a:p>
            </p:txBody>
          </p:sp>
          <p:sp>
            <p:nvSpPr>
              <p:cNvPr id="19" name="TextBox 5">
                <a:extLst>
                  <a:ext uri="{FF2B5EF4-FFF2-40B4-BE49-F238E27FC236}">
                    <a16:creationId xmlns:a16="http://schemas.microsoft.com/office/drawing/2014/main" id="{00000000-0008-0000-2300-000006000000}"/>
                  </a:ext>
                </a:extLst>
              </p:cNvPr>
              <p:cNvSpPr txBox="1"/>
              <p:nvPr/>
            </p:nvSpPr>
            <p:spPr>
              <a:xfrm>
                <a:off x="2489835" y="323826"/>
                <a:ext cx="933450" cy="2286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a:t>$268,167 </a:t>
                </a:r>
              </a:p>
            </p:txBody>
          </p:sp>
          <p:sp>
            <p:nvSpPr>
              <p:cNvPr id="20" name="TextBox 6">
                <a:extLst>
                  <a:ext uri="{FF2B5EF4-FFF2-40B4-BE49-F238E27FC236}">
                    <a16:creationId xmlns:a16="http://schemas.microsoft.com/office/drawing/2014/main" id="{00000000-0008-0000-2300-000007000000}"/>
                  </a:ext>
                </a:extLst>
              </p:cNvPr>
              <p:cNvSpPr txBox="1"/>
              <p:nvPr/>
            </p:nvSpPr>
            <p:spPr>
              <a:xfrm>
                <a:off x="2480310" y="1339217"/>
                <a:ext cx="1476375" cy="24765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a:t>$4,349,418  </a:t>
                </a:r>
              </a:p>
            </p:txBody>
          </p:sp>
          <p:sp>
            <p:nvSpPr>
              <p:cNvPr id="21" name="TextBox 7">
                <a:extLst>
                  <a:ext uri="{FF2B5EF4-FFF2-40B4-BE49-F238E27FC236}">
                    <a16:creationId xmlns:a16="http://schemas.microsoft.com/office/drawing/2014/main" id="{00000000-0008-0000-2300-000008000000}"/>
                  </a:ext>
                </a:extLst>
              </p:cNvPr>
              <p:cNvSpPr txBox="1"/>
              <p:nvPr/>
            </p:nvSpPr>
            <p:spPr>
              <a:xfrm>
                <a:off x="2470785" y="3025142"/>
                <a:ext cx="1714500" cy="2286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a:t>$2,655,670 </a:t>
                </a:r>
              </a:p>
            </p:txBody>
          </p:sp>
        </p:grpSp>
      </p:grpSp>
      <p:sp>
        <p:nvSpPr>
          <p:cNvPr id="3" name="Text Box 4">
            <a:extLst>
              <a:ext uri="{FF2B5EF4-FFF2-40B4-BE49-F238E27FC236}">
                <a16:creationId xmlns:a16="http://schemas.microsoft.com/office/drawing/2014/main" id="{6EE806E5-6CB8-18B9-1260-4731729C0734}"/>
              </a:ext>
            </a:extLst>
          </p:cNvPr>
          <p:cNvSpPr txBox="1">
            <a:spLocks noChangeArrowheads="1"/>
          </p:cNvSpPr>
          <p:nvPr/>
        </p:nvSpPr>
        <p:spPr bwMode="auto">
          <a:xfrm>
            <a:off x="1543174" y="6360484"/>
            <a:ext cx="9059646" cy="276999"/>
          </a:xfrm>
          <a:prstGeom prst="rect">
            <a:avLst/>
          </a:prstGeom>
          <a:noFill/>
          <a:ln w="9525">
            <a:noFill/>
            <a:miter lim="800000"/>
            <a:headEnd/>
            <a:tailEnd/>
          </a:ln>
        </p:spPr>
        <p:txBody>
          <a:bodyPr wrap="square" lIns="91440" tIns="45720" rIns="91440" bIns="4572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spcBef>
                <a:spcPct val="50000"/>
              </a:spcBef>
            </a:pPr>
            <a:r>
              <a:rPr lang="en-US" sz="1200" b="1" i="1"/>
              <a:t>NOTE: </a:t>
            </a:r>
            <a:r>
              <a:rPr lang="en-US" sz="1200" i="1"/>
              <a:t>$0 corresponds to Associated Project expenditures for Translational Research. Area is not visible due to no data or the small relative size.</a:t>
            </a:r>
          </a:p>
        </p:txBody>
      </p:sp>
      <p:sp>
        <p:nvSpPr>
          <p:cNvPr id="5" name="Text Box 4">
            <a:extLst>
              <a:ext uri="{FF2B5EF4-FFF2-40B4-BE49-F238E27FC236}">
                <a16:creationId xmlns:a16="http://schemas.microsoft.com/office/drawing/2014/main" id="{0E930DBD-5705-D214-A20D-9EB2726DB0C9}"/>
              </a:ext>
            </a:extLst>
          </p:cNvPr>
          <p:cNvSpPr txBox="1">
            <a:spLocks noChangeArrowheads="1"/>
          </p:cNvSpPr>
          <p:nvPr/>
        </p:nvSpPr>
        <p:spPr bwMode="auto">
          <a:xfrm>
            <a:off x="3199948" y="5842253"/>
            <a:ext cx="5072889" cy="402942"/>
          </a:xfrm>
          <a:prstGeom prst="rect">
            <a:avLst/>
          </a:prstGeom>
          <a:noFill/>
          <a:ln w="9525">
            <a:noFill/>
            <a:miter lim="800000"/>
            <a:headEnd/>
            <a:tailEnd/>
          </a:ln>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defRPr/>
            </a:pPr>
            <a:r>
              <a:rPr lang="en-US" sz="2000" kern="0" dirty="0">
                <a:solidFill>
                  <a:srgbClr val="000099"/>
                </a:solidFill>
                <a:latin typeface="Calibri"/>
              </a:rPr>
              <a:t>Total value of support: $8.7 million                   </a:t>
            </a:r>
          </a:p>
        </p:txBody>
      </p:sp>
    </p:spTree>
    <p:extLst>
      <p:ext uri="{BB962C8B-B14F-4D97-AF65-F5344CB8AC3E}">
        <p14:creationId xmlns:p14="http://schemas.microsoft.com/office/powerpoint/2010/main" val="138709725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5204" y="752322"/>
            <a:ext cx="10059465" cy="242213"/>
          </a:xfrm>
        </p:spPr>
        <p:txBody>
          <a:bodyPr/>
          <a:lstStyle/>
          <a:p>
            <a:r>
              <a:rPr lang="en-US">
                <a:solidFill>
                  <a:srgbClr val="000000"/>
                </a:solidFill>
                <a:ea typeface="Lucida Grande"/>
                <a:cs typeface="Lucida Grande"/>
              </a:rPr>
              <a:t>FY 2023 Expenditures by Type of Research: </a:t>
            </a:r>
            <a:r>
              <a:rPr lang="en-US"/>
              <a:t>Biotechnology and Healthcare </a:t>
            </a:r>
            <a:endParaRPr lang="en-US">
              <a:cs typeface="Calibri"/>
            </a:endParaRPr>
          </a:p>
        </p:txBody>
      </p:sp>
      <p:sp>
        <p:nvSpPr>
          <p:cNvPr id="4" name="Slide Number Placeholder 3"/>
          <p:cNvSpPr>
            <a:spLocks noGrp="1"/>
          </p:cNvSpPr>
          <p:nvPr>
            <p:ph type="sldNum" sz="quarter" idx="12"/>
          </p:nvPr>
        </p:nvSpPr>
        <p:spPr/>
        <p:txBody>
          <a:bodyPr/>
          <a:lstStyle/>
          <a:p>
            <a:r>
              <a:rPr lang="en-US">
                <a:solidFill>
                  <a:prstClr val="black"/>
                </a:solidFill>
              </a:rPr>
              <a:t>34</a:t>
            </a:r>
          </a:p>
        </p:txBody>
      </p:sp>
      <p:sp>
        <p:nvSpPr>
          <p:cNvPr id="13" name="Text Box 4">
            <a:extLst>
              <a:ext uri="{FF2B5EF4-FFF2-40B4-BE49-F238E27FC236}">
                <a16:creationId xmlns:a16="http://schemas.microsoft.com/office/drawing/2014/main" id="{1832C31F-BE93-0346-4C05-146AB4BD6152}"/>
              </a:ext>
            </a:extLst>
          </p:cNvPr>
          <p:cNvSpPr txBox="1">
            <a:spLocks noChangeArrowheads="1"/>
          </p:cNvSpPr>
          <p:nvPr/>
        </p:nvSpPr>
        <p:spPr bwMode="auto">
          <a:xfrm>
            <a:off x="1543174" y="6360484"/>
            <a:ext cx="9059646" cy="276999"/>
          </a:xfrm>
          <a:prstGeom prst="rect">
            <a:avLst/>
          </a:prstGeom>
          <a:noFill/>
          <a:ln w="9525">
            <a:noFill/>
            <a:miter lim="800000"/>
            <a:headEnd/>
            <a:tailEnd/>
          </a:ln>
        </p:spPr>
        <p:txBody>
          <a:bodyPr wrap="square" lIns="91440" tIns="45720" rIns="91440" bIns="4572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spcBef>
                <a:spcPct val="50000"/>
              </a:spcBef>
            </a:pPr>
            <a:r>
              <a:rPr lang="en-US" sz="1200" b="1" i="1"/>
              <a:t>NOTE: </a:t>
            </a:r>
            <a:r>
              <a:rPr lang="en-US" sz="1200" i="1"/>
              <a:t>$28,567 corresponds to Sponsored Projects expenditures for Non-Translational Research. Area is not visible due to the small relative size</a:t>
            </a:r>
            <a:endParaRPr lang="en-US"/>
          </a:p>
        </p:txBody>
      </p:sp>
      <p:grpSp>
        <p:nvGrpSpPr>
          <p:cNvPr id="15" name="Group 14">
            <a:extLst>
              <a:ext uri="{FF2B5EF4-FFF2-40B4-BE49-F238E27FC236}">
                <a16:creationId xmlns:a16="http://schemas.microsoft.com/office/drawing/2014/main" id="{00000000-0008-0000-2400-000002000000}"/>
              </a:ext>
            </a:extLst>
          </p:cNvPr>
          <p:cNvGrpSpPr/>
          <p:nvPr/>
        </p:nvGrpSpPr>
        <p:grpSpPr>
          <a:xfrm>
            <a:off x="2277428" y="1153756"/>
            <a:ext cx="7637145" cy="4478526"/>
            <a:chOff x="0" y="0"/>
            <a:chExt cx="7498080" cy="4663440"/>
          </a:xfrm>
        </p:grpSpPr>
        <p:graphicFrame>
          <p:nvGraphicFramePr>
            <p:cNvPr id="17" name="Chart 16">
              <a:extLst>
                <a:ext uri="{FF2B5EF4-FFF2-40B4-BE49-F238E27FC236}">
                  <a16:creationId xmlns:a16="http://schemas.microsoft.com/office/drawing/2014/main" id="{00000000-0008-0000-2400-000003000000}"/>
                </a:ext>
              </a:extLst>
            </p:cNvPr>
            <p:cNvGraphicFramePr>
              <a:graphicFrameLocks/>
            </p:cNvGraphicFramePr>
            <p:nvPr>
              <p:extLst>
                <p:ext uri="{D42A27DB-BD31-4B8C-83A1-F6EECF244321}">
                  <p14:modId xmlns:p14="http://schemas.microsoft.com/office/powerpoint/2010/main" val="2128625277"/>
                </p:ext>
              </p:extLst>
            </p:nvPr>
          </p:nvGraphicFramePr>
          <p:xfrm>
            <a:off x="0" y="0"/>
            <a:ext cx="7498080" cy="4663440"/>
          </p:xfrm>
          <a:graphic>
            <a:graphicData uri="http://schemas.openxmlformats.org/drawingml/2006/chart">
              <c:chart xmlns:c="http://schemas.openxmlformats.org/drawingml/2006/chart" xmlns:r="http://schemas.openxmlformats.org/officeDocument/2006/relationships" r:id="rId3"/>
            </a:graphicData>
          </a:graphic>
        </p:graphicFrame>
        <p:grpSp>
          <p:nvGrpSpPr>
            <p:cNvPr id="18" name="Group 17">
              <a:extLst>
                <a:ext uri="{FF2B5EF4-FFF2-40B4-BE49-F238E27FC236}">
                  <a16:creationId xmlns:a16="http://schemas.microsoft.com/office/drawing/2014/main" id="{00000000-0008-0000-2400-000004000000}"/>
                </a:ext>
              </a:extLst>
            </p:cNvPr>
            <p:cNvGrpSpPr/>
            <p:nvPr/>
          </p:nvGrpSpPr>
          <p:grpSpPr>
            <a:xfrm>
              <a:off x="2304224" y="361949"/>
              <a:ext cx="2658301" cy="3446669"/>
              <a:chOff x="2304224" y="361949"/>
              <a:chExt cx="2658301" cy="3446669"/>
            </a:xfrm>
          </p:grpSpPr>
          <p:sp>
            <p:nvSpPr>
              <p:cNvPr id="19" name="TextBox 4">
                <a:extLst>
                  <a:ext uri="{FF2B5EF4-FFF2-40B4-BE49-F238E27FC236}">
                    <a16:creationId xmlns:a16="http://schemas.microsoft.com/office/drawing/2014/main" id="{00000000-0008-0000-2400-000005000000}"/>
                  </a:ext>
                </a:extLst>
              </p:cNvPr>
              <p:cNvSpPr txBox="1"/>
              <p:nvPr/>
            </p:nvSpPr>
            <p:spPr>
              <a:xfrm>
                <a:off x="2304224" y="404666"/>
                <a:ext cx="2658301" cy="3403952"/>
              </a:xfrm>
              <a:prstGeom prst="rect">
                <a:avLst/>
              </a:prstGeom>
              <a:solidFill>
                <a:schemeClr val="lt1">
                  <a:alpha val="50000"/>
                </a:schemeClr>
              </a:solid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en-US"/>
              </a:p>
            </p:txBody>
          </p:sp>
          <p:sp>
            <p:nvSpPr>
              <p:cNvPr id="20" name="TextBox 5">
                <a:extLst>
                  <a:ext uri="{FF2B5EF4-FFF2-40B4-BE49-F238E27FC236}">
                    <a16:creationId xmlns:a16="http://schemas.microsoft.com/office/drawing/2014/main" id="{00000000-0008-0000-2400-000006000000}"/>
                  </a:ext>
                </a:extLst>
              </p:cNvPr>
              <p:cNvSpPr txBox="1"/>
              <p:nvPr/>
            </p:nvSpPr>
            <p:spPr>
              <a:xfrm>
                <a:off x="2804160" y="361949"/>
                <a:ext cx="933450" cy="409575"/>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a:t>$28,567 </a:t>
                </a:r>
              </a:p>
            </p:txBody>
          </p:sp>
          <p:sp>
            <p:nvSpPr>
              <p:cNvPr id="21" name="TextBox 6">
                <a:extLst>
                  <a:ext uri="{FF2B5EF4-FFF2-40B4-BE49-F238E27FC236}">
                    <a16:creationId xmlns:a16="http://schemas.microsoft.com/office/drawing/2014/main" id="{00000000-0008-0000-2400-000007000000}"/>
                  </a:ext>
                </a:extLst>
              </p:cNvPr>
              <p:cNvSpPr txBox="1"/>
              <p:nvPr/>
            </p:nvSpPr>
            <p:spPr>
              <a:xfrm>
                <a:off x="2699422" y="1520036"/>
                <a:ext cx="1476375" cy="24765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a:t>$16,434,412 </a:t>
                </a:r>
              </a:p>
            </p:txBody>
          </p:sp>
          <p:sp>
            <p:nvSpPr>
              <p:cNvPr id="22" name="TextBox 7">
                <a:extLst>
                  <a:ext uri="{FF2B5EF4-FFF2-40B4-BE49-F238E27FC236}">
                    <a16:creationId xmlns:a16="http://schemas.microsoft.com/office/drawing/2014/main" id="{00000000-0008-0000-2400-000008000000}"/>
                  </a:ext>
                </a:extLst>
              </p:cNvPr>
              <p:cNvSpPr txBox="1"/>
              <p:nvPr/>
            </p:nvSpPr>
            <p:spPr>
              <a:xfrm>
                <a:off x="2603516" y="3166254"/>
                <a:ext cx="1714500" cy="2286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a:t>$6,219,735  </a:t>
                </a:r>
              </a:p>
            </p:txBody>
          </p:sp>
        </p:grpSp>
      </p:grpSp>
      <p:sp>
        <p:nvSpPr>
          <p:cNvPr id="3" name="Text Box 4">
            <a:extLst>
              <a:ext uri="{FF2B5EF4-FFF2-40B4-BE49-F238E27FC236}">
                <a16:creationId xmlns:a16="http://schemas.microsoft.com/office/drawing/2014/main" id="{41EF2A93-A07F-47DD-9F1D-7BDAAA5F6641}"/>
              </a:ext>
            </a:extLst>
          </p:cNvPr>
          <p:cNvSpPr txBox="1">
            <a:spLocks noChangeArrowheads="1"/>
          </p:cNvSpPr>
          <p:nvPr/>
        </p:nvSpPr>
        <p:spPr bwMode="auto">
          <a:xfrm>
            <a:off x="3199948" y="5842253"/>
            <a:ext cx="5072889" cy="402942"/>
          </a:xfrm>
          <a:prstGeom prst="rect">
            <a:avLst/>
          </a:prstGeom>
          <a:noFill/>
          <a:ln w="9525">
            <a:noFill/>
            <a:miter lim="800000"/>
            <a:headEnd/>
            <a:tailEnd/>
          </a:ln>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defRPr/>
            </a:pPr>
            <a:r>
              <a:rPr lang="en-US" sz="2000" kern="0" dirty="0">
                <a:solidFill>
                  <a:srgbClr val="000099"/>
                </a:solidFill>
                <a:latin typeface="Calibri"/>
              </a:rPr>
              <a:t>Total value of support: $34.9 million                   </a:t>
            </a:r>
          </a:p>
        </p:txBody>
      </p:sp>
    </p:spTree>
    <p:extLst>
      <p:ext uri="{BB962C8B-B14F-4D97-AF65-F5344CB8AC3E}">
        <p14:creationId xmlns:p14="http://schemas.microsoft.com/office/powerpoint/2010/main" val="57091589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6214" y="745744"/>
            <a:ext cx="10101612" cy="242213"/>
          </a:xfrm>
        </p:spPr>
        <p:txBody>
          <a:bodyPr/>
          <a:lstStyle/>
          <a:p>
            <a:r>
              <a:rPr lang="en-US">
                <a:solidFill>
                  <a:srgbClr val="000000"/>
                </a:solidFill>
                <a:ea typeface="Lucida Grande"/>
                <a:cs typeface="Lucida Grande"/>
              </a:rPr>
              <a:t>FY 2023 Expenditures by Type of Research: </a:t>
            </a:r>
            <a:r>
              <a:rPr lang="en-US"/>
              <a:t>Energy, Sustainability, and Infrastructure </a:t>
            </a:r>
          </a:p>
        </p:txBody>
      </p:sp>
      <p:sp>
        <p:nvSpPr>
          <p:cNvPr id="4" name="Slide Number Placeholder 3"/>
          <p:cNvSpPr>
            <a:spLocks noGrp="1"/>
          </p:cNvSpPr>
          <p:nvPr>
            <p:ph type="sldNum" sz="quarter" idx="12"/>
          </p:nvPr>
        </p:nvSpPr>
        <p:spPr/>
        <p:txBody>
          <a:bodyPr/>
          <a:lstStyle/>
          <a:p>
            <a:r>
              <a:rPr lang="en-US">
                <a:solidFill>
                  <a:prstClr val="black"/>
                </a:solidFill>
              </a:rPr>
              <a:t>35</a:t>
            </a:r>
          </a:p>
        </p:txBody>
      </p:sp>
      <p:sp>
        <p:nvSpPr>
          <p:cNvPr id="22" name="Text Box 4">
            <a:extLst>
              <a:ext uri="{FF2B5EF4-FFF2-40B4-BE49-F238E27FC236}">
                <a16:creationId xmlns:a16="http://schemas.microsoft.com/office/drawing/2014/main" id="{229BC02F-040C-4C16-9B4D-EE0F505F038B}"/>
              </a:ext>
            </a:extLst>
          </p:cNvPr>
          <p:cNvSpPr txBox="1">
            <a:spLocks noChangeArrowheads="1"/>
          </p:cNvSpPr>
          <p:nvPr/>
        </p:nvSpPr>
        <p:spPr bwMode="auto">
          <a:xfrm>
            <a:off x="1524320" y="6360484"/>
            <a:ext cx="9059646" cy="276999"/>
          </a:xfrm>
          <a:prstGeom prst="rect">
            <a:avLst/>
          </a:prstGeom>
          <a:noFill/>
          <a:ln w="9525">
            <a:noFill/>
            <a:miter lim="800000"/>
            <a:headEnd/>
            <a:tailEnd/>
          </a:ln>
        </p:spPr>
        <p:txBody>
          <a:bodyPr wrap="square" lIns="91440" tIns="45720" rIns="91440" bIns="4572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spcBef>
                <a:spcPct val="50000"/>
              </a:spcBef>
            </a:pPr>
            <a:r>
              <a:rPr lang="en-US" sz="1200" b="1" i="1"/>
              <a:t>NOTE: </a:t>
            </a:r>
            <a:r>
              <a:rPr lang="en-US" sz="1200" i="1"/>
              <a:t>$1 corresponds to Sponsored Projects expenditures for Translational Research. Area is not visible due to the small relative size</a:t>
            </a:r>
            <a:endParaRPr lang="en-US"/>
          </a:p>
        </p:txBody>
      </p:sp>
      <p:grpSp>
        <p:nvGrpSpPr>
          <p:cNvPr id="14" name="Group 13">
            <a:extLst>
              <a:ext uri="{FF2B5EF4-FFF2-40B4-BE49-F238E27FC236}">
                <a16:creationId xmlns:a16="http://schemas.microsoft.com/office/drawing/2014/main" id="{00000000-0008-0000-2500-000002000000}"/>
              </a:ext>
            </a:extLst>
          </p:cNvPr>
          <p:cNvGrpSpPr/>
          <p:nvPr/>
        </p:nvGrpSpPr>
        <p:grpSpPr>
          <a:xfrm>
            <a:off x="2277428" y="1207419"/>
            <a:ext cx="7637145" cy="4480875"/>
            <a:chOff x="0" y="0"/>
            <a:chExt cx="7498080" cy="4663440"/>
          </a:xfrm>
        </p:grpSpPr>
        <p:graphicFrame>
          <p:nvGraphicFramePr>
            <p:cNvPr id="16" name="Chart 15">
              <a:extLst>
                <a:ext uri="{FF2B5EF4-FFF2-40B4-BE49-F238E27FC236}">
                  <a16:creationId xmlns:a16="http://schemas.microsoft.com/office/drawing/2014/main" id="{00000000-0008-0000-2500-000003000000}"/>
                </a:ext>
              </a:extLst>
            </p:cNvPr>
            <p:cNvGraphicFramePr>
              <a:graphicFrameLocks/>
            </p:cNvGraphicFramePr>
            <p:nvPr>
              <p:extLst>
                <p:ext uri="{D42A27DB-BD31-4B8C-83A1-F6EECF244321}">
                  <p14:modId xmlns:p14="http://schemas.microsoft.com/office/powerpoint/2010/main" val="1113639255"/>
                </p:ext>
              </p:extLst>
            </p:nvPr>
          </p:nvGraphicFramePr>
          <p:xfrm>
            <a:off x="0" y="0"/>
            <a:ext cx="7498080" cy="4663440"/>
          </p:xfrm>
          <a:graphic>
            <a:graphicData uri="http://schemas.openxmlformats.org/drawingml/2006/chart">
              <c:chart xmlns:c="http://schemas.openxmlformats.org/drawingml/2006/chart" xmlns:r="http://schemas.openxmlformats.org/officeDocument/2006/relationships" r:id="rId3"/>
            </a:graphicData>
          </a:graphic>
        </p:graphicFrame>
        <p:grpSp>
          <p:nvGrpSpPr>
            <p:cNvPr id="17" name="Group 16">
              <a:extLst>
                <a:ext uri="{FF2B5EF4-FFF2-40B4-BE49-F238E27FC236}">
                  <a16:creationId xmlns:a16="http://schemas.microsoft.com/office/drawing/2014/main" id="{00000000-0008-0000-2500-000004000000}"/>
                </a:ext>
              </a:extLst>
            </p:cNvPr>
            <p:cNvGrpSpPr/>
            <p:nvPr/>
          </p:nvGrpSpPr>
          <p:grpSpPr>
            <a:xfrm>
              <a:off x="2274299" y="222652"/>
              <a:ext cx="2688225" cy="3520527"/>
              <a:chOff x="2274299" y="222652"/>
              <a:chExt cx="2688225" cy="3520527"/>
            </a:xfrm>
          </p:grpSpPr>
          <p:sp>
            <p:nvSpPr>
              <p:cNvPr id="18" name="TextBox 4">
                <a:extLst>
                  <a:ext uri="{FF2B5EF4-FFF2-40B4-BE49-F238E27FC236}">
                    <a16:creationId xmlns:a16="http://schemas.microsoft.com/office/drawing/2014/main" id="{00000000-0008-0000-2500-000005000000}"/>
                  </a:ext>
                </a:extLst>
              </p:cNvPr>
              <p:cNvSpPr txBox="1"/>
              <p:nvPr/>
            </p:nvSpPr>
            <p:spPr>
              <a:xfrm>
                <a:off x="2274299" y="409575"/>
                <a:ext cx="2688225" cy="3333604"/>
              </a:xfrm>
              <a:prstGeom prst="rect">
                <a:avLst/>
              </a:prstGeom>
              <a:solidFill>
                <a:schemeClr val="lt1">
                  <a:alpha val="50000"/>
                </a:schemeClr>
              </a:solid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en-US"/>
              </a:p>
            </p:txBody>
          </p:sp>
          <p:sp>
            <p:nvSpPr>
              <p:cNvPr id="19" name="TextBox 5">
                <a:extLst>
                  <a:ext uri="{FF2B5EF4-FFF2-40B4-BE49-F238E27FC236}">
                    <a16:creationId xmlns:a16="http://schemas.microsoft.com/office/drawing/2014/main" id="{00000000-0008-0000-2500-000006000000}"/>
                  </a:ext>
                </a:extLst>
              </p:cNvPr>
              <p:cNvSpPr txBox="1"/>
              <p:nvPr/>
            </p:nvSpPr>
            <p:spPr>
              <a:xfrm>
                <a:off x="2984223" y="222652"/>
                <a:ext cx="1967422" cy="705204"/>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a:t>$286,190 </a:t>
                </a:r>
              </a:p>
            </p:txBody>
          </p:sp>
          <p:sp>
            <p:nvSpPr>
              <p:cNvPr id="20" name="TextBox 6">
                <a:extLst>
                  <a:ext uri="{FF2B5EF4-FFF2-40B4-BE49-F238E27FC236}">
                    <a16:creationId xmlns:a16="http://schemas.microsoft.com/office/drawing/2014/main" id="{00000000-0008-0000-2500-000007000000}"/>
                  </a:ext>
                </a:extLst>
              </p:cNvPr>
              <p:cNvSpPr txBox="1"/>
              <p:nvPr/>
            </p:nvSpPr>
            <p:spPr>
              <a:xfrm>
                <a:off x="2984703" y="944289"/>
                <a:ext cx="1476375" cy="24765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a:t>$7,723,515 </a:t>
                </a:r>
              </a:p>
            </p:txBody>
          </p:sp>
          <p:sp>
            <p:nvSpPr>
              <p:cNvPr id="21" name="TextBox 7">
                <a:extLst>
                  <a:ext uri="{FF2B5EF4-FFF2-40B4-BE49-F238E27FC236}">
                    <a16:creationId xmlns:a16="http://schemas.microsoft.com/office/drawing/2014/main" id="{00000000-0008-0000-2500-000008000000}"/>
                  </a:ext>
                </a:extLst>
              </p:cNvPr>
              <p:cNvSpPr txBox="1"/>
              <p:nvPr/>
            </p:nvSpPr>
            <p:spPr>
              <a:xfrm>
                <a:off x="3070392" y="3053717"/>
                <a:ext cx="1714500" cy="2286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a:t>$14,427,205 </a:t>
                </a:r>
              </a:p>
            </p:txBody>
          </p:sp>
        </p:grpSp>
      </p:grpSp>
      <p:sp>
        <p:nvSpPr>
          <p:cNvPr id="3" name="Text Box 4">
            <a:extLst>
              <a:ext uri="{FF2B5EF4-FFF2-40B4-BE49-F238E27FC236}">
                <a16:creationId xmlns:a16="http://schemas.microsoft.com/office/drawing/2014/main" id="{D3256448-9490-C583-4126-95B756E6A654}"/>
              </a:ext>
            </a:extLst>
          </p:cNvPr>
          <p:cNvSpPr txBox="1">
            <a:spLocks noChangeArrowheads="1"/>
          </p:cNvSpPr>
          <p:nvPr/>
        </p:nvSpPr>
        <p:spPr bwMode="auto">
          <a:xfrm>
            <a:off x="3199948" y="5842253"/>
            <a:ext cx="5072889" cy="402942"/>
          </a:xfrm>
          <a:prstGeom prst="rect">
            <a:avLst/>
          </a:prstGeom>
          <a:noFill/>
          <a:ln w="9525">
            <a:noFill/>
            <a:miter lim="800000"/>
            <a:headEnd/>
            <a:tailEnd/>
          </a:ln>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defRPr/>
            </a:pPr>
            <a:r>
              <a:rPr lang="en-US" sz="2000" kern="0" dirty="0">
                <a:solidFill>
                  <a:srgbClr val="000099"/>
                </a:solidFill>
                <a:latin typeface="Calibri"/>
              </a:rPr>
              <a:t>Total value of support: $33.7 million                   </a:t>
            </a:r>
          </a:p>
        </p:txBody>
      </p:sp>
    </p:spTree>
    <p:extLst>
      <p:ext uri="{BB962C8B-B14F-4D97-AF65-F5344CB8AC3E}">
        <p14:creationId xmlns:p14="http://schemas.microsoft.com/office/powerpoint/2010/main" val="319628422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2791" y="745744"/>
            <a:ext cx="9204234" cy="242213"/>
          </a:xfrm>
        </p:spPr>
        <p:txBody>
          <a:bodyPr/>
          <a:lstStyle/>
          <a:p>
            <a:r>
              <a:rPr lang="en-US">
                <a:solidFill>
                  <a:srgbClr val="000000"/>
                </a:solidFill>
                <a:ea typeface="Lucida Grande"/>
                <a:cs typeface="Lucida Grande"/>
              </a:rPr>
              <a:t>FY 2023 Expenditures by Type of Research: </a:t>
            </a:r>
            <a:r>
              <a:rPr lang="en-US"/>
              <a:t>Micro/Optoelectronics, Sensing, and Information Technology </a:t>
            </a:r>
            <a:endParaRPr lang="en-US">
              <a:cs typeface="Calibri"/>
            </a:endParaRPr>
          </a:p>
        </p:txBody>
      </p:sp>
      <p:sp>
        <p:nvSpPr>
          <p:cNvPr id="4" name="Slide Number Placeholder 3"/>
          <p:cNvSpPr>
            <a:spLocks noGrp="1"/>
          </p:cNvSpPr>
          <p:nvPr>
            <p:ph type="sldNum" sz="quarter" idx="12"/>
          </p:nvPr>
        </p:nvSpPr>
        <p:spPr/>
        <p:txBody>
          <a:bodyPr/>
          <a:lstStyle/>
          <a:p>
            <a:r>
              <a:rPr lang="en-US">
                <a:solidFill>
                  <a:prstClr val="black"/>
                </a:solidFill>
              </a:rPr>
              <a:t>36</a:t>
            </a:r>
          </a:p>
        </p:txBody>
      </p:sp>
      <p:sp>
        <p:nvSpPr>
          <p:cNvPr id="22" name="Text Box 4">
            <a:extLst>
              <a:ext uri="{FF2B5EF4-FFF2-40B4-BE49-F238E27FC236}">
                <a16:creationId xmlns:a16="http://schemas.microsoft.com/office/drawing/2014/main" id="{703A6CB9-2503-4830-A6AA-DC0F2085F42F}"/>
              </a:ext>
            </a:extLst>
          </p:cNvPr>
          <p:cNvSpPr txBox="1">
            <a:spLocks noChangeArrowheads="1"/>
          </p:cNvSpPr>
          <p:nvPr/>
        </p:nvSpPr>
        <p:spPr bwMode="auto">
          <a:xfrm>
            <a:off x="1524321" y="6322777"/>
            <a:ext cx="9059646" cy="461665"/>
          </a:xfrm>
          <a:prstGeom prst="rect">
            <a:avLst/>
          </a:prstGeom>
          <a:noFill/>
          <a:ln w="9525">
            <a:noFill/>
            <a:miter lim="800000"/>
            <a:headEnd/>
            <a:tailEnd/>
          </a:ln>
        </p:spPr>
        <p:txBody>
          <a:bodyPr wrap="square" lIns="91440" tIns="45720" rIns="91440" bIns="4572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spcBef>
                <a:spcPct val="50000"/>
              </a:spcBef>
            </a:pPr>
            <a:r>
              <a:rPr lang="en-US" sz="1200" b="1" i="1"/>
              <a:t>NOTE: </a:t>
            </a:r>
            <a:r>
              <a:rPr lang="en-US" sz="1200" i="1"/>
              <a:t>*$273,986 and $0 corresponds to Sponsored Projects expenditures for Non-Translational Research and Translational Research. Area is not visible due to no data or the small relative size.</a:t>
            </a:r>
            <a:endParaRPr lang="en-US" sz="1200" i="1">
              <a:cs typeface="Calibri"/>
            </a:endParaRPr>
          </a:p>
        </p:txBody>
      </p:sp>
      <p:grpSp>
        <p:nvGrpSpPr>
          <p:cNvPr id="14" name="Group 13">
            <a:extLst>
              <a:ext uri="{FF2B5EF4-FFF2-40B4-BE49-F238E27FC236}">
                <a16:creationId xmlns:a16="http://schemas.microsoft.com/office/drawing/2014/main" id="{00000000-0008-0000-2600-000002000000}"/>
              </a:ext>
            </a:extLst>
          </p:cNvPr>
          <p:cNvGrpSpPr/>
          <p:nvPr/>
        </p:nvGrpSpPr>
        <p:grpSpPr>
          <a:xfrm>
            <a:off x="2277428" y="1162315"/>
            <a:ext cx="7637145" cy="4482493"/>
            <a:chOff x="0" y="0"/>
            <a:chExt cx="7498080" cy="4663440"/>
          </a:xfrm>
        </p:grpSpPr>
        <p:graphicFrame>
          <p:nvGraphicFramePr>
            <p:cNvPr id="16" name="Chart 15">
              <a:extLst>
                <a:ext uri="{FF2B5EF4-FFF2-40B4-BE49-F238E27FC236}">
                  <a16:creationId xmlns:a16="http://schemas.microsoft.com/office/drawing/2014/main" id="{00000000-0008-0000-2600-000003000000}"/>
                </a:ext>
              </a:extLst>
            </p:cNvPr>
            <p:cNvGraphicFramePr>
              <a:graphicFrameLocks/>
            </p:cNvGraphicFramePr>
            <p:nvPr>
              <p:extLst>
                <p:ext uri="{D42A27DB-BD31-4B8C-83A1-F6EECF244321}">
                  <p14:modId xmlns:p14="http://schemas.microsoft.com/office/powerpoint/2010/main" val="2064622898"/>
                </p:ext>
              </p:extLst>
            </p:nvPr>
          </p:nvGraphicFramePr>
          <p:xfrm>
            <a:off x="0" y="0"/>
            <a:ext cx="7498080" cy="4663440"/>
          </p:xfrm>
          <a:graphic>
            <a:graphicData uri="http://schemas.openxmlformats.org/drawingml/2006/chart">
              <c:chart xmlns:c="http://schemas.openxmlformats.org/drawingml/2006/chart" xmlns:r="http://schemas.openxmlformats.org/officeDocument/2006/relationships" r:id="rId3"/>
            </a:graphicData>
          </a:graphic>
        </p:graphicFrame>
        <p:grpSp>
          <p:nvGrpSpPr>
            <p:cNvPr id="17" name="Group 16">
              <a:extLst>
                <a:ext uri="{FF2B5EF4-FFF2-40B4-BE49-F238E27FC236}">
                  <a16:creationId xmlns:a16="http://schemas.microsoft.com/office/drawing/2014/main" id="{00000000-0008-0000-2600-000004000000}"/>
                </a:ext>
              </a:extLst>
            </p:cNvPr>
            <p:cNvGrpSpPr/>
            <p:nvPr/>
          </p:nvGrpSpPr>
          <p:grpSpPr>
            <a:xfrm>
              <a:off x="1720687" y="202785"/>
              <a:ext cx="3470440" cy="3554897"/>
              <a:chOff x="1720687" y="202785"/>
              <a:chExt cx="3470440" cy="3554897"/>
            </a:xfrm>
          </p:grpSpPr>
          <p:sp>
            <p:nvSpPr>
              <p:cNvPr id="18" name="TextBox 4">
                <a:extLst>
                  <a:ext uri="{FF2B5EF4-FFF2-40B4-BE49-F238E27FC236}">
                    <a16:creationId xmlns:a16="http://schemas.microsoft.com/office/drawing/2014/main" id="{00000000-0008-0000-2600-000005000000}"/>
                  </a:ext>
                </a:extLst>
              </p:cNvPr>
              <p:cNvSpPr txBox="1"/>
              <p:nvPr/>
            </p:nvSpPr>
            <p:spPr>
              <a:xfrm>
                <a:off x="1720687" y="420162"/>
                <a:ext cx="3470440" cy="3337520"/>
              </a:xfrm>
              <a:prstGeom prst="rect">
                <a:avLst/>
              </a:prstGeom>
              <a:solidFill>
                <a:schemeClr val="lt1">
                  <a:alpha val="50000"/>
                </a:schemeClr>
              </a:solid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en-US"/>
              </a:p>
            </p:txBody>
          </p:sp>
          <p:sp>
            <p:nvSpPr>
              <p:cNvPr id="19" name="TextBox 5">
                <a:extLst>
                  <a:ext uri="{FF2B5EF4-FFF2-40B4-BE49-F238E27FC236}">
                    <a16:creationId xmlns:a16="http://schemas.microsoft.com/office/drawing/2014/main" id="{00000000-0008-0000-2600-000006000000}"/>
                  </a:ext>
                </a:extLst>
              </p:cNvPr>
              <p:cNvSpPr txBox="1"/>
              <p:nvPr/>
            </p:nvSpPr>
            <p:spPr>
              <a:xfrm>
                <a:off x="2940903" y="202785"/>
                <a:ext cx="933450" cy="24765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a:t>$273,986 </a:t>
                </a:r>
              </a:p>
            </p:txBody>
          </p:sp>
          <p:sp>
            <p:nvSpPr>
              <p:cNvPr id="20" name="TextBox 6">
                <a:extLst>
                  <a:ext uri="{FF2B5EF4-FFF2-40B4-BE49-F238E27FC236}">
                    <a16:creationId xmlns:a16="http://schemas.microsoft.com/office/drawing/2014/main" id="{00000000-0008-0000-2600-000007000000}"/>
                  </a:ext>
                </a:extLst>
              </p:cNvPr>
              <p:cNvSpPr txBox="1"/>
              <p:nvPr/>
            </p:nvSpPr>
            <p:spPr>
              <a:xfrm>
                <a:off x="2940903" y="1061692"/>
                <a:ext cx="1476375" cy="24765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a:t>$34,520,529 </a:t>
                </a:r>
              </a:p>
            </p:txBody>
          </p:sp>
          <p:sp>
            <p:nvSpPr>
              <p:cNvPr id="21" name="TextBox 7">
                <a:extLst>
                  <a:ext uri="{FF2B5EF4-FFF2-40B4-BE49-F238E27FC236}">
                    <a16:creationId xmlns:a16="http://schemas.microsoft.com/office/drawing/2014/main" id="{00000000-0008-0000-2600-000008000000}"/>
                  </a:ext>
                </a:extLst>
              </p:cNvPr>
              <p:cNvSpPr txBox="1"/>
              <p:nvPr/>
            </p:nvSpPr>
            <p:spPr>
              <a:xfrm>
                <a:off x="2940210" y="3071170"/>
                <a:ext cx="1714500" cy="2286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a:t>$11,980,853 </a:t>
                </a:r>
              </a:p>
            </p:txBody>
          </p:sp>
        </p:grpSp>
      </p:grpSp>
      <p:sp>
        <p:nvSpPr>
          <p:cNvPr id="3" name="Text Box 4">
            <a:extLst>
              <a:ext uri="{FF2B5EF4-FFF2-40B4-BE49-F238E27FC236}">
                <a16:creationId xmlns:a16="http://schemas.microsoft.com/office/drawing/2014/main" id="{980245EE-1A28-10EF-5263-B16559F8E622}"/>
              </a:ext>
            </a:extLst>
          </p:cNvPr>
          <p:cNvSpPr txBox="1">
            <a:spLocks noChangeArrowheads="1"/>
          </p:cNvSpPr>
          <p:nvPr/>
        </p:nvSpPr>
        <p:spPr bwMode="auto">
          <a:xfrm>
            <a:off x="3199948" y="5842253"/>
            <a:ext cx="5072889" cy="402942"/>
          </a:xfrm>
          <a:prstGeom prst="rect">
            <a:avLst/>
          </a:prstGeom>
          <a:noFill/>
          <a:ln w="9525">
            <a:noFill/>
            <a:miter lim="800000"/>
            <a:headEnd/>
            <a:tailEnd/>
          </a:ln>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defRPr/>
            </a:pPr>
            <a:r>
              <a:rPr lang="en-US" sz="2000" kern="0" dirty="0">
                <a:solidFill>
                  <a:srgbClr val="000099"/>
                </a:solidFill>
                <a:latin typeface="Calibri"/>
              </a:rPr>
              <a:t>Total value of support: $55 million                   </a:t>
            </a:r>
          </a:p>
        </p:txBody>
      </p:sp>
    </p:spTree>
    <p:extLst>
      <p:ext uri="{BB962C8B-B14F-4D97-AF65-F5344CB8AC3E}">
        <p14:creationId xmlns:p14="http://schemas.microsoft.com/office/powerpoint/2010/main" val="6332863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r>
              <a:rPr lang="en-US">
                <a:solidFill>
                  <a:prstClr val="black"/>
                </a:solidFill>
              </a:rPr>
              <a:t>1</a:t>
            </a:r>
          </a:p>
        </p:txBody>
      </p:sp>
      <p:sp>
        <p:nvSpPr>
          <p:cNvPr id="7" name="Title 1"/>
          <p:cNvSpPr>
            <a:spLocks noGrp="1"/>
          </p:cNvSpPr>
          <p:nvPr>
            <p:ph type="title"/>
          </p:nvPr>
        </p:nvSpPr>
        <p:spPr>
          <a:xfrm>
            <a:off x="1289370" y="745744"/>
            <a:ext cx="8767999" cy="242213"/>
          </a:xfrm>
        </p:spPr>
        <p:txBody>
          <a:bodyPr/>
          <a:lstStyle/>
          <a:p>
            <a:r>
              <a:rPr lang="en-US" dirty="0"/>
              <a:t>ERC Products of Innovation, FY 1985–2023*</a:t>
            </a:r>
            <a:endParaRPr lang="en-US" dirty="0">
              <a:cs typeface="Calibri"/>
            </a:endParaRPr>
          </a:p>
        </p:txBody>
      </p:sp>
      <p:sp>
        <p:nvSpPr>
          <p:cNvPr id="8" name="Text Box 20"/>
          <p:cNvSpPr txBox="1">
            <a:spLocks noChangeArrowheads="1"/>
          </p:cNvSpPr>
          <p:nvPr/>
        </p:nvSpPr>
        <p:spPr bwMode="auto">
          <a:xfrm>
            <a:off x="1227434" y="5657275"/>
            <a:ext cx="5687717" cy="276999"/>
          </a:xfrm>
          <a:prstGeom prst="rect">
            <a:avLst/>
          </a:prstGeom>
          <a:noFill/>
          <a:ln w="9525">
            <a:noFill/>
            <a:miter lim="800000"/>
            <a:headEnd/>
            <a:tailEnd/>
          </a:ln>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spcBef>
                <a:spcPct val="50000"/>
              </a:spcBef>
            </a:pPr>
            <a:r>
              <a:rPr lang="en-US" sz="1200" i="1"/>
              <a:t>* Does not include centers from the Earthquake Technology Sector</a:t>
            </a:r>
          </a:p>
        </p:txBody>
      </p:sp>
      <p:graphicFrame>
        <p:nvGraphicFramePr>
          <p:cNvPr id="9" name="Table 8">
            <a:extLst>
              <a:ext uri="{FF2B5EF4-FFF2-40B4-BE49-F238E27FC236}">
                <a16:creationId xmlns:a16="http://schemas.microsoft.com/office/drawing/2014/main" id="{B28736C3-CF77-5E8C-2C0C-2DD1F94899E5}"/>
              </a:ext>
            </a:extLst>
          </p:cNvPr>
          <p:cNvGraphicFramePr>
            <a:graphicFrameLocks noGrp="1"/>
          </p:cNvGraphicFramePr>
          <p:nvPr>
            <p:extLst>
              <p:ext uri="{D42A27DB-BD31-4B8C-83A1-F6EECF244321}">
                <p14:modId xmlns:p14="http://schemas.microsoft.com/office/powerpoint/2010/main" val="3967751270"/>
              </p:ext>
            </p:extLst>
          </p:nvPr>
        </p:nvGraphicFramePr>
        <p:xfrm>
          <a:off x="1289369" y="1468871"/>
          <a:ext cx="9663696" cy="4103045"/>
        </p:xfrm>
        <a:graphic>
          <a:graphicData uri="http://schemas.openxmlformats.org/drawingml/2006/table">
            <a:tbl>
              <a:tblPr/>
              <a:tblGrid>
                <a:gridCol w="3427518">
                  <a:extLst>
                    <a:ext uri="{9D8B030D-6E8A-4147-A177-3AD203B41FA5}">
                      <a16:colId xmlns:a16="http://schemas.microsoft.com/office/drawing/2014/main" val="3828426355"/>
                    </a:ext>
                  </a:extLst>
                </a:gridCol>
                <a:gridCol w="1174242">
                  <a:extLst>
                    <a:ext uri="{9D8B030D-6E8A-4147-A177-3AD203B41FA5}">
                      <a16:colId xmlns:a16="http://schemas.microsoft.com/office/drawing/2014/main" val="1819256240"/>
                    </a:ext>
                  </a:extLst>
                </a:gridCol>
                <a:gridCol w="1158374">
                  <a:extLst>
                    <a:ext uri="{9D8B030D-6E8A-4147-A177-3AD203B41FA5}">
                      <a16:colId xmlns:a16="http://schemas.microsoft.com/office/drawing/2014/main" val="144644830"/>
                    </a:ext>
                  </a:extLst>
                </a:gridCol>
                <a:gridCol w="1174242">
                  <a:extLst>
                    <a:ext uri="{9D8B030D-6E8A-4147-A177-3AD203B41FA5}">
                      <a16:colId xmlns:a16="http://schemas.microsoft.com/office/drawing/2014/main" val="312790246"/>
                    </a:ext>
                  </a:extLst>
                </a:gridCol>
                <a:gridCol w="1190111">
                  <a:extLst>
                    <a:ext uri="{9D8B030D-6E8A-4147-A177-3AD203B41FA5}">
                      <a16:colId xmlns:a16="http://schemas.microsoft.com/office/drawing/2014/main" val="2496091192"/>
                    </a:ext>
                  </a:extLst>
                </a:gridCol>
                <a:gridCol w="1539209">
                  <a:extLst>
                    <a:ext uri="{9D8B030D-6E8A-4147-A177-3AD203B41FA5}">
                      <a16:colId xmlns:a16="http://schemas.microsoft.com/office/drawing/2014/main" val="1835864043"/>
                    </a:ext>
                  </a:extLst>
                </a:gridCol>
              </a:tblGrid>
              <a:tr h="701286">
                <a:tc>
                  <a:txBody>
                    <a:bodyPr/>
                    <a:lstStyle/>
                    <a:p>
                      <a:pPr algn="l" fontAlgn="b"/>
                      <a:r>
                        <a:rPr lang="en-US" sz="1100" b="0" i="0" u="none" strike="noStrike">
                          <a:solidFill>
                            <a:srgbClr val="000000"/>
                          </a:solidFill>
                          <a:effectLst/>
                          <a:latin typeface="Calibri" panose="020F0502020204030204" pitchFamily="34" charset="0"/>
                        </a:rPr>
                        <a:t> </a:t>
                      </a:r>
                    </a:p>
                  </a:txBody>
                  <a:tcPr marL="7620" marR="7620" marT="7620" marB="0" anchor="b">
                    <a:lnL>
                      <a:noFill/>
                    </a:lnL>
                    <a:lnR w="25400" cap="flat" cmpd="dbl" algn="ctr">
                      <a:solidFill>
                        <a:srgbClr val="BFBFBF"/>
                      </a:solidFill>
                      <a:prstDash val="solid"/>
                      <a:round/>
                      <a:headEnd type="none" w="med" len="med"/>
                      <a:tailEnd type="none" w="med" len="med"/>
                    </a:lnR>
                    <a:lnT w="6350" cap="flat" cmpd="sng" algn="ctr">
                      <a:solidFill>
                        <a:srgbClr val="D9D9D9"/>
                      </a:solidFill>
                      <a:prstDash val="solid"/>
                      <a:round/>
                      <a:headEnd type="none" w="med" len="med"/>
                      <a:tailEnd type="none" w="med" len="med"/>
                    </a:lnT>
                    <a:lnB w="19050" cap="flat" cmpd="sng" algn="ctr">
                      <a:solidFill>
                        <a:srgbClr val="2E869C"/>
                      </a:solidFill>
                      <a:prstDash val="solid"/>
                      <a:round/>
                      <a:headEnd type="none" w="med" len="med"/>
                      <a:tailEnd type="none" w="med" len="med"/>
                    </a:lnB>
                    <a:noFill/>
                  </a:tcPr>
                </a:tc>
                <a:tc gridSpan="2">
                  <a:txBody>
                    <a:bodyPr/>
                    <a:lstStyle/>
                    <a:p>
                      <a:pPr algn="ctr" rtl="0" fontAlgn="ctr"/>
                      <a:r>
                        <a:rPr lang="en-US" sz="1400" b="1" i="0" u="none" strike="noStrike">
                          <a:solidFill>
                            <a:srgbClr val="2E869C"/>
                          </a:solidFill>
                          <a:effectLst/>
                          <a:latin typeface="Calibri" panose="020F0502020204030204" pitchFamily="34" charset="0"/>
                        </a:rPr>
                        <a:t>FY 2023</a:t>
                      </a:r>
                      <a:br>
                        <a:rPr lang="en-US" sz="1400" b="1" i="0" u="none" strike="noStrike">
                          <a:solidFill>
                            <a:srgbClr val="2E869C"/>
                          </a:solidFill>
                          <a:effectLst/>
                          <a:latin typeface="Calibri" panose="020F0502020204030204" pitchFamily="34" charset="0"/>
                        </a:rPr>
                      </a:br>
                      <a:r>
                        <a:rPr lang="en-US" sz="1400" b="0" i="0" u="none" strike="noStrike">
                          <a:solidFill>
                            <a:srgbClr val="2E869C"/>
                          </a:solidFill>
                          <a:effectLst/>
                          <a:latin typeface="Calibri" panose="020F0502020204030204" pitchFamily="34" charset="0"/>
                        </a:rPr>
                        <a:t>(18 ERCs)</a:t>
                      </a:r>
                      <a:endParaRPr lang="en-US" sz="1400" b="1" i="0" u="none" strike="noStrike">
                        <a:solidFill>
                          <a:srgbClr val="2E869C"/>
                        </a:solidFill>
                        <a:effectLst/>
                        <a:latin typeface="Calibri" panose="020F0502020204030204" pitchFamily="34" charset="0"/>
                      </a:endParaRPr>
                    </a:p>
                  </a:txBody>
                  <a:tcPr marL="7620" marR="7620" marT="7620" marB="0" anchor="ctr">
                    <a:lnL w="25400" cap="flat" cmpd="dbl" algn="ctr">
                      <a:solidFill>
                        <a:srgbClr val="BFBFBF"/>
                      </a:solidFill>
                      <a:prstDash val="solid"/>
                      <a:round/>
                      <a:headEnd type="none" w="med" len="med"/>
                      <a:tailEnd type="none" w="med" len="med"/>
                    </a:lnL>
                    <a:lnR w="25400" cap="flat" cmpd="dbl" algn="ctr">
                      <a:solidFill>
                        <a:srgbClr val="BFBFBF"/>
                      </a:solidFill>
                      <a:prstDash val="solid"/>
                      <a:round/>
                      <a:headEnd type="none" w="med" len="med"/>
                      <a:tailEnd type="none" w="med" len="med"/>
                    </a:lnR>
                    <a:lnT w="6350" cap="flat" cmpd="sng" algn="ctr">
                      <a:solidFill>
                        <a:srgbClr val="A6A6A6"/>
                      </a:solidFill>
                      <a:prstDash val="solid"/>
                      <a:round/>
                      <a:headEnd type="none" w="med" len="med"/>
                      <a:tailEnd type="none" w="med" len="med"/>
                    </a:lnT>
                    <a:lnB w="19050" cap="flat" cmpd="sng" algn="ctr">
                      <a:solidFill>
                        <a:srgbClr val="2E869C"/>
                      </a:solidFill>
                      <a:prstDash val="solid"/>
                      <a:round/>
                      <a:headEnd type="none" w="med" len="med"/>
                      <a:tailEnd type="none" w="med" len="med"/>
                    </a:lnB>
                    <a:noFill/>
                  </a:tcPr>
                </a:tc>
                <a:tc hMerge="1">
                  <a:txBody>
                    <a:bodyPr/>
                    <a:lstStyle/>
                    <a:p>
                      <a:endParaRPr lang="en-US"/>
                    </a:p>
                  </a:txBody>
                  <a:tcPr/>
                </a:tc>
                <a:tc gridSpan="2">
                  <a:txBody>
                    <a:bodyPr/>
                    <a:lstStyle/>
                    <a:p>
                      <a:pPr algn="ctr" rtl="0" fontAlgn="ctr"/>
                      <a:r>
                        <a:rPr lang="en-US" sz="1400" b="1" i="0" u="none" strike="noStrike">
                          <a:solidFill>
                            <a:srgbClr val="2E869C"/>
                          </a:solidFill>
                          <a:effectLst/>
                          <a:latin typeface="Calibri" panose="020F0502020204030204" pitchFamily="34" charset="0"/>
                        </a:rPr>
                        <a:t>FY 2018–2022 Annualized</a:t>
                      </a:r>
                    </a:p>
                  </a:txBody>
                  <a:tcPr marL="7620" marR="7620" marT="7620" marB="0" anchor="ctr">
                    <a:lnL w="25400" cap="flat" cmpd="dbl" algn="ctr">
                      <a:solidFill>
                        <a:srgbClr val="BFBFBF"/>
                      </a:solidFill>
                      <a:prstDash val="solid"/>
                      <a:round/>
                      <a:headEnd type="none" w="med" len="med"/>
                      <a:tailEnd type="none" w="med" len="med"/>
                    </a:lnL>
                    <a:lnR w="25400" cap="flat" cmpd="dbl" algn="ctr">
                      <a:solidFill>
                        <a:srgbClr val="BFBFBF"/>
                      </a:solidFill>
                      <a:prstDash val="solid"/>
                      <a:round/>
                      <a:headEnd type="none" w="med" len="med"/>
                      <a:tailEnd type="none" w="med" len="med"/>
                    </a:lnR>
                    <a:lnT w="6350" cap="flat" cmpd="sng" algn="ctr">
                      <a:solidFill>
                        <a:srgbClr val="A6A6A6"/>
                      </a:solidFill>
                      <a:prstDash val="solid"/>
                      <a:round/>
                      <a:headEnd type="none" w="med" len="med"/>
                      <a:tailEnd type="none" w="med" len="med"/>
                    </a:lnT>
                    <a:lnB w="19050" cap="flat" cmpd="sng" algn="ctr">
                      <a:solidFill>
                        <a:srgbClr val="2E869C"/>
                      </a:solidFill>
                      <a:prstDash val="solid"/>
                      <a:round/>
                      <a:headEnd type="none" w="med" len="med"/>
                      <a:tailEnd type="none" w="med" len="med"/>
                    </a:lnB>
                    <a:noFill/>
                  </a:tcPr>
                </a:tc>
                <a:tc hMerge="1">
                  <a:txBody>
                    <a:bodyPr/>
                    <a:lstStyle/>
                    <a:p>
                      <a:endParaRPr lang="en-US"/>
                    </a:p>
                  </a:txBody>
                  <a:tcPr/>
                </a:tc>
                <a:tc>
                  <a:txBody>
                    <a:bodyPr/>
                    <a:lstStyle/>
                    <a:p>
                      <a:pPr algn="ctr" rtl="0" fontAlgn="ctr"/>
                      <a:r>
                        <a:rPr lang="en-US" sz="1400" b="1" i="0" u="none" strike="noStrike">
                          <a:solidFill>
                            <a:srgbClr val="2E869C"/>
                          </a:solidFill>
                          <a:effectLst/>
                          <a:latin typeface="Calibri" panose="020F0502020204030204" pitchFamily="34" charset="0"/>
                        </a:rPr>
                        <a:t>FY 1985–2023</a:t>
                      </a:r>
                      <a:br>
                        <a:rPr lang="en-US" sz="1400" b="1" i="0" u="none" strike="noStrike">
                          <a:solidFill>
                            <a:srgbClr val="2E869C"/>
                          </a:solidFill>
                          <a:effectLst/>
                          <a:latin typeface="Calibri" panose="020F0502020204030204" pitchFamily="34" charset="0"/>
                        </a:rPr>
                      </a:br>
                      <a:r>
                        <a:rPr lang="en-US" sz="1400" b="0" i="0" u="none" strike="noStrike">
                          <a:solidFill>
                            <a:srgbClr val="2E869C"/>
                          </a:solidFill>
                          <a:effectLst/>
                          <a:latin typeface="Calibri" panose="020F0502020204030204" pitchFamily="34" charset="0"/>
                        </a:rPr>
                        <a:t>(73 ERCs)</a:t>
                      </a:r>
                      <a:endParaRPr lang="en-US" sz="1400" b="1" i="0" u="none" strike="noStrike">
                        <a:solidFill>
                          <a:srgbClr val="2E869C"/>
                        </a:solidFill>
                        <a:effectLst/>
                        <a:latin typeface="Calibri" panose="020F0502020204030204" pitchFamily="34" charset="0"/>
                      </a:endParaRPr>
                    </a:p>
                  </a:txBody>
                  <a:tcPr marL="7620" marR="7620" marT="7620" marB="0" anchor="ctr">
                    <a:lnL w="25400" cap="flat" cmpd="dbl" algn="ctr">
                      <a:solidFill>
                        <a:srgbClr val="BFBFBF"/>
                      </a:solidFill>
                      <a:prstDash val="solid"/>
                      <a:round/>
                      <a:headEnd type="none" w="med" len="med"/>
                      <a:tailEnd type="none" w="med" len="med"/>
                    </a:lnL>
                    <a:lnR>
                      <a:noFill/>
                    </a:lnR>
                    <a:lnT w="6350" cap="flat" cmpd="sng" algn="ctr">
                      <a:solidFill>
                        <a:srgbClr val="A6A6A6"/>
                      </a:solidFill>
                      <a:prstDash val="solid"/>
                      <a:round/>
                      <a:headEnd type="none" w="med" len="med"/>
                      <a:tailEnd type="none" w="med" len="med"/>
                    </a:lnT>
                    <a:lnB w="19050" cap="flat" cmpd="sng" algn="ctr">
                      <a:solidFill>
                        <a:srgbClr val="2E869C"/>
                      </a:solidFill>
                      <a:prstDash val="solid"/>
                      <a:round/>
                      <a:headEnd type="none" w="med" len="med"/>
                      <a:tailEnd type="none" w="med" len="med"/>
                    </a:lnB>
                    <a:noFill/>
                  </a:tcPr>
                </a:tc>
                <a:extLst>
                  <a:ext uri="{0D108BD9-81ED-4DB2-BD59-A6C34878D82A}">
                    <a16:rowId xmlns:a16="http://schemas.microsoft.com/office/drawing/2014/main" val="730729265"/>
                  </a:ext>
                </a:extLst>
              </a:tr>
              <a:tr h="408211">
                <a:tc>
                  <a:txBody>
                    <a:bodyPr/>
                    <a:lstStyle/>
                    <a:p>
                      <a:pPr algn="l" rtl="0" fontAlgn="ctr"/>
                      <a:r>
                        <a:rPr lang="en-US" sz="1400" b="1" i="1" u="none" strike="noStrike">
                          <a:solidFill>
                            <a:srgbClr val="2E869C"/>
                          </a:solidFill>
                          <a:effectLst/>
                          <a:highlight>
                            <a:srgbClr val="C0DDD4"/>
                          </a:highlight>
                          <a:latin typeface="Calibri" panose="020F0502020204030204" pitchFamily="34" charset="0"/>
                        </a:rPr>
                        <a:t>Intellectual Property Transaction</a:t>
                      </a:r>
                    </a:p>
                  </a:txBody>
                  <a:tcPr marL="7620" marR="7620" marT="7620" marB="0" anchor="ctr">
                    <a:lnL>
                      <a:noFill/>
                    </a:lnL>
                    <a:lnR w="25400" cap="flat" cmpd="dbl" algn="ctr">
                      <a:solidFill>
                        <a:srgbClr val="BFBFBF"/>
                      </a:solidFill>
                      <a:prstDash val="solid"/>
                      <a:round/>
                      <a:headEnd type="none" w="med" len="med"/>
                      <a:tailEnd type="none" w="med" len="med"/>
                    </a:lnR>
                    <a:lnT w="19050" cap="flat" cmpd="sng" algn="ctr">
                      <a:solidFill>
                        <a:srgbClr val="2E869C"/>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0DDD4"/>
                    </a:solidFill>
                  </a:tcPr>
                </a:tc>
                <a:tc>
                  <a:txBody>
                    <a:bodyPr/>
                    <a:lstStyle/>
                    <a:p>
                      <a:pPr algn="ctr" rtl="0" fontAlgn="ctr"/>
                      <a:r>
                        <a:rPr lang="en-US" sz="1400" b="1" i="1" u="none" strike="noStrike">
                          <a:solidFill>
                            <a:srgbClr val="2E869C"/>
                          </a:solidFill>
                          <a:effectLst/>
                          <a:highlight>
                            <a:srgbClr val="C0DDD4"/>
                          </a:highlight>
                          <a:latin typeface="Calibri" panose="020F0502020204030204" pitchFamily="34" charset="0"/>
                        </a:rPr>
                        <a:t>Total</a:t>
                      </a:r>
                    </a:p>
                  </a:txBody>
                  <a:tcPr marL="7620" marR="7620" marT="7620" marB="0" anchor="ctr">
                    <a:lnL w="25400" cap="flat" cmpd="dbl"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9050" cap="flat" cmpd="sng" algn="ctr">
                      <a:solidFill>
                        <a:srgbClr val="2E869C"/>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0DDD4"/>
                    </a:solidFill>
                  </a:tcPr>
                </a:tc>
                <a:tc>
                  <a:txBody>
                    <a:bodyPr/>
                    <a:lstStyle/>
                    <a:p>
                      <a:pPr algn="ctr" rtl="0" fontAlgn="ctr"/>
                      <a:r>
                        <a:rPr lang="en-US" sz="1400" b="1" i="1" u="none" strike="noStrike">
                          <a:solidFill>
                            <a:srgbClr val="2E869C"/>
                          </a:solidFill>
                          <a:effectLst/>
                          <a:highlight>
                            <a:srgbClr val="C0DDD4"/>
                          </a:highlight>
                          <a:latin typeface="Calibri" panose="020F0502020204030204" pitchFamily="34" charset="0"/>
                        </a:rPr>
                        <a:t>Per Center</a:t>
                      </a:r>
                    </a:p>
                  </a:txBody>
                  <a:tcPr marL="7620" marR="7620" marT="7620" marB="0" anchor="ctr">
                    <a:lnL w="6350" cap="flat" cmpd="sng" algn="ctr">
                      <a:solidFill>
                        <a:srgbClr val="BFBFBF"/>
                      </a:solidFill>
                      <a:prstDash val="solid"/>
                      <a:round/>
                      <a:headEnd type="none" w="med" len="med"/>
                      <a:tailEnd type="none" w="med" len="med"/>
                    </a:lnL>
                    <a:lnR w="25400" cap="flat" cmpd="dbl" algn="ctr">
                      <a:solidFill>
                        <a:srgbClr val="BFBFBF"/>
                      </a:solidFill>
                      <a:prstDash val="solid"/>
                      <a:round/>
                      <a:headEnd type="none" w="med" len="med"/>
                      <a:tailEnd type="none" w="med" len="med"/>
                    </a:lnR>
                    <a:lnT w="19050" cap="flat" cmpd="sng" algn="ctr">
                      <a:solidFill>
                        <a:srgbClr val="2E869C"/>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0DDD4"/>
                    </a:solidFill>
                  </a:tcPr>
                </a:tc>
                <a:tc>
                  <a:txBody>
                    <a:bodyPr/>
                    <a:lstStyle/>
                    <a:p>
                      <a:pPr algn="ctr" rtl="0" fontAlgn="ctr"/>
                      <a:r>
                        <a:rPr lang="en-US" sz="1400" b="1" i="1" u="none" strike="noStrike">
                          <a:solidFill>
                            <a:srgbClr val="2E869C"/>
                          </a:solidFill>
                          <a:effectLst/>
                          <a:highlight>
                            <a:srgbClr val="C0DDD4"/>
                          </a:highlight>
                          <a:latin typeface="Calibri" panose="020F0502020204030204" pitchFamily="34" charset="0"/>
                        </a:rPr>
                        <a:t>Total</a:t>
                      </a:r>
                    </a:p>
                  </a:txBody>
                  <a:tcPr marL="7620" marR="7620" marT="7620" marB="0" anchor="ctr">
                    <a:lnL w="25400" cap="flat" cmpd="dbl"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9050" cap="flat" cmpd="sng" algn="ctr">
                      <a:solidFill>
                        <a:srgbClr val="2E869C"/>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0DDD4"/>
                    </a:solidFill>
                  </a:tcPr>
                </a:tc>
                <a:tc>
                  <a:txBody>
                    <a:bodyPr/>
                    <a:lstStyle/>
                    <a:p>
                      <a:pPr algn="ctr" rtl="0" fontAlgn="ctr"/>
                      <a:r>
                        <a:rPr lang="en-US" sz="1400" b="1" i="1" u="none" strike="noStrike">
                          <a:solidFill>
                            <a:srgbClr val="2E869C"/>
                          </a:solidFill>
                          <a:effectLst/>
                          <a:highlight>
                            <a:srgbClr val="C0DDD4"/>
                          </a:highlight>
                          <a:latin typeface="Calibri" panose="020F0502020204030204" pitchFamily="34" charset="0"/>
                        </a:rPr>
                        <a:t>Per Center</a:t>
                      </a:r>
                    </a:p>
                  </a:txBody>
                  <a:tcPr marL="7620" marR="7620" marT="7620" marB="0" anchor="ctr">
                    <a:lnL w="6350" cap="flat" cmpd="sng" algn="ctr">
                      <a:solidFill>
                        <a:srgbClr val="BFBFBF"/>
                      </a:solidFill>
                      <a:prstDash val="solid"/>
                      <a:round/>
                      <a:headEnd type="none" w="med" len="med"/>
                      <a:tailEnd type="none" w="med" len="med"/>
                    </a:lnL>
                    <a:lnR w="25400" cap="flat" cmpd="dbl" algn="ctr">
                      <a:solidFill>
                        <a:srgbClr val="BFBFBF"/>
                      </a:solidFill>
                      <a:prstDash val="solid"/>
                      <a:round/>
                      <a:headEnd type="none" w="med" len="med"/>
                      <a:tailEnd type="none" w="med" len="med"/>
                    </a:lnR>
                    <a:lnT w="19050" cap="flat" cmpd="sng" algn="ctr">
                      <a:solidFill>
                        <a:srgbClr val="2E869C"/>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0DDD4"/>
                    </a:solidFill>
                  </a:tcPr>
                </a:tc>
                <a:tc>
                  <a:txBody>
                    <a:bodyPr/>
                    <a:lstStyle/>
                    <a:p>
                      <a:pPr algn="ctr" rtl="0" fontAlgn="ctr"/>
                      <a:r>
                        <a:rPr lang="en-US" sz="1400" b="1" i="1" u="none" strike="noStrike">
                          <a:solidFill>
                            <a:srgbClr val="2E869C"/>
                          </a:solidFill>
                          <a:effectLst/>
                          <a:highlight>
                            <a:srgbClr val="C0DDD4"/>
                          </a:highlight>
                          <a:latin typeface="Calibri" panose="020F0502020204030204" pitchFamily="34" charset="0"/>
                        </a:rPr>
                        <a:t>Total</a:t>
                      </a:r>
                    </a:p>
                  </a:txBody>
                  <a:tcPr marL="7620" marR="7620" marT="7620" marB="0" anchor="ctr">
                    <a:lnL w="25400" cap="flat" cmpd="dbl" algn="ctr">
                      <a:solidFill>
                        <a:srgbClr val="BFBFBF"/>
                      </a:solidFill>
                      <a:prstDash val="solid"/>
                      <a:round/>
                      <a:headEnd type="none" w="med" len="med"/>
                      <a:tailEnd type="none" w="med" len="med"/>
                    </a:lnL>
                    <a:lnR>
                      <a:noFill/>
                    </a:lnR>
                    <a:lnT w="19050" cap="flat" cmpd="sng" algn="ctr">
                      <a:solidFill>
                        <a:srgbClr val="2E869C"/>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0DDD4"/>
                    </a:solidFill>
                  </a:tcPr>
                </a:tc>
                <a:extLst>
                  <a:ext uri="{0D108BD9-81ED-4DB2-BD59-A6C34878D82A}">
                    <a16:rowId xmlns:a16="http://schemas.microsoft.com/office/drawing/2014/main" val="2918457281"/>
                  </a:ext>
                </a:extLst>
              </a:tr>
              <a:tr h="408211">
                <a:tc>
                  <a:txBody>
                    <a:bodyPr/>
                    <a:lstStyle/>
                    <a:p>
                      <a:pPr algn="l" rtl="0" fontAlgn="ctr"/>
                      <a:r>
                        <a:rPr lang="en-US" sz="1400" b="0" i="0" u="none" strike="noStrike">
                          <a:solidFill>
                            <a:srgbClr val="000000"/>
                          </a:solidFill>
                          <a:effectLst/>
                          <a:latin typeface="Calibri" panose="020F0502020204030204" pitchFamily="34" charset="0"/>
                        </a:rPr>
                        <a:t>Inventions Disclosed</a:t>
                      </a:r>
                    </a:p>
                  </a:txBody>
                  <a:tcPr marL="182880" marR="7620" marT="7620" marB="0" anchor="ctr">
                    <a:lnL>
                      <a:noFill/>
                    </a:lnL>
                    <a:lnR w="25400" cap="flat" cmpd="dbl" algn="ctr">
                      <a:solidFill>
                        <a:srgbClr val="A6A6A6"/>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1400" b="0" i="0" u="none" strike="noStrike">
                          <a:solidFill>
                            <a:srgbClr val="000000"/>
                          </a:solidFill>
                          <a:effectLst/>
                          <a:latin typeface="Calibri" panose="020F0502020204030204" pitchFamily="34" charset="0"/>
                        </a:rPr>
                        <a:t>84</a:t>
                      </a:r>
                    </a:p>
                  </a:txBody>
                  <a:tcPr marL="7620" marR="7620" marT="7620" marB="0" anchor="ctr">
                    <a:lnL w="25400" cap="flat" cmpd="dbl"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A6A6A6"/>
                      </a:solidFill>
                      <a:prstDash val="solid"/>
                      <a:round/>
                      <a:headEnd type="none" w="med" len="med"/>
                      <a:tailEnd type="none" w="med" len="med"/>
                    </a:lnB>
                    <a:noFill/>
                  </a:tcPr>
                </a:tc>
                <a:tc>
                  <a:txBody>
                    <a:bodyPr/>
                    <a:lstStyle/>
                    <a:p>
                      <a:pPr algn="ctr" fontAlgn="ctr"/>
                      <a:r>
                        <a:rPr lang="en-US" sz="1400" b="0" i="0" u="none" strike="noStrike">
                          <a:solidFill>
                            <a:srgbClr val="000000"/>
                          </a:solidFill>
                          <a:effectLst/>
                          <a:latin typeface="Calibri" panose="020F0502020204030204" pitchFamily="34" charset="0"/>
                        </a:rPr>
                        <a:t>5</a:t>
                      </a:r>
                    </a:p>
                  </a:txBody>
                  <a:tcPr marL="7620" marR="7620" marT="7620" marB="0" anchor="ctr">
                    <a:lnL w="6350" cap="flat" cmpd="sng" algn="ctr">
                      <a:solidFill>
                        <a:srgbClr val="A6A6A6"/>
                      </a:solidFill>
                      <a:prstDash val="solid"/>
                      <a:round/>
                      <a:headEnd type="none" w="med" len="med"/>
                      <a:tailEnd type="none" w="med" len="med"/>
                    </a:lnL>
                    <a:lnR w="25400" cap="flat" cmpd="dbl" algn="ctr">
                      <a:solidFill>
                        <a:srgbClr val="A6A6A6"/>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A6A6A6"/>
                      </a:solidFill>
                      <a:prstDash val="solid"/>
                      <a:round/>
                      <a:headEnd type="none" w="med" len="med"/>
                      <a:tailEnd type="none" w="med" len="med"/>
                    </a:lnB>
                    <a:noFill/>
                  </a:tcPr>
                </a:tc>
                <a:tc>
                  <a:txBody>
                    <a:bodyPr/>
                    <a:lstStyle/>
                    <a:p>
                      <a:pPr algn="ctr" fontAlgn="ctr"/>
                      <a:r>
                        <a:rPr lang="en-US" sz="1400" b="0" i="0" u="none" strike="noStrike">
                          <a:solidFill>
                            <a:srgbClr val="000000"/>
                          </a:solidFill>
                          <a:effectLst/>
                          <a:latin typeface="Calibri" panose="020F0502020204030204" pitchFamily="34" charset="0"/>
                        </a:rPr>
                        <a:t>57</a:t>
                      </a:r>
                    </a:p>
                  </a:txBody>
                  <a:tcPr marL="7620" marR="7620" marT="7620" marB="0" anchor="ctr">
                    <a:lnL w="25400" cap="flat" cmpd="dbl"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A6A6A6"/>
                      </a:solidFill>
                      <a:prstDash val="solid"/>
                      <a:round/>
                      <a:headEnd type="none" w="med" len="med"/>
                      <a:tailEnd type="none" w="med" len="med"/>
                    </a:lnB>
                    <a:noFill/>
                  </a:tcPr>
                </a:tc>
                <a:tc>
                  <a:txBody>
                    <a:bodyPr/>
                    <a:lstStyle/>
                    <a:p>
                      <a:pPr algn="ctr" fontAlgn="ctr"/>
                      <a:r>
                        <a:rPr lang="en-US" sz="1400" b="0" i="0" u="none" strike="noStrike">
                          <a:solidFill>
                            <a:srgbClr val="000000"/>
                          </a:solidFill>
                          <a:effectLst/>
                          <a:latin typeface="Calibri" panose="020F0502020204030204" pitchFamily="34" charset="0"/>
                        </a:rPr>
                        <a:t>3</a:t>
                      </a:r>
                    </a:p>
                  </a:txBody>
                  <a:tcPr marL="7620" marR="7620" marT="7620" marB="0" anchor="ctr">
                    <a:lnL w="6350" cap="flat" cmpd="sng" algn="ctr">
                      <a:solidFill>
                        <a:srgbClr val="A6A6A6"/>
                      </a:solidFill>
                      <a:prstDash val="solid"/>
                      <a:round/>
                      <a:headEnd type="none" w="med" len="med"/>
                      <a:tailEnd type="none" w="med" len="med"/>
                    </a:lnL>
                    <a:lnR w="25400" cap="flat" cmpd="dbl" algn="ctr">
                      <a:solidFill>
                        <a:srgbClr val="A6A6A6"/>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A6A6A6"/>
                      </a:solidFill>
                      <a:prstDash val="solid"/>
                      <a:round/>
                      <a:headEnd type="none" w="med" len="med"/>
                      <a:tailEnd type="none" w="med" len="med"/>
                    </a:lnB>
                    <a:noFill/>
                  </a:tcPr>
                </a:tc>
                <a:tc>
                  <a:txBody>
                    <a:bodyPr/>
                    <a:lstStyle/>
                    <a:p>
                      <a:pPr algn="ctr" fontAlgn="ctr"/>
                      <a:r>
                        <a:rPr lang="en-US" sz="1400" b="0" i="0" u="none" strike="noStrike">
                          <a:solidFill>
                            <a:srgbClr val="000000"/>
                          </a:solidFill>
                          <a:effectLst/>
                          <a:latin typeface="Calibri" panose="020F0502020204030204" pitchFamily="34" charset="0"/>
                        </a:rPr>
                        <a:t>2,770</a:t>
                      </a:r>
                    </a:p>
                  </a:txBody>
                  <a:tcPr marL="7620" marR="7620" marT="7620" marB="0" anchor="ctr">
                    <a:lnL w="25400" cap="flat" cmpd="dbl" algn="ctr">
                      <a:solidFill>
                        <a:srgbClr val="A6A6A6"/>
                      </a:solidFill>
                      <a:prstDash val="solid"/>
                      <a:round/>
                      <a:headEnd type="none" w="med" len="med"/>
                      <a:tailEnd type="none" w="med" len="med"/>
                    </a:lnL>
                    <a:lnR>
                      <a:noFill/>
                    </a:lnR>
                    <a:lnT w="6350" cap="flat" cmpd="sng" algn="ctr">
                      <a:solidFill>
                        <a:srgbClr val="BFBFBF"/>
                      </a:solidFill>
                      <a:prstDash val="solid"/>
                      <a:round/>
                      <a:headEnd type="none" w="med" len="med"/>
                      <a:tailEnd type="none" w="med" len="med"/>
                    </a:lnT>
                    <a:lnB w="6350" cap="flat" cmpd="sng" algn="ctr">
                      <a:solidFill>
                        <a:srgbClr val="A6A6A6"/>
                      </a:solidFill>
                      <a:prstDash val="solid"/>
                      <a:round/>
                      <a:headEnd type="none" w="med" len="med"/>
                      <a:tailEnd type="none" w="med" len="med"/>
                    </a:lnB>
                    <a:noFill/>
                  </a:tcPr>
                </a:tc>
                <a:extLst>
                  <a:ext uri="{0D108BD9-81ED-4DB2-BD59-A6C34878D82A}">
                    <a16:rowId xmlns:a16="http://schemas.microsoft.com/office/drawing/2014/main" val="435143459"/>
                  </a:ext>
                </a:extLst>
              </a:tr>
              <a:tr h="575683">
                <a:tc>
                  <a:txBody>
                    <a:bodyPr/>
                    <a:lstStyle/>
                    <a:p>
                      <a:pPr algn="l" rtl="0" fontAlgn="ctr"/>
                      <a:r>
                        <a:rPr lang="en-US" sz="1400" b="0" i="0" u="none" strike="noStrike">
                          <a:solidFill>
                            <a:srgbClr val="000000"/>
                          </a:solidFill>
                          <a:effectLst/>
                          <a:latin typeface="Calibri" panose="020F0502020204030204" pitchFamily="34" charset="0"/>
                        </a:rPr>
                        <a:t>Patent Applications Filed </a:t>
                      </a:r>
                      <a:br>
                        <a:rPr lang="en-US" sz="1400" b="0" i="0" u="none" strike="noStrike">
                          <a:solidFill>
                            <a:srgbClr val="000000"/>
                          </a:solidFill>
                          <a:effectLst/>
                          <a:latin typeface="Calibri" panose="020F0502020204030204" pitchFamily="34" charset="0"/>
                        </a:rPr>
                      </a:br>
                      <a:r>
                        <a:rPr lang="en-US" sz="1400" b="0" i="0" u="none" strike="noStrike">
                          <a:solidFill>
                            <a:srgbClr val="000000"/>
                          </a:solidFill>
                          <a:effectLst/>
                          <a:latin typeface="Calibri" panose="020F0502020204030204" pitchFamily="34" charset="0"/>
                        </a:rPr>
                        <a:t>  (Provisional and Full)</a:t>
                      </a:r>
                    </a:p>
                  </a:txBody>
                  <a:tcPr marL="182880" marR="7620" marT="7620" marB="0" anchor="ctr">
                    <a:lnL>
                      <a:noFill/>
                    </a:lnL>
                    <a:lnR w="25400" cap="flat" cmpd="dbl" algn="ctr">
                      <a:solidFill>
                        <a:srgbClr val="A6A6A6"/>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1400" b="0" i="0" u="none" strike="noStrike">
                          <a:solidFill>
                            <a:srgbClr val="000000"/>
                          </a:solidFill>
                          <a:effectLst/>
                          <a:latin typeface="Calibri" panose="020F0502020204030204" pitchFamily="34" charset="0"/>
                        </a:rPr>
                        <a:t>88</a:t>
                      </a:r>
                    </a:p>
                  </a:txBody>
                  <a:tcPr marL="7620" marR="7620" marT="7620" marB="0" anchor="ctr">
                    <a:lnL w="25400" cap="flat" cmpd="dbl"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noFill/>
                  </a:tcPr>
                </a:tc>
                <a:tc>
                  <a:txBody>
                    <a:bodyPr/>
                    <a:lstStyle/>
                    <a:p>
                      <a:pPr algn="ctr" fontAlgn="ctr"/>
                      <a:r>
                        <a:rPr lang="en-US" sz="1400" b="0" i="0" u="none" strike="noStrike">
                          <a:solidFill>
                            <a:srgbClr val="000000"/>
                          </a:solidFill>
                          <a:effectLst/>
                          <a:latin typeface="Calibri" panose="020F0502020204030204" pitchFamily="34" charset="0"/>
                        </a:rPr>
                        <a:t>5</a:t>
                      </a:r>
                    </a:p>
                  </a:txBody>
                  <a:tcPr marL="7620" marR="7620" marT="7620" marB="0" anchor="ctr">
                    <a:lnL w="6350" cap="flat" cmpd="sng" algn="ctr">
                      <a:solidFill>
                        <a:srgbClr val="A6A6A6"/>
                      </a:solidFill>
                      <a:prstDash val="solid"/>
                      <a:round/>
                      <a:headEnd type="none" w="med" len="med"/>
                      <a:tailEnd type="none" w="med" len="med"/>
                    </a:lnL>
                    <a:lnR w="25400" cap="flat" cmpd="dbl"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noFill/>
                  </a:tcPr>
                </a:tc>
                <a:tc>
                  <a:txBody>
                    <a:bodyPr/>
                    <a:lstStyle/>
                    <a:p>
                      <a:pPr algn="ctr" fontAlgn="ctr"/>
                      <a:r>
                        <a:rPr lang="en-US" sz="1400" b="0" i="0" u="none" strike="noStrike">
                          <a:solidFill>
                            <a:srgbClr val="000000"/>
                          </a:solidFill>
                          <a:effectLst/>
                          <a:latin typeface="Calibri" panose="020F0502020204030204" pitchFamily="34" charset="0"/>
                        </a:rPr>
                        <a:t>79</a:t>
                      </a:r>
                    </a:p>
                  </a:txBody>
                  <a:tcPr marL="7620" marR="7620" marT="7620" marB="0" anchor="ctr">
                    <a:lnL w="25400" cap="flat" cmpd="dbl"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noFill/>
                  </a:tcPr>
                </a:tc>
                <a:tc>
                  <a:txBody>
                    <a:bodyPr/>
                    <a:lstStyle/>
                    <a:p>
                      <a:pPr algn="ctr" fontAlgn="ctr"/>
                      <a:r>
                        <a:rPr lang="en-US" sz="1400" b="0" i="0" u="none" strike="noStrike">
                          <a:solidFill>
                            <a:srgbClr val="000000"/>
                          </a:solidFill>
                          <a:effectLst/>
                          <a:latin typeface="Calibri" panose="020F0502020204030204" pitchFamily="34" charset="0"/>
                        </a:rPr>
                        <a:t>5</a:t>
                      </a:r>
                    </a:p>
                  </a:txBody>
                  <a:tcPr marL="7620" marR="7620" marT="7620" marB="0" anchor="ctr">
                    <a:lnL w="6350" cap="flat" cmpd="sng" algn="ctr">
                      <a:solidFill>
                        <a:srgbClr val="A6A6A6"/>
                      </a:solidFill>
                      <a:prstDash val="solid"/>
                      <a:round/>
                      <a:headEnd type="none" w="med" len="med"/>
                      <a:tailEnd type="none" w="med" len="med"/>
                    </a:lnL>
                    <a:lnR w="25400" cap="flat" cmpd="dbl"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noFill/>
                  </a:tcPr>
                </a:tc>
                <a:tc>
                  <a:txBody>
                    <a:bodyPr/>
                    <a:lstStyle/>
                    <a:p>
                      <a:pPr algn="ctr" fontAlgn="ctr"/>
                      <a:r>
                        <a:rPr lang="en-US" sz="1400" b="0" i="0" u="none" strike="noStrike">
                          <a:solidFill>
                            <a:srgbClr val="000000"/>
                          </a:solidFill>
                          <a:effectLst/>
                          <a:latin typeface="Calibri" panose="020F0502020204030204" pitchFamily="34" charset="0"/>
                        </a:rPr>
                        <a:t>2,498</a:t>
                      </a:r>
                    </a:p>
                  </a:txBody>
                  <a:tcPr marL="7620" marR="7620" marT="7620" marB="0" anchor="ctr">
                    <a:lnL w="25400" cap="flat" cmpd="dbl" algn="ctr">
                      <a:solidFill>
                        <a:srgbClr val="A6A6A6"/>
                      </a:solidFill>
                      <a:prstDash val="solid"/>
                      <a:round/>
                      <a:headEnd type="none" w="med" len="med"/>
                      <a:tailEnd type="none" w="med" len="med"/>
                    </a:lnL>
                    <a:lnR>
                      <a:noFill/>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noFill/>
                  </a:tcPr>
                </a:tc>
                <a:extLst>
                  <a:ext uri="{0D108BD9-81ED-4DB2-BD59-A6C34878D82A}">
                    <a16:rowId xmlns:a16="http://schemas.microsoft.com/office/drawing/2014/main" val="126119646"/>
                  </a:ext>
                </a:extLst>
              </a:tr>
              <a:tr h="397744">
                <a:tc>
                  <a:txBody>
                    <a:bodyPr/>
                    <a:lstStyle/>
                    <a:p>
                      <a:pPr algn="l" rtl="0" fontAlgn="ctr"/>
                      <a:r>
                        <a:rPr lang="en-US" sz="1400" b="0" i="0" u="none" strike="noStrike">
                          <a:solidFill>
                            <a:srgbClr val="000000"/>
                          </a:solidFill>
                          <a:effectLst/>
                          <a:latin typeface="Calibri" panose="020F0502020204030204" pitchFamily="34" charset="0"/>
                        </a:rPr>
                        <a:t>Patents Awarded</a:t>
                      </a:r>
                    </a:p>
                  </a:txBody>
                  <a:tcPr marL="182880" marR="7620" marT="7620" marB="0" anchor="ctr">
                    <a:lnL>
                      <a:noFill/>
                    </a:lnL>
                    <a:lnR w="25400" cap="flat" cmpd="dbl" algn="ctr">
                      <a:solidFill>
                        <a:srgbClr val="A6A6A6"/>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1400" b="0" i="0" u="none" strike="noStrike">
                          <a:solidFill>
                            <a:srgbClr val="000000"/>
                          </a:solidFill>
                          <a:effectLst/>
                          <a:latin typeface="Calibri" panose="020F0502020204030204" pitchFamily="34" charset="0"/>
                        </a:rPr>
                        <a:t>26</a:t>
                      </a:r>
                    </a:p>
                  </a:txBody>
                  <a:tcPr marL="7620" marR="7620" marT="7620" marB="0" anchor="ctr">
                    <a:lnL w="25400" cap="flat" cmpd="dbl"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noFill/>
                  </a:tcPr>
                </a:tc>
                <a:tc>
                  <a:txBody>
                    <a:bodyPr/>
                    <a:lstStyle/>
                    <a:p>
                      <a:pPr algn="ctr" fontAlgn="ctr"/>
                      <a:r>
                        <a:rPr lang="en-US" sz="1400" b="0" i="0" u="none" strike="noStrike">
                          <a:solidFill>
                            <a:srgbClr val="000000"/>
                          </a:solidFill>
                          <a:effectLst/>
                          <a:latin typeface="Calibri" panose="020F0502020204030204" pitchFamily="34" charset="0"/>
                        </a:rPr>
                        <a:t>1</a:t>
                      </a:r>
                    </a:p>
                  </a:txBody>
                  <a:tcPr marL="7620" marR="7620" marT="7620" marB="0" anchor="ctr">
                    <a:lnL w="6350" cap="flat" cmpd="sng" algn="ctr">
                      <a:solidFill>
                        <a:srgbClr val="A6A6A6"/>
                      </a:solidFill>
                      <a:prstDash val="solid"/>
                      <a:round/>
                      <a:headEnd type="none" w="med" len="med"/>
                      <a:tailEnd type="none" w="med" len="med"/>
                    </a:lnL>
                    <a:lnR w="25400" cap="flat" cmpd="dbl"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noFill/>
                  </a:tcPr>
                </a:tc>
                <a:tc>
                  <a:txBody>
                    <a:bodyPr/>
                    <a:lstStyle/>
                    <a:p>
                      <a:pPr algn="ctr" fontAlgn="ctr"/>
                      <a:r>
                        <a:rPr lang="en-US" sz="1400" b="0" i="0" u="none" strike="noStrike">
                          <a:solidFill>
                            <a:srgbClr val="000000"/>
                          </a:solidFill>
                          <a:effectLst/>
                          <a:latin typeface="Calibri" panose="020F0502020204030204" pitchFamily="34" charset="0"/>
                        </a:rPr>
                        <a:t>19</a:t>
                      </a:r>
                    </a:p>
                  </a:txBody>
                  <a:tcPr marL="7620" marR="7620" marT="7620" marB="0" anchor="ctr">
                    <a:lnL w="25400" cap="flat" cmpd="dbl"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noFill/>
                  </a:tcPr>
                </a:tc>
                <a:tc>
                  <a:txBody>
                    <a:bodyPr/>
                    <a:lstStyle/>
                    <a:p>
                      <a:pPr algn="ctr" fontAlgn="ctr"/>
                      <a:r>
                        <a:rPr lang="en-US" sz="1400" b="0" i="0" u="none" strike="noStrike">
                          <a:solidFill>
                            <a:srgbClr val="000000"/>
                          </a:solidFill>
                          <a:effectLst/>
                          <a:latin typeface="Calibri" panose="020F0502020204030204" pitchFamily="34" charset="0"/>
                        </a:rPr>
                        <a:t>1</a:t>
                      </a:r>
                    </a:p>
                  </a:txBody>
                  <a:tcPr marL="7620" marR="7620" marT="7620" marB="0" anchor="ctr">
                    <a:lnL w="6350" cap="flat" cmpd="sng" algn="ctr">
                      <a:solidFill>
                        <a:srgbClr val="A6A6A6"/>
                      </a:solidFill>
                      <a:prstDash val="solid"/>
                      <a:round/>
                      <a:headEnd type="none" w="med" len="med"/>
                      <a:tailEnd type="none" w="med" len="med"/>
                    </a:lnL>
                    <a:lnR w="25400" cap="flat" cmpd="dbl"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noFill/>
                  </a:tcPr>
                </a:tc>
                <a:tc>
                  <a:txBody>
                    <a:bodyPr/>
                    <a:lstStyle/>
                    <a:p>
                      <a:pPr algn="ctr" fontAlgn="ctr"/>
                      <a:r>
                        <a:rPr lang="en-US" sz="1400" b="0" i="0" u="none" strike="noStrike">
                          <a:solidFill>
                            <a:srgbClr val="000000"/>
                          </a:solidFill>
                          <a:effectLst/>
                          <a:latin typeface="Calibri" panose="020F0502020204030204" pitchFamily="34" charset="0"/>
                        </a:rPr>
                        <a:t>955</a:t>
                      </a:r>
                    </a:p>
                  </a:txBody>
                  <a:tcPr marL="7620" marR="7620" marT="7620" marB="0" anchor="ctr">
                    <a:lnL w="25400" cap="flat" cmpd="dbl" algn="ctr">
                      <a:solidFill>
                        <a:srgbClr val="A6A6A6"/>
                      </a:solidFill>
                      <a:prstDash val="solid"/>
                      <a:round/>
                      <a:headEnd type="none" w="med" len="med"/>
                      <a:tailEnd type="none" w="med" len="med"/>
                    </a:lnL>
                    <a:lnR>
                      <a:noFill/>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noFill/>
                  </a:tcPr>
                </a:tc>
                <a:extLst>
                  <a:ext uri="{0D108BD9-81ED-4DB2-BD59-A6C34878D82A}">
                    <a16:rowId xmlns:a16="http://schemas.microsoft.com/office/drawing/2014/main" val="1904899736"/>
                  </a:ext>
                </a:extLst>
              </a:tr>
              <a:tr h="408211">
                <a:tc>
                  <a:txBody>
                    <a:bodyPr/>
                    <a:lstStyle/>
                    <a:p>
                      <a:pPr algn="l" rtl="0" fontAlgn="ctr"/>
                      <a:r>
                        <a:rPr lang="en-US" sz="1400" b="0" i="0" u="none" strike="noStrike">
                          <a:solidFill>
                            <a:srgbClr val="000000"/>
                          </a:solidFill>
                          <a:effectLst/>
                          <a:latin typeface="Calibri" panose="020F0502020204030204" pitchFamily="34" charset="0"/>
                        </a:rPr>
                        <a:t>Licenses Issued</a:t>
                      </a:r>
                    </a:p>
                  </a:txBody>
                  <a:tcPr marL="182880" marR="7620" marT="7620" marB="0" anchor="ctr">
                    <a:lnL>
                      <a:noFill/>
                    </a:lnL>
                    <a:lnR w="25400" cap="flat" cmpd="dbl" algn="ctr">
                      <a:solidFill>
                        <a:srgbClr val="A6A6A6"/>
                      </a:solidFill>
                      <a:prstDash val="solid"/>
                      <a:round/>
                      <a:headEnd type="none" w="med" len="med"/>
                      <a:tailEnd type="none" w="med" len="med"/>
                    </a:lnR>
                    <a:lnT w="6350" cap="flat" cmpd="sng" algn="ctr">
                      <a:solidFill>
                        <a:srgbClr val="BFBFBF"/>
                      </a:solidFill>
                      <a:prstDash val="solid"/>
                      <a:round/>
                      <a:headEnd type="none" w="med" len="med"/>
                      <a:tailEnd type="none" w="med" len="med"/>
                    </a:lnT>
                    <a:lnB w="19050" cap="flat" cmpd="sng" algn="ctr">
                      <a:solidFill>
                        <a:srgbClr val="2E869C"/>
                      </a:solidFill>
                      <a:prstDash val="solid"/>
                      <a:round/>
                      <a:headEnd type="none" w="med" len="med"/>
                      <a:tailEnd type="none" w="med" len="med"/>
                    </a:lnB>
                    <a:noFill/>
                  </a:tcPr>
                </a:tc>
                <a:tc>
                  <a:txBody>
                    <a:bodyPr/>
                    <a:lstStyle/>
                    <a:p>
                      <a:pPr algn="ctr" fontAlgn="ctr"/>
                      <a:r>
                        <a:rPr lang="en-US" sz="1400" b="0" i="0" u="none" strike="noStrike">
                          <a:solidFill>
                            <a:srgbClr val="000000"/>
                          </a:solidFill>
                          <a:effectLst/>
                          <a:latin typeface="Calibri" panose="020F0502020204030204" pitchFamily="34" charset="0"/>
                        </a:rPr>
                        <a:t>1</a:t>
                      </a:r>
                    </a:p>
                  </a:txBody>
                  <a:tcPr marL="7620" marR="7620" marT="7620" marB="0" anchor="ctr">
                    <a:lnL w="25400" cap="flat" cmpd="dbl"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19050" cap="flat" cmpd="sng" algn="ctr">
                      <a:solidFill>
                        <a:srgbClr val="2E869C"/>
                      </a:solidFill>
                      <a:prstDash val="solid"/>
                      <a:round/>
                      <a:headEnd type="none" w="med" len="med"/>
                      <a:tailEnd type="none" w="med" len="med"/>
                    </a:lnB>
                    <a:noFill/>
                  </a:tcPr>
                </a:tc>
                <a:tc>
                  <a:txBody>
                    <a:bodyPr/>
                    <a:lstStyle/>
                    <a:p>
                      <a:pPr algn="ctr" fontAlgn="ctr"/>
                      <a:r>
                        <a:rPr lang="en-US" sz="1400" b="0" i="0" u="none" strike="noStrike">
                          <a:solidFill>
                            <a:srgbClr val="000000"/>
                          </a:solidFill>
                          <a:effectLst/>
                          <a:latin typeface="Calibri" panose="020F0502020204030204" pitchFamily="34" charset="0"/>
                        </a:rPr>
                        <a:t>&lt; 1</a:t>
                      </a:r>
                    </a:p>
                  </a:txBody>
                  <a:tcPr marL="7620" marR="7620" marT="7620" marB="0" anchor="ctr">
                    <a:lnL w="6350" cap="flat" cmpd="sng" algn="ctr">
                      <a:solidFill>
                        <a:srgbClr val="A6A6A6"/>
                      </a:solidFill>
                      <a:prstDash val="solid"/>
                      <a:round/>
                      <a:headEnd type="none" w="med" len="med"/>
                      <a:tailEnd type="none" w="med" len="med"/>
                    </a:lnL>
                    <a:lnR w="25400" cap="flat" cmpd="dbl"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19050" cap="flat" cmpd="sng" algn="ctr">
                      <a:solidFill>
                        <a:srgbClr val="2E869C"/>
                      </a:solidFill>
                      <a:prstDash val="solid"/>
                      <a:round/>
                      <a:headEnd type="none" w="med" len="med"/>
                      <a:tailEnd type="none" w="med" len="med"/>
                    </a:lnB>
                    <a:noFill/>
                  </a:tcPr>
                </a:tc>
                <a:tc>
                  <a:txBody>
                    <a:bodyPr/>
                    <a:lstStyle/>
                    <a:p>
                      <a:pPr algn="ctr" fontAlgn="ctr"/>
                      <a:r>
                        <a:rPr lang="en-US" sz="1400" b="0" i="0" u="none" strike="noStrike">
                          <a:solidFill>
                            <a:srgbClr val="000000"/>
                          </a:solidFill>
                          <a:effectLst/>
                          <a:latin typeface="Calibri" panose="020F0502020204030204" pitchFamily="34" charset="0"/>
                        </a:rPr>
                        <a:t>9</a:t>
                      </a:r>
                    </a:p>
                  </a:txBody>
                  <a:tcPr marL="7620" marR="7620" marT="7620" marB="0" anchor="ctr">
                    <a:lnL w="25400" cap="flat" cmpd="dbl"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19050" cap="flat" cmpd="sng" algn="ctr">
                      <a:solidFill>
                        <a:srgbClr val="2E869C"/>
                      </a:solidFill>
                      <a:prstDash val="solid"/>
                      <a:round/>
                      <a:headEnd type="none" w="med" len="med"/>
                      <a:tailEnd type="none" w="med" len="med"/>
                    </a:lnB>
                    <a:noFill/>
                  </a:tcPr>
                </a:tc>
                <a:tc>
                  <a:txBody>
                    <a:bodyPr/>
                    <a:lstStyle/>
                    <a:p>
                      <a:pPr algn="ctr" fontAlgn="ctr"/>
                      <a:r>
                        <a:rPr lang="en-US" sz="1400" b="0" i="0" u="none" strike="noStrike">
                          <a:solidFill>
                            <a:srgbClr val="000000"/>
                          </a:solidFill>
                          <a:effectLst/>
                          <a:latin typeface="Calibri" panose="020F0502020204030204" pitchFamily="34" charset="0"/>
                        </a:rPr>
                        <a:t>1</a:t>
                      </a:r>
                    </a:p>
                  </a:txBody>
                  <a:tcPr marL="7620" marR="7620" marT="7620" marB="0" anchor="ctr">
                    <a:lnL w="6350" cap="flat" cmpd="sng" algn="ctr">
                      <a:solidFill>
                        <a:srgbClr val="A6A6A6"/>
                      </a:solidFill>
                      <a:prstDash val="solid"/>
                      <a:round/>
                      <a:headEnd type="none" w="med" len="med"/>
                      <a:tailEnd type="none" w="med" len="med"/>
                    </a:lnL>
                    <a:lnR w="25400" cap="flat" cmpd="dbl"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19050" cap="flat" cmpd="sng" algn="ctr">
                      <a:solidFill>
                        <a:srgbClr val="2E869C"/>
                      </a:solidFill>
                      <a:prstDash val="solid"/>
                      <a:round/>
                      <a:headEnd type="none" w="med" len="med"/>
                      <a:tailEnd type="none" w="med" len="med"/>
                    </a:lnB>
                    <a:noFill/>
                  </a:tcPr>
                </a:tc>
                <a:tc>
                  <a:txBody>
                    <a:bodyPr/>
                    <a:lstStyle/>
                    <a:p>
                      <a:pPr algn="ctr" fontAlgn="ctr"/>
                      <a:r>
                        <a:rPr lang="en-US" sz="1400" b="0" i="0" u="none" strike="noStrike">
                          <a:solidFill>
                            <a:srgbClr val="000000"/>
                          </a:solidFill>
                          <a:effectLst/>
                          <a:latin typeface="Calibri" panose="020F0502020204030204" pitchFamily="34" charset="0"/>
                        </a:rPr>
                        <a:t>1,401</a:t>
                      </a:r>
                    </a:p>
                  </a:txBody>
                  <a:tcPr marL="7620" marR="7620" marT="7620" marB="0" anchor="ctr">
                    <a:lnL w="25400" cap="flat" cmpd="dbl" algn="ctr">
                      <a:solidFill>
                        <a:srgbClr val="A6A6A6"/>
                      </a:solidFill>
                      <a:prstDash val="solid"/>
                      <a:round/>
                      <a:headEnd type="none" w="med" len="med"/>
                      <a:tailEnd type="none" w="med" len="med"/>
                    </a:lnL>
                    <a:lnR>
                      <a:noFill/>
                    </a:lnR>
                    <a:lnT w="6350" cap="flat" cmpd="sng" algn="ctr">
                      <a:solidFill>
                        <a:srgbClr val="A6A6A6"/>
                      </a:solidFill>
                      <a:prstDash val="solid"/>
                      <a:round/>
                      <a:headEnd type="none" w="med" len="med"/>
                      <a:tailEnd type="none" w="med" len="med"/>
                    </a:lnT>
                    <a:lnB w="19050" cap="flat" cmpd="sng" algn="ctr">
                      <a:solidFill>
                        <a:srgbClr val="2E869C"/>
                      </a:solidFill>
                      <a:prstDash val="solid"/>
                      <a:round/>
                      <a:headEnd type="none" w="med" len="med"/>
                      <a:tailEnd type="none" w="med" len="med"/>
                    </a:lnB>
                    <a:noFill/>
                  </a:tcPr>
                </a:tc>
                <a:extLst>
                  <a:ext uri="{0D108BD9-81ED-4DB2-BD59-A6C34878D82A}">
                    <a16:rowId xmlns:a16="http://schemas.microsoft.com/office/drawing/2014/main" val="219344018"/>
                  </a:ext>
                </a:extLst>
              </a:tr>
              <a:tr h="397744">
                <a:tc>
                  <a:txBody>
                    <a:bodyPr/>
                    <a:lstStyle/>
                    <a:p>
                      <a:pPr algn="l" rtl="0" fontAlgn="ctr"/>
                      <a:r>
                        <a:rPr lang="en-US" sz="1400" b="1" i="1" u="none" strike="noStrike">
                          <a:solidFill>
                            <a:srgbClr val="2E869C"/>
                          </a:solidFill>
                          <a:effectLst/>
                          <a:highlight>
                            <a:srgbClr val="D5E8DF"/>
                          </a:highlight>
                          <a:latin typeface="Calibri" panose="020F0502020204030204" pitchFamily="34" charset="0"/>
                        </a:rPr>
                        <a:t>Economic Development</a:t>
                      </a:r>
                    </a:p>
                  </a:txBody>
                  <a:tcPr marL="7620" marR="7620" marT="7620" marB="0" anchor="ctr">
                    <a:lnL>
                      <a:noFill/>
                    </a:lnL>
                    <a:lnR w="25400" cap="flat" cmpd="dbl" algn="ctr">
                      <a:solidFill>
                        <a:srgbClr val="BFBFBF"/>
                      </a:solidFill>
                      <a:prstDash val="solid"/>
                      <a:round/>
                      <a:headEnd type="none" w="med" len="med"/>
                      <a:tailEnd type="none" w="med" len="med"/>
                    </a:lnR>
                    <a:lnT w="19050" cap="flat" cmpd="sng" algn="ctr">
                      <a:solidFill>
                        <a:srgbClr val="2E869C"/>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5E8DF"/>
                    </a:solidFill>
                  </a:tcPr>
                </a:tc>
                <a:tc>
                  <a:txBody>
                    <a:bodyPr/>
                    <a:lstStyle/>
                    <a:p>
                      <a:pPr algn="ctr" rtl="0" fontAlgn="ctr"/>
                      <a:r>
                        <a:rPr lang="en-US" sz="1400" b="1" i="1" u="none" strike="noStrike">
                          <a:solidFill>
                            <a:srgbClr val="2E869C"/>
                          </a:solidFill>
                          <a:effectLst/>
                          <a:highlight>
                            <a:srgbClr val="D5E8DF"/>
                          </a:highlight>
                          <a:latin typeface="Calibri" panose="020F0502020204030204" pitchFamily="34" charset="0"/>
                        </a:rPr>
                        <a:t>Total</a:t>
                      </a:r>
                    </a:p>
                  </a:txBody>
                  <a:tcPr marL="7620" marR="7620" marT="7620" marB="0" anchor="ctr">
                    <a:lnL w="25400" cap="flat" cmpd="dbl"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9050" cap="flat" cmpd="sng" algn="ctr">
                      <a:solidFill>
                        <a:srgbClr val="2E869C"/>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5E8DF"/>
                    </a:solidFill>
                  </a:tcPr>
                </a:tc>
                <a:tc>
                  <a:txBody>
                    <a:bodyPr/>
                    <a:lstStyle/>
                    <a:p>
                      <a:pPr algn="ctr" rtl="0" fontAlgn="ctr"/>
                      <a:r>
                        <a:rPr lang="en-US" sz="1400" b="1" i="1" u="none" strike="noStrike">
                          <a:solidFill>
                            <a:srgbClr val="2E869C"/>
                          </a:solidFill>
                          <a:effectLst/>
                          <a:highlight>
                            <a:srgbClr val="D5E8DF"/>
                          </a:highlight>
                          <a:latin typeface="Calibri" panose="020F0502020204030204" pitchFamily="34" charset="0"/>
                        </a:rPr>
                        <a:t>Per Center</a:t>
                      </a:r>
                    </a:p>
                  </a:txBody>
                  <a:tcPr marL="7620" marR="7620" marT="7620" marB="0" anchor="ctr">
                    <a:lnL w="6350" cap="flat" cmpd="sng" algn="ctr">
                      <a:solidFill>
                        <a:srgbClr val="BFBFBF"/>
                      </a:solidFill>
                      <a:prstDash val="solid"/>
                      <a:round/>
                      <a:headEnd type="none" w="med" len="med"/>
                      <a:tailEnd type="none" w="med" len="med"/>
                    </a:lnL>
                    <a:lnR w="25400" cap="flat" cmpd="dbl" algn="ctr">
                      <a:solidFill>
                        <a:srgbClr val="BFBFBF"/>
                      </a:solidFill>
                      <a:prstDash val="solid"/>
                      <a:round/>
                      <a:headEnd type="none" w="med" len="med"/>
                      <a:tailEnd type="none" w="med" len="med"/>
                    </a:lnR>
                    <a:lnT w="19050" cap="flat" cmpd="sng" algn="ctr">
                      <a:solidFill>
                        <a:srgbClr val="2E869C"/>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5E8DF"/>
                    </a:solidFill>
                  </a:tcPr>
                </a:tc>
                <a:tc>
                  <a:txBody>
                    <a:bodyPr/>
                    <a:lstStyle/>
                    <a:p>
                      <a:pPr algn="ctr" rtl="0" fontAlgn="ctr"/>
                      <a:r>
                        <a:rPr lang="en-US" sz="1400" b="1" i="1" u="none" strike="noStrike">
                          <a:solidFill>
                            <a:srgbClr val="2E869C"/>
                          </a:solidFill>
                          <a:effectLst/>
                          <a:highlight>
                            <a:srgbClr val="D5E8DF"/>
                          </a:highlight>
                          <a:latin typeface="Calibri" panose="020F0502020204030204" pitchFamily="34" charset="0"/>
                        </a:rPr>
                        <a:t>Total</a:t>
                      </a:r>
                    </a:p>
                  </a:txBody>
                  <a:tcPr marL="7620" marR="7620" marT="7620" marB="0" anchor="ctr">
                    <a:lnL w="25400" cap="flat" cmpd="dbl"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9050" cap="flat" cmpd="sng" algn="ctr">
                      <a:solidFill>
                        <a:srgbClr val="2E869C"/>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5E8DF"/>
                    </a:solidFill>
                  </a:tcPr>
                </a:tc>
                <a:tc>
                  <a:txBody>
                    <a:bodyPr/>
                    <a:lstStyle/>
                    <a:p>
                      <a:pPr algn="ctr" rtl="0" fontAlgn="ctr"/>
                      <a:r>
                        <a:rPr lang="en-US" sz="1400" b="1" i="1" u="none" strike="noStrike">
                          <a:solidFill>
                            <a:srgbClr val="2E869C"/>
                          </a:solidFill>
                          <a:effectLst/>
                          <a:highlight>
                            <a:srgbClr val="D5E8DF"/>
                          </a:highlight>
                          <a:latin typeface="Calibri" panose="020F0502020204030204" pitchFamily="34" charset="0"/>
                        </a:rPr>
                        <a:t>Per Center</a:t>
                      </a:r>
                    </a:p>
                  </a:txBody>
                  <a:tcPr marL="7620" marR="7620" marT="7620" marB="0" anchor="ctr">
                    <a:lnL w="6350" cap="flat" cmpd="sng" algn="ctr">
                      <a:solidFill>
                        <a:srgbClr val="BFBFBF"/>
                      </a:solidFill>
                      <a:prstDash val="solid"/>
                      <a:round/>
                      <a:headEnd type="none" w="med" len="med"/>
                      <a:tailEnd type="none" w="med" len="med"/>
                    </a:lnL>
                    <a:lnR w="25400" cap="flat" cmpd="dbl" algn="ctr">
                      <a:solidFill>
                        <a:srgbClr val="BFBFBF"/>
                      </a:solidFill>
                      <a:prstDash val="solid"/>
                      <a:round/>
                      <a:headEnd type="none" w="med" len="med"/>
                      <a:tailEnd type="none" w="med" len="med"/>
                    </a:lnR>
                    <a:lnT w="19050" cap="flat" cmpd="sng" algn="ctr">
                      <a:solidFill>
                        <a:srgbClr val="2E869C"/>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5E8DF"/>
                    </a:solidFill>
                  </a:tcPr>
                </a:tc>
                <a:tc>
                  <a:txBody>
                    <a:bodyPr/>
                    <a:lstStyle/>
                    <a:p>
                      <a:pPr algn="ctr" rtl="0" fontAlgn="ctr"/>
                      <a:r>
                        <a:rPr lang="en-US" sz="1400" b="1" i="1" u="none" strike="noStrike">
                          <a:solidFill>
                            <a:srgbClr val="2E869C"/>
                          </a:solidFill>
                          <a:effectLst/>
                          <a:highlight>
                            <a:srgbClr val="D5E8DF"/>
                          </a:highlight>
                          <a:latin typeface="Calibri" panose="020F0502020204030204" pitchFamily="34" charset="0"/>
                        </a:rPr>
                        <a:t>Total</a:t>
                      </a:r>
                    </a:p>
                  </a:txBody>
                  <a:tcPr marL="7620" marR="7620" marT="7620" marB="0" anchor="ctr">
                    <a:lnL w="25400" cap="flat" cmpd="dbl" algn="ctr">
                      <a:solidFill>
                        <a:srgbClr val="BFBFBF"/>
                      </a:solidFill>
                      <a:prstDash val="solid"/>
                      <a:round/>
                      <a:headEnd type="none" w="med" len="med"/>
                      <a:tailEnd type="none" w="med" len="med"/>
                    </a:lnL>
                    <a:lnR>
                      <a:noFill/>
                    </a:lnR>
                    <a:lnT w="19050" cap="flat" cmpd="sng" algn="ctr">
                      <a:solidFill>
                        <a:srgbClr val="2E869C"/>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5E8DF"/>
                    </a:solidFill>
                  </a:tcPr>
                </a:tc>
                <a:extLst>
                  <a:ext uri="{0D108BD9-81ED-4DB2-BD59-A6C34878D82A}">
                    <a16:rowId xmlns:a16="http://schemas.microsoft.com/office/drawing/2014/main" val="402906562"/>
                  </a:ext>
                </a:extLst>
              </a:tr>
              <a:tr h="397744">
                <a:tc>
                  <a:txBody>
                    <a:bodyPr/>
                    <a:lstStyle/>
                    <a:p>
                      <a:pPr algn="l" rtl="0" fontAlgn="ctr"/>
                      <a:r>
                        <a:rPr lang="en-US" sz="1400" b="0" i="0" u="none" strike="noStrike">
                          <a:solidFill>
                            <a:srgbClr val="000000"/>
                          </a:solidFill>
                          <a:effectLst/>
                          <a:latin typeface="Calibri" panose="020F0502020204030204" pitchFamily="34" charset="0"/>
                        </a:rPr>
                        <a:t>Spinoff Companies</a:t>
                      </a:r>
                    </a:p>
                  </a:txBody>
                  <a:tcPr marL="182880" marR="7620" marT="7620" marB="0" anchor="ctr">
                    <a:lnL>
                      <a:noFill/>
                    </a:lnL>
                    <a:lnR w="25400" cap="flat" cmpd="dbl" algn="ctr">
                      <a:solidFill>
                        <a:srgbClr val="A6A6A6"/>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1400" b="0" i="0" u="none" strike="noStrike">
                          <a:solidFill>
                            <a:srgbClr val="000000"/>
                          </a:solidFill>
                          <a:effectLst/>
                          <a:latin typeface="Calibri" panose="020F0502020204030204" pitchFamily="34" charset="0"/>
                        </a:rPr>
                        <a:t>3</a:t>
                      </a:r>
                    </a:p>
                  </a:txBody>
                  <a:tcPr marL="7620" marR="7620" marT="7620" marB="0" anchor="ctr">
                    <a:lnL w="25400" cap="flat" cmpd="dbl"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noFill/>
                  </a:tcPr>
                </a:tc>
                <a:tc>
                  <a:txBody>
                    <a:bodyPr/>
                    <a:lstStyle/>
                    <a:p>
                      <a:pPr algn="ctr" fontAlgn="ctr"/>
                      <a:r>
                        <a:rPr lang="en-US" sz="1400" b="0" i="0" u="none" strike="noStrike">
                          <a:solidFill>
                            <a:srgbClr val="000000"/>
                          </a:solidFill>
                          <a:effectLst/>
                          <a:latin typeface="Calibri" panose="020F0502020204030204" pitchFamily="34" charset="0"/>
                        </a:rPr>
                        <a:t>&lt; 1</a:t>
                      </a:r>
                    </a:p>
                  </a:txBody>
                  <a:tcPr marL="7620" marR="7620" marT="7620" marB="0" anchor="ctr">
                    <a:lnL w="6350" cap="flat" cmpd="sng" algn="ctr">
                      <a:solidFill>
                        <a:srgbClr val="A6A6A6"/>
                      </a:solidFill>
                      <a:prstDash val="solid"/>
                      <a:round/>
                      <a:headEnd type="none" w="med" len="med"/>
                      <a:tailEnd type="none" w="med" len="med"/>
                    </a:lnL>
                    <a:lnR w="25400" cap="flat" cmpd="dbl"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noFill/>
                  </a:tcPr>
                </a:tc>
                <a:tc>
                  <a:txBody>
                    <a:bodyPr/>
                    <a:lstStyle/>
                    <a:p>
                      <a:pPr algn="ctr" fontAlgn="ctr"/>
                      <a:r>
                        <a:rPr lang="en-US" sz="1400" b="0" i="0" u="none" strike="noStrike">
                          <a:solidFill>
                            <a:srgbClr val="000000"/>
                          </a:solidFill>
                          <a:effectLst/>
                          <a:latin typeface="Calibri" panose="020F0502020204030204" pitchFamily="34" charset="0"/>
                        </a:rPr>
                        <a:t>7</a:t>
                      </a:r>
                    </a:p>
                  </a:txBody>
                  <a:tcPr marL="7620" marR="7620" marT="7620" marB="0" anchor="ctr">
                    <a:lnL w="25400" cap="flat" cmpd="dbl"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noFill/>
                  </a:tcPr>
                </a:tc>
                <a:tc>
                  <a:txBody>
                    <a:bodyPr/>
                    <a:lstStyle/>
                    <a:p>
                      <a:pPr algn="ctr" fontAlgn="ctr"/>
                      <a:r>
                        <a:rPr lang="en-US" sz="1400" b="0" i="0" u="none" strike="noStrike">
                          <a:solidFill>
                            <a:srgbClr val="000000"/>
                          </a:solidFill>
                          <a:effectLst/>
                          <a:latin typeface="Calibri" panose="020F0502020204030204" pitchFamily="34" charset="0"/>
                        </a:rPr>
                        <a:t>&lt; 1</a:t>
                      </a:r>
                    </a:p>
                  </a:txBody>
                  <a:tcPr marL="7620" marR="7620" marT="7620" marB="0" anchor="ctr">
                    <a:lnL w="6350" cap="flat" cmpd="sng" algn="ctr">
                      <a:solidFill>
                        <a:srgbClr val="A6A6A6"/>
                      </a:solidFill>
                      <a:prstDash val="solid"/>
                      <a:round/>
                      <a:headEnd type="none" w="med" len="med"/>
                      <a:tailEnd type="none" w="med" len="med"/>
                    </a:lnL>
                    <a:lnR w="25400" cap="flat" cmpd="dbl"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noFill/>
                  </a:tcPr>
                </a:tc>
                <a:tc>
                  <a:txBody>
                    <a:bodyPr/>
                    <a:lstStyle/>
                    <a:p>
                      <a:pPr algn="ctr" fontAlgn="ctr"/>
                      <a:r>
                        <a:rPr lang="en-US" sz="1400" b="0" i="0" u="none" strike="noStrike">
                          <a:solidFill>
                            <a:srgbClr val="000000"/>
                          </a:solidFill>
                          <a:effectLst/>
                          <a:latin typeface="Calibri" panose="020F0502020204030204" pitchFamily="34" charset="0"/>
                        </a:rPr>
                        <a:t>253</a:t>
                      </a:r>
                    </a:p>
                  </a:txBody>
                  <a:tcPr marL="7620" marR="7620" marT="7620" marB="0" anchor="ctr">
                    <a:lnL w="25400" cap="flat" cmpd="dbl" algn="ctr">
                      <a:solidFill>
                        <a:srgbClr val="A6A6A6"/>
                      </a:solidFill>
                      <a:prstDash val="solid"/>
                      <a:round/>
                      <a:headEnd type="none" w="med" len="med"/>
                      <a:tailEnd type="none" w="med" len="med"/>
                    </a:lnL>
                    <a:lnR>
                      <a:noFill/>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noFill/>
                  </a:tcPr>
                </a:tc>
                <a:extLst>
                  <a:ext uri="{0D108BD9-81ED-4DB2-BD59-A6C34878D82A}">
                    <a16:rowId xmlns:a16="http://schemas.microsoft.com/office/drawing/2014/main" val="3736509682"/>
                  </a:ext>
                </a:extLst>
              </a:tr>
              <a:tr h="408211">
                <a:tc>
                  <a:txBody>
                    <a:bodyPr/>
                    <a:lstStyle/>
                    <a:p>
                      <a:pPr algn="l" rtl="0" fontAlgn="ctr"/>
                      <a:r>
                        <a:rPr lang="en-US" sz="1400" b="0" i="0" u="none" strike="noStrike">
                          <a:solidFill>
                            <a:srgbClr val="000000"/>
                          </a:solidFill>
                          <a:effectLst/>
                          <a:latin typeface="Calibri" panose="020F0502020204030204" pitchFamily="34" charset="0"/>
                        </a:rPr>
                        <a:t>Spinoff Employees</a:t>
                      </a:r>
                    </a:p>
                  </a:txBody>
                  <a:tcPr marL="182880" marR="7620" marT="7620" marB="0" anchor="ctr">
                    <a:lnL>
                      <a:noFill/>
                    </a:lnL>
                    <a:lnR w="25400" cap="flat" cmpd="dbl" algn="ctr">
                      <a:solidFill>
                        <a:srgbClr val="A6A6A6"/>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1400" b="0" i="0" u="none" strike="noStrike">
                          <a:solidFill>
                            <a:srgbClr val="000000"/>
                          </a:solidFill>
                          <a:effectLst/>
                          <a:latin typeface="Calibri" panose="020F0502020204030204" pitchFamily="34" charset="0"/>
                        </a:rPr>
                        <a:t>3</a:t>
                      </a:r>
                    </a:p>
                  </a:txBody>
                  <a:tcPr marL="7620" marR="7620" marT="7620" marB="0" anchor="ctr">
                    <a:lnL w="25400" cap="flat" cmpd="dbl"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noFill/>
                  </a:tcPr>
                </a:tc>
                <a:tc>
                  <a:txBody>
                    <a:bodyPr/>
                    <a:lstStyle/>
                    <a:p>
                      <a:pPr algn="ctr" fontAlgn="ctr"/>
                      <a:r>
                        <a:rPr lang="en-US" sz="1400" b="0" i="0" u="none" strike="noStrike">
                          <a:solidFill>
                            <a:srgbClr val="000000"/>
                          </a:solidFill>
                          <a:effectLst/>
                          <a:latin typeface="Calibri" panose="020F0502020204030204" pitchFamily="34" charset="0"/>
                        </a:rPr>
                        <a:t>&lt; 1</a:t>
                      </a:r>
                    </a:p>
                  </a:txBody>
                  <a:tcPr marL="7620" marR="7620" marT="7620" marB="0" anchor="ctr">
                    <a:lnL w="6350" cap="flat" cmpd="sng" algn="ctr">
                      <a:solidFill>
                        <a:srgbClr val="A6A6A6"/>
                      </a:solidFill>
                      <a:prstDash val="solid"/>
                      <a:round/>
                      <a:headEnd type="none" w="med" len="med"/>
                      <a:tailEnd type="none" w="med" len="med"/>
                    </a:lnL>
                    <a:lnR w="25400" cap="flat" cmpd="dbl"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noFill/>
                  </a:tcPr>
                </a:tc>
                <a:tc>
                  <a:txBody>
                    <a:bodyPr/>
                    <a:lstStyle/>
                    <a:p>
                      <a:pPr algn="ctr" fontAlgn="ctr"/>
                      <a:r>
                        <a:rPr lang="en-US" sz="1400" b="0" i="0" u="none" strike="noStrike">
                          <a:solidFill>
                            <a:srgbClr val="000000"/>
                          </a:solidFill>
                          <a:effectLst/>
                          <a:latin typeface="Calibri" panose="020F0502020204030204" pitchFamily="34" charset="0"/>
                        </a:rPr>
                        <a:t>49</a:t>
                      </a:r>
                    </a:p>
                  </a:txBody>
                  <a:tcPr marL="7620" marR="7620" marT="7620" marB="0" anchor="ctr">
                    <a:lnL w="25400" cap="flat" cmpd="dbl"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noFill/>
                  </a:tcPr>
                </a:tc>
                <a:tc>
                  <a:txBody>
                    <a:bodyPr/>
                    <a:lstStyle/>
                    <a:p>
                      <a:pPr algn="ctr" fontAlgn="ctr"/>
                      <a:r>
                        <a:rPr lang="en-US" sz="1400" b="0" i="0" u="none" strike="noStrike">
                          <a:solidFill>
                            <a:srgbClr val="000000"/>
                          </a:solidFill>
                          <a:effectLst/>
                          <a:latin typeface="Calibri" panose="020F0502020204030204" pitchFamily="34" charset="0"/>
                        </a:rPr>
                        <a:t>3</a:t>
                      </a:r>
                    </a:p>
                  </a:txBody>
                  <a:tcPr marL="7620" marR="7620" marT="7620" marB="0" anchor="ctr">
                    <a:lnL w="6350" cap="flat" cmpd="sng" algn="ctr">
                      <a:solidFill>
                        <a:srgbClr val="A6A6A6"/>
                      </a:solidFill>
                      <a:prstDash val="solid"/>
                      <a:round/>
                      <a:headEnd type="none" w="med" len="med"/>
                      <a:tailEnd type="none" w="med" len="med"/>
                    </a:lnL>
                    <a:lnR w="25400" cap="flat" cmpd="dbl"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noFill/>
                  </a:tcPr>
                </a:tc>
                <a:tc>
                  <a:txBody>
                    <a:bodyPr/>
                    <a:lstStyle/>
                    <a:p>
                      <a:pPr algn="ctr" fontAlgn="ctr"/>
                      <a:r>
                        <a:rPr lang="en-US" sz="1400" b="0" i="0" u="none" strike="noStrike">
                          <a:solidFill>
                            <a:srgbClr val="000000"/>
                          </a:solidFill>
                          <a:effectLst/>
                          <a:latin typeface="Calibri" panose="020F0502020204030204" pitchFamily="34" charset="0"/>
                        </a:rPr>
                        <a:t>1,644</a:t>
                      </a:r>
                    </a:p>
                  </a:txBody>
                  <a:tcPr marL="7620" marR="7620" marT="7620" marB="0" anchor="ctr">
                    <a:lnL w="25400" cap="flat" cmpd="dbl" algn="ctr">
                      <a:solidFill>
                        <a:srgbClr val="A6A6A6"/>
                      </a:solidFill>
                      <a:prstDash val="solid"/>
                      <a:round/>
                      <a:headEnd type="none" w="med" len="med"/>
                      <a:tailEnd type="none" w="med" len="med"/>
                    </a:lnL>
                    <a:lnR>
                      <a:noFill/>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noFill/>
                  </a:tcPr>
                </a:tc>
                <a:extLst>
                  <a:ext uri="{0D108BD9-81ED-4DB2-BD59-A6C34878D82A}">
                    <a16:rowId xmlns:a16="http://schemas.microsoft.com/office/drawing/2014/main" val="51537380"/>
                  </a:ext>
                </a:extLst>
              </a:tr>
            </a:tbl>
          </a:graphicData>
        </a:graphic>
      </p:graphicFrame>
    </p:spTree>
    <p:extLst>
      <p:ext uri="{BB962C8B-B14F-4D97-AF65-F5344CB8AC3E}">
        <p14:creationId xmlns:p14="http://schemas.microsoft.com/office/powerpoint/2010/main" val="151064229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2792" y="752322"/>
            <a:ext cx="10095034" cy="242213"/>
          </a:xfrm>
        </p:spPr>
        <p:txBody>
          <a:bodyPr/>
          <a:lstStyle/>
          <a:p>
            <a:r>
              <a:rPr lang="en-US"/>
              <a:t>All ERC Disciplines, </a:t>
            </a:r>
            <a:r>
              <a:rPr lang="en-US">
                <a:solidFill>
                  <a:srgbClr val="000000"/>
                </a:solidFill>
                <a:ea typeface="Lucida Grande"/>
                <a:cs typeface="Lucida Grande"/>
              </a:rPr>
              <a:t>FY 2023</a:t>
            </a:r>
            <a:endParaRPr lang="en-US"/>
          </a:p>
        </p:txBody>
      </p:sp>
      <p:sp>
        <p:nvSpPr>
          <p:cNvPr id="4" name="Slide Number Placeholder 3"/>
          <p:cNvSpPr>
            <a:spLocks noGrp="1"/>
          </p:cNvSpPr>
          <p:nvPr>
            <p:ph type="sldNum" sz="quarter" idx="12"/>
          </p:nvPr>
        </p:nvSpPr>
        <p:spPr/>
        <p:txBody>
          <a:bodyPr/>
          <a:lstStyle/>
          <a:p>
            <a:r>
              <a:rPr lang="en-US">
                <a:solidFill>
                  <a:prstClr val="black"/>
                </a:solidFill>
              </a:rPr>
              <a:t>37</a:t>
            </a:r>
          </a:p>
        </p:txBody>
      </p:sp>
      <p:graphicFrame>
        <p:nvGraphicFramePr>
          <p:cNvPr id="8" name="Chart 7">
            <a:extLst>
              <a:ext uri="{FF2B5EF4-FFF2-40B4-BE49-F238E27FC236}">
                <a16:creationId xmlns:a16="http://schemas.microsoft.com/office/drawing/2014/main" id="{00000000-0008-0000-2700-000002000000}"/>
              </a:ext>
            </a:extLst>
          </p:cNvPr>
          <p:cNvGraphicFramePr>
            <a:graphicFrameLocks/>
          </p:cNvGraphicFramePr>
          <p:nvPr>
            <p:extLst>
              <p:ext uri="{D42A27DB-BD31-4B8C-83A1-F6EECF244321}">
                <p14:modId xmlns:p14="http://schemas.microsoft.com/office/powerpoint/2010/main" val="925219784"/>
              </p:ext>
            </p:extLst>
          </p:nvPr>
        </p:nvGraphicFramePr>
        <p:xfrm>
          <a:off x="2687687" y="549758"/>
          <a:ext cx="6816625" cy="5504485"/>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 Box 5">
            <a:extLst>
              <a:ext uri="{FF2B5EF4-FFF2-40B4-BE49-F238E27FC236}">
                <a16:creationId xmlns:a16="http://schemas.microsoft.com/office/drawing/2014/main" id="{00000000-0008-0000-2700-000004000000}"/>
              </a:ext>
            </a:extLst>
          </p:cNvPr>
          <p:cNvSpPr txBox="1">
            <a:spLocks noChangeArrowheads="1"/>
          </p:cNvSpPr>
          <p:nvPr/>
        </p:nvSpPr>
        <p:spPr bwMode="auto">
          <a:xfrm>
            <a:off x="3747812" y="6256807"/>
            <a:ext cx="5164994" cy="503932"/>
          </a:xfrm>
          <a:prstGeom prst="rect">
            <a:avLst/>
          </a:prstGeom>
          <a:noFill/>
          <a:ln w="9525">
            <a:noFill/>
            <a:miter lim="800000"/>
            <a:headEnd/>
            <a:tailEnd/>
          </a:ln>
        </p:spPr>
        <p:txBody>
          <a:bodyPr wrap="square">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pPr>
            <a:r>
              <a:rPr lang="en-US" sz="2000" dirty="0">
                <a:solidFill>
                  <a:srgbClr val="000099"/>
                </a:solidFill>
              </a:rPr>
              <a:t>Total number of Project Investigators (PIs): 569 </a:t>
            </a:r>
          </a:p>
        </p:txBody>
      </p:sp>
    </p:spTree>
    <p:extLst>
      <p:ext uri="{BB962C8B-B14F-4D97-AF65-F5344CB8AC3E}">
        <p14:creationId xmlns:p14="http://schemas.microsoft.com/office/powerpoint/2010/main" val="38846298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11782" y="739166"/>
            <a:ext cx="10059465" cy="242213"/>
          </a:xfrm>
        </p:spPr>
        <p:txBody>
          <a:bodyPr/>
          <a:lstStyle/>
          <a:p>
            <a:r>
              <a:rPr lang="en-US"/>
              <a:t>Disciplines by Technology Sector: Advanced Manufacturing, </a:t>
            </a:r>
            <a:r>
              <a:rPr lang="en-US">
                <a:solidFill>
                  <a:srgbClr val="000000"/>
                </a:solidFill>
                <a:ea typeface="Lucida Grande"/>
                <a:cs typeface="Lucida Grande"/>
              </a:rPr>
              <a:t>FY 2023</a:t>
            </a:r>
            <a:endParaRPr lang="en-US"/>
          </a:p>
        </p:txBody>
      </p:sp>
      <p:sp>
        <p:nvSpPr>
          <p:cNvPr id="4" name="Slide Number Placeholder 3"/>
          <p:cNvSpPr>
            <a:spLocks noGrp="1"/>
          </p:cNvSpPr>
          <p:nvPr>
            <p:ph type="sldNum" sz="quarter" idx="12"/>
          </p:nvPr>
        </p:nvSpPr>
        <p:spPr/>
        <p:txBody>
          <a:bodyPr/>
          <a:lstStyle/>
          <a:p>
            <a:r>
              <a:rPr lang="en-US">
                <a:solidFill>
                  <a:prstClr val="black"/>
                </a:solidFill>
              </a:rPr>
              <a:t>38</a:t>
            </a:r>
          </a:p>
        </p:txBody>
      </p:sp>
      <p:graphicFrame>
        <p:nvGraphicFramePr>
          <p:cNvPr id="8" name="Chart 7">
            <a:extLst>
              <a:ext uri="{FF2B5EF4-FFF2-40B4-BE49-F238E27FC236}">
                <a16:creationId xmlns:a16="http://schemas.microsoft.com/office/drawing/2014/main" id="{00000000-0008-0000-2800-000002000000}"/>
              </a:ext>
            </a:extLst>
          </p:cNvPr>
          <p:cNvGraphicFramePr>
            <a:graphicFrameLocks/>
          </p:cNvGraphicFramePr>
          <p:nvPr>
            <p:extLst>
              <p:ext uri="{D42A27DB-BD31-4B8C-83A1-F6EECF244321}">
                <p14:modId xmlns:p14="http://schemas.microsoft.com/office/powerpoint/2010/main" val="1211578324"/>
              </p:ext>
            </p:extLst>
          </p:nvPr>
        </p:nvGraphicFramePr>
        <p:xfrm>
          <a:off x="2758440" y="871363"/>
          <a:ext cx="6675120" cy="4861773"/>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 Box 5">
            <a:extLst>
              <a:ext uri="{FF2B5EF4-FFF2-40B4-BE49-F238E27FC236}">
                <a16:creationId xmlns:a16="http://schemas.microsoft.com/office/drawing/2014/main" id="{1B52120B-EB56-CC4D-0AFA-349AF0A0882E}"/>
              </a:ext>
            </a:extLst>
          </p:cNvPr>
          <p:cNvSpPr txBox="1">
            <a:spLocks noChangeArrowheads="1"/>
          </p:cNvSpPr>
          <p:nvPr/>
        </p:nvSpPr>
        <p:spPr bwMode="auto">
          <a:xfrm>
            <a:off x="3747812" y="6256807"/>
            <a:ext cx="5164994" cy="503932"/>
          </a:xfrm>
          <a:prstGeom prst="rect">
            <a:avLst/>
          </a:prstGeom>
          <a:noFill/>
          <a:ln w="9525">
            <a:noFill/>
            <a:miter lim="800000"/>
            <a:headEnd/>
            <a:tailEnd/>
          </a:ln>
        </p:spPr>
        <p:txBody>
          <a:bodyPr wrap="square">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pPr>
            <a:r>
              <a:rPr lang="en-US" sz="2000" dirty="0">
                <a:solidFill>
                  <a:srgbClr val="000099"/>
                </a:solidFill>
              </a:rPr>
              <a:t>Total number of Project Investigators (PIs): 97 </a:t>
            </a:r>
          </a:p>
        </p:txBody>
      </p:sp>
    </p:spTree>
    <p:extLst>
      <p:ext uri="{BB962C8B-B14F-4D97-AF65-F5344CB8AC3E}">
        <p14:creationId xmlns:p14="http://schemas.microsoft.com/office/powerpoint/2010/main" val="116831130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11782" y="745744"/>
            <a:ext cx="10059465" cy="242213"/>
          </a:xfrm>
        </p:spPr>
        <p:txBody>
          <a:bodyPr/>
          <a:lstStyle/>
          <a:p>
            <a:r>
              <a:rPr lang="en-US"/>
              <a:t>Disciplines by Technology Sector: Biotechnology and Healthcare, </a:t>
            </a:r>
            <a:r>
              <a:rPr lang="en-US">
                <a:solidFill>
                  <a:srgbClr val="000000"/>
                </a:solidFill>
                <a:ea typeface="Lucida Grande"/>
                <a:cs typeface="Lucida Grande"/>
              </a:rPr>
              <a:t>FY 2023</a:t>
            </a:r>
            <a:endParaRPr lang="en-US"/>
          </a:p>
        </p:txBody>
      </p:sp>
      <p:sp>
        <p:nvSpPr>
          <p:cNvPr id="4" name="Slide Number Placeholder 3"/>
          <p:cNvSpPr>
            <a:spLocks noGrp="1"/>
          </p:cNvSpPr>
          <p:nvPr>
            <p:ph type="sldNum" sz="quarter" idx="12"/>
          </p:nvPr>
        </p:nvSpPr>
        <p:spPr/>
        <p:txBody>
          <a:bodyPr/>
          <a:lstStyle/>
          <a:p>
            <a:r>
              <a:rPr lang="en-US">
                <a:solidFill>
                  <a:prstClr val="black"/>
                </a:solidFill>
              </a:rPr>
              <a:t>39</a:t>
            </a:r>
          </a:p>
        </p:txBody>
      </p:sp>
      <p:graphicFrame>
        <p:nvGraphicFramePr>
          <p:cNvPr id="8" name="Chart 7">
            <a:extLst>
              <a:ext uri="{FF2B5EF4-FFF2-40B4-BE49-F238E27FC236}">
                <a16:creationId xmlns:a16="http://schemas.microsoft.com/office/drawing/2014/main" id="{00000000-0008-0000-2900-000002000000}"/>
              </a:ext>
            </a:extLst>
          </p:cNvPr>
          <p:cNvGraphicFramePr>
            <a:graphicFrameLocks/>
          </p:cNvGraphicFramePr>
          <p:nvPr>
            <p:extLst>
              <p:ext uri="{D42A27DB-BD31-4B8C-83A1-F6EECF244321}">
                <p14:modId xmlns:p14="http://schemas.microsoft.com/office/powerpoint/2010/main" val="266867898"/>
              </p:ext>
            </p:extLst>
          </p:nvPr>
        </p:nvGraphicFramePr>
        <p:xfrm>
          <a:off x="2758440" y="1191554"/>
          <a:ext cx="6675120" cy="4571379"/>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 Box 5">
            <a:extLst>
              <a:ext uri="{FF2B5EF4-FFF2-40B4-BE49-F238E27FC236}">
                <a16:creationId xmlns:a16="http://schemas.microsoft.com/office/drawing/2014/main" id="{F9B9605D-7714-74ED-6A5F-4856437493C4}"/>
              </a:ext>
            </a:extLst>
          </p:cNvPr>
          <p:cNvSpPr txBox="1">
            <a:spLocks noChangeArrowheads="1"/>
          </p:cNvSpPr>
          <p:nvPr/>
        </p:nvSpPr>
        <p:spPr bwMode="auto">
          <a:xfrm>
            <a:off x="3747812" y="6256807"/>
            <a:ext cx="5164994" cy="503932"/>
          </a:xfrm>
          <a:prstGeom prst="rect">
            <a:avLst/>
          </a:prstGeom>
          <a:noFill/>
          <a:ln w="9525">
            <a:noFill/>
            <a:miter lim="800000"/>
            <a:headEnd/>
            <a:tailEnd/>
          </a:ln>
        </p:spPr>
        <p:txBody>
          <a:bodyPr wrap="square">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pPr>
            <a:r>
              <a:rPr lang="en-US" sz="2000" dirty="0">
                <a:solidFill>
                  <a:srgbClr val="000099"/>
                </a:solidFill>
              </a:rPr>
              <a:t>Total number of Project Investigators (PIs): 134 </a:t>
            </a:r>
          </a:p>
        </p:txBody>
      </p:sp>
    </p:spTree>
    <p:extLst>
      <p:ext uri="{BB962C8B-B14F-4D97-AF65-F5344CB8AC3E}">
        <p14:creationId xmlns:p14="http://schemas.microsoft.com/office/powerpoint/2010/main" val="24322410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11782" y="745744"/>
            <a:ext cx="10059465" cy="242213"/>
          </a:xfrm>
        </p:spPr>
        <p:txBody>
          <a:bodyPr/>
          <a:lstStyle/>
          <a:p>
            <a:r>
              <a:rPr lang="en-US"/>
              <a:t>Disciplines by Technology Sector: Energy, Sustainability, and Infrastructure, </a:t>
            </a:r>
            <a:r>
              <a:rPr lang="en-US">
                <a:solidFill>
                  <a:srgbClr val="000000"/>
                </a:solidFill>
                <a:ea typeface="Lucida Grande"/>
                <a:cs typeface="Lucida Grande"/>
              </a:rPr>
              <a:t>FY 2023</a:t>
            </a:r>
            <a:endParaRPr lang="en-US">
              <a:cs typeface="Calibri"/>
            </a:endParaRPr>
          </a:p>
        </p:txBody>
      </p:sp>
      <p:sp>
        <p:nvSpPr>
          <p:cNvPr id="4" name="Slide Number Placeholder 3"/>
          <p:cNvSpPr>
            <a:spLocks noGrp="1"/>
          </p:cNvSpPr>
          <p:nvPr>
            <p:ph type="sldNum" sz="quarter" idx="12"/>
          </p:nvPr>
        </p:nvSpPr>
        <p:spPr/>
        <p:txBody>
          <a:bodyPr/>
          <a:lstStyle/>
          <a:p>
            <a:r>
              <a:rPr lang="en-US">
                <a:solidFill>
                  <a:prstClr val="black"/>
                </a:solidFill>
              </a:rPr>
              <a:t>40</a:t>
            </a:r>
          </a:p>
        </p:txBody>
      </p:sp>
      <p:graphicFrame>
        <p:nvGraphicFramePr>
          <p:cNvPr id="8" name="Chart 7">
            <a:extLst>
              <a:ext uri="{FF2B5EF4-FFF2-40B4-BE49-F238E27FC236}">
                <a16:creationId xmlns:a16="http://schemas.microsoft.com/office/drawing/2014/main" id="{00000000-0008-0000-2A00-000002000000}"/>
              </a:ext>
            </a:extLst>
          </p:cNvPr>
          <p:cNvGraphicFramePr>
            <a:graphicFrameLocks/>
          </p:cNvGraphicFramePr>
          <p:nvPr>
            <p:extLst>
              <p:ext uri="{D42A27DB-BD31-4B8C-83A1-F6EECF244321}">
                <p14:modId xmlns:p14="http://schemas.microsoft.com/office/powerpoint/2010/main" val="516394775"/>
              </p:ext>
            </p:extLst>
          </p:nvPr>
        </p:nvGraphicFramePr>
        <p:xfrm>
          <a:off x="2758440" y="1134279"/>
          <a:ext cx="6675120" cy="4976205"/>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 Box 5">
            <a:extLst>
              <a:ext uri="{FF2B5EF4-FFF2-40B4-BE49-F238E27FC236}">
                <a16:creationId xmlns:a16="http://schemas.microsoft.com/office/drawing/2014/main" id="{2CA11EE0-11FC-5214-E988-0296D2FFAE17}"/>
              </a:ext>
            </a:extLst>
          </p:cNvPr>
          <p:cNvSpPr txBox="1">
            <a:spLocks noChangeArrowheads="1"/>
          </p:cNvSpPr>
          <p:nvPr/>
        </p:nvSpPr>
        <p:spPr bwMode="auto">
          <a:xfrm>
            <a:off x="3747812" y="6256807"/>
            <a:ext cx="5164994" cy="503932"/>
          </a:xfrm>
          <a:prstGeom prst="rect">
            <a:avLst/>
          </a:prstGeom>
          <a:noFill/>
          <a:ln w="9525">
            <a:noFill/>
            <a:miter lim="800000"/>
            <a:headEnd/>
            <a:tailEnd/>
          </a:ln>
        </p:spPr>
        <p:txBody>
          <a:bodyPr wrap="square">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pPr>
            <a:r>
              <a:rPr lang="en-US" sz="2000" dirty="0">
                <a:solidFill>
                  <a:srgbClr val="000099"/>
                </a:solidFill>
              </a:rPr>
              <a:t>Total number of Project Investigators (PIs): 209 </a:t>
            </a:r>
          </a:p>
        </p:txBody>
      </p:sp>
    </p:spTree>
    <p:extLst>
      <p:ext uri="{BB962C8B-B14F-4D97-AF65-F5344CB8AC3E}">
        <p14:creationId xmlns:p14="http://schemas.microsoft.com/office/powerpoint/2010/main" val="289910580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9104" y="745744"/>
            <a:ext cx="9201288" cy="242213"/>
          </a:xfrm>
        </p:spPr>
        <p:txBody>
          <a:bodyPr/>
          <a:lstStyle/>
          <a:p>
            <a:r>
              <a:rPr lang="en-US"/>
              <a:t>Disciplines by Technology Sector: Micro/Optoelectronics, Sensing, and Information Technology, </a:t>
            </a:r>
            <a:r>
              <a:rPr lang="en-US">
                <a:solidFill>
                  <a:srgbClr val="000000"/>
                </a:solidFill>
                <a:ea typeface="Lucida Grande"/>
                <a:cs typeface="Lucida Grande"/>
              </a:rPr>
              <a:t>FY 2023</a:t>
            </a:r>
            <a:endParaRPr lang="en-US"/>
          </a:p>
        </p:txBody>
      </p:sp>
      <p:graphicFrame>
        <p:nvGraphicFramePr>
          <p:cNvPr id="8" name="Chart 7">
            <a:extLst>
              <a:ext uri="{FF2B5EF4-FFF2-40B4-BE49-F238E27FC236}">
                <a16:creationId xmlns:a16="http://schemas.microsoft.com/office/drawing/2014/main" id="{00000000-0008-0000-2B00-000002000000}"/>
              </a:ext>
            </a:extLst>
          </p:cNvPr>
          <p:cNvGraphicFramePr>
            <a:graphicFrameLocks/>
          </p:cNvGraphicFramePr>
          <p:nvPr>
            <p:extLst>
              <p:ext uri="{D42A27DB-BD31-4B8C-83A1-F6EECF244321}">
                <p14:modId xmlns:p14="http://schemas.microsoft.com/office/powerpoint/2010/main" val="2367387631"/>
              </p:ext>
            </p:extLst>
          </p:nvPr>
        </p:nvGraphicFramePr>
        <p:xfrm>
          <a:off x="2758440" y="1336027"/>
          <a:ext cx="6675120" cy="4572710"/>
        </p:xfrm>
        <a:graphic>
          <a:graphicData uri="http://schemas.openxmlformats.org/drawingml/2006/chart">
            <c:chart xmlns:c="http://schemas.openxmlformats.org/drawingml/2006/chart" xmlns:r="http://schemas.openxmlformats.org/officeDocument/2006/relationships" r:id="rId3"/>
          </a:graphicData>
        </a:graphic>
      </p:graphicFrame>
      <p:sp>
        <p:nvSpPr>
          <p:cNvPr id="3" name="Slide Number Placeholder 3">
            <a:extLst>
              <a:ext uri="{FF2B5EF4-FFF2-40B4-BE49-F238E27FC236}">
                <a16:creationId xmlns:a16="http://schemas.microsoft.com/office/drawing/2014/main" id="{163E46D1-BB55-7885-EC9D-7D3872EDEE47}"/>
              </a:ext>
            </a:extLst>
          </p:cNvPr>
          <p:cNvSpPr txBox="1">
            <a:spLocks/>
          </p:cNvSpPr>
          <p:nvPr/>
        </p:nvSpPr>
        <p:spPr>
          <a:xfrm>
            <a:off x="545527" y="685843"/>
            <a:ext cx="681907" cy="371040"/>
          </a:xfrm>
          <a:prstGeom prst="rect">
            <a:avLst/>
          </a:prstGeom>
        </p:spPr>
        <p:txBody>
          <a:bodyPr vert="horz" lIns="91440" tIns="45720" rIns="91440" bIns="45720" rtlCol="0" anchor="ctr"/>
          <a:lstStyle>
            <a:defPPr>
              <a:defRPr lang="en-US"/>
            </a:defPPr>
            <a:lvl1pPr marL="0" algn="ctr" defTabSz="914400" rtl="0" eaLnBrk="1" latinLnBrk="0" hangingPunct="1">
              <a:defRPr sz="1600" b="1" i="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solidFill>
                  <a:prstClr val="black"/>
                </a:solidFill>
              </a:rPr>
              <a:t>41</a:t>
            </a:r>
          </a:p>
        </p:txBody>
      </p:sp>
      <p:sp>
        <p:nvSpPr>
          <p:cNvPr id="4" name="Text Box 5">
            <a:extLst>
              <a:ext uri="{FF2B5EF4-FFF2-40B4-BE49-F238E27FC236}">
                <a16:creationId xmlns:a16="http://schemas.microsoft.com/office/drawing/2014/main" id="{C2236F25-1465-1A77-6E43-CFE41E664ECC}"/>
              </a:ext>
            </a:extLst>
          </p:cNvPr>
          <p:cNvSpPr txBox="1">
            <a:spLocks noChangeArrowheads="1"/>
          </p:cNvSpPr>
          <p:nvPr/>
        </p:nvSpPr>
        <p:spPr bwMode="auto">
          <a:xfrm>
            <a:off x="3747812" y="6256807"/>
            <a:ext cx="5164994" cy="503932"/>
          </a:xfrm>
          <a:prstGeom prst="rect">
            <a:avLst/>
          </a:prstGeom>
          <a:noFill/>
          <a:ln w="9525">
            <a:noFill/>
            <a:miter lim="800000"/>
            <a:headEnd/>
            <a:tailEnd/>
          </a:ln>
        </p:spPr>
        <p:txBody>
          <a:bodyPr wrap="square">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pPr>
            <a:r>
              <a:rPr lang="en-US" sz="2000" dirty="0">
                <a:solidFill>
                  <a:srgbClr val="000099"/>
                </a:solidFill>
              </a:rPr>
              <a:t>Total number of Project Investigators (PIs): 129 </a:t>
            </a:r>
          </a:p>
        </p:txBody>
      </p:sp>
    </p:spTree>
    <p:extLst>
      <p:ext uri="{BB962C8B-B14F-4D97-AF65-F5344CB8AC3E}">
        <p14:creationId xmlns:p14="http://schemas.microsoft.com/office/powerpoint/2010/main" val="200916147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9370" y="745744"/>
            <a:ext cx="8774578" cy="242213"/>
          </a:xfrm>
        </p:spPr>
        <p:txBody>
          <a:bodyPr/>
          <a:lstStyle/>
          <a:p>
            <a:r>
              <a:rPr lang="en-US"/>
              <a:t>Country of Citizenship of ERC Foreign Personnel, FY 2023</a:t>
            </a:r>
          </a:p>
        </p:txBody>
      </p:sp>
      <p:sp>
        <p:nvSpPr>
          <p:cNvPr id="4" name="Slide Number Placeholder 3"/>
          <p:cNvSpPr>
            <a:spLocks noGrp="1"/>
          </p:cNvSpPr>
          <p:nvPr>
            <p:ph type="sldNum" sz="quarter" idx="12"/>
          </p:nvPr>
        </p:nvSpPr>
        <p:spPr/>
        <p:txBody>
          <a:bodyPr/>
          <a:lstStyle/>
          <a:p>
            <a:r>
              <a:rPr lang="en-US">
                <a:solidFill>
                  <a:prstClr val="black"/>
                </a:solidFill>
              </a:rPr>
              <a:t>42</a:t>
            </a:r>
          </a:p>
        </p:txBody>
      </p:sp>
      <p:pic>
        <p:nvPicPr>
          <p:cNvPr id="6" name="Picture 5" descr="A map of the world&#10;&#10;Description automatically generated">
            <a:extLst>
              <a:ext uri="{FF2B5EF4-FFF2-40B4-BE49-F238E27FC236}">
                <a16:creationId xmlns:a16="http://schemas.microsoft.com/office/drawing/2014/main" id="{644300D6-5E93-6291-B3BC-C234961EA19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20111" y="1014268"/>
            <a:ext cx="8238744" cy="5734708"/>
          </a:xfrm>
          <a:prstGeom prst="rect">
            <a:avLst/>
          </a:prstGeom>
        </p:spPr>
      </p:pic>
    </p:spTree>
    <p:extLst>
      <p:ext uri="{BB962C8B-B14F-4D97-AF65-F5344CB8AC3E}">
        <p14:creationId xmlns:p14="http://schemas.microsoft.com/office/powerpoint/2010/main" val="165372880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9370" y="745744"/>
            <a:ext cx="10095034" cy="242213"/>
          </a:xfrm>
        </p:spPr>
        <p:txBody>
          <a:bodyPr/>
          <a:lstStyle/>
          <a:p>
            <a:r>
              <a:rPr lang="en-US"/>
              <a:t>Locations of the Active ERCs, FY 2023</a:t>
            </a:r>
          </a:p>
        </p:txBody>
      </p:sp>
      <p:sp>
        <p:nvSpPr>
          <p:cNvPr id="4" name="Slide Number Placeholder 3"/>
          <p:cNvSpPr>
            <a:spLocks noGrp="1"/>
          </p:cNvSpPr>
          <p:nvPr>
            <p:ph type="sldNum" sz="quarter" idx="12"/>
          </p:nvPr>
        </p:nvSpPr>
        <p:spPr/>
        <p:txBody>
          <a:bodyPr/>
          <a:lstStyle/>
          <a:p>
            <a:r>
              <a:rPr lang="en-US">
                <a:solidFill>
                  <a:prstClr val="black"/>
                </a:solidFill>
              </a:rPr>
              <a:t>43</a:t>
            </a:r>
          </a:p>
        </p:txBody>
      </p:sp>
      <p:pic>
        <p:nvPicPr>
          <p:cNvPr id="3" name="Picture 2">
            <a:extLst>
              <a:ext uri="{FF2B5EF4-FFF2-40B4-BE49-F238E27FC236}">
                <a16:creationId xmlns:a16="http://schemas.microsoft.com/office/drawing/2014/main" id="{86B942F5-BD2B-E6B7-4B7A-0E1F374BDA7B}"/>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152490" y="1056884"/>
            <a:ext cx="7904879" cy="5384993"/>
          </a:xfrm>
          <a:prstGeom prst="rect">
            <a:avLst/>
          </a:prstGeom>
        </p:spPr>
      </p:pic>
    </p:spTree>
    <p:extLst>
      <p:ext uri="{BB962C8B-B14F-4D97-AF65-F5344CB8AC3E}">
        <p14:creationId xmlns:p14="http://schemas.microsoft.com/office/powerpoint/2010/main" val="378371552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948" y="739166"/>
            <a:ext cx="10095034" cy="242213"/>
          </a:xfrm>
        </p:spPr>
        <p:txBody>
          <a:bodyPr/>
          <a:lstStyle/>
          <a:p>
            <a:r>
              <a:rPr lang="en-US"/>
              <a:t>Locations of Foreign Participating Organizations, FY 2023</a:t>
            </a:r>
          </a:p>
        </p:txBody>
      </p:sp>
      <p:sp>
        <p:nvSpPr>
          <p:cNvPr id="4" name="Slide Number Placeholder 3"/>
          <p:cNvSpPr>
            <a:spLocks noGrp="1"/>
          </p:cNvSpPr>
          <p:nvPr>
            <p:ph type="sldNum" sz="quarter" idx="12"/>
          </p:nvPr>
        </p:nvSpPr>
        <p:spPr/>
        <p:txBody>
          <a:bodyPr/>
          <a:lstStyle/>
          <a:p>
            <a:r>
              <a:rPr lang="en-US">
                <a:solidFill>
                  <a:prstClr val="black"/>
                </a:solidFill>
              </a:rPr>
              <a:t>44</a:t>
            </a:r>
          </a:p>
        </p:txBody>
      </p:sp>
      <p:pic>
        <p:nvPicPr>
          <p:cNvPr id="3" name="Picture 2">
            <a:extLst>
              <a:ext uri="{FF2B5EF4-FFF2-40B4-BE49-F238E27FC236}">
                <a16:creationId xmlns:a16="http://schemas.microsoft.com/office/drawing/2014/main" id="{6E2DEF35-AEC1-F25B-1EB9-2994BAA3C45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261454" y="1056883"/>
            <a:ext cx="7669093" cy="5655202"/>
          </a:xfrm>
          <a:prstGeom prst="rect">
            <a:avLst/>
          </a:prstGeom>
        </p:spPr>
      </p:pic>
    </p:spTree>
    <p:extLst>
      <p:ext uri="{BB962C8B-B14F-4D97-AF65-F5344CB8AC3E}">
        <p14:creationId xmlns:p14="http://schemas.microsoft.com/office/powerpoint/2010/main" val="375631461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9369" y="756836"/>
            <a:ext cx="8769619" cy="242213"/>
          </a:xfrm>
        </p:spPr>
        <p:txBody>
          <a:bodyPr/>
          <a:lstStyle/>
          <a:p>
            <a:r>
              <a:rPr lang="en-US"/>
              <a:t>Locations of Foreign Participating Institutions, FY 2023</a:t>
            </a:r>
          </a:p>
        </p:txBody>
      </p:sp>
      <p:sp>
        <p:nvSpPr>
          <p:cNvPr id="4" name="Slide Number Placeholder 3"/>
          <p:cNvSpPr>
            <a:spLocks noGrp="1"/>
          </p:cNvSpPr>
          <p:nvPr>
            <p:ph type="sldNum" sz="quarter" idx="12"/>
          </p:nvPr>
        </p:nvSpPr>
        <p:spPr/>
        <p:txBody>
          <a:bodyPr/>
          <a:lstStyle/>
          <a:p>
            <a:r>
              <a:rPr lang="en-US">
                <a:solidFill>
                  <a:prstClr val="black"/>
                </a:solidFill>
              </a:rPr>
              <a:t>45</a:t>
            </a:r>
          </a:p>
        </p:txBody>
      </p:sp>
      <p:pic>
        <p:nvPicPr>
          <p:cNvPr id="3" name="Picture 2">
            <a:extLst>
              <a:ext uri="{FF2B5EF4-FFF2-40B4-BE49-F238E27FC236}">
                <a16:creationId xmlns:a16="http://schemas.microsoft.com/office/drawing/2014/main" id="{D2FDCBA7-7B0B-C127-551A-307BAEC605C0}"/>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083612" y="1056884"/>
            <a:ext cx="7927278" cy="5692443"/>
          </a:xfrm>
          <a:prstGeom prst="rect">
            <a:avLst/>
          </a:prstGeom>
        </p:spPr>
      </p:pic>
    </p:spTree>
    <p:extLst>
      <p:ext uri="{BB962C8B-B14F-4D97-AF65-F5344CB8AC3E}">
        <p14:creationId xmlns:p14="http://schemas.microsoft.com/office/powerpoint/2010/main" val="191167356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2527" y="679357"/>
            <a:ext cx="10288644" cy="412933"/>
          </a:xfrm>
        </p:spPr>
        <p:txBody>
          <a:bodyPr/>
          <a:lstStyle/>
          <a:p>
            <a:r>
              <a:rPr lang="en-US"/>
              <a:t>Number of Institutions and Organizations With Financial Headquarters Abroad Collaborating With ERCs, by Country of Origin, FY 2023*</a:t>
            </a:r>
            <a:r>
              <a:rPr lang="en-US" baseline="30000"/>
              <a:t>,</a:t>
            </a:r>
            <a:r>
              <a:rPr lang="en-US"/>
              <a:t>**</a:t>
            </a:r>
          </a:p>
        </p:txBody>
      </p:sp>
      <p:sp>
        <p:nvSpPr>
          <p:cNvPr id="4" name="Slide Number Placeholder 3"/>
          <p:cNvSpPr>
            <a:spLocks noGrp="1"/>
          </p:cNvSpPr>
          <p:nvPr>
            <p:ph type="sldNum" sz="quarter" idx="12"/>
          </p:nvPr>
        </p:nvSpPr>
        <p:spPr/>
        <p:txBody>
          <a:bodyPr/>
          <a:lstStyle/>
          <a:p>
            <a:r>
              <a:rPr lang="en-US">
                <a:solidFill>
                  <a:prstClr val="black"/>
                </a:solidFill>
              </a:rPr>
              <a:t>46</a:t>
            </a:r>
          </a:p>
        </p:txBody>
      </p:sp>
      <p:sp>
        <p:nvSpPr>
          <p:cNvPr id="6" name="TextBox 5"/>
          <p:cNvSpPr txBox="1">
            <a:spLocks noChangeArrowheads="1"/>
          </p:cNvSpPr>
          <p:nvPr/>
        </p:nvSpPr>
        <p:spPr bwMode="auto">
          <a:xfrm>
            <a:off x="1525477" y="6350796"/>
            <a:ext cx="9142126" cy="507204"/>
          </a:xfrm>
          <a:prstGeom prst="rect">
            <a:avLst/>
          </a:prstGeom>
          <a:noFill/>
          <a:ln w="9525">
            <a:noFill/>
            <a:miter lim="800000"/>
            <a:headEnd/>
            <a:tailEnd/>
          </a:ln>
        </p:spPr>
        <p:txBody>
          <a:bodyPr wrap="square">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000" i="1"/>
              <a:t>* Displays counts of Industrial/Practitioner members, Funders of Associated Projects, Funders of Sponsored Projects, Contributing Organizations, Collaborating Institutions, Non-ERC Institutions Providing REU Students, and Foreign Partner Institutions</a:t>
            </a:r>
          </a:p>
          <a:p>
            <a:r>
              <a:rPr lang="en-US" sz="1000" i="1"/>
              <a:t>** Community college and Pre-college institutions are excluded</a:t>
            </a:r>
          </a:p>
          <a:p>
            <a:endParaRPr lang="en-US" sz="800" i="1"/>
          </a:p>
        </p:txBody>
      </p:sp>
      <p:graphicFrame>
        <p:nvGraphicFramePr>
          <p:cNvPr id="3" name="Chart 2">
            <a:extLst>
              <a:ext uri="{FF2B5EF4-FFF2-40B4-BE49-F238E27FC236}">
                <a16:creationId xmlns:a16="http://schemas.microsoft.com/office/drawing/2014/main" id="{00000000-0008-0000-3000-000003000000}"/>
              </a:ext>
            </a:extLst>
          </p:cNvPr>
          <p:cNvGraphicFramePr>
            <a:graphicFrameLocks/>
          </p:cNvGraphicFramePr>
          <p:nvPr>
            <p:extLst>
              <p:ext uri="{D42A27DB-BD31-4B8C-83A1-F6EECF244321}">
                <p14:modId xmlns:p14="http://schemas.microsoft.com/office/powerpoint/2010/main" val="3605226840"/>
              </p:ext>
            </p:extLst>
          </p:nvPr>
        </p:nvGraphicFramePr>
        <p:xfrm>
          <a:off x="1227434" y="1176091"/>
          <a:ext cx="9574327" cy="527304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601600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2792" y="752322"/>
            <a:ext cx="10095034" cy="242213"/>
          </a:xfrm>
        </p:spPr>
        <p:txBody>
          <a:bodyPr/>
          <a:lstStyle/>
          <a:p>
            <a:r>
              <a:rPr lang="en-US" dirty="0"/>
              <a:t>ERC Influence on Curriculum, FY 1985–2023*</a:t>
            </a:r>
          </a:p>
        </p:txBody>
      </p:sp>
      <p:sp>
        <p:nvSpPr>
          <p:cNvPr id="4" name="Slide Number Placeholder 3"/>
          <p:cNvSpPr>
            <a:spLocks noGrp="1"/>
          </p:cNvSpPr>
          <p:nvPr>
            <p:ph type="sldNum" sz="quarter" idx="12"/>
          </p:nvPr>
        </p:nvSpPr>
        <p:spPr/>
        <p:txBody>
          <a:bodyPr/>
          <a:lstStyle/>
          <a:p>
            <a:r>
              <a:rPr lang="en-US">
                <a:solidFill>
                  <a:prstClr val="black"/>
                </a:solidFill>
              </a:rPr>
              <a:t>2</a:t>
            </a:r>
          </a:p>
        </p:txBody>
      </p:sp>
      <p:sp>
        <p:nvSpPr>
          <p:cNvPr id="6" name="Text Box 20"/>
          <p:cNvSpPr txBox="1">
            <a:spLocks noChangeArrowheads="1"/>
          </p:cNvSpPr>
          <p:nvPr/>
        </p:nvSpPr>
        <p:spPr bwMode="auto">
          <a:xfrm>
            <a:off x="1282792" y="6042505"/>
            <a:ext cx="5227569" cy="246426"/>
          </a:xfrm>
          <a:prstGeom prst="rect">
            <a:avLst/>
          </a:prstGeom>
          <a:noFill/>
          <a:ln w="9525">
            <a:noFill/>
            <a:miter lim="800000"/>
            <a:headEnd/>
            <a:tailEnd/>
          </a:ln>
        </p:spPr>
        <p:txBody>
          <a:bodyPr wrap="square">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spcBef>
                <a:spcPct val="50000"/>
              </a:spcBef>
            </a:pPr>
            <a:r>
              <a:rPr lang="en-US" sz="1200" i="1"/>
              <a:t>* Does not include centers from the Earthquake Technology Sector</a:t>
            </a:r>
          </a:p>
        </p:txBody>
      </p:sp>
      <p:graphicFrame>
        <p:nvGraphicFramePr>
          <p:cNvPr id="3" name="Table 2">
            <a:extLst>
              <a:ext uri="{FF2B5EF4-FFF2-40B4-BE49-F238E27FC236}">
                <a16:creationId xmlns:a16="http://schemas.microsoft.com/office/drawing/2014/main" id="{77488011-B221-724C-866C-835FC3048219}"/>
              </a:ext>
            </a:extLst>
          </p:cNvPr>
          <p:cNvGraphicFramePr>
            <a:graphicFrameLocks noGrp="1"/>
          </p:cNvGraphicFramePr>
          <p:nvPr>
            <p:extLst>
              <p:ext uri="{D42A27DB-BD31-4B8C-83A1-F6EECF244321}">
                <p14:modId xmlns:p14="http://schemas.microsoft.com/office/powerpoint/2010/main" val="1417241860"/>
              </p:ext>
            </p:extLst>
          </p:nvPr>
        </p:nvGraphicFramePr>
        <p:xfrm>
          <a:off x="1282793" y="1276725"/>
          <a:ext cx="9630801" cy="4514379"/>
        </p:xfrm>
        <a:graphic>
          <a:graphicData uri="http://schemas.openxmlformats.org/drawingml/2006/table">
            <a:tbl>
              <a:tblPr/>
              <a:tblGrid>
                <a:gridCol w="4202281">
                  <a:extLst>
                    <a:ext uri="{9D8B030D-6E8A-4147-A177-3AD203B41FA5}">
                      <a16:colId xmlns:a16="http://schemas.microsoft.com/office/drawing/2014/main" val="1427658756"/>
                    </a:ext>
                  </a:extLst>
                </a:gridCol>
                <a:gridCol w="1019570">
                  <a:extLst>
                    <a:ext uri="{9D8B030D-6E8A-4147-A177-3AD203B41FA5}">
                      <a16:colId xmlns:a16="http://schemas.microsoft.com/office/drawing/2014/main" val="472463014"/>
                    </a:ext>
                  </a:extLst>
                </a:gridCol>
                <a:gridCol w="1019570">
                  <a:extLst>
                    <a:ext uri="{9D8B030D-6E8A-4147-A177-3AD203B41FA5}">
                      <a16:colId xmlns:a16="http://schemas.microsoft.com/office/drawing/2014/main" val="2584118786"/>
                    </a:ext>
                  </a:extLst>
                </a:gridCol>
                <a:gridCol w="1033348">
                  <a:extLst>
                    <a:ext uri="{9D8B030D-6E8A-4147-A177-3AD203B41FA5}">
                      <a16:colId xmlns:a16="http://schemas.microsoft.com/office/drawing/2014/main" val="213466059"/>
                    </a:ext>
                  </a:extLst>
                </a:gridCol>
                <a:gridCol w="1005791">
                  <a:extLst>
                    <a:ext uri="{9D8B030D-6E8A-4147-A177-3AD203B41FA5}">
                      <a16:colId xmlns:a16="http://schemas.microsoft.com/office/drawing/2014/main" val="3514830943"/>
                    </a:ext>
                  </a:extLst>
                </a:gridCol>
                <a:gridCol w="1350241">
                  <a:extLst>
                    <a:ext uri="{9D8B030D-6E8A-4147-A177-3AD203B41FA5}">
                      <a16:colId xmlns:a16="http://schemas.microsoft.com/office/drawing/2014/main" val="1320529634"/>
                    </a:ext>
                  </a:extLst>
                </a:gridCol>
              </a:tblGrid>
              <a:tr h="600443">
                <a:tc>
                  <a:txBody>
                    <a:bodyPr/>
                    <a:lstStyle/>
                    <a:p>
                      <a:pPr algn="l" rtl="0" fontAlgn="ctr"/>
                      <a:r>
                        <a:rPr lang="en-US" sz="1400" b="1" i="0" u="none" strike="noStrike">
                          <a:solidFill>
                            <a:srgbClr val="000000"/>
                          </a:solidFill>
                          <a:effectLst/>
                          <a:latin typeface="Calibri" panose="020F0502020204030204" pitchFamily="34" charset="0"/>
                        </a:rPr>
                        <a:t> </a:t>
                      </a:r>
                    </a:p>
                  </a:txBody>
                  <a:tcPr marL="7064" marR="7064" marT="7064" marB="0" anchor="ctr">
                    <a:lnL>
                      <a:noFill/>
                    </a:lnL>
                    <a:lnR w="25400" cap="flat" cmpd="dbl" algn="ctr">
                      <a:solidFill>
                        <a:srgbClr val="BFBFBF"/>
                      </a:solidFill>
                      <a:prstDash val="solid"/>
                      <a:round/>
                      <a:headEnd type="none" w="med" len="med"/>
                      <a:tailEnd type="none" w="med" len="med"/>
                    </a:lnR>
                    <a:lnT w="6350" cap="flat" cmpd="sng" algn="ctr">
                      <a:solidFill>
                        <a:srgbClr val="A6A6A6"/>
                      </a:solidFill>
                      <a:prstDash val="solid"/>
                      <a:round/>
                      <a:headEnd type="none" w="med" len="med"/>
                      <a:tailEnd type="none" w="med" len="med"/>
                    </a:lnT>
                    <a:lnB w="19050" cap="flat" cmpd="sng" algn="ctr">
                      <a:solidFill>
                        <a:srgbClr val="5D9936"/>
                      </a:solidFill>
                      <a:prstDash val="solid"/>
                      <a:round/>
                      <a:headEnd type="none" w="med" len="med"/>
                      <a:tailEnd type="none" w="med" len="med"/>
                    </a:lnB>
                    <a:noFill/>
                  </a:tcPr>
                </a:tc>
                <a:tc gridSpan="2">
                  <a:txBody>
                    <a:bodyPr/>
                    <a:lstStyle/>
                    <a:p>
                      <a:pPr algn="ctr" rtl="0" fontAlgn="ctr"/>
                      <a:r>
                        <a:rPr lang="en-US" sz="1400" b="1" i="0" u="none" strike="noStrike">
                          <a:solidFill>
                            <a:srgbClr val="5D9936"/>
                          </a:solidFill>
                          <a:effectLst/>
                          <a:latin typeface="Calibri" panose="020F0502020204030204" pitchFamily="34" charset="0"/>
                        </a:rPr>
                        <a:t>FY 2023</a:t>
                      </a:r>
                      <a:br>
                        <a:rPr lang="en-US" sz="1400" b="1" i="0" u="none" strike="noStrike">
                          <a:solidFill>
                            <a:srgbClr val="5D9936"/>
                          </a:solidFill>
                          <a:effectLst/>
                          <a:latin typeface="Calibri" panose="020F0502020204030204" pitchFamily="34" charset="0"/>
                        </a:rPr>
                      </a:br>
                      <a:r>
                        <a:rPr lang="en-US" sz="1400" b="0" i="0" u="none" strike="noStrike">
                          <a:solidFill>
                            <a:srgbClr val="5D9936"/>
                          </a:solidFill>
                          <a:effectLst/>
                          <a:latin typeface="Calibri" panose="020F0502020204030204" pitchFamily="34" charset="0"/>
                        </a:rPr>
                        <a:t>(18 ERCs)</a:t>
                      </a:r>
                      <a:endParaRPr lang="en-US" sz="1400" b="1" i="0" u="none" strike="noStrike">
                        <a:solidFill>
                          <a:srgbClr val="5D9936"/>
                        </a:solidFill>
                        <a:effectLst/>
                        <a:latin typeface="Calibri" panose="020F0502020204030204" pitchFamily="34" charset="0"/>
                      </a:endParaRPr>
                    </a:p>
                  </a:txBody>
                  <a:tcPr marL="7064" marR="7064" marT="7064" marB="0" anchor="ctr">
                    <a:lnL w="25400" cap="flat" cmpd="dbl" algn="ctr">
                      <a:solidFill>
                        <a:srgbClr val="BFBFBF"/>
                      </a:solidFill>
                      <a:prstDash val="solid"/>
                      <a:round/>
                      <a:headEnd type="none" w="med" len="med"/>
                      <a:tailEnd type="none" w="med" len="med"/>
                    </a:lnL>
                    <a:lnR w="25400" cap="flat" cmpd="dbl" algn="ctr">
                      <a:solidFill>
                        <a:srgbClr val="BFBFBF"/>
                      </a:solidFill>
                      <a:prstDash val="solid"/>
                      <a:round/>
                      <a:headEnd type="none" w="med" len="med"/>
                      <a:tailEnd type="none" w="med" len="med"/>
                    </a:lnR>
                    <a:lnT w="6350" cap="flat" cmpd="sng" algn="ctr">
                      <a:solidFill>
                        <a:srgbClr val="A6A6A6"/>
                      </a:solidFill>
                      <a:prstDash val="solid"/>
                      <a:round/>
                      <a:headEnd type="none" w="med" len="med"/>
                      <a:tailEnd type="none" w="med" len="med"/>
                    </a:lnT>
                    <a:lnB w="19050" cap="flat" cmpd="sng" algn="ctr">
                      <a:solidFill>
                        <a:srgbClr val="5D9936"/>
                      </a:solidFill>
                      <a:prstDash val="solid"/>
                      <a:round/>
                      <a:headEnd type="none" w="med" len="med"/>
                      <a:tailEnd type="none" w="med" len="med"/>
                    </a:lnB>
                    <a:noFill/>
                  </a:tcPr>
                </a:tc>
                <a:tc hMerge="1">
                  <a:txBody>
                    <a:bodyPr/>
                    <a:lstStyle/>
                    <a:p>
                      <a:endParaRPr lang="en-US"/>
                    </a:p>
                  </a:txBody>
                  <a:tcPr/>
                </a:tc>
                <a:tc gridSpan="2">
                  <a:txBody>
                    <a:bodyPr/>
                    <a:lstStyle/>
                    <a:p>
                      <a:pPr algn="ctr" rtl="0" fontAlgn="ctr"/>
                      <a:r>
                        <a:rPr lang="en-US" sz="1400" b="1" i="0" u="none" strike="noStrike">
                          <a:solidFill>
                            <a:srgbClr val="5D9936"/>
                          </a:solidFill>
                          <a:effectLst/>
                          <a:latin typeface="Calibri" panose="020F0502020204030204" pitchFamily="34" charset="0"/>
                        </a:rPr>
                        <a:t>FY 2018–2022 Annualized</a:t>
                      </a:r>
                    </a:p>
                  </a:txBody>
                  <a:tcPr marL="7064" marR="7064" marT="7064" marB="0" anchor="ctr">
                    <a:lnL w="25400" cap="flat" cmpd="dbl" algn="ctr">
                      <a:solidFill>
                        <a:srgbClr val="BFBFBF"/>
                      </a:solidFill>
                      <a:prstDash val="solid"/>
                      <a:round/>
                      <a:headEnd type="none" w="med" len="med"/>
                      <a:tailEnd type="none" w="med" len="med"/>
                    </a:lnL>
                    <a:lnR w="25400" cap="flat" cmpd="dbl" algn="ctr">
                      <a:solidFill>
                        <a:srgbClr val="BFBFBF"/>
                      </a:solidFill>
                      <a:prstDash val="solid"/>
                      <a:round/>
                      <a:headEnd type="none" w="med" len="med"/>
                      <a:tailEnd type="none" w="med" len="med"/>
                    </a:lnR>
                    <a:lnT w="6350" cap="flat" cmpd="sng" algn="ctr">
                      <a:solidFill>
                        <a:srgbClr val="A6A6A6"/>
                      </a:solidFill>
                      <a:prstDash val="solid"/>
                      <a:round/>
                      <a:headEnd type="none" w="med" len="med"/>
                      <a:tailEnd type="none" w="med" len="med"/>
                    </a:lnT>
                    <a:lnB w="19050" cap="flat" cmpd="sng" algn="ctr">
                      <a:solidFill>
                        <a:srgbClr val="5D9936"/>
                      </a:solidFill>
                      <a:prstDash val="solid"/>
                      <a:round/>
                      <a:headEnd type="none" w="med" len="med"/>
                      <a:tailEnd type="none" w="med" len="med"/>
                    </a:lnB>
                    <a:noFill/>
                  </a:tcPr>
                </a:tc>
                <a:tc hMerge="1">
                  <a:txBody>
                    <a:bodyPr/>
                    <a:lstStyle/>
                    <a:p>
                      <a:endParaRPr lang="en-US"/>
                    </a:p>
                  </a:txBody>
                  <a:tcPr/>
                </a:tc>
                <a:tc>
                  <a:txBody>
                    <a:bodyPr/>
                    <a:lstStyle/>
                    <a:p>
                      <a:pPr algn="ctr" rtl="0" fontAlgn="ctr"/>
                      <a:r>
                        <a:rPr lang="en-US" sz="1400" b="1" i="0" u="none" strike="noStrike">
                          <a:solidFill>
                            <a:srgbClr val="5D9936"/>
                          </a:solidFill>
                          <a:effectLst/>
                          <a:latin typeface="Calibri" panose="020F0502020204030204" pitchFamily="34" charset="0"/>
                        </a:rPr>
                        <a:t>FY 1985–2023  </a:t>
                      </a:r>
                      <a:r>
                        <a:rPr lang="en-US" sz="1400" b="0" i="0" u="none" strike="noStrike">
                          <a:solidFill>
                            <a:srgbClr val="5D9936"/>
                          </a:solidFill>
                          <a:effectLst/>
                          <a:latin typeface="Calibri" panose="020F0502020204030204" pitchFamily="34" charset="0"/>
                        </a:rPr>
                        <a:t>(73 ERCs)</a:t>
                      </a:r>
                      <a:endParaRPr lang="en-US" sz="1400" b="1" i="0" u="none" strike="noStrike">
                        <a:solidFill>
                          <a:srgbClr val="5D9936"/>
                        </a:solidFill>
                        <a:effectLst/>
                        <a:latin typeface="Calibri" panose="020F0502020204030204" pitchFamily="34" charset="0"/>
                      </a:endParaRPr>
                    </a:p>
                  </a:txBody>
                  <a:tcPr marL="7064" marR="7064" marT="7064" marB="0" anchor="ctr">
                    <a:lnL w="25400" cap="flat" cmpd="dbl" algn="ctr">
                      <a:solidFill>
                        <a:srgbClr val="BFBFBF"/>
                      </a:solidFill>
                      <a:prstDash val="solid"/>
                      <a:round/>
                      <a:headEnd type="none" w="med" len="med"/>
                      <a:tailEnd type="none" w="med" len="med"/>
                    </a:lnL>
                    <a:lnR>
                      <a:noFill/>
                    </a:lnR>
                    <a:lnT w="6350" cap="flat" cmpd="sng" algn="ctr">
                      <a:solidFill>
                        <a:srgbClr val="A6A6A6"/>
                      </a:solidFill>
                      <a:prstDash val="solid"/>
                      <a:round/>
                      <a:headEnd type="none" w="med" len="med"/>
                      <a:tailEnd type="none" w="med" len="med"/>
                    </a:lnT>
                    <a:lnB w="19050" cap="flat" cmpd="sng" algn="ctr">
                      <a:solidFill>
                        <a:srgbClr val="5D9936"/>
                      </a:solidFill>
                      <a:prstDash val="solid"/>
                      <a:round/>
                      <a:headEnd type="none" w="med" len="med"/>
                      <a:tailEnd type="none" w="med" len="med"/>
                    </a:lnB>
                    <a:noFill/>
                  </a:tcPr>
                </a:tc>
                <a:extLst>
                  <a:ext uri="{0D108BD9-81ED-4DB2-BD59-A6C34878D82A}">
                    <a16:rowId xmlns:a16="http://schemas.microsoft.com/office/drawing/2014/main" val="2527537177"/>
                  </a:ext>
                </a:extLst>
              </a:tr>
              <a:tr h="344372">
                <a:tc>
                  <a:txBody>
                    <a:bodyPr/>
                    <a:lstStyle/>
                    <a:p>
                      <a:pPr algn="l" rtl="0" fontAlgn="ctr"/>
                      <a:r>
                        <a:rPr lang="en-US" sz="1400" b="1" i="1" u="none" strike="noStrike">
                          <a:solidFill>
                            <a:srgbClr val="5D9936"/>
                          </a:solidFill>
                          <a:effectLst/>
                          <a:highlight>
                            <a:srgbClr val="D6EBC7"/>
                          </a:highlight>
                          <a:latin typeface="Calibri" panose="020F0502020204030204" pitchFamily="34" charset="0"/>
                        </a:rPr>
                        <a:t>  Degrees</a:t>
                      </a:r>
                    </a:p>
                  </a:txBody>
                  <a:tcPr marL="7064" marR="7064" marT="7064" marB="0" anchor="ctr">
                    <a:lnL>
                      <a:noFill/>
                    </a:lnL>
                    <a:lnR w="25400" cap="flat" cmpd="dbl" algn="ctr">
                      <a:solidFill>
                        <a:srgbClr val="BFBFBF"/>
                      </a:solidFill>
                      <a:prstDash val="solid"/>
                      <a:round/>
                      <a:headEnd type="none" w="med" len="med"/>
                      <a:tailEnd type="none" w="med" len="med"/>
                    </a:lnR>
                    <a:lnT w="19050" cap="flat" cmpd="sng" algn="ctr">
                      <a:solidFill>
                        <a:srgbClr val="5D9936"/>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6EBC7"/>
                    </a:solidFill>
                  </a:tcPr>
                </a:tc>
                <a:tc>
                  <a:txBody>
                    <a:bodyPr/>
                    <a:lstStyle/>
                    <a:p>
                      <a:pPr algn="ctr" rtl="0" fontAlgn="ctr"/>
                      <a:r>
                        <a:rPr lang="en-US" sz="1400" b="1" i="1" u="none" strike="noStrike">
                          <a:solidFill>
                            <a:srgbClr val="5D9936"/>
                          </a:solidFill>
                          <a:effectLst/>
                          <a:highlight>
                            <a:srgbClr val="D6EBC7"/>
                          </a:highlight>
                          <a:latin typeface="Calibri" panose="020F0502020204030204" pitchFamily="34" charset="0"/>
                        </a:rPr>
                        <a:t>Total</a:t>
                      </a:r>
                    </a:p>
                  </a:txBody>
                  <a:tcPr marL="7064" marR="7064" marT="7064" marB="0" anchor="ctr">
                    <a:lnL w="25400" cap="flat" cmpd="dbl"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9050" cap="flat" cmpd="sng" algn="ctr">
                      <a:solidFill>
                        <a:srgbClr val="5D9936"/>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6EBC7"/>
                    </a:solidFill>
                  </a:tcPr>
                </a:tc>
                <a:tc>
                  <a:txBody>
                    <a:bodyPr/>
                    <a:lstStyle/>
                    <a:p>
                      <a:pPr algn="ctr" rtl="0" fontAlgn="ctr"/>
                      <a:r>
                        <a:rPr lang="en-US" sz="1400" b="1" i="1" u="none" strike="noStrike">
                          <a:solidFill>
                            <a:srgbClr val="5D9936"/>
                          </a:solidFill>
                          <a:effectLst/>
                          <a:highlight>
                            <a:srgbClr val="D6EBC7"/>
                          </a:highlight>
                          <a:latin typeface="Calibri" panose="020F0502020204030204" pitchFamily="34" charset="0"/>
                        </a:rPr>
                        <a:t>Per Center</a:t>
                      </a:r>
                    </a:p>
                  </a:txBody>
                  <a:tcPr marL="7064" marR="7064" marT="7064" marB="0" anchor="ctr">
                    <a:lnL w="6350" cap="flat" cmpd="sng" algn="ctr">
                      <a:solidFill>
                        <a:srgbClr val="BFBFBF"/>
                      </a:solidFill>
                      <a:prstDash val="solid"/>
                      <a:round/>
                      <a:headEnd type="none" w="med" len="med"/>
                      <a:tailEnd type="none" w="med" len="med"/>
                    </a:lnL>
                    <a:lnR w="25400" cap="flat" cmpd="dbl" algn="ctr">
                      <a:solidFill>
                        <a:srgbClr val="BFBFBF"/>
                      </a:solidFill>
                      <a:prstDash val="solid"/>
                      <a:round/>
                      <a:headEnd type="none" w="med" len="med"/>
                      <a:tailEnd type="none" w="med" len="med"/>
                    </a:lnR>
                    <a:lnT w="19050" cap="flat" cmpd="sng" algn="ctr">
                      <a:solidFill>
                        <a:srgbClr val="5D9936"/>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6EBC7"/>
                    </a:solidFill>
                  </a:tcPr>
                </a:tc>
                <a:tc>
                  <a:txBody>
                    <a:bodyPr/>
                    <a:lstStyle/>
                    <a:p>
                      <a:pPr algn="ctr" rtl="0" fontAlgn="ctr"/>
                      <a:r>
                        <a:rPr lang="en-US" sz="1400" b="1" i="1" u="none" strike="noStrike">
                          <a:solidFill>
                            <a:srgbClr val="5D9936"/>
                          </a:solidFill>
                          <a:effectLst/>
                          <a:highlight>
                            <a:srgbClr val="D6EBC7"/>
                          </a:highlight>
                          <a:latin typeface="Calibri" panose="020F0502020204030204" pitchFamily="34" charset="0"/>
                        </a:rPr>
                        <a:t>Total</a:t>
                      </a:r>
                    </a:p>
                  </a:txBody>
                  <a:tcPr marL="7064" marR="7064" marT="7064" marB="0" anchor="ctr">
                    <a:lnL w="25400" cap="flat" cmpd="dbl"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9050" cap="flat" cmpd="sng" algn="ctr">
                      <a:solidFill>
                        <a:srgbClr val="5D9936"/>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6EBC7"/>
                    </a:solidFill>
                  </a:tcPr>
                </a:tc>
                <a:tc>
                  <a:txBody>
                    <a:bodyPr/>
                    <a:lstStyle/>
                    <a:p>
                      <a:pPr algn="ctr" rtl="0" fontAlgn="ctr"/>
                      <a:r>
                        <a:rPr lang="en-US" sz="1400" b="1" i="1" u="none" strike="noStrike">
                          <a:solidFill>
                            <a:srgbClr val="5D9936"/>
                          </a:solidFill>
                          <a:effectLst/>
                          <a:highlight>
                            <a:srgbClr val="D6EBC7"/>
                          </a:highlight>
                          <a:latin typeface="Calibri" panose="020F0502020204030204" pitchFamily="34" charset="0"/>
                        </a:rPr>
                        <a:t>Per Center</a:t>
                      </a:r>
                    </a:p>
                  </a:txBody>
                  <a:tcPr marL="7064" marR="7064" marT="7064" marB="0" anchor="ctr">
                    <a:lnL w="6350" cap="flat" cmpd="sng" algn="ctr">
                      <a:solidFill>
                        <a:srgbClr val="BFBFBF"/>
                      </a:solidFill>
                      <a:prstDash val="solid"/>
                      <a:round/>
                      <a:headEnd type="none" w="med" len="med"/>
                      <a:tailEnd type="none" w="med" len="med"/>
                    </a:lnL>
                    <a:lnR w="25400" cap="flat" cmpd="dbl" algn="ctr">
                      <a:solidFill>
                        <a:srgbClr val="BFBFBF"/>
                      </a:solidFill>
                      <a:prstDash val="solid"/>
                      <a:round/>
                      <a:headEnd type="none" w="med" len="med"/>
                      <a:tailEnd type="none" w="med" len="med"/>
                    </a:lnR>
                    <a:lnT w="19050" cap="flat" cmpd="sng" algn="ctr">
                      <a:solidFill>
                        <a:srgbClr val="5D9936"/>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6EBC7"/>
                    </a:solidFill>
                  </a:tcPr>
                </a:tc>
                <a:tc>
                  <a:txBody>
                    <a:bodyPr/>
                    <a:lstStyle/>
                    <a:p>
                      <a:pPr algn="ctr" rtl="0" fontAlgn="ctr"/>
                      <a:r>
                        <a:rPr lang="en-US" sz="1400" b="1" i="1" u="none" strike="noStrike">
                          <a:solidFill>
                            <a:srgbClr val="5D9936"/>
                          </a:solidFill>
                          <a:effectLst/>
                          <a:highlight>
                            <a:srgbClr val="D6EBC7"/>
                          </a:highlight>
                          <a:latin typeface="Calibri" panose="020F0502020204030204" pitchFamily="34" charset="0"/>
                        </a:rPr>
                        <a:t>Total</a:t>
                      </a:r>
                    </a:p>
                  </a:txBody>
                  <a:tcPr marL="7064" marR="7064" marT="7064" marB="0" anchor="ctr">
                    <a:lnL w="25400" cap="flat" cmpd="dbl" algn="ctr">
                      <a:solidFill>
                        <a:srgbClr val="BFBFBF"/>
                      </a:solidFill>
                      <a:prstDash val="solid"/>
                      <a:round/>
                      <a:headEnd type="none" w="med" len="med"/>
                      <a:tailEnd type="none" w="med" len="med"/>
                    </a:lnL>
                    <a:lnR>
                      <a:noFill/>
                    </a:lnR>
                    <a:lnT w="19050" cap="flat" cmpd="sng" algn="ctr">
                      <a:solidFill>
                        <a:srgbClr val="5D9936"/>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6EBC7"/>
                    </a:solidFill>
                  </a:tcPr>
                </a:tc>
                <a:extLst>
                  <a:ext uri="{0D108BD9-81ED-4DB2-BD59-A6C34878D82A}">
                    <a16:rowId xmlns:a16="http://schemas.microsoft.com/office/drawing/2014/main" val="997270866"/>
                  </a:ext>
                </a:extLst>
              </a:tr>
              <a:tr h="423842">
                <a:tc>
                  <a:txBody>
                    <a:bodyPr/>
                    <a:lstStyle/>
                    <a:p>
                      <a:pPr algn="l" rtl="0" fontAlgn="ctr"/>
                      <a:r>
                        <a:rPr lang="en-US" sz="1400" b="0" i="0" u="none" strike="noStrike">
                          <a:solidFill>
                            <a:srgbClr val="000000"/>
                          </a:solidFill>
                          <a:effectLst/>
                          <a:latin typeface="Calibri" panose="020F0502020204030204" pitchFamily="34" charset="0"/>
                        </a:rPr>
                        <a:t>New Full-Degree Programs Based on ERC </a:t>
                      </a:r>
                      <a:br>
                        <a:rPr lang="en-US" sz="1400" b="0" i="0" u="none" strike="noStrike">
                          <a:solidFill>
                            <a:srgbClr val="000000"/>
                          </a:solidFill>
                          <a:effectLst/>
                          <a:latin typeface="Calibri" panose="020F0502020204030204" pitchFamily="34" charset="0"/>
                        </a:rPr>
                      </a:br>
                      <a:r>
                        <a:rPr lang="en-US" sz="1400" b="0" i="0" u="none" strike="noStrike">
                          <a:solidFill>
                            <a:srgbClr val="000000"/>
                          </a:solidFill>
                          <a:effectLst/>
                          <a:latin typeface="Calibri" panose="020F0502020204030204" pitchFamily="34" charset="0"/>
                        </a:rPr>
                        <a:t>  Research</a:t>
                      </a:r>
                    </a:p>
                  </a:txBody>
                  <a:tcPr marL="169537" marR="7064" marT="7064" marB="0" anchor="ctr">
                    <a:lnL>
                      <a:noFill/>
                    </a:lnL>
                    <a:lnR w="25400" cap="flat" cmpd="dbl" algn="ctr">
                      <a:solidFill>
                        <a:srgbClr val="A6A6A6"/>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1400" b="0" i="0" u="none" strike="noStrike">
                          <a:solidFill>
                            <a:srgbClr val="000000"/>
                          </a:solidFill>
                          <a:effectLst/>
                          <a:latin typeface="Calibri" panose="020F0502020204030204" pitchFamily="34" charset="0"/>
                        </a:rPr>
                        <a:t>1</a:t>
                      </a:r>
                    </a:p>
                  </a:txBody>
                  <a:tcPr marL="7064" marR="7064" marT="7064" marB="0" anchor="ctr">
                    <a:lnL w="25400" cap="flat" cmpd="dbl" algn="ctr">
                      <a:solidFill>
                        <a:srgbClr val="A6A6A6"/>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A6A6A6"/>
                      </a:solidFill>
                      <a:prstDash val="solid"/>
                      <a:round/>
                      <a:headEnd type="none" w="med" len="med"/>
                      <a:tailEnd type="none" w="med" len="med"/>
                    </a:lnB>
                    <a:noFill/>
                  </a:tcPr>
                </a:tc>
                <a:tc>
                  <a:txBody>
                    <a:bodyPr/>
                    <a:lstStyle/>
                    <a:p>
                      <a:pPr algn="ctr" fontAlgn="ctr"/>
                      <a:r>
                        <a:rPr lang="en-US" sz="1400" b="0" i="0" u="none" strike="noStrike">
                          <a:solidFill>
                            <a:srgbClr val="000000"/>
                          </a:solidFill>
                          <a:effectLst/>
                          <a:latin typeface="Calibri" panose="020F0502020204030204" pitchFamily="34" charset="0"/>
                        </a:rPr>
                        <a:t>&lt; 1</a:t>
                      </a:r>
                    </a:p>
                  </a:txBody>
                  <a:tcPr marL="7064" marR="7064" marT="7064" marB="0" anchor="ctr">
                    <a:lnL w="6350" cap="flat" cmpd="sng" algn="ctr">
                      <a:solidFill>
                        <a:srgbClr val="BFBFBF"/>
                      </a:solidFill>
                      <a:prstDash val="solid"/>
                      <a:round/>
                      <a:headEnd type="none" w="med" len="med"/>
                      <a:tailEnd type="none" w="med" len="med"/>
                    </a:lnL>
                    <a:lnR w="25400" cap="flat" cmpd="dbl" algn="ctr">
                      <a:solidFill>
                        <a:srgbClr val="A6A6A6"/>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A6A6A6"/>
                      </a:solidFill>
                      <a:prstDash val="solid"/>
                      <a:round/>
                      <a:headEnd type="none" w="med" len="med"/>
                      <a:tailEnd type="none" w="med" len="med"/>
                    </a:lnB>
                    <a:noFill/>
                  </a:tcPr>
                </a:tc>
                <a:tc>
                  <a:txBody>
                    <a:bodyPr/>
                    <a:lstStyle/>
                    <a:p>
                      <a:pPr algn="ctr" fontAlgn="ctr"/>
                      <a:r>
                        <a:rPr lang="en-US" sz="1400" b="0" i="0" u="none" strike="noStrike">
                          <a:solidFill>
                            <a:srgbClr val="000000"/>
                          </a:solidFill>
                          <a:effectLst/>
                          <a:latin typeface="Calibri" panose="020F0502020204030204" pitchFamily="34" charset="0"/>
                        </a:rPr>
                        <a:t>1</a:t>
                      </a:r>
                    </a:p>
                  </a:txBody>
                  <a:tcPr marL="7064" marR="7064" marT="7064" marB="0" anchor="ctr">
                    <a:lnL w="25400" cap="flat" cmpd="dbl" algn="ctr">
                      <a:solidFill>
                        <a:srgbClr val="A6A6A6"/>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A6A6A6"/>
                      </a:solidFill>
                      <a:prstDash val="solid"/>
                      <a:round/>
                      <a:headEnd type="none" w="med" len="med"/>
                      <a:tailEnd type="none" w="med" len="med"/>
                    </a:lnB>
                    <a:noFill/>
                  </a:tcPr>
                </a:tc>
                <a:tc>
                  <a:txBody>
                    <a:bodyPr/>
                    <a:lstStyle/>
                    <a:p>
                      <a:pPr algn="ctr" fontAlgn="ctr"/>
                      <a:r>
                        <a:rPr lang="en-US" sz="1400" b="0" i="0" u="none" strike="noStrike">
                          <a:solidFill>
                            <a:srgbClr val="000000"/>
                          </a:solidFill>
                          <a:effectLst/>
                          <a:latin typeface="Calibri" panose="020F0502020204030204" pitchFamily="34" charset="0"/>
                        </a:rPr>
                        <a:t>&lt; 1</a:t>
                      </a:r>
                    </a:p>
                  </a:txBody>
                  <a:tcPr marL="7064" marR="7064" marT="7064" marB="0" anchor="ctr">
                    <a:lnL w="6350" cap="flat" cmpd="sng" algn="ctr">
                      <a:solidFill>
                        <a:srgbClr val="BFBFBF"/>
                      </a:solidFill>
                      <a:prstDash val="solid"/>
                      <a:round/>
                      <a:headEnd type="none" w="med" len="med"/>
                      <a:tailEnd type="none" w="med" len="med"/>
                    </a:lnL>
                    <a:lnR w="25400" cap="flat" cmpd="dbl" algn="ctr">
                      <a:solidFill>
                        <a:srgbClr val="A6A6A6"/>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A6A6A6"/>
                      </a:solidFill>
                      <a:prstDash val="solid"/>
                      <a:round/>
                      <a:headEnd type="none" w="med" len="med"/>
                      <a:tailEnd type="none" w="med" len="med"/>
                    </a:lnB>
                    <a:noFill/>
                  </a:tcPr>
                </a:tc>
                <a:tc>
                  <a:txBody>
                    <a:bodyPr/>
                    <a:lstStyle/>
                    <a:p>
                      <a:pPr algn="ctr" fontAlgn="ctr"/>
                      <a:r>
                        <a:rPr lang="en-US" sz="1400" b="0" i="0" u="none" strike="noStrike">
                          <a:solidFill>
                            <a:srgbClr val="000000"/>
                          </a:solidFill>
                          <a:effectLst/>
                          <a:latin typeface="Calibri" panose="020F0502020204030204" pitchFamily="34" charset="0"/>
                        </a:rPr>
                        <a:t>58</a:t>
                      </a:r>
                    </a:p>
                  </a:txBody>
                  <a:tcPr marL="7064" marR="7064" marT="7064" marB="0" anchor="ctr">
                    <a:lnL w="25400" cap="flat" cmpd="dbl" algn="ctr">
                      <a:solidFill>
                        <a:srgbClr val="A6A6A6"/>
                      </a:solidFill>
                      <a:prstDash val="solid"/>
                      <a:round/>
                      <a:headEnd type="none" w="med" len="med"/>
                      <a:tailEnd type="none" w="med" len="med"/>
                    </a:lnL>
                    <a:lnR>
                      <a:noFill/>
                    </a:lnR>
                    <a:lnT w="6350" cap="flat" cmpd="sng" algn="ctr">
                      <a:solidFill>
                        <a:srgbClr val="BFBFBF"/>
                      </a:solidFill>
                      <a:prstDash val="solid"/>
                      <a:round/>
                      <a:headEnd type="none" w="med" len="med"/>
                      <a:tailEnd type="none" w="med" len="med"/>
                    </a:lnT>
                    <a:lnB w="6350" cap="flat" cmpd="sng" algn="ctr">
                      <a:solidFill>
                        <a:srgbClr val="A6A6A6"/>
                      </a:solidFill>
                      <a:prstDash val="solid"/>
                      <a:round/>
                      <a:headEnd type="none" w="med" len="med"/>
                      <a:tailEnd type="none" w="med" len="med"/>
                    </a:lnB>
                    <a:noFill/>
                  </a:tcPr>
                </a:tc>
                <a:extLst>
                  <a:ext uri="{0D108BD9-81ED-4DB2-BD59-A6C34878D82A}">
                    <a16:rowId xmlns:a16="http://schemas.microsoft.com/office/drawing/2014/main" val="1995373054"/>
                  </a:ext>
                </a:extLst>
              </a:tr>
              <a:tr h="317882">
                <a:tc>
                  <a:txBody>
                    <a:bodyPr/>
                    <a:lstStyle/>
                    <a:p>
                      <a:pPr algn="l" rtl="0" fontAlgn="ctr"/>
                      <a:r>
                        <a:rPr lang="en-US" sz="1400" b="0" i="0" u="none" strike="noStrike">
                          <a:solidFill>
                            <a:srgbClr val="000000"/>
                          </a:solidFill>
                          <a:effectLst/>
                          <a:latin typeface="Calibri" panose="020F0502020204030204" pitchFamily="34" charset="0"/>
                        </a:rPr>
                        <a:t>New Degree Minors Based on ERC Research</a:t>
                      </a:r>
                    </a:p>
                  </a:txBody>
                  <a:tcPr marL="169537" marR="7064" marT="7064" marB="0" anchor="ctr">
                    <a:lnL>
                      <a:noFill/>
                    </a:lnL>
                    <a:lnR w="25400" cap="flat" cmpd="dbl" algn="ctr">
                      <a:solidFill>
                        <a:srgbClr val="A6A6A6"/>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1400" b="0" i="0" u="none" strike="noStrike">
                          <a:solidFill>
                            <a:srgbClr val="000000"/>
                          </a:solidFill>
                          <a:effectLst/>
                          <a:latin typeface="Calibri" panose="020F0502020204030204" pitchFamily="34" charset="0"/>
                        </a:rPr>
                        <a:t>14</a:t>
                      </a:r>
                    </a:p>
                  </a:txBody>
                  <a:tcPr marL="7064" marR="7064" marT="7064" marB="0" anchor="ctr">
                    <a:lnL w="25400" cap="flat" cmpd="dbl" algn="ctr">
                      <a:solidFill>
                        <a:srgbClr val="A6A6A6"/>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noFill/>
                  </a:tcPr>
                </a:tc>
                <a:tc>
                  <a:txBody>
                    <a:bodyPr/>
                    <a:lstStyle/>
                    <a:p>
                      <a:pPr algn="ctr" fontAlgn="ctr"/>
                      <a:r>
                        <a:rPr lang="en-US" sz="1400" b="0" i="0" u="none" strike="noStrike">
                          <a:solidFill>
                            <a:srgbClr val="000000"/>
                          </a:solidFill>
                          <a:effectLst/>
                          <a:latin typeface="Calibri" panose="020F0502020204030204" pitchFamily="34" charset="0"/>
                        </a:rPr>
                        <a:t>1</a:t>
                      </a:r>
                    </a:p>
                  </a:txBody>
                  <a:tcPr marL="7064" marR="7064" marT="7064" marB="0" anchor="ctr">
                    <a:lnL w="6350" cap="flat" cmpd="sng" algn="ctr">
                      <a:solidFill>
                        <a:srgbClr val="BFBFBF"/>
                      </a:solidFill>
                      <a:prstDash val="solid"/>
                      <a:round/>
                      <a:headEnd type="none" w="med" len="med"/>
                      <a:tailEnd type="none" w="med" len="med"/>
                    </a:lnL>
                    <a:lnR w="25400" cap="flat" cmpd="dbl"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noFill/>
                  </a:tcPr>
                </a:tc>
                <a:tc>
                  <a:txBody>
                    <a:bodyPr/>
                    <a:lstStyle/>
                    <a:p>
                      <a:pPr algn="ctr" fontAlgn="ctr"/>
                      <a:r>
                        <a:rPr lang="en-US" sz="1400" b="0" i="0" u="none" strike="noStrike">
                          <a:solidFill>
                            <a:srgbClr val="000000"/>
                          </a:solidFill>
                          <a:effectLst/>
                          <a:latin typeface="Calibri" panose="020F0502020204030204" pitchFamily="34" charset="0"/>
                        </a:rPr>
                        <a:t>1</a:t>
                      </a:r>
                    </a:p>
                  </a:txBody>
                  <a:tcPr marL="7064" marR="7064" marT="7064" marB="0" anchor="ctr">
                    <a:lnL w="25400" cap="flat" cmpd="dbl" algn="ctr">
                      <a:solidFill>
                        <a:srgbClr val="A6A6A6"/>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noFill/>
                  </a:tcPr>
                </a:tc>
                <a:tc>
                  <a:txBody>
                    <a:bodyPr/>
                    <a:lstStyle/>
                    <a:p>
                      <a:pPr algn="ctr" fontAlgn="ctr"/>
                      <a:r>
                        <a:rPr lang="en-US" sz="1400" b="0" i="0" u="none" strike="noStrike">
                          <a:solidFill>
                            <a:srgbClr val="000000"/>
                          </a:solidFill>
                          <a:effectLst/>
                          <a:latin typeface="Calibri" panose="020F0502020204030204" pitchFamily="34" charset="0"/>
                        </a:rPr>
                        <a:t>&lt; 1</a:t>
                      </a:r>
                    </a:p>
                  </a:txBody>
                  <a:tcPr marL="7064" marR="7064" marT="7064" marB="0" anchor="ctr">
                    <a:lnL w="6350" cap="flat" cmpd="sng" algn="ctr">
                      <a:solidFill>
                        <a:srgbClr val="BFBFBF"/>
                      </a:solidFill>
                      <a:prstDash val="solid"/>
                      <a:round/>
                      <a:headEnd type="none" w="med" len="med"/>
                      <a:tailEnd type="none" w="med" len="med"/>
                    </a:lnL>
                    <a:lnR w="25400" cap="flat" cmpd="dbl"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noFill/>
                  </a:tcPr>
                </a:tc>
                <a:tc>
                  <a:txBody>
                    <a:bodyPr/>
                    <a:lstStyle/>
                    <a:p>
                      <a:pPr algn="ctr" fontAlgn="ctr"/>
                      <a:r>
                        <a:rPr lang="en-US" sz="1400" b="0" i="0" u="none" strike="noStrike">
                          <a:solidFill>
                            <a:srgbClr val="000000"/>
                          </a:solidFill>
                          <a:effectLst/>
                          <a:latin typeface="Calibri" panose="020F0502020204030204" pitchFamily="34" charset="0"/>
                        </a:rPr>
                        <a:t>49</a:t>
                      </a:r>
                    </a:p>
                  </a:txBody>
                  <a:tcPr marL="7064" marR="7064" marT="7064" marB="0" anchor="ctr">
                    <a:lnL w="25400" cap="flat" cmpd="dbl" algn="ctr">
                      <a:solidFill>
                        <a:srgbClr val="A6A6A6"/>
                      </a:solidFill>
                      <a:prstDash val="solid"/>
                      <a:round/>
                      <a:headEnd type="none" w="med" len="med"/>
                      <a:tailEnd type="none" w="med" len="med"/>
                    </a:lnL>
                    <a:lnR>
                      <a:noFill/>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noFill/>
                  </a:tcPr>
                </a:tc>
                <a:extLst>
                  <a:ext uri="{0D108BD9-81ED-4DB2-BD59-A6C34878D82A}">
                    <a16:rowId xmlns:a16="http://schemas.microsoft.com/office/drawing/2014/main" val="143203057"/>
                  </a:ext>
                </a:extLst>
              </a:tr>
              <a:tr h="432672">
                <a:tc>
                  <a:txBody>
                    <a:bodyPr/>
                    <a:lstStyle/>
                    <a:p>
                      <a:pPr algn="l" rtl="0" fontAlgn="ctr"/>
                      <a:r>
                        <a:rPr lang="en-US" sz="1400" b="0" i="0" u="none" strike="noStrike">
                          <a:solidFill>
                            <a:srgbClr val="000000"/>
                          </a:solidFill>
                          <a:effectLst/>
                          <a:latin typeface="Calibri" panose="020F0502020204030204" pitchFamily="34" charset="0"/>
                        </a:rPr>
                        <a:t>New Certificate Programs Based on ERC </a:t>
                      </a:r>
                      <a:br>
                        <a:rPr lang="en-US" sz="1400" b="0" i="0" u="none" strike="noStrike">
                          <a:solidFill>
                            <a:srgbClr val="000000"/>
                          </a:solidFill>
                          <a:effectLst/>
                          <a:latin typeface="Calibri" panose="020F0502020204030204" pitchFamily="34" charset="0"/>
                        </a:rPr>
                      </a:br>
                      <a:r>
                        <a:rPr lang="en-US" sz="1400" b="0" i="0" u="none" strike="noStrike">
                          <a:solidFill>
                            <a:srgbClr val="000000"/>
                          </a:solidFill>
                          <a:effectLst/>
                          <a:latin typeface="Calibri" panose="020F0502020204030204" pitchFamily="34" charset="0"/>
                        </a:rPr>
                        <a:t>  Research</a:t>
                      </a:r>
                    </a:p>
                  </a:txBody>
                  <a:tcPr marL="169537" marR="7064" marT="7064" marB="0" anchor="ctr">
                    <a:lnL>
                      <a:noFill/>
                    </a:lnL>
                    <a:lnR w="25400" cap="flat" cmpd="dbl" algn="ctr">
                      <a:solidFill>
                        <a:srgbClr val="A6A6A6"/>
                      </a:solidFill>
                      <a:prstDash val="solid"/>
                      <a:round/>
                      <a:headEnd type="none" w="med" len="med"/>
                      <a:tailEnd type="none" w="med" len="med"/>
                    </a:lnR>
                    <a:lnT w="6350" cap="flat" cmpd="sng" algn="ctr">
                      <a:solidFill>
                        <a:srgbClr val="BFBFBF"/>
                      </a:solidFill>
                      <a:prstDash val="solid"/>
                      <a:round/>
                      <a:headEnd type="none" w="med" len="med"/>
                      <a:tailEnd type="none" w="med" len="med"/>
                    </a:lnT>
                    <a:lnB w="19050" cap="flat" cmpd="sng" algn="ctr">
                      <a:solidFill>
                        <a:srgbClr val="5D9936"/>
                      </a:solidFill>
                      <a:prstDash val="solid"/>
                      <a:round/>
                      <a:headEnd type="none" w="med" len="med"/>
                      <a:tailEnd type="none" w="med" len="med"/>
                    </a:lnB>
                    <a:noFill/>
                  </a:tcPr>
                </a:tc>
                <a:tc>
                  <a:txBody>
                    <a:bodyPr/>
                    <a:lstStyle/>
                    <a:p>
                      <a:pPr algn="ctr" fontAlgn="ctr"/>
                      <a:r>
                        <a:rPr lang="en-US" sz="1400" b="0" i="0" u="none" strike="noStrike">
                          <a:solidFill>
                            <a:srgbClr val="000000"/>
                          </a:solidFill>
                          <a:effectLst/>
                          <a:latin typeface="Calibri" panose="020F0502020204030204" pitchFamily="34" charset="0"/>
                        </a:rPr>
                        <a:t>0</a:t>
                      </a:r>
                    </a:p>
                  </a:txBody>
                  <a:tcPr marL="7064" marR="7064" marT="7064" marB="0" anchor="ctr">
                    <a:lnL w="25400" cap="flat" cmpd="dbl" algn="ctr">
                      <a:solidFill>
                        <a:srgbClr val="A6A6A6"/>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A6A6A6"/>
                      </a:solidFill>
                      <a:prstDash val="solid"/>
                      <a:round/>
                      <a:headEnd type="none" w="med" len="med"/>
                      <a:tailEnd type="none" w="med" len="med"/>
                    </a:lnT>
                    <a:lnB w="19050" cap="flat" cmpd="sng" algn="ctr">
                      <a:solidFill>
                        <a:srgbClr val="5D9936"/>
                      </a:solidFill>
                      <a:prstDash val="solid"/>
                      <a:round/>
                      <a:headEnd type="none" w="med" len="med"/>
                      <a:tailEnd type="none" w="med" len="med"/>
                    </a:lnB>
                    <a:noFill/>
                  </a:tcPr>
                </a:tc>
                <a:tc>
                  <a:txBody>
                    <a:bodyPr/>
                    <a:lstStyle/>
                    <a:p>
                      <a:pPr algn="ctr" fontAlgn="ctr"/>
                      <a:r>
                        <a:rPr lang="en-US" sz="1400" b="0" i="0" u="none" strike="noStrike">
                          <a:solidFill>
                            <a:srgbClr val="000000"/>
                          </a:solidFill>
                          <a:effectLst/>
                          <a:latin typeface="Calibri" panose="020F0502020204030204" pitchFamily="34" charset="0"/>
                        </a:rPr>
                        <a:t>&lt; 1</a:t>
                      </a:r>
                    </a:p>
                  </a:txBody>
                  <a:tcPr marL="7064" marR="7064" marT="7064" marB="0" anchor="ctr">
                    <a:lnL w="6350" cap="flat" cmpd="sng" algn="ctr">
                      <a:solidFill>
                        <a:srgbClr val="BFBFBF"/>
                      </a:solidFill>
                      <a:prstDash val="solid"/>
                      <a:round/>
                      <a:headEnd type="none" w="med" len="med"/>
                      <a:tailEnd type="none" w="med" len="med"/>
                    </a:lnL>
                    <a:lnR w="25400" cap="flat" cmpd="dbl"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19050" cap="flat" cmpd="sng" algn="ctr">
                      <a:solidFill>
                        <a:srgbClr val="5D9936"/>
                      </a:solidFill>
                      <a:prstDash val="solid"/>
                      <a:round/>
                      <a:headEnd type="none" w="med" len="med"/>
                      <a:tailEnd type="none" w="med" len="med"/>
                    </a:lnB>
                    <a:noFill/>
                  </a:tcPr>
                </a:tc>
                <a:tc>
                  <a:txBody>
                    <a:bodyPr/>
                    <a:lstStyle/>
                    <a:p>
                      <a:pPr algn="ctr" fontAlgn="ctr"/>
                      <a:r>
                        <a:rPr lang="en-US" sz="1400" b="0" i="0" u="none" strike="noStrike">
                          <a:solidFill>
                            <a:srgbClr val="000000"/>
                          </a:solidFill>
                          <a:effectLst/>
                          <a:latin typeface="Calibri" panose="020F0502020204030204" pitchFamily="34" charset="0"/>
                        </a:rPr>
                        <a:t>2</a:t>
                      </a:r>
                    </a:p>
                  </a:txBody>
                  <a:tcPr marL="7064" marR="7064" marT="7064" marB="0" anchor="ctr">
                    <a:lnL w="25400" cap="flat" cmpd="dbl" algn="ctr">
                      <a:solidFill>
                        <a:srgbClr val="A6A6A6"/>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A6A6A6"/>
                      </a:solidFill>
                      <a:prstDash val="solid"/>
                      <a:round/>
                      <a:headEnd type="none" w="med" len="med"/>
                      <a:tailEnd type="none" w="med" len="med"/>
                    </a:lnT>
                    <a:lnB w="19050" cap="flat" cmpd="sng" algn="ctr">
                      <a:solidFill>
                        <a:srgbClr val="5D9936"/>
                      </a:solidFill>
                      <a:prstDash val="solid"/>
                      <a:round/>
                      <a:headEnd type="none" w="med" len="med"/>
                      <a:tailEnd type="none" w="med" len="med"/>
                    </a:lnB>
                    <a:noFill/>
                  </a:tcPr>
                </a:tc>
                <a:tc>
                  <a:txBody>
                    <a:bodyPr/>
                    <a:lstStyle/>
                    <a:p>
                      <a:pPr algn="ctr" fontAlgn="ctr"/>
                      <a:r>
                        <a:rPr lang="en-US" sz="1400" b="0" i="0" u="none" strike="noStrike">
                          <a:solidFill>
                            <a:srgbClr val="000000"/>
                          </a:solidFill>
                          <a:effectLst/>
                          <a:latin typeface="Calibri" panose="020F0502020204030204" pitchFamily="34" charset="0"/>
                        </a:rPr>
                        <a:t>&lt; 1</a:t>
                      </a:r>
                    </a:p>
                  </a:txBody>
                  <a:tcPr marL="7064" marR="7064" marT="7064" marB="0" anchor="ctr">
                    <a:lnL w="6350" cap="flat" cmpd="sng" algn="ctr">
                      <a:solidFill>
                        <a:srgbClr val="BFBFBF"/>
                      </a:solidFill>
                      <a:prstDash val="solid"/>
                      <a:round/>
                      <a:headEnd type="none" w="med" len="med"/>
                      <a:tailEnd type="none" w="med" len="med"/>
                    </a:lnL>
                    <a:lnR w="25400" cap="flat" cmpd="dbl"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19050" cap="flat" cmpd="sng" algn="ctr">
                      <a:solidFill>
                        <a:srgbClr val="5D9936"/>
                      </a:solidFill>
                      <a:prstDash val="solid"/>
                      <a:round/>
                      <a:headEnd type="none" w="med" len="med"/>
                      <a:tailEnd type="none" w="med" len="med"/>
                    </a:lnB>
                    <a:noFill/>
                  </a:tcPr>
                </a:tc>
                <a:tc>
                  <a:txBody>
                    <a:bodyPr/>
                    <a:lstStyle/>
                    <a:p>
                      <a:pPr algn="ctr" fontAlgn="ctr"/>
                      <a:r>
                        <a:rPr lang="en-US" sz="1400" b="0" i="0" u="none" strike="noStrike">
                          <a:solidFill>
                            <a:srgbClr val="000000"/>
                          </a:solidFill>
                          <a:effectLst/>
                          <a:latin typeface="Calibri" panose="020F0502020204030204" pitchFamily="34" charset="0"/>
                        </a:rPr>
                        <a:t>48</a:t>
                      </a:r>
                    </a:p>
                  </a:txBody>
                  <a:tcPr marL="7064" marR="7064" marT="7064" marB="0" anchor="ctr">
                    <a:lnL w="25400" cap="flat" cmpd="dbl" algn="ctr">
                      <a:solidFill>
                        <a:srgbClr val="A6A6A6"/>
                      </a:solidFill>
                      <a:prstDash val="solid"/>
                      <a:round/>
                      <a:headEnd type="none" w="med" len="med"/>
                      <a:tailEnd type="none" w="med" len="med"/>
                    </a:lnL>
                    <a:lnR>
                      <a:noFill/>
                    </a:lnR>
                    <a:lnT w="6350" cap="flat" cmpd="sng" algn="ctr">
                      <a:solidFill>
                        <a:srgbClr val="A6A6A6"/>
                      </a:solidFill>
                      <a:prstDash val="solid"/>
                      <a:round/>
                      <a:headEnd type="none" w="med" len="med"/>
                      <a:tailEnd type="none" w="med" len="med"/>
                    </a:lnT>
                    <a:lnB w="19050" cap="flat" cmpd="sng" algn="ctr">
                      <a:solidFill>
                        <a:srgbClr val="5D9936"/>
                      </a:solidFill>
                      <a:prstDash val="solid"/>
                      <a:round/>
                      <a:headEnd type="none" w="med" len="med"/>
                      <a:tailEnd type="none" w="med" len="med"/>
                    </a:lnB>
                    <a:noFill/>
                  </a:tcPr>
                </a:tc>
                <a:extLst>
                  <a:ext uri="{0D108BD9-81ED-4DB2-BD59-A6C34878D82A}">
                    <a16:rowId xmlns:a16="http://schemas.microsoft.com/office/drawing/2014/main" val="2803823721"/>
                  </a:ext>
                </a:extLst>
              </a:tr>
              <a:tr h="335542">
                <a:tc>
                  <a:txBody>
                    <a:bodyPr/>
                    <a:lstStyle/>
                    <a:p>
                      <a:pPr algn="l" rtl="0" fontAlgn="ctr"/>
                      <a:r>
                        <a:rPr lang="en-US" sz="1400" b="1" i="1" u="none" strike="noStrike">
                          <a:solidFill>
                            <a:srgbClr val="5D9936"/>
                          </a:solidFill>
                          <a:effectLst/>
                          <a:highlight>
                            <a:srgbClr val="D6EBC7"/>
                          </a:highlight>
                          <a:latin typeface="Calibri" panose="020F0502020204030204" pitchFamily="34" charset="0"/>
                        </a:rPr>
                        <a:t>  Courses</a:t>
                      </a:r>
                    </a:p>
                  </a:txBody>
                  <a:tcPr marL="7064" marR="7064" marT="7064" marB="0" anchor="ctr">
                    <a:lnL>
                      <a:noFill/>
                    </a:lnL>
                    <a:lnR w="25400" cap="flat" cmpd="dbl" algn="ctr">
                      <a:solidFill>
                        <a:srgbClr val="BFBFBF"/>
                      </a:solidFill>
                      <a:prstDash val="solid"/>
                      <a:round/>
                      <a:headEnd type="none" w="med" len="med"/>
                      <a:tailEnd type="none" w="med" len="med"/>
                    </a:lnR>
                    <a:lnT w="19050" cap="flat" cmpd="sng" algn="ctr">
                      <a:solidFill>
                        <a:srgbClr val="5D9936"/>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6EBC7"/>
                    </a:solidFill>
                  </a:tcPr>
                </a:tc>
                <a:tc>
                  <a:txBody>
                    <a:bodyPr/>
                    <a:lstStyle/>
                    <a:p>
                      <a:pPr algn="ctr" rtl="0" fontAlgn="ctr"/>
                      <a:r>
                        <a:rPr lang="en-US" sz="1400" b="1" i="1" u="none" strike="noStrike">
                          <a:solidFill>
                            <a:srgbClr val="5D9936"/>
                          </a:solidFill>
                          <a:effectLst/>
                          <a:highlight>
                            <a:srgbClr val="D6EBC7"/>
                          </a:highlight>
                          <a:latin typeface="Calibri" panose="020F0502020204030204" pitchFamily="34" charset="0"/>
                        </a:rPr>
                        <a:t>Total</a:t>
                      </a:r>
                    </a:p>
                  </a:txBody>
                  <a:tcPr marL="7064" marR="7064" marT="7064" marB="0" anchor="ctr">
                    <a:lnL w="25400" cap="flat" cmpd="dbl"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9050" cap="flat" cmpd="sng" algn="ctr">
                      <a:solidFill>
                        <a:srgbClr val="5D9936"/>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6EBC7"/>
                    </a:solidFill>
                  </a:tcPr>
                </a:tc>
                <a:tc>
                  <a:txBody>
                    <a:bodyPr/>
                    <a:lstStyle/>
                    <a:p>
                      <a:pPr algn="ctr" rtl="0" fontAlgn="ctr"/>
                      <a:r>
                        <a:rPr lang="en-US" sz="1400" b="1" i="1" u="none" strike="noStrike">
                          <a:solidFill>
                            <a:srgbClr val="5D9936"/>
                          </a:solidFill>
                          <a:effectLst/>
                          <a:highlight>
                            <a:srgbClr val="D6EBC7"/>
                          </a:highlight>
                          <a:latin typeface="Calibri" panose="020F0502020204030204" pitchFamily="34" charset="0"/>
                        </a:rPr>
                        <a:t>Per Center</a:t>
                      </a:r>
                    </a:p>
                  </a:txBody>
                  <a:tcPr marL="7064" marR="7064" marT="7064" marB="0" anchor="ctr">
                    <a:lnL w="6350" cap="flat" cmpd="sng" algn="ctr">
                      <a:solidFill>
                        <a:srgbClr val="BFBFBF"/>
                      </a:solidFill>
                      <a:prstDash val="solid"/>
                      <a:round/>
                      <a:headEnd type="none" w="med" len="med"/>
                      <a:tailEnd type="none" w="med" len="med"/>
                    </a:lnL>
                    <a:lnR w="25400" cap="flat" cmpd="dbl" algn="ctr">
                      <a:solidFill>
                        <a:srgbClr val="BFBFBF"/>
                      </a:solidFill>
                      <a:prstDash val="solid"/>
                      <a:round/>
                      <a:headEnd type="none" w="med" len="med"/>
                      <a:tailEnd type="none" w="med" len="med"/>
                    </a:lnR>
                    <a:lnT w="19050" cap="flat" cmpd="sng" algn="ctr">
                      <a:solidFill>
                        <a:srgbClr val="5D9936"/>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6EBC7"/>
                    </a:solidFill>
                  </a:tcPr>
                </a:tc>
                <a:tc>
                  <a:txBody>
                    <a:bodyPr/>
                    <a:lstStyle/>
                    <a:p>
                      <a:pPr algn="ctr" rtl="0" fontAlgn="ctr"/>
                      <a:r>
                        <a:rPr lang="en-US" sz="1400" b="1" i="1" u="none" strike="noStrike">
                          <a:solidFill>
                            <a:srgbClr val="5D9936"/>
                          </a:solidFill>
                          <a:effectLst/>
                          <a:highlight>
                            <a:srgbClr val="D6EBC7"/>
                          </a:highlight>
                          <a:latin typeface="Calibri" panose="020F0502020204030204" pitchFamily="34" charset="0"/>
                        </a:rPr>
                        <a:t>Total</a:t>
                      </a:r>
                    </a:p>
                  </a:txBody>
                  <a:tcPr marL="7064" marR="7064" marT="7064" marB="0" anchor="ctr">
                    <a:lnL w="25400" cap="flat" cmpd="dbl"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9050" cap="flat" cmpd="sng" algn="ctr">
                      <a:solidFill>
                        <a:srgbClr val="5D9936"/>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6EBC7"/>
                    </a:solidFill>
                  </a:tcPr>
                </a:tc>
                <a:tc>
                  <a:txBody>
                    <a:bodyPr/>
                    <a:lstStyle/>
                    <a:p>
                      <a:pPr algn="ctr" rtl="0" fontAlgn="ctr"/>
                      <a:r>
                        <a:rPr lang="en-US" sz="1400" b="1" i="1" u="none" strike="noStrike">
                          <a:solidFill>
                            <a:srgbClr val="5D9936"/>
                          </a:solidFill>
                          <a:effectLst/>
                          <a:highlight>
                            <a:srgbClr val="D6EBC7"/>
                          </a:highlight>
                          <a:latin typeface="Calibri" panose="020F0502020204030204" pitchFamily="34" charset="0"/>
                        </a:rPr>
                        <a:t>Per Center</a:t>
                      </a:r>
                    </a:p>
                  </a:txBody>
                  <a:tcPr marL="7064" marR="7064" marT="7064" marB="0" anchor="ctr">
                    <a:lnL w="6350" cap="flat" cmpd="sng" algn="ctr">
                      <a:solidFill>
                        <a:srgbClr val="BFBFBF"/>
                      </a:solidFill>
                      <a:prstDash val="solid"/>
                      <a:round/>
                      <a:headEnd type="none" w="med" len="med"/>
                      <a:tailEnd type="none" w="med" len="med"/>
                    </a:lnL>
                    <a:lnR w="25400" cap="flat" cmpd="dbl" algn="ctr">
                      <a:solidFill>
                        <a:srgbClr val="BFBFBF"/>
                      </a:solidFill>
                      <a:prstDash val="solid"/>
                      <a:round/>
                      <a:headEnd type="none" w="med" len="med"/>
                      <a:tailEnd type="none" w="med" len="med"/>
                    </a:lnR>
                    <a:lnT w="19050" cap="flat" cmpd="sng" algn="ctr">
                      <a:solidFill>
                        <a:srgbClr val="5D9936"/>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6EBC7"/>
                    </a:solidFill>
                  </a:tcPr>
                </a:tc>
                <a:tc>
                  <a:txBody>
                    <a:bodyPr/>
                    <a:lstStyle/>
                    <a:p>
                      <a:pPr algn="ctr" rtl="0" fontAlgn="ctr"/>
                      <a:r>
                        <a:rPr lang="en-US" sz="1400" b="1" i="1" u="none" strike="noStrike">
                          <a:solidFill>
                            <a:srgbClr val="5D9936"/>
                          </a:solidFill>
                          <a:effectLst/>
                          <a:highlight>
                            <a:srgbClr val="D6EBC7"/>
                          </a:highlight>
                          <a:latin typeface="Calibri" panose="020F0502020204030204" pitchFamily="34" charset="0"/>
                        </a:rPr>
                        <a:t>Total</a:t>
                      </a:r>
                    </a:p>
                  </a:txBody>
                  <a:tcPr marL="7064" marR="7064" marT="7064" marB="0" anchor="ctr">
                    <a:lnL w="25400" cap="flat" cmpd="dbl" algn="ctr">
                      <a:solidFill>
                        <a:srgbClr val="BFBFBF"/>
                      </a:solidFill>
                      <a:prstDash val="solid"/>
                      <a:round/>
                      <a:headEnd type="none" w="med" len="med"/>
                      <a:tailEnd type="none" w="med" len="med"/>
                    </a:lnL>
                    <a:lnR>
                      <a:noFill/>
                    </a:lnR>
                    <a:lnT w="19050" cap="flat" cmpd="sng" algn="ctr">
                      <a:solidFill>
                        <a:srgbClr val="5D9936"/>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6EBC7"/>
                    </a:solidFill>
                  </a:tcPr>
                </a:tc>
                <a:extLst>
                  <a:ext uri="{0D108BD9-81ED-4DB2-BD59-A6C34878D82A}">
                    <a16:rowId xmlns:a16="http://schemas.microsoft.com/office/drawing/2014/main" val="2900077479"/>
                  </a:ext>
                </a:extLst>
              </a:tr>
              <a:tr h="335542">
                <a:tc>
                  <a:txBody>
                    <a:bodyPr/>
                    <a:lstStyle/>
                    <a:p>
                      <a:pPr algn="l" rtl="0" fontAlgn="ctr"/>
                      <a:r>
                        <a:rPr lang="en-US" sz="1400" b="0" i="0" u="none" strike="noStrike">
                          <a:solidFill>
                            <a:srgbClr val="000000"/>
                          </a:solidFill>
                          <a:effectLst/>
                          <a:latin typeface="Calibri" panose="020F0502020204030204" pitchFamily="34" charset="0"/>
                        </a:rPr>
                        <a:t>New Courses Based on ERC Research</a:t>
                      </a:r>
                    </a:p>
                  </a:txBody>
                  <a:tcPr marL="169537" marR="7064" marT="7064" marB="0" anchor="ctr">
                    <a:lnL>
                      <a:noFill/>
                    </a:lnL>
                    <a:lnR w="25400" cap="flat" cmpd="dbl" algn="ctr">
                      <a:solidFill>
                        <a:srgbClr val="A6A6A6"/>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1400" b="0" i="0" u="none" strike="noStrike">
                          <a:solidFill>
                            <a:srgbClr val="000000"/>
                          </a:solidFill>
                          <a:effectLst/>
                          <a:latin typeface="Calibri" panose="020F0502020204030204" pitchFamily="34" charset="0"/>
                        </a:rPr>
                        <a:t>45</a:t>
                      </a:r>
                    </a:p>
                  </a:txBody>
                  <a:tcPr marL="7064" marR="7064" marT="7064" marB="0" anchor="ctr">
                    <a:lnL w="25400" cap="flat" cmpd="dbl" algn="ctr">
                      <a:solidFill>
                        <a:srgbClr val="A6A6A6"/>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A6A6A6"/>
                      </a:solidFill>
                      <a:prstDash val="solid"/>
                      <a:round/>
                      <a:headEnd type="none" w="med" len="med"/>
                      <a:tailEnd type="none" w="med" len="med"/>
                    </a:lnB>
                    <a:noFill/>
                  </a:tcPr>
                </a:tc>
                <a:tc>
                  <a:txBody>
                    <a:bodyPr/>
                    <a:lstStyle/>
                    <a:p>
                      <a:pPr algn="ctr" fontAlgn="ctr"/>
                      <a:r>
                        <a:rPr lang="en-US" sz="1400" b="0" i="0" u="none" strike="noStrike">
                          <a:solidFill>
                            <a:srgbClr val="000000"/>
                          </a:solidFill>
                          <a:effectLst/>
                          <a:latin typeface="Calibri" panose="020F0502020204030204" pitchFamily="34" charset="0"/>
                        </a:rPr>
                        <a:t>3</a:t>
                      </a:r>
                    </a:p>
                  </a:txBody>
                  <a:tcPr marL="7064" marR="7064" marT="7064" marB="0" anchor="ctr">
                    <a:lnL w="6350" cap="flat" cmpd="sng" algn="ctr">
                      <a:solidFill>
                        <a:srgbClr val="BFBFBF"/>
                      </a:solidFill>
                      <a:prstDash val="solid"/>
                      <a:round/>
                      <a:headEnd type="none" w="med" len="med"/>
                      <a:tailEnd type="none" w="med" len="med"/>
                    </a:lnL>
                    <a:lnR w="25400" cap="flat" cmpd="dbl" algn="ctr">
                      <a:solidFill>
                        <a:srgbClr val="A6A6A6"/>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A6A6A6"/>
                      </a:solidFill>
                      <a:prstDash val="solid"/>
                      <a:round/>
                      <a:headEnd type="none" w="med" len="med"/>
                      <a:tailEnd type="none" w="med" len="med"/>
                    </a:lnB>
                    <a:noFill/>
                  </a:tcPr>
                </a:tc>
                <a:tc>
                  <a:txBody>
                    <a:bodyPr/>
                    <a:lstStyle/>
                    <a:p>
                      <a:pPr algn="ctr" fontAlgn="ctr"/>
                      <a:r>
                        <a:rPr lang="en-US" sz="1400" b="0" i="0" u="none" strike="noStrike">
                          <a:solidFill>
                            <a:srgbClr val="000000"/>
                          </a:solidFill>
                          <a:effectLst/>
                          <a:latin typeface="Calibri" panose="020F0502020204030204" pitchFamily="34" charset="0"/>
                        </a:rPr>
                        <a:t>31</a:t>
                      </a:r>
                    </a:p>
                  </a:txBody>
                  <a:tcPr marL="7064" marR="7064" marT="7064" marB="0" anchor="ctr">
                    <a:lnL w="25400" cap="flat" cmpd="dbl" algn="ctr">
                      <a:solidFill>
                        <a:srgbClr val="A6A6A6"/>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A6A6A6"/>
                      </a:solidFill>
                      <a:prstDash val="solid"/>
                      <a:round/>
                      <a:headEnd type="none" w="med" len="med"/>
                      <a:tailEnd type="none" w="med" len="med"/>
                    </a:lnB>
                    <a:noFill/>
                  </a:tcPr>
                </a:tc>
                <a:tc>
                  <a:txBody>
                    <a:bodyPr/>
                    <a:lstStyle/>
                    <a:p>
                      <a:pPr algn="ctr" fontAlgn="ctr"/>
                      <a:r>
                        <a:rPr lang="en-US" sz="1400" b="0" i="0" u="none" strike="noStrike">
                          <a:solidFill>
                            <a:srgbClr val="000000"/>
                          </a:solidFill>
                          <a:effectLst/>
                          <a:latin typeface="Calibri" panose="020F0502020204030204" pitchFamily="34" charset="0"/>
                        </a:rPr>
                        <a:t>2</a:t>
                      </a:r>
                    </a:p>
                  </a:txBody>
                  <a:tcPr marL="7064" marR="7064" marT="7064" marB="0" anchor="ctr">
                    <a:lnL w="6350" cap="flat" cmpd="sng" algn="ctr">
                      <a:solidFill>
                        <a:srgbClr val="BFBFBF"/>
                      </a:solidFill>
                      <a:prstDash val="solid"/>
                      <a:round/>
                      <a:headEnd type="none" w="med" len="med"/>
                      <a:tailEnd type="none" w="med" len="med"/>
                    </a:lnL>
                    <a:lnR w="25400" cap="flat" cmpd="dbl" algn="ctr">
                      <a:solidFill>
                        <a:srgbClr val="A6A6A6"/>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A6A6A6"/>
                      </a:solidFill>
                      <a:prstDash val="solid"/>
                      <a:round/>
                      <a:headEnd type="none" w="med" len="med"/>
                      <a:tailEnd type="none" w="med" len="med"/>
                    </a:lnB>
                    <a:noFill/>
                  </a:tcPr>
                </a:tc>
                <a:tc>
                  <a:txBody>
                    <a:bodyPr/>
                    <a:lstStyle/>
                    <a:p>
                      <a:pPr algn="ctr" fontAlgn="ctr"/>
                      <a:r>
                        <a:rPr lang="en-US" sz="1400" b="0" i="0" u="none" strike="noStrike">
                          <a:solidFill>
                            <a:srgbClr val="000000"/>
                          </a:solidFill>
                          <a:effectLst/>
                          <a:latin typeface="Calibri" panose="020F0502020204030204" pitchFamily="34" charset="0"/>
                        </a:rPr>
                        <a:t>1,205</a:t>
                      </a:r>
                    </a:p>
                  </a:txBody>
                  <a:tcPr marL="7064" marR="7064" marT="7064" marB="0" anchor="ctr">
                    <a:lnL w="25400" cap="flat" cmpd="dbl" algn="ctr">
                      <a:solidFill>
                        <a:srgbClr val="A6A6A6"/>
                      </a:solidFill>
                      <a:prstDash val="solid"/>
                      <a:round/>
                      <a:headEnd type="none" w="med" len="med"/>
                      <a:tailEnd type="none" w="med" len="med"/>
                    </a:lnL>
                    <a:lnR>
                      <a:noFill/>
                    </a:lnR>
                    <a:lnT w="6350" cap="flat" cmpd="sng" algn="ctr">
                      <a:solidFill>
                        <a:srgbClr val="BFBFBF"/>
                      </a:solidFill>
                      <a:prstDash val="solid"/>
                      <a:round/>
                      <a:headEnd type="none" w="med" len="med"/>
                      <a:tailEnd type="none" w="med" len="med"/>
                    </a:lnT>
                    <a:lnB w="6350" cap="flat" cmpd="sng" algn="ctr">
                      <a:solidFill>
                        <a:srgbClr val="A6A6A6"/>
                      </a:solidFill>
                      <a:prstDash val="solid"/>
                      <a:round/>
                      <a:headEnd type="none" w="med" len="med"/>
                      <a:tailEnd type="none" w="med" len="med"/>
                    </a:lnB>
                    <a:noFill/>
                  </a:tcPr>
                </a:tc>
                <a:extLst>
                  <a:ext uri="{0D108BD9-81ED-4DB2-BD59-A6C34878D82A}">
                    <a16:rowId xmlns:a16="http://schemas.microsoft.com/office/drawing/2014/main" val="508964883"/>
                  </a:ext>
                </a:extLst>
              </a:tr>
              <a:tr h="344372">
                <a:tc>
                  <a:txBody>
                    <a:bodyPr/>
                    <a:lstStyle/>
                    <a:p>
                      <a:pPr algn="l" rtl="0" fontAlgn="ctr"/>
                      <a:r>
                        <a:rPr lang="en-US" sz="1400" b="0" i="0" u="none" strike="noStrike">
                          <a:solidFill>
                            <a:srgbClr val="000000"/>
                          </a:solidFill>
                          <a:effectLst/>
                          <a:latin typeface="Calibri" panose="020F0502020204030204" pitchFamily="34" charset="0"/>
                        </a:rPr>
                        <a:t>Ongoing Courses With ERC Content</a:t>
                      </a:r>
                    </a:p>
                  </a:txBody>
                  <a:tcPr marL="169537" marR="7064" marT="7064" marB="0" anchor="ctr">
                    <a:lnL>
                      <a:noFill/>
                    </a:lnL>
                    <a:lnR w="25400" cap="flat" cmpd="dbl" algn="ctr">
                      <a:solidFill>
                        <a:srgbClr val="A6A6A6"/>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1400" b="0" i="0" u="none" strike="noStrike">
                          <a:solidFill>
                            <a:srgbClr val="000000"/>
                          </a:solidFill>
                          <a:effectLst/>
                          <a:latin typeface="Calibri" panose="020F0502020204030204" pitchFamily="34" charset="0"/>
                        </a:rPr>
                        <a:t>155</a:t>
                      </a:r>
                    </a:p>
                  </a:txBody>
                  <a:tcPr marL="7064" marR="7064" marT="7064" marB="0" anchor="ctr">
                    <a:lnL w="25400" cap="flat" cmpd="dbl" algn="ctr">
                      <a:solidFill>
                        <a:srgbClr val="A6A6A6"/>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noFill/>
                  </a:tcPr>
                </a:tc>
                <a:tc>
                  <a:txBody>
                    <a:bodyPr/>
                    <a:lstStyle/>
                    <a:p>
                      <a:pPr algn="ctr" fontAlgn="ctr"/>
                      <a:r>
                        <a:rPr lang="en-US" sz="1400" b="0" i="0" u="none" strike="noStrike">
                          <a:solidFill>
                            <a:srgbClr val="000000"/>
                          </a:solidFill>
                          <a:effectLst/>
                          <a:latin typeface="Calibri" panose="020F0502020204030204" pitchFamily="34" charset="0"/>
                        </a:rPr>
                        <a:t>9</a:t>
                      </a:r>
                    </a:p>
                  </a:txBody>
                  <a:tcPr marL="7064" marR="7064" marT="7064" marB="0" anchor="ctr">
                    <a:lnL w="6350" cap="flat" cmpd="sng" algn="ctr">
                      <a:solidFill>
                        <a:srgbClr val="BFBFBF"/>
                      </a:solidFill>
                      <a:prstDash val="solid"/>
                      <a:round/>
                      <a:headEnd type="none" w="med" len="med"/>
                      <a:tailEnd type="none" w="med" len="med"/>
                    </a:lnL>
                    <a:lnR w="25400" cap="flat" cmpd="dbl"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noFill/>
                  </a:tcPr>
                </a:tc>
                <a:tc>
                  <a:txBody>
                    <a:bodyPr/>
                    <a:lstStyle/>
                    <a:p>
                      <a:pPr algn="ctr" fontAlgn="ctr"/>
                      <a:r>
                        <a:rPr lang="en-US" sz="1400" b="0" i="0" u="none" strike="noStrike">
                          <a:solidFill>
                            <a:srgbClr val="000000"/>
                          </a:solidFill>
                          <a:effectLst/>
                          <a:latin typeface="Calibri" panose="020F0502020204030204" pitchFamily="34" charset="0"/>
                        </a:rPr>
                        <a:t>217</a:t>
                      </a:r>
                    </a:p>
                  </a:txBody>
                  <a:tcPr marL="7064" marR="7064" marT="7064" marB="0" anchor="ctr">
                    <a:lnL w="25400" cap="flat" cmpd="dbl" algn="ctr">
                      <a:solidFill>
                        <a:srgbClr val="A6A6A6"/>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noFill/>
                  </a:tcPr>
                </a:tc>
                <a:tc>
                  <a:txBody>
                    <a:bodyPr/>
                    <a:lstStyle/>
                    <a:p>
                      <a:pPr algn="ctr" fontAlgn="ctr"/>
                      <a:r>
                        <a:rPr lang="en-US" sz="1400" b="0" i="0" u="none" strike="noStrike">
                          <a:solidFill>
                            <a:srgbClr val="000000"/>
                          </a:solidFill>
                          <a:effectLst/>
                          <a:latin typeface="Calibri" panose="020F0502020204030204" pitchFamily="34" charset="0"/>
                        </a:rPr>
                        <a:t>13</a:t>
                      </a:r>
                    </a:p>
                  </a:txBody>
                  <a:tcPr marL="7064" marR="7064" marT="7064" marB="0" anchor="ctr">
                    <a:lnL w="6350" cap="flat" cmpd="sng" algn="ctr">
                      <a:solidFill>
                        <a:srgbClr val="BFBFBF"/>
                      </a:solidFill>
                      <a:prstDash val="solid"/>
                      <a:round/>
                      <a:headEnd type="none" w="med" len="med"/>
                      <a:tailEnd type="none" w="med" len="med"/>
                    </a:lnL>
                    <a:lnR w="25400" cap="flat" cmpd="dbl"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noFill/>
                  </a:tcPr>
                </a:tc>
                <a:tc>
                  <a:txBody>
                    <a:bodyPr/>
                    <a:lstStyle/>
                    <a:p>
                      <a:pPr algn="ctr" fontAlgn="ctr"/>
                      <a:r>
                        <a:rPr lang="en-US" sz="1400" b="0" i="0" u="none" strike="noStrike">
                          <a:solidFill>
                            <a:srgbClr val="000000"/>
                          </a:solidFill>
                          <a:effectLst/>
                          <a:latin typeface="Calibri" panose="020F0502020204030204" pitchFamily="34" charset="0"/>
                        </a:rPr>
                        <a:t>3,993</a:t>
                      </a:r>
                    </a:p>
                  </a:txBody>
                  <a:tcPr marL="7064" marR="7064" marT="7064" marB="0" anchor="ctr">
                    <a:lnL w="25400" cap="flat" cmpd="dbl" algn="ctr">
                      <a:solidFill>
                        <a:srgbClr val="A6A6A6"/>
                      </a:solidFill>
                      <a:prstDash val="solid"/>
                      <a:round/>
                      <a:headEnd type="none" w="med" len="med"/>
                      <a:tailEnd type="none" w="med" len="med"/>
                    </a:lnL>
                    <a:lnR>
                      <a:noFill/>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noFill/>
                  </a:tcPr>
                </a:tc>
                <a:extLst>
                  <a:ext uri="{0D108BD9-81ED-4DB2-BD59-A6C34878D82A}">
                    <a16:rowId xmlns:a16="http://schemas.microsoft.com/office/drawing/2014/main" val="1622464241"/>
                  </a:ext>
                </a:extLst>
              </a:tr>
              <a:tr h="335542">
                <a:tc>
                  <a:txBody>
                    <a:bodyPr/>
                    <a:lstStyle/>
                    <a:p>
                      <a:pPr algn="l" rtl="0" fontAlgn="ctr"/>
                      <a:r>
                        <a:rPr lang="en-US" sz="1400" b="0" i="0" u="none" strike="noStrike">
                          <a:solidFill>
                            <a:srgbClr val="000000"/>
                          </a:solidFill>
                          <a:effectLst/>
                          <a:latin typeface="Calibri" panose="020F0502020204030204" pitchFamily="34" charset="0"/>
                        </a:rPr>
                        <a:t>Course Modules Based on ERC Research</a:t>
                      </a:r>
                    </a:p>
                  </a:txBody>
                  <a:tcPr marL="169537" marR="7064" marT="7064" marB="0" anchor="ctr">
                    <a:lnL>
                      <a:noFill/>
                    </a:lnL>
                    <a:lnR w="25400" cap="flat" cmpd="dbl" algn="ctr">
                      <a:solidFill>
                        <a:srgbClr val="A6A6A6"/>
                      </a:solidFill>
                      <a:prstDash val="solid"/>
                      <a:round/>
                      <a:headEnd type="none" w="med" len="med"/>
                      <a:tailEnd type="none" w="med" len="med"/>
                    </a:lnR>
                    <a:lnT w="6350" cap="flat" cmpd="sng" algn="ctr">
                      <a:solidFill>
                        <a:srgbClr val="BFBFBF"/>
                      </a:solidFill>
                      <a:prstDash val="solid"/>
                      <a:round/>
                      <a:headEnd type="none" w="med" len="med"/>
                      <a:tailEnd type="none" w="med" len="med"/>
                    </a:lnT>
                    <a:lnB w="19050" cap="flat" cmpd="sng" algn="ctr">
                      <a:solidFill>
                        <a:srgbClr val="5D9936"/>
                      </a:solidFill>
                      <a:prstDash val="solid"/>
                      <a:round/>
                      <a:headEnd type="none" w="med" len="med"/>
                      <a:tailEnd type="none" w="med" len="med"/>
                    </a:lnB>
                    <a:noFill/>
                  </a:tcPr>
                </a:tc>
                <a:tc>
                  <a:txBody>
                    <a:bodyPr/>
                    <a:lstStyle/>
                    <a:p>
                      <a:pPr algn="ctr" fontAlgn="ctr"/>
                      <a:r>
                        <a:rPr lang="en-US" sz="1400" b="0" i="0" u="none" strike="noStrike">
                          <a:solidFill>
                            <a:srgbClr val="000000"/>
                          </a:solidFill>
                          <a:effectLst/>
                          <a:latin typeface="Calibri" panose="020F0502020204030204" pitchFamily="34" charset="0"/>
                        </a:rPr>
                        <a:t>43</a:t>
                      </a:r>
                    </a:p>
                  </a:txBody>
                  <a:tcPr marL="7064" marR="7064" marT="7064" marB="0" anchor="ctr">
                    <a:lnL w="25400" cap="flat" cmpd="dbl" algn="ctr">
                      <a:solidFill>
                        <a:srgbClr val="A6A6A6"/>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A6A6A6"/>
                      </a:solidFill>
                      <a:prstDash val="solid"/>
                      <a:round/>
                      <a:headEnd type="none" w="med" len="med"/>
                      <a:tailEnd type="none" w="med" len="med"/>
                    </a:lnT>
                    <a:lnB w="19050" cap="flat" cmpd="sng" algn="ctr">
                      <a:solidFill>
                        <a:srgbClr val="5D9936"/>
                      </a:solidFill>
                      <a:prstDash val="solid"/>
                      <a:round/>
                      <a:headEnd type="none" w="med" len="med"/>
                      <a:tailEnd type="none" w="med" len="med"/>
                    </a:lnB>
                    <a:noFill/>
                  </a:tcPr>
                </a:tc>
                <a:tc>
                  <a:txBody>
                    <a:bodyPr/>
                    <a:lstStyle/>
                    <a:p>
                      <a:pPr algn="ctr" fontAlgn="ctr"/>
                      <a:r>
                        <a:rPr lang="en-US" sz="1400" b="0" i="0" u="none" strike="noStrike">
                          <a:solidFill>
                            <a:srgbClr val="000000"/>
                          </a:solidFill>
                          <a:effectLst/>
                          <a:latin typeface="Calibri" panose="020F0502020204030204" pitchFamily="34" charset="0"/>
                        </a:rPr>
                        <a:t>2</a:t>
                      </a:r>
                    </a:p>
                  </a:txBody>
                  <a:tcPr marL="7064" marR="7064" marT="7064" marB="0" anchor="ctr">
                    <a:lnL w="6350" cap="flat" cmpd="sng" algn="ctr">
                      <a:solidFill>
                        <a:srgbClr val="BFBFBF"/>
                      </a:solidFill>
                      <a:prstDash val="solid"/>
                      <a:round/>
                      <a:headEnd type="none" w="med" len="med"/>
                      <a:tailEnd type="none" w="med" len="med"/>
                    </a:lnL>
                    <a:lnR w="25400" cap="flat" cmpd="dbl"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19050" cap="flat" cmpd="sng" algn="ctr">
                      <a:solidFill>
                        <a:srgbClr val="5D9936"/>
                      </a:solidFill>
                      <a:prstDash val="solid"/>
                      <a:round/>
                      <a:headEnd type="none" w="med" len="med"/>
                      <a:tailEnd type="none" w="med" len="med"/>
                    </a:lnB>
                    <a:noFill/>
                  </a:tcPr>
                </a:tc>
                <a:tc>
                  <a:txBody>
                    <a:bodyPr/>
                    <a:lstStyle/>
                    <a:p>
                      <a:pPr algn="ctr" fontAlgn="ctr"/>
                      <a:r>
                        <a:rPr lang="en-US" sz="1400" b="0" i="0" u="none" strike="noStrike">
                          <a:solidFill>
                            <a:srgbClr val="000000"/>
                          </a:solidFill>
                          <a:effectLst/>
                          <a:latin typeface="Calibri" panose="020F0502020204030204" pitchFamily="34" charset="0"/>
                        </a:rPr>
                        <a:t>33</a:t>
                      </a:r>
                    </a:p>
                  </a:txBody>
                  <a:tcPr marL="7064" marR="7064" marT="7064" marB="0" anchor="ctr">
                    <a:lnL w="25400" cap="flat" cmpd="dbl" algn="ctr">
                      <a:solidFill>
                        <a:srgbClr val="A6A6A6"/>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A6A6A6"/>
                      </a:solidFill>
                      <a:prstDash val="solid"/>
                      <a:round/>
                      <a:headEnd type="none" w="med" len="med"/>
                      <a:tailEnd type="none" w="med" len="med"/>
                    </a:lnT>
                    <a:lnB w="19050" cap="flat" cmpd="sng" algn="ctr">
                      <a:solidFill>
                        <a:srgbClr val="5D9936"/>
                      </a:solidFill>
                      <a:prstDash val="solid"/>
                      <a:round/>
                      <a:headEnd type="none" w="med" len="med"/>
                      <a:tailEnd type="none" w="med" len="med"/>
                    </a:lnB>
                    <a:noFill/>
                  </a:tcPr>
                </a:tc>
                <a:tc>
                  <a:txBody>
                    <a:bodyPr/>
                    <a:lstStyle/>
                    <a:p>
                      <a:pPr algn="ctr" fontAlgn="ctr"/>
                      <a:r>
                        <a:rPr lang="en-US" sz="1400" b="0" i="0" u="none" strike="noStrike">
                          <a:solidFill>
                            <a:srgbClr val="000000"/>
                          </a:solidFill>
                          <a:effectLst/>
                          <a:latin typeface="Calibri" panose="020F0502020204030204" pitchFamily="34" charset="0"/>
                        </a:rPr>
                        <a:t>2</a:t>
                      </a:r>
                    </a:p>
                  </a:txBody>
                  <a:tcPr marL="7064" marR="7064" marT="7064" marB="0" anchor="ctr">
                    <a:lnL w="6350" cap="flat" cmpd="sng" algn="ctr">
                      <a:solidFill>
                        <a:srgbClr val="BFBFBF"/>
                      </a:solidFill>
                      <a:prstDash val="solid"/>
                      <a:round/>
                      <a:headEnd type="none" w="med" len="med"/>
                      <a:tailEnd type="none" w="med" len="med"/>
                    </a:lnL>
                    <a:lnR w="25400" cap="flat" cmpd="dbl"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19050" cap="flat" cmpd="sng" algn="ctr">
                      <a:solidFill>
                        <a:srgbClr val="5D9936"/>
                      </a:solidFill>
                      <a:prstDash val="solid"/>
                      <a:round/>
                      <a:headEnd type="none" w="med" len="med"/>
                      <a:tailEnd type="none" w="med" len="med"/>
                    </a:lnB>
                    <a:noFill/>
                  </a:tcPr>
                </a:tc>
                <a:tc>
                  <a:txBody>
                    <a:bodyPr/>
                    <a:lstStyle/>
                    <a:p>
                      <a:pPr algn="ctr" fontAlgn="ctr"/>
                      <a:r>
                        <a:rPr lang="en-US" sz="1400" b="0" i="0" u="none" strike="noStrike">
                          <a:solidFill>
                            <a:srgbClr val="000000"/>
                          </a:solidFill>
                          <a:effectLst/>
                          <a:latin typeface="Calibri" panose="020F0502020204030204" pitchFamily="34" charset="0"/>
                        </a:rPr>
                        <a:t>856</a:t>
                      </a:r>
                    </a:p>
                  </a:txBody>
                  <a:tcPr marL="7064" marR="7064" marT="7064" marB="0" anchor="ctr">
                    <a:lnL w="25400" cap="flat" cmpd="dbl" algn="ctr">
                      <a:solidFill>
                        <a:srgbClr val="A6A6A6"/>
                      </a:solidFill>
                      <a:prstDash val="solid"/>
                      <a:round/>
                      <a:headEnd type="none" w="med" len="med"/>
                      <a:tailEnd type="none" w="med" len="med"/>
                    </a:lnL>
                    <a:lnR>
                      <a:noFill/>
                    </a:lnR>
                    <a:lnT w="6350" cap="flat" cmpd="sng" algn="ctr">
                      <a:solidFill>
                        <a:srgbClr val="A6A6A6"/>
                      </a:solidFill>
                      <a:prstDash val="solid"/>
                      <a:round/>
                      <a:headEnd type="none" w="med" len="med"/>
                      <a:tailEnd type="none" w="med" len="med"/>
                    </a:lnT>
                    <a:lnB w="19050" cap="flat" cmpd="sng" algn="ctr">
                      <a:solidFill>
                        <a:srgbClr val="5D9936"/>
                      </a:solidFill>
                      <a:prstDash val="solid"/>
                      <a:round/>
                      <a:headEnd type="none" w="med" len="med"/>
                      <a:tailEnd type="none" w="med" len="med"/>
                    </a:lnB>
                    <a:noFill/>
                  </a:tcPr>
                </a:tc>
                <a:extLst>
                  <a:ext uri="{0D108BD9-81ED-4DB2-BD59-A6C34878D82A}">
                    <a16:rowId xmlns:a16="http://schemas.microsoft.com/office/drawing/2014/main" val="1594406678"/>
                  </a:ext>
                </a:extLst>
              </a:tr>
              <a:tr h="335542">
                <a:tc>
                  <a:txBody>
                    <a:bodyPr/>
                    <a:lstStyle/>
                    <a:p>
                      <a:pPr algn="l" rtl="0" fontAlgn="ctr"/>
                      <a:r>
                        <a:rPr lang="en-US" sz="1400" b="1" i="1" u="none" strike="noStrike">
                          <a:solidFill>
                            <a:srgbClr val="5D9936"/>
                          </a:solidFill>
                          <a:effectLst/>
                          <a:highlight>
                            <a:srgbClr val="D6EBC7"/>
                          </a:highlight>
                          <a:latin typeface="Calibri" panose="020F0502020204030204" pitchFamily="34" charset="0"/>
                        </a:rPr>
                        <a:t>  Textbooks</a:t>
                      </a:r>
                    </a:p>
                  </a:txBody>
                  <a:tcPr marL="7064" marR="7064" marT="7064" marB="0" anchor="ctr">
                    <a:lnL>
                      <a:noFill/>
                    </a:lnL>
                    <a:lnR w="25400" cap="flat" cmpd="dbl" algn="ctr">
                      <a:solidFill>
                        <a:srgbClr val="BFBFBF"/>
                      </a:solidFill>
                      <a:prstDash val="solid"/>
                      <a:round/>
                      <a:headEnd type="none" w="med" len="med"/>
                      <a:tailEnd type="none" w="med" len="med"/>
                    </a:lnR>
                    <a:lnT w="19050" cap="flat" cmpd="sng" algn="ctr">
                      <a:solidFill>
                        <a:srgbClr val="5D9936"/>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6EBC7"/>
                    </a:solidFill>
                  </a:tcPr>
                </a:tc>
                <a:tc>
                  <a:txBody>
                    <a:bodyPr/>
                    <a:lstStyle/>
                    <a:p>
                      <a:pPr algn="ctr" rtl="0" fontAlgn="ctr"/>
                      <a:r>
                        <a:rPr lang="en-US" sz="1400" b="1" i="1" u="none" strike="noStrike">
                          <a:solidFill>
                            <a:srgbClr val="5D9936"/>
                          </a:solidFill>
                          <a:effectLst/>
                          <a:highlight>
                            <a:srgbClr val="D6EBC7"/>
                          </a:highlight>
                          <a:latin typeface="Calibri" panose="020F0502020204030204" pitchFamily="34" charset="0"/>
                        </a:rPr>
                        <a:t>Total</a:t>
                      </a:r>
                    </a:p>
                  </a:txBody>
                  <a:tcPr marL="7064" marR="7064" marT="7064" marB="0" anchor="ctr">
                    <a:lnL w="25400" cap="flat" cmpd="dbl"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9050" cap="flat" cmpd="sng" algn="ctr">
                      <a:solidFill>
                        <a:srgbClr val="5D9936"/>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6EBC7"/>
                    </a:solidFill>
                  </a:tcPr>
                </a:tc>
                <a:tc>
                  <a:txBody>
                    <a:bodyPr/>
                    <a:lstStyle/>
                    <a:p>
                      <a:pPr algn="ctr" rtl="0" fontAlgn="ctr"/>
                      <a:r>
                        <a:rPr lang="en-US" sz="1400" b="1" i="1" u="none" strike="noStrike">
                          <a:solidFill>
                            <a:srgbClr val="5D9936"/>
                          </a:solidFill>
                          <a:effectLst/>
                          <a:highlight>
                            <a:srgbClr val="D6EBC7"/>
                          </a:highlight>
                          <a:latin typeface="Calibri" panose="020F0502020204030204" pitchFamily="34" charset="0"/>
                        </a:rPr>
                        <a:t>Per Center</a:t>
                      </a:r>
                    </a:p>
                  </a:txBody>
                  <a:tcPr marL="7064" marR="7064" marT="7064" marB="0" anchor="ctr">
                    <a:lnL w="6350" cap="flat" cmpd="sng" algn="ctr">
                      <a:solidFill>
                        <a:srgbClr val="BFBFBF"/>
                      </a:solidFill>
                      <a:prstDash val="solid"/>
                      <a:round/>
                      <a:headEnd type="none" w="med" len="med"/>
                      <a:tailEnd type="none" w="med" len="med"/>
                    </a:lnL>
                    <a:lnR w="25400" cap="flat" cmpd="dbl" algn="ctr">
                      <a:solidFill>
                        <a:srgbClr val="BFBFBF"/>
                      </a:solidFill>
                      <a:prstDash val="solid"/>
                      <a:round/>
                      <a:headEnd type="none" w="med" len="med"/>
                      <a:tailEnd type="none" w="med" len="med"/>
                    </a:lnR>
                    <a:lnT w="19050" cap="flat" cmpd="sng" algn="ctr">
                      <a:solidFill>
                        <a:srgbClr val="5D9936"/>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6EBC7"/>
                    </a:solidFill>
                  </a:tcPr>
                </a:tc>
                <a:tc>
                  <a:txBody>
                    <a:bodyPr/>
                    <a:lstStyle/>
                    <a:p>
                      <a:pPr algn="ctr" rtl="0" fontAlgn="ctr"/>
                      <a:r>
                        <a:rPr lang="en-US" sz="1400" b="1" i="1" u="none" strike="noStrike">
                          <a:solidFill>
                            <a:srgbClr val="5D9936"/>
                          </a:solidFill>
                          <a:effectLst/>
                          <a:highlight>
                            <a:srgbClr val="D6EBC7"/>
                          </a:highlight>
                          <a:latin typeface="Calibri" panose="020F0502020204030204" pitchFamily="34" charset="0"/>
                        </a:rPr>
                        <a:t>Total</a:t>
                      </a:r>
                    </a:p>
                  </a:txBody>
                  <a:tcPr marL="7064" marR="7064" marT="7064" marB="0" anchor="ctr">
                    <a:lnL w="25400" cap="flat" cmpd="dbl"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9050" cap="flat" cmpd="sng" algn="ctr">
                      <a:solidFill>
                        <a:srgbClr val="5D9936"/>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6EBC7"/>
                    </a:solidFill>
                  </a:tcPr>
                </a:tc>
                <a:tc>
                  <a:txBody>
                    <a:bodyPr/>
                    <a:lstStyle/>
                    <a:p>
                      <a:pPr algn="ctr" rtl="0" fontAlgn="ctr"/>
                      <a:r>
                        <a:rPr lang="en-US" sz="1400" b="1" i="1" u="none" strike="noStrike">
                          <a:solidFill>
                            <a:srgbClr val="5D9936"/>
                          </a:solidFill>
                          <a:effectLst/>
                          <a:highlight>
                            <a:srgbClr val="D6EBC7"/>
                          </a:highlight>
                          <a:latin typeface="Calibri" panose="020F0502020204030204" pitchFamily="34" charset="0"/>
                        </a:rPr>
                        <a:t>Per Center</a:t>
                      </a:r>
                    </a:p>
                  </a:txBody>
                  <a:tcPr marL="7064" marR="7064" marT="7064" marB="0" anchor="ctr">
                    <a:lnL w="6350" cap="flat" cmpd="sng" algn="ctr">
                      <a:solidFill>
                        <a:srgbClr val="BFBFBF"/>
                      </a:solidFill>
                      <a:prstDash val="solid"/>
                      <a:round/>
                      <a:headEnd type="none" w="med" len="med"/>
                      <a:tailEnd type="none" w="med" len="med"/>
                    </a:lnL>
                    <a:lnR w="25400" cap="flat" cmpd="dbl" algn="ctr">
                      <a:solidFill>
                        <a:srgbClr val="BFBFBF"/>
                      </a:solidFill>
                      <a:prstDash val="solid"/>
                      <a:round/>
                      <a:headEnd type="none" w="med" len="med"/>
                      <a:tailEnd type="none" w="med" len="med"/>
                    </a:lnR>
                    <a:lnT w="19050" cap="flat" cmpd="sng" algn="ctr">
                      <a:solidFill>
                        <a:srgbClr val="5D9936"/>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6EBC7"/>
                    </a:solidFill>
                  </a:tcPr>
                </a:tc>
                <a:tc>
                  <a:txBody>
                    <a:bodyPr/>
                    <a:lstStyle/>
                    <a:p>
                      <a:pPr algn="ctr" rtl="0" fontAlgn="ctr"/>
                      <a:r>
                        <a:rPr lang="en-US" sz="1400" b="1" i="1" u="none" strike="noStrike">
                          <a:solidFill>
                            <a:srgbClr val="5D9936"/>
                          </a:solidFill>
                          <a:effectLst/>
                          <a:highlight>
                            <a:srgbClr val="D6EBC7"/>
                          </a:highlight>
                          <a:latin typeface="Calibri" panose="020F0502020204030204" pitchFamily="34" charset="0"/>
                        </a:rPr>
                        <a:t>Total</a:t>
                      </a:r>
                    </a:p>
                  </a:txBody>
                  <a:tcPr marL="7064" marR="7064" marT="7064" marB="0" anchor="ctr">
                    <a:lnL w="25400" cap="flat" cmpd="dbl" algn="ctr">
                      <a:solidFill>
                        <a:srgbClr val="BFBFBF"/>
                      </a:solidFill>
                      <a:prstDash val="solid"/>
                      <a:round/>
                      <a:headEnd type="none" w="med" len="med"/>
                      <a:tailEnd type="none" w="med" len="med"/>
                    </a:lnL>
                    <a:lnR>
                      <a:noFill/>
                    </a:lnR>
                    <a:lnT w="19050" cap="flat" cmpd="sng" algn="ctr">
                      <a:solidFill>
                        <a:srgbClr val="5D9936"/>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6EBC7"/>
                    </a:solidFill>
                  </a:tcPr>
                </a:tc>
                <a:extLst>
                  <a:ext uri="{0D108BD9-81ED-4DB2-BD59-A6C34878D82A}">
                    <a16:rowId xmlns:a16="http://schemas.microsoft.com/office/drawing/2014/main" val="4233550830"/>
                  </a:ext>
                </a:extLst>
              </a:tr>
              <a:tr h="344372">
                <a:tc>
                  <a:txBody>
                    <a:bodyPr/>
                    <a:lstStyle/>
                    <a:p>
                      <a:pPr algn="l" rtl="0" fontAlgn="ctr"/>
                      <a:r>
                        <a:rPr lang="en-US" sz="1400" b="0" i="0" u="none" strike="noStrike">
                          <a:solidFill>
                            <a:srgbClr val="000000"/>
                          </a:solidFill>
                          <a:effectLst/>
                          <a:latin typeface="Calibri" panose="020F0502020204030204" pitchFamily="34" charset="0"/>
                        </a:rPr>
                        <a:t>New Textbooks Based on ERC Research</a:t>
                      </a:r>
                    </a:p>
                  </a:txBody>
                  <a:tcPr marL="169537" marR="7064" marT="7064" marB="0" anchor="ctr">
                    <a:lnL>
                      <a:noFill/>
                    </a:lnL>
                    <a:lnR w="25400" cap="flat" cmpd="dbl" algn="ctr">
                      <a:solidFill>
                        <a:srgbClr val="A6A6A6"/>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1400" b="0" i="0" u="none" strike="noStrike">
                          <a:solidFill>
                            <a:srgbClr val="000000"/>
                          </a:solidFill>
                          <a:effectLst/>
                          <a:latin typeface="Calibri" panose="020F0502020204030204" pitchFamily="34" charset="0"/>
                        </a:rPr>
                        <a:t>2</a:t>
                      </a:r>
                    </a:p>
                  </a:txBody>
                  <a:tcPr marL="7064" marR="7064" marT="7064" marB="0" anchor="ctr">
                    <a:lnL w="25400" cap="flat" cmpd="dbl" algn="ctr">
                      <a:solidFill>
                        <a:srgbClr val="A6A6A6"/>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A6A6A6"/>
                      </a:solidFill>
                      <a:prstDash val="solid"/>
                      <a:round/>
                      <a:headEnd type="none" w="med" len="med"/>
                      <a:tailEnd type="none" w="med" len="med"/>
                    </a:lnB>
                    <a:noFill/>
                  </a:tcPr>
                </a:tc>
                <a:tc>
                  <a:txBody>
                    <a:bodyPr/>
                    <a:lstStyle/>
                    <a:p>
                      <a:pPr algn="ctr" fontAlgn="ctr"/>
                      <a:r>
                        <a:rPr lang="en-US" sz="1400" b="0" i="0" u="none" strike="noStrike">
                          <a:solidFill>
                            <a:srgbClr val="000000"/>
                          </a:solidFill>
                          <a:effectLst/>
                          <a:latin typeface="Calibri" panose="020F0502020204030204" pitchFamily="34" charset="0"/>
                        </a:rPr>
                        <a:t>&lt; 1</a:t>
                      </a:r>
                    </a:p>
                  </a:txBody>
                  <a:tcPr marL="7064" marR="7064" marT="7064" marB="0" anchor="ctr">
                    <a:lnL w="6350" cap="flat" cmpd="sng" algn="ctr">
                      <a:solidFill>
                        <a:srgbClr val="BFBFBF"/>
                      </a:solidFill>
                      <a:prstDash val="solid"/>
                      <a:round/>
                      <a:headEnd type="none" w="med" len="med"/>
                      <a:tailEnd type="none" w="med" len="med"/>
                    </a:lnL>
                    <a:lnR w="25400" cap="flat" cmpd="dbl" algn="ctr">
                      <a:solidFill>
                        <a:srgbClr val="A6A6A6"/>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A6A6A6"/>
                      </a:solidFill>
                      <a:prstDash val="solid"/>
                      <a:round/>
                      <a:headEnd type="none" w="med" len="med"/>
                      <a:tailEnd type="none" w="med" len="med"/>
                    </a:lnB>
                    <a:noFill/>
                  </a:tcPr>
                </a:tc>
                <a:tc>
                  <a:txBody>
                    <a:bodyPr/>
                    <a:lstStyle/>
                    <a:p>
                      <a:pPr algn="ctr" fontAlgn="ctr"/>
                      <a:r>
                        <a:rPr lang="en-US" sz="1400" b="0" i="0" u="none" strike="noStrike">
                          <a:solidFill>
                            <a:srgbClr val="000000"/>
                          </a:solidFill>
                          <a:effectLst/>
                          <a:latin typeface="Calibri" panose="020F0502020204030204" pitchFamily="34" charset="0"/>
                        </a:rPr>
                        <a:t>3</a:t>
                      </a:r>
                    </a:p>
                  </a:txBody>
                  <a:tcPr marL="7064" marR="7064" marT="7064" marB="0" anchor="ctr">
                    <a:lnL w="25400" cap="flat" cmpd="dbl" algn="ctr">
                      <a:solidFill>
                        <a:srgbClr val="A6A6A6"/>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A6A6A6"/>
                      </a:solidFill>
                      <a:prstDash val="solid"/>
                      <a:round/>
                      <a:headEnd type="none" w="med" len="med"/>
                      <a:tailEnd type="none" w="med" len="med"/>
                    </a:lnB>
                    <a:noFill/>
                  </a:tcPr>
                </a:tc>
                <a:tc>
                  <a:txBody>
                    <a:bodyPr/>
                    <a:lstStyle/>
                    <a:p>
                      <a:pPr algn="ctr" fontAlgn="ctr"/>
                      <a:r>
                        <a:rPr lang="en-US" sz="1400" b="0" i="0" u="none" strike="noStrike">
                          <a:solidFill>
                            <a:srgbClr val="000000"/>
                          </a:solidFill>
                          <a:effectLst/>
                          <a:latin typeface="Calibri" panose="020F0502020204030204" pitchFamily="34" charset="0"/>
                        </a:rPr>
                        <a:t>&lt; 1</a:t>
                      </a:r>
                    </a:p>
                  </a:txBody>
                  <a:tcPr marL="7064" marR="7064" marT="7064" marB="0" anchor="ctr">
                    <a:lnL w="6350" cap="flat" cmpd="sng" algn="ctr">
                      <a:solidFill>
                        <a:srgbClr val="BFBFBF"/>
                      </a:solidFill>
                      <a:prstDash val="solid"/>
                      <a:round/>
                      <a:headEnd type="none" w="med" len="med"/>
                      <a:tailEnd type="none" w="med" len="med"/>
                    </a:lnL>
                    <a:lnR w="25400" cap="flat" cmpd="dbl" algn="ctr">
                      <a:solidFill>
                        <a:srgbClr val="A6A6A6"/>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A6A6A6"/>
                      </a:solidFill>
                      <a:prstDash val="solid"/>
                      <a:round/>
                      <a:headEnd type="none" w="med" len="med"/>
                      <a:tailEnd type="none" w="med" len="med"/>
                    </a:lnB>
                    <a:noFill/>
                  </a:tcPr>
                </a:tc>
                <a:tc>
                  <a:txBody>
                    <a:bodyPr/>
                    <a:lstStyle/>
                    <a:p>
                      <a:pPr algn="ctr" fontAlgn="ctr"/>
                      <a:r>
                        <a:rPr lang="en-US" sz="1400" b="0" i="0" u="none" strike="noStrike">
                          <a:solidFill>
                            <a:srgbClr val="000000"/>
                          </a:solidFill>
                          <a:effectLst/>
                          <a:latin typeface="Calibri" panose="020F0502020204030204" pitchFamily="34" charset="0"/>
                        </a:rPr>
                        <a:t>191</a:t>
                      </a:r>
                    </a:p>
                  </a:txBody>
                  <a:tcPr marL="7064" marR="7064" marT="7064" marB="0" anchor="ctr">
                    <a:lnL w="25400" cap="flat" cmpd="dbl" algn="ctr">
                      <a:solidFill>
                        <a:srgbClr val="A6A6A6"/>
                      </a:solidFill>
                      <a:prstDash val="solid"/>
                      <a:round/>
                      <a:headEnd type="none" w="med" len="med"/>
                      <a:tailEnd type="none" w="med" len="med"/>
                    </a:lnL>
                    <a:lnR>
                      <a:noFill/>
                    </a:lnR>
                    <a:lnT w="6350" cap="flat" cmpd="sng" algn="ctr">
                      <a:solidFill>
                        <a:srgbClr val="BFBFBF"/>
                      </a:solidFill>
                      <a:prstDash val="solid"/>
                      <a:round/>
                      <a:headEnd type="none" w="med" len="med"/>
                      <a:tailEnd type="none" w="med" len="med"/>
                    </a:lnT>
                    <a:lnB w="6350" cap="flat" cmpd="sng" algn="ctr">
                      <a:solidFill>
                        <a:srgbClr val="A6A6A6"/>
                      </a:solidFill>
                      <a:prstDash val="solid"/>
                      <a:round/>
                      <a:headEnd type="none" w="med" len="med"/>
                      <a:tailEnd type="none" w="med" len="med"/>
                    </a:lnB>
                    <a:noFill/>
                  </a:tcPr>
                </a:tc>
                <a:extLst>
                  <a:ext uri="{0D108BD9-81ED-4DB2-BD59-A6C34878D82A}">
                    <a16:rowId xmlns:a16="http://schemas.microsoft.com/office/drawing/2014/main" val="2270616637"/>
                  </a:ext>
                </a:extLst>
              </a:tr>
              <a:tr h="353202">
                <a:tc>
                  <a:txBody>
                    <a:bodyPr/>
                    <a:lstStyle/>
                    <a:p>
                      <a:pPr algn="l" rtl="0" fontAlgn="ctr"/>
                      <a:r>
                        <a:rPr lang="en-US" sz="1400" b="0" i="0" u="none" strike="noStrike">
                          <a:solidFill>
                            <a:srgbClr val="000000"/>
                          </a:solidFill>
                          <a:effectLst/>
                          <a:latin typeface="Calibri" panose="020F0502020204030204" pitchFamily="34" charset="0"/>
                        </a:rPr>
                        <a:t>New Textbook Chapters Based on ERC Research</a:t>
                      </a:r>
                    </a:p>
                  </a:txBody>
                  <a:tcPr marL="169537" marR="7064" marT="7064" marB="0" anchor="ctr">
                    <a:lnL>
                      <a:noFill/>
                    </a:lnL>
                    <a:lnR w="25400" cap="flat" cmpd="dbl" algn="ctr">
                      <a:solidFill>
                        <a:srgbClr val="A6A6A6"/>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1400" b="0" i="0" u="none" strike="noStrike">
                          <a:solidFill>
                            <a:srgbClr val="000000"/>
                          </a:solidFill>
                          <a:effectLst/>
                          <a:latin typeface="Calibri" panose="020F0502020204030204" pitchFamily="34" charset="0"/>
                        </a:rPr>
                        <a:t>1</a:t>
                      </a:r>
                    </a:p>
                  </a:txBody>
                  <a:tcPr marL="7064" marR="7064" marT="7064" marB="0" anchor="ctr">
                    <a:lnL w="25400" cap="flat" cmpd="dbl" algn="ctr">
                      <a:solidFill>
                        <a:srgbClr val="A6A6A6"/>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noFill/>
                  </a:tcPr>
                </a:tc>
                <a:tc>
                  <a:txBody>
                    <a:bodyPr/>
                    <a:lstStyle/>
                    <a:p>
                      <a:pPr algn="ctr" fontAlgn="ctr"/>
                      <a:r>
                        <a:rPr lang="en-US" sz="1400" b="0" i="0" u="none" strike="noStrike">
                          <a:solidFill>
                            <a:srgbClr val="000000"/>
                          </a:solidFill>
                          <a:effectLst/>
                          <a:latin typeface="Calibri" panose="020F0502020204030204" pitchFamily="34" charset="0"/>
                        </a:rPr>
                        <a:t>&lt; 1</a:t>
                      </a:r>
                    </a:p>
                  </a:txBody>
                  <a:tcPr marL="7064" marR="7064" marT="7064" marB="0" anchor="ctr">
                    <a:lnL w="6350" cap="flat" cmpd="sng" algn="ctr">
                      <a:solidFill>
                        <a:srgbClr val="BFBFBF"/>
                      </a:solidFill>
                      <a:prstDash val="solid"/>
                      <a:round/>
                      <a:headEnd type="none" w="med" len="med"/>
                      <a:tailEnd type="none" w="med" len="med"/>
                    </a:lnL>
                    <a:lnR w="25400" cap="flat" cmpd="dbl"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noFill/>
                  </a:tcPr>
                </a:tc>
                <a:tc>
                  <a:txBody>
                    <a:bodyPr/>
                    <a:lstStyle/>
                    <a:p>
                      <a:pPr algn="ctr" fontAlgn="ctr"/>
                      <a:r>
                        <a:rPr lang="en-US" sz="1400" b="0" i="0" u="none" strike="noStrike">
                          <a:solidFill>
                            <a:srgbClr val="000000"/>
                          </a:solidFill>
                          <a:effectLst/>
                          <a:latin typeface="Calibri" panose="020F0502020204030204" pitchFamily="34" charset="0"/>
                        </a:rPr>
                        <a:t>3</a:t>
                      </a:r>
                    </a:p>
                  </a:txBody>
                  <a:tcPr marL="7064" marR="7064" marT="7064" marB="0" anchor="ctr">
                    <a:lnL w="25400" cap="flat" cmpd="dbl" algn="ctr">
                      <a:solidFill>
                        <a:srgbClr val="A6A6A6"/>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noFill/>
                  </a:tcPr>
                </a:tc>
                <a:tc>
                  <a:txBody>
                    <a:bodyPr/>
                    <a:lstStyle/>
                    <a:p>
                      <a:pPr algn="ctr" fontAlgn="ctr"/>
                      <a:r>
                        <a:rPr lang="en-US" sz="1400" b="0" i="0" u="none" strike="noStrike">
                          <a:solidFill>
                            <a:srgbClr val="000000"/>
                          </a:solidFill>
                          <a:effectLst/>
                          <a:latin typeface="Calibri" panose="020F0502020204030204" pitchFamily="34" charset="0"/>
                        </a:rPr>
                        <a:t>&lt; 1</a:t>
                      </a:r>
                    </a:p>
                  </a:txBody>
                  <a:tcPr marL="7064" marR="7064" marT="7064" marB="0" anchor="ctr">
                    <a:lnL w="6350" cap="flat" cmpd="sng" algn="ctr">
                      <a:solidFill>
                        <a:srgbClr val="BFBFBF"/>
                      </a:solidFill>
                      <a:prstDash val="solid"/>
                      <a:round/>
                      <a:headEnd type="none" w="med" len="med"/>
                      <a:tailEnd type="none" w="med" len="med"/>
                    </a:lnL>
                    <a:lnR w="25400" cap="flat" cmpd="dbl"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noFill/>
                  </a:tcPr>
                </a:tc>
                <a:tc>
                  <a:txBody>
                    <a:bodyPr/>
                    <a:lstStyle/>
                    <a:p>
                      <a:pPr algn="ctr" fontAlgn="ctr"/>
                      <a:r>
                        <a:rPr lang="en-US" sz="1400" b="0" i="0" u="none" strike="noStrike">
                          <a:solidFill>
                            <a:srgbClr val="000000"/>
                          </a:solidFill>
                          <a:effectLst/>
                          <a:latin typeface="Calibri" panose="020F0502020204030204" pitchFamily="34" charset="0"/>
                        </a:rPr>
                        <a:t>113</a:t>
                      </a:r>
                    </a:p>
                  </a:txBody>
                  <a:tcPr marL="7064" marR="7064" marT="7064" marB="0" anchor="ctr">
                    <a:lnL w="25400" cap="flat" cmpd="dbl" algn="ctr">
                      <a:solidFill>
                        <a:srgbClr val="A6A6A6"/>
                      </a:solidFill>
                      <a:prstDash val="solid"/>
                      <a:round/>
                      <a:headEnd type="none" w="med" len="med"/>
                      <a:tailEnd type="none" w="med" len="med"/>
                    </a:lnL>
                    <a:lnR>
                      <a:noFill/>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noFill/>
                  </a:tcPr>
                </a:tc>
                <a:extLst>
                  <a:ext uri="{0D108BD9-81ED-4DB2-BD59-A6C34878D82A}">
                    <a16:rowId xmlns:a16="http://schemas.microsoft.com/office/drawing/2014/main" val="4131994515"/>
                  </a:ext>
                </a:extLst>
              </a:tr>
            </a:tbl>
          </a:graphicData>
        </a:graphic>
      </p:graphicFrame>
    </p:spTree>
    <p:extLst>
      <p:ext uri="{BB962C8B-B14F-4D97-AF65-F5344CB8AC3E}">
        <p14:creationId xmlns:p14="http://schemas.microsoft.com/office/powerpoint/2010/main" val="342519546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9370" y="742105"/>
            <a:ext cx="8712962" cy="284828"/>
          </a:xfrm>
        </p:spPr>
        <p:txBody>
          <a:bodyPr/>
          <a:lstStyle/>
          <a:p>
            <a:r>
              <a:rPr lang="en-US"/>
              <a:t>Comparisons by Member Firms of the Performance of ERC Hires vs. Non-ERC Hires*</a:t>
            </a:r>
          </a:p>
        </p:txBody>
      </p:sp>
      <p:sp>
        <p:nvSpPr>
          <p:cNvPr id="4" name="Slide Number Placeholder 3"/>
          <p:cNvSpPr>
            <a:spLocks noGrp="1"/>
          </p:cNvSpPr>
          <p:nvPr>
            <p:ph type="sldNum" sz="quarter" idx="12"/>
          </p:nvPr>
        </p:nvSpPr>
        <p:spPr/>
        <p:txBody>
          <a:bodyPr/>
          <a:lstStyle/>
          <a:p>
            <a:r>
              <a:rPr lang="en-US">
                <a:solidFill>
                  <a:prstClr val="black"/>
                </a:solidFill>
              </a:rPr>
              <a:t>47</a:t>
            </a:r>
          </a:p>
        </p:txBody>
      </p:sp>
      <p:pic>
        <p:nvPicPr>
          <p:cNvPr id="8" name="Picture 7">
            <a:extLst>
              <a:ext uri="{FF2B5EF4-FFF2-40B4-BE49-F238E27FC236}">
                <a16:creationId xmlns:a16="http://schemas.microsoft.com/office/drawing/2014/main" id="{15CEB054-EB78-8D84-140B-B9C5DA69A384}"/>
              </a:ext>
            </a:extLst>
          </p:cNvPr>
          <p:cNvPicPr>
            <a:picLocks noChangeAspect="1"/>
          </p:cNvPicPr>
          <p:nvPr/>
        </p:nvPicPr>
        <p:blipFill>
          <a:blip r:embed="rId3"/>
          <a:stretch>
            <a:fillRect/>
          </a:stretch>
        </p:blipFill>
        <p:spPr>
          <a:xfrm>
            <a:off x="1524000" y="1441441"/>
            <a:ext cx="9144000" cy="4632960"/>
          </a:xfrm>
          <a:prstGeom prst="rect">
            <a:avLst/>
          </a:prstGeom>
        </p:spPr>
      </p:pic>
      <p:sp>
        <p:nvSpPr>
          <p:cNvPr id="9" name="Text Box 4">
            <a:extLst>
              <a:ext uri="{FF2B5EF4-FFF2-40B4-BE49-F238E27FC236}">
                <a16:creationId xmlns:a16="http://schemas.microsoft.com/office/drawing/2014/main" id="{DF227B2B-2AA1-3879-3177-D2254E931A6D}"/>
              </a:ext>
            </a:extLst>
          </p:cNvPr>
          <p:cNvSpPr txBox="1">
            <a:spLocks noChangeArrowheads="1"/>
          </p:cNvSpPr>
          <p:nvPr/>
        </p:nvSpPr>
        <p:spPr bwMode="auto">
          <a:xfrm>
            <a:off x="1524321" y="6250419"/>
            <a:ext cx="9143358" cy="430887"/>
          </a:xfrm>
          <a:prstGeom prst="rect">
            <a:avLst/>
          </a:prstGeom>
          <a:noFill/>
          <a:ln w="9525">
            <a:noFill/>
            <a:miter lim="800000"/>
            <a:headEnd/>
            <a:tailEnd/>
          </a:ln>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spcBef>
                <a:spcPct val="50000"/>
              </a:spcBef>
            </a:pPr>
            <a:r>
              <a:rPr lang="en-US" i="1"/>
              <a:t>* Percentage of industrial supervisors rating the former ERC students/graduates hired by their firms as “Better Than” or “Much Better Than” equivalent hires without ERC experience</a:t>
            </a:r>
            <a:endParaRPr lang="en-US" i="1">
              <a:solidFill>
                <a:prstClr val="black"/>
              </a:solidFill>
            </a:endParaRPr>
          </a:p>
        </p:txBody>
      </p:sp>
    </p:spTree>
    <p:extLst>
      <p:ext uri="{BB962C8B-B14F-4D97-AF65-F5344CB8AC3E}">
        <p14:creationId xmlns:p14="http://schemas.microsoft.com/office/powerpoint/2010/main" val="32391272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5204" y="752322"/>
            <a:ext cx="10059465" cy="242213"/>
          </a:xfrm>
        </p:spPr>
        <p:txBody>
          <a:bodyPr/>
          <a:lstStyle/>
          <a:p>
            <a:r>
              <a:rPr lang="en-US" dirty="0"/>
              <a:t>ERC Information Dissemination, FY 1985–2023*</a:t>
            </a:r>
          </a:p>
        </p:txBody>
      </p:sp>
      <p:sp>
        <p:nvSpPr>
          <p:cNvPr id="4" name="Slide Number Placeholder 3"/>
          <p:cNvSpPr>
            <a:spLocks noGrp="1"/>
          </p:cNvSpPr>
          <p:nvPr>
            <p:ph type="sldNum" sz="quarter" idx="12"/>
          </p:nvPr>
        </p:nvSpPr>
        <p:spPr/>
        <p:txBody>
          <a:bodyPr/>
          <a:lstStyle/>
          <a:p>
            <a:r>
              <a:rPr lang="en-US">
                <a:solidFill>
                  <a:prstClr val="black"/>
                </a:solidFill>
              </a:rPr>
              <a:t>3</a:t>
            </a:r>
          </a:p>
        </p:txBody>
      </p:sp>
      <p:sp>
        <p:nvSpPr>
          <p:cNvPr id="6" name="Text Box 20"/>
          <p:cNvSpPr txBox="1">
            <a:spLocks noChangeArrowheads="1"/>
          </p:cNvSpPr>
          <p:nvPr/>
        </p:nvSpPr>
        <p:spPr bwMode="auto">
          <a:xfrm>
            <a:off x="1227434" y="5211292"/>
            <a:ext cx="7380626" cy="563562"/>
          </a:xfrm>
          <a:prstGeom prst="rect">
            <a:avLst/>
          </a:prstGeom>
          <a:noFill/>
          <a:ln w="9525">
            <a:noFill/>
            <a:miter lim="800000"/>
            <a:headEnd/>
            <a:tailEnd/>
          </a:ln>
        </p:spPr>
        <p:txBody>
          <a:bodyPr wrap="square">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spcBef>
                <a:spcPct val="50000"/>
              </a:spcBef>
            </a:pPr>
            <a:r>
              <a:rPr lang="en-US" sz="1200" i="1"/>
              <a:t>* Does not include centers from the Earthquake Technology Sector</a:t>
            </a:r>
          </a:p>
          <a:p>
            <a:pPr>
              <a:spcBef>
                <a:spcPct val="50000"/>
              </a:spcBef>
            </a:pPr>
            <a:r>
              <a:rPr lang="en-US" sz="1200" i="1"/>
              <a:t>** Includes publications that result from center support, associated projects, and sponsored projects</a:t>
            </a:r>
          </a:p>
        </p:txBody>
      </p:sp>
      <p:graphicFrame>
        <p:nvGraphicFramePr>
          <p:cNvPr id="3" name="Table 2">
            <a:extLst>
              <a:ext uri="{FF2B5EF4-FFF2-40B4-BE49-F238E27FC236}">
                <a16:creationId xmlns:a16="http://schemas.microsoft.com/office/drawing/2014/main" id="{F15D1D25-C63E-AAC2-F4BE-2AA1956D923A}"/>
              </a:ext>
            </a:extLst>
          </p:cNvPr>
          <p:cNvGraphicFramePr>
            <a:graphicFrameLocks noGrp="1"/>
          </p:cNvGraphicFramePr>
          <p:nvPr>
            <p:extLst>
              <p:ext uri="{D42A27DB-BD31-4B8C-83A1-F6EECF244321}">
                <p14:modId xmlns:p14="http://schemas.microsoft.com/office/powerpoint/2010/main" val="2377985806"/>
              </p:ext>
            </p:extLst>
          </p:nvPr>
        </p:nvGraphicFramePr>
        <p:xfrm>
          <a:off x="1227435" y="1403650"/>
          <a:ext cx="9705896" cy="3460875"/>
        </p:xfrm>
        <a:graphic>
          <a:graphicData uri="http://schemas.openxmlformats.org/drawingml/2006/table">
            <a:tbl>
              <a:tblPr/>
              <a:tblGrid>
                <a:gridCol w="4001681">
                  <a:extLst>
                    <a:ext uri="{9D8B030D-6E8A-4147-A177-3AD203B41FA5}">
                      <a16:colId xmlns:a16="http://schemas.microsoft.com/office/drawing/2014/main" val="316854942"/>
                    </a:ext>
                  </a:extLst>
                </a:gridCol>
                <a:gridCol w="1062265">
                  <a:extLst>
                    <a:ext uri="{9D8B030D-6E8A-4147-A177-3AD203B41FA5}">
                      <a16:colId xmlns:a16="http://schemas.microsoft.com/office/drawing/2014/main" val="2700977255"/>
                    </a:ext>
                  </a:extLst>
                </a:gridCol>
                <a:gridCol w="1076816">
                  <a:extLst>
                    <a:ext uri="{9D8B030D-6E8A-4147-A177-3AD203B41FA5}">
                      <a16:colId xmlns:a16="http://schemas.microsoft.com/office/drawing/2014/main" val="2063279812"/>
                    </a:ext>
                  </a:extLst>
                </a:gridCol>
                <a:gridCol w="1076816">
                  <a:extLst>
                    <a:ext uri="{9D8B030D-6E8A-4147-A177-3AD203B41FA5}">
                      <a16:colId xmlns:a16="http://schemas.microsoft.com/office/drawing/2014/main" val="2344379266"/>
                    </a:ext>
                  </a:extLst>
                </a:gridCol>
                <a:gridCol w="1076816">
                  <a:extLst>
                    <a:ext uri="{9D8B030D-6E8A-4147-A177-3AD203B41FA5}">
                      <a16:colId xmlns:a16="http://schemas.microsoft.com/office/drawing/2014/main" val="2846859260"/>
                    </a:ext>
                  </a:extLst>
                </a:gridCol>
                <a:gridCol w="1411502">
                  <a:extLst>
                    <a:ext uri="{9D8B030D-6E8A-4147-A177-3AD203B41FA5}">
                      <a16:colId xmlns:a16="http://schemas.microsoft.com/office/drawing/2014/main" val="2476066556"/>
                    </a:ext>
                  </a:extLst>
                </a:gridCol>
              </a:tblGrid>
              <a:tr h="619996">
                <a:tc>
                  <a:txBody>
                    <a:bodyPr/>
                    <a:lstStyle/>
                    <a:p>
                      <a:pPr algn="l" rtl="0" fontAlgn="ctr"/>
                      <a:r>
                        <a:rPr lang="en-US" sz="1000" b="1" i="0" u="none" strike="noStrike">
                          <a:solidFill>
                            <a:srgbClr val="000000"/>
                          </a:solidFill>
                          <a:effectLst/>
                          <a:latin typeface="Calibri" panose="020F0502020204030204" pitchFamily="34" charset="0"/>
                        </a:rPr>
                        <a:t> </a:t>
                      </a:r>
                    </a:p>
                  </a:txBody>
                  <a:tcPr marL="7403" marR="7403" marT="7403" marB="0" anchor="ctr">
                    <a:lnL>
                      <a:noFill/>
                    </a:lnL>
                    <a:lnR w="25400" cap="flat" cmpd="dbl" algn="ctr">
                      <a:solidFill>
                        <a:srgbClr val="BFBFBF"/>
                      </a:solidFill>
                      <a:prstDash val="solid"/>
                      <a:round/>
                      <a:headEnd type="none" w="med" len="med"/>
                      <a:tailEnd type="none" w="med" len="med"/>
                    </a:lnR>
                    <a:lnT w="6350" cap="flat" cmpd="sng" algn="ctr">
                      <a:solidFill>
                        <a:srgbClr val="A6A6A6"/>
                      </a:solidFill>
                      <a:prstDash val="solid"/>
                      <a:round/>
                      <a:headEnd type="none" w="med" len="med"/>
                      <a:tailEnd type="none" w="med" len="med"/>
                    </a:lnT>
                    <a:lnB w="19050" cap="flat" cmpd="sng" algn="ctr">
                      <a:solidFill>
                        <a:srgbClr val="CA9400"/>
                      </a:solidFill>
                      <a:prstDash val="solid"/>
                      <a:round/>
                      <a:headEnd type="none" w="med" len="med"/>
                      <a:tailEnd type="none" w="med" len="med"/>
                    </a:lnB>
                    <a:noFill/>
                  </a:tcPr>
                </a:tc>
                <a:tc gridSpan="2">
                  <a:txBody>
                    <a:bodyPr/>
                    <a:lstStyle/>
                    <a:p>
                      <a:pPr algn="ctr" rtl="0" fontAlgn="ctr"/>
                      <a:r>
                        <a:rPr lang="en-US" sz="1400" b="1" i="0" u="none" strike="noStrike">
                          <a:solidFill>
                            <a:srgbClr val="CA9400"/>
                          </a:solidFill>
                          <a:effectLst/>
                          <a:latin typeface="Calibri" panose="020F0502020204030204" pitchFamily="34" charset="0"/>
                        </a:rPr>
                        <a:t>FY 2023</a:t>
                      </a:r>
                      <a:br>
                        <a:rPr lang="en-US" sz="1400" b="1" i="0" u="none" strike="noStrike">
                          <a:solidFill>
                            <a:srgbClr val="CA9400"/>
                          </a:solidFill>
                          <a:effectLst/>
                          <a:latin typeface="Calibri" panose="020F0502020204030204" pitchFamily="34" charset="0"/>
                        </a:rPr>
                      </a:br>
                      <a:r>
                        <a:rPr lang="en-US" sz="1400" b="0" i="0" u="none" strike="noStrike">
                          <a:solidFill>
                            <a:srgbClr val="CA9400"/>
                          </a:solidFill>
                          <a:effectLst/>
                          <a:latin typeface="Calibri" panose="020F0502020204030204" pitchFamily="34" charset="0"/>
                        </a:rPr>
                        <a:t>(18 ERCs)</a:t>
                      </a:r>
                      <a:endParaRPr lang="en-US" sz="1400" b="1" i="0" u="none" strike="noStrike">
                        <a:solidFill>
                          <a:srgbClr val="CA9400"/>
                        </a:solidFill>
                        <a:effectLst/>
                        <a:latin typeface="Calibri" panose="020F0502020204030204" pitchFamily="34" charset="0"/>
                      </a:endParaRPr>
                    </a:p>
                  </a:txBody>
                  <a:tcPr marL="7403" marR="7403" marT="7403" marB="0" anchor="ctr">
                    <a:lnL w="25400" cap="flat" cmpd="dbl" algn="ctr">
                      <a:solidFill>
                        <a:srgbClr val="BFBFBF"/>
                      </a:solidFill>
                      <a:prstDash val="solid"/>
                      <a:round/>
                      <a:headEnd type="none" w="med" len="med"/>
                      <a:tailEnd type="none" w="med" len="med"/>
                    </a:lnL>
                    <a:lnR w="25400" cap="flat" cmpd="dbl" algn="ctr">
                      <a:solidFill>
                        <a:srgbClr val="BFBFBF"/>
                      </a:solidFill>
                      <a:prstDash val="solid"/>
                      <a:round/>
                      <a:headEnd type="none" w="med" len="med"/>
                      <a:tailEnd type="none" w="med" len="med"/>
                    </a:lnR>
                    <a:lnT w="6350" cap="flat" cmpd="sng" algn="ctr">
                      <a:solidFill>
                        <a:srgbClr val="A6A6A6"/>
                      </a:solidFill>
                      <a:prstDash val="solid"/>
                      <a:round/>
                      <a:headEnd type="none" w="med" len="med"/>
                      <a:tailEnd type="none" w="med" len="med"/>
                    </a:lnT>
                    <a:lnB w="19050" cap="flat" cmpd="sng" algn="ctr">
                      <a:solidFill>
                        <a:srgbClr val="CA9400"/>
                      </a:solidFill>
                      <a:prstDash val="solid"/>
                      <a:round/>
                      <a:headEnd type="none" w="med" len="med"/>
                      <a:tailEnd type="none" w="med" len="med"/>
                    </a:lnB>
                    <a:noFill/>
                  </a:tcPr>
                </a:tc>
                <a:tc hMerge="1">
                  <a:txBody>
                    <a:bodyPr/>
                    <a:lstStyle/>
                    <a:p>
                      <a:endParaRPr lang="en-US"/>
                    </a:p>
                  </a:txBody>
                  <a:tcPr/>
                </a:tc>
                <a:tc gridSpan="2">
                  <a:txBody>
                    <a:bodyPr/>
                    <a:lstStyle/>
                    <a:p>
                      <a:pPr algn="ctr" rtl="0" fontAlgn="ctr"/>
                      <a:r>
                        <a:rPr lang="en-US" sz="1400" b="1" i="0" u="none" strike="noStrike">
                          <a:solidFill>
                            <a:srgbClr val="CA9400"/>
                          </a:solidFill>
                          <a:effectLst/>
                          <a:latin typeface="Calibri" panose="020F0502020204030204" pitchFamily="34" charset="0"/>
                        </a:rPr>
                        <a:t>FY 2018–2022</a:t>
                      </a:r>
                      <a:br>
                        <a:rPr lang="en-US" sz="1400" b="1" i="0" u="none" strike="noStrike">
                          <a:solidFill>
                            <a:srgbClr val="CA9400"/>
                          </a:solidFill>
                          <a:effectLst/>
                          <a:latin typeface="Calibri" panose="020F0502020204030204" pitchFamily="34" charset="0"/>
                        </a:rPr>
                      </a:br>
                      <a:r>
                        <a:rPr lang="en-US" sz="1400" b="1" i="0" u="none" strike="noStrike">
                          <a:solidFill>
                            <a:srgbClr val="CA9400"/>
                          </a:solidFill>
                          <a:effectLst/>
                          <a:latin typeface="Calibri" panose="020F0502020204030204" pitchFamily="34" charset="0"/>
                        </a:rPr>
                        <a:t>Annualized</a:t>
                      </a:r>
                    </a:p>
                  </a:txBody>
                  <a:tcPr marL="7403" marR="7403" marT="7403" marB="0" anchor="ctr">
                    <a:lnL w="25400" cap="flat" cmpd="dbl" algn="ctr">
                      <a:solidFill>
                        <a:srgbClr val="BFBFBF"/>
                      </a:solidFill>
                      <a:prstDash val="solid"/>
                      <a:round/>
                      <a:headEnd type="none" w="med" len="med"/>
                      <a:tailEnd type="none" w="med" len="med"/>
                    </a:lnL>
                    <a:lnR w="25400" cap="flat" cmpd="dbl" algn="ctr">
                      <a:solidFill>
                        <a:srgbClr val="BFBFBF"/>
                      </a:solidFill>
                      <a:prstDash val="solid"/>
                      <a:round/>
                      <a:headEnd type="none" w="med" len="med"/>
                      <a:tailEnd type="none" w="med" len="med"/>
                    </a:lnR>
                    <a:lnT w="6350" cap="flat" cmpd="sng" algn="ctr">
                      <a:solidFill>
                        <a:srgbClr val="A6A6A6"/>
                      </a:solidFill>
                      <a:prstDash val="solid"/>
                      <a:round/>
                      <a:headEnd type="none" w="med" len="med"/>
                      <a:tailEnd type="none" w="med" len="med"/>
                    </a:lnT>
                    <a:lnB w="19050" cap="flat" cmpd="sng" algn="ctr">
                      <a:solidFill>
                        <a:srgbClr val="CA9400"/>
                      </a:solidFill>
                      <a:prstDash val="solid"/>
                      <a:round/>
                      <a:headEnd type="none" w="med" len="med"/>
                      <a:tailEnd type="none" w="med" len="med"/>
                    </a:lnB>
                    <a:noFill/>
                  </a:tcPr>
                </a:tc>
                <a:tc hMerge="1">
                  <a:txBody>
                    <a:bodyPr/>
                    <a:lstStyle/>
                    <a:p>
                      <a:endParaRPr lang="en-US"/>
                    </a:p>
                  </a:txBody>
                  <a:tcPr/>
                </a:tc>
                <a:tc>
                  <a:txBody>
                    <a:bodyPr/>
                    <a:lstStyle/>
                    <a:p>
                      <a:pPr algn="ctr" rtl="0" fontAlgn="ctr"/>
                      <a:r>
                        <a:rPr lang="en-US" sz="1400" b="1" i="0" u="none" strike="noStrike">
                          <a:solidFill>
                            <a:srgbClr val="CA9400"/>
                          </a:solidFill>
                          <a:effectLst/>
                          <a:latin typeface="Calibri" panose="020F0502020204030204" pitchFamily="34" charset="0"/>
                        </a:rPr>
                        <a:t>FY 1985–2023</a:t>
                      </a:r>
                      <a:br>
                        <a:rPr lang="en-US" sz="1400" b="1" i="0" u="none" strike="noStrike">
                          <a:solidFill>
                            <a:srgbClr val="CA9400"/>
                          </a:solidFill>
                          <a:effectLst/>
                          <a:latin typeface="Calibri" panose="020F0502020204030204" pitchFamily="34" charset="0"/>
                        </a:rPr>
                      </a:br>
                      <a:r>
                        <a:rPr lang="en-US" sz="1400" b="0" i="0" u="none" strike="noStrike">
                          <a:solidFill>
                            <a:srgbClr val="CA9400"/>
                          </a:solidFill>
                          <a:effectLst/>
                          <a:latin typeface="Calibri" panose="020F0502020204030204" pitchFamily="34" charset="0"/>
                        </a:rPr>
                        <a:t>(73 ERCs)</a:t>
                      </a:r>
                      <a:endParaRPr lang="en-US" sz="1400" b="1" i="0" u="none" strike="noStrike">
                        <a:solidFill>
                          <a:srgbClr val="CA9400"/>
                        </a:solidFill>
                        <a:effectLst/>
                        <a:latin typeface="Calibri" panose="020F0502020204030204" pitchFamily="34" charset="0"/>
                      </a:endParaRPr>
                    </a:p>
                  </a:txBody>
                  <a:tcPr marL="7403" marR="7403" marT="7403" marB="0" anchor="ctr">
                    <a:lnL w="25400" cap="flat" cmpd="dbl" algn="ctr">
                      <a:solidFill>
                        <a:srgbClr val="BFBFBF"/>
                      </a:solidFill>
                      <a:prstDash val="solid"/>
                      <a:round/>
                      <a:headEnd type="none" w="med" len="med"/>
                      <a:tailEnd type="none" w="med" len="med"/>
                    </a:lnL>
                    <a:lnR>
                      <a:noFill/>
                    </a:lnR>
                    <a:lnT w="6350" cap="flat" cmpd="sng" algn="ctr">
                      <a:solidFill>
                        <a:srgbClr val="A6A6A6"/>
                      </a:solidFill>
                      <a:prstDash val="solid"/>
                      <a:round/>
                      <a:headEnd type="none" w="med" len="med"/>
                      <a:tailEnd type="none" w="med" len="med"/>
                    </a:lnT>
                    <a:lnB w="19050" cap="flat" cmpd="sng" algn="ctr">
                      <a:solidFill>
                        <a:srgbClr val="CA9400"/>
                      </a:solidFill>
                      <a:prstDash val="solid"/>
                      <a:round/>
                      <a:headEnd type="none" w="med" len="med"/>
                      <a:tailEnd type="none" w="med" len="med"/>
                    </a:lnB>
                    <a:noFill/>
                  </a:tcPr>
                </a:tc>
                <a:extLst>
                  <a:ext uri="{0D108BD9-81ED-4DB2-BD59-A6C34878D82A}">
                    <a16:rowId xmlns:a16="http://schemas.microsoft.com/office/drawing/2014/main" val="1586867041"/>
                  </a:ext>
                </a:extLst>
              </a:tr>
              <a:tr h="351640">
                <a:tc>
                  <a:txBody>
                    <a:bodyPr/>
                    <a:lstStyle/>
                    <a:p>
                      <a:pPr algn="l" rtl="0" fontAlgn="ctr"/>
                      <a:r>
                        <a:rPr lang="en-US" sz="1400" b="1" i="1" u="none" strike="noStrike">
                          <a:solidFill>
                            <a:srgbClr val="CA9400"/>
                          </a:solidFill>
                          <a:effectLst/>
                          <a:highlight>
                            <a:srgbClr val="FFEAAF"/>
                          </a:highlight>
                          <a:latin typeface="Calibri" panose="020F0502020204030204" pitchFamily="34" charset="0"/>
                        </a:rPr>
                        <a:t>  Peer-Reviewed Publications (Total)</a:t>
                      </a:r>
                    </a:p>
                  </a:txBody>
                  <a:tcPr marL="7403" marR="7403" marT="7403" marB="0" anchor="ctr">
                    <a:lnL>
                      <a:noFill/>
                    </a:lnL>
                    <a:lnR w="25400" cap="flat" cmpd="dbl" algn="ctr">
                      <a:solidFill>
                        <a:srgbClr val="BFBFBF"/>
                      </a:solidFill>
                      <a:prstDash val="solid"/>
                      <a:round/>
                      <a:headEnd type="none" w="med" len="med"/>
                      <a:tailEnd type="none" w="med" len="med"/>
                    </a:lnR>
                    <a:lnT w="19050" cap="flat" cmpd="sng" algn="ctr">
                      <a:solidFill>
                        <a:srgbClr val="CA9400"/>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EAAF"/>
                    </a:solidFill>
                  </a:tcPr>
                </a:tc>
                <a:tc>
                  <a:txBody>
                    <a:bodyPr/>
                    <a:lstStyle/>
                    <a:p>
                      <a:pPr algn="ctr" rtl="0" fontAlgn="ctr"/>
                      <a:r>
                        <a:rPr lang="en-US" sz="1400" b="1" i="1" u="none" strike="noStrike">
                          <a:solidFill>
                            <a:srgbClr val="CA9400"/>
                          </a:solidFill>
                          <a:effectLst/>
                          <a:highlight>
                            <a:srgbClr val="FFEAAF"/>
                          </a:highlight>
                          <a:latin typeface="Calibri" panose="020F0502020204030204" pitchFamily="34" charset="0"/>
                        </a:rPr>
                        <a:t>Total</a:t>
                      </a:r>
                    </a:p>
                  </a:txBody>
                  <a:tcPr marL="7403" marR="7403" marT="7403" marB="0" anchor="ctr">
                    <a:lnL w="25400" cap="flat" cmpd="dbl"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9050" cap="flat" cmpd="sng" algn="ctr">
                      <a:solidFill>
                        <a:srgbClr val="CA9400"/>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EAAF"/>
                    </a:solidFill>
                  </a:tcPr>
                </a:tc>
                <a:tc>
                  <a:txBody>
                    <a:bodyPr/>
                    <a:lstStyle/>
                    <a:p>
                      <a:pPr algn="ctr" rtl="0" fontAlgn="ctr"/>
                      <a:r>
                        <a:rPr lang="en-US" sz="1400" b="1" i="1" u="none" strike="noStrike">
                          <a:solidFill>
                            <a:srgbClr val="CA9400"/>
                          </a:solidFill>
                          <a:effectLst/>
                          <a:highlight>
                            <a:srgbClr val="FFEAAF"/>
                          </a:highlight>
                          <a:latin typeface="Calibri" panose="020F0502020204030204" pitchFamily="34" charset="0"/>
                        </a:rPr>
                        <a:t>Per Center</a:t>
                      </a:r>
                    </a:p>
                  </a:txBody>
                  <a:tcPr marL="7403" marR="7403" marT="7403" marB="0" anchor="ctr">
                    <a:lnL w="6350" cap="flat" cmpd="sng" algn="ctr">
                      <a:solidFill>
                        <a:srgbClr val="BFBFBF"/>
                      </a:solidFill>
                      <a:prstDash val="solid"/>
                      <a:round/>
                      <a:headEnd type="none" w="med" len="med"/>
                      <a:tailEnd type="none" w="med" len="med"/>
                    </a:lnL>
                    <a:lnR w="25400" cap="flat" cmpd="dbl" algn="ctr">
                      <a:solidFill>
                        <a:srgbClr val="BFBFBF"/>
                      </a:solidFill>
                      <a:prstDash val="solid"/>
                      <a:round/>
                      <a:headEnd type="none" w="med" len="med"/>
                      <a:tailEnd type="none" w="med" len="med"/>
                    </a:lnR>
                    <a:lnT w="19050" cap="flat" cmpd="sng" algn="ctr">
                      <a:solidFill>
                        <a:srgbClr val="CA9400"/>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EAAF"/>
                    </a:solidFill>
                  </a:tcPr>
                </a:tc>
                <a:tc>
                  <a:txBody>
                    <a:bodyPr/>
                    <a:lstStyle/>
                    <a:p>
                      <a:pPr algn="ctr" rtl="0" fontAlgn="ctr"/>
                      <a:r>
                        <a:rPr lang="en-US" sz="1400" b="1" i="1" u="none" strike="noStrike">
                          <a:solidFill>
                            <a:srgbClr val="CA9400"/>
                          </a:solidFill>
                          <a:effectLst/>
                          <a:highlight>
                            <a:srgbClr val="FFEAAF"/>
                          </a:highlight>
                          <a:latin typeface="Calibri" panose="020F0502020204030204" pitchFamily="34" charset="0"/>
                        </a:rPr>
                        <a:t>Total</a:t>
                      </a:r>
                    </a:p>
                  </a:txBody>
                  <a:tcPr marL="7403" marR="7403" marT="7403" marB="0" anchor="ctr">
                    <a:lnL w="25400" cap="flat" cmpd="dbl"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9050" cap="flat" cmpd="sng" algn="ctr">
                      <a:solidFill>
                        <a:srgbClr val="CA9400"/>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EAAF"/>
                    </a:solidFill>
                  </a:tcPr>
                </a:tc>
                <a:tc>
                  <a:txBody>
                    <a:bodyPr/>
                    <a:lstStyle/>
                    <a:p>
                      <a:pPr algn="ctr" rtl="0" fontAlgn="ctr"/>
                      <a:r>
                        <a:rPr lang="en-US" sz="1400" b="1" i="1" u="none" strike="noStrike">
                          <a:solidFill>
                            <a:srgbClr val="CA9400"/>
                          </a:solidFill>
                          <a:effectLst/>
                          <a:highlight>
                            <a:srgbClr val="FFEAAF"/>
                          </a:highlight>
                          <a:latin typeface="Calibri" panose="020F0502020204030204" pitchFamily="34" charset="0"/>
                        </a:rPr>
                        <a:t>Per Center</a:t>
                      </a:r>
                    </a:p>
                  </a:txBody>
                  <a:tcPr marL="7403" marR="7403" marT="7403" marB="0" anchor="ctr">
                    <a:lnL w="6350" cap="flat" cmpd="sng" algn="ctr">
                      <a:solidFill>
                        <a:srgbClr val="BFBFBF"/>
                      </a:solidFill>
                      <a:prstDash val="solid"/>
                      <a:round/>
                      <a:headEnd type="none" w="med" len="med"/>
                      <a:tailEnd type="none" w="med" len="med"/>
                    </a:lnL>
                    <a:lnR w="25400" cap="flat" cmpd="dbl" algn="ctr">
                      <a:solidFill>
                        <a:srgbClr val="BFBFBF"/>
                      </a:solidFill>
                      <a:prstDash val="solid"/>
                      <a:round/>
                      <a:headEnd type="none" w="med" len="med"/>
                      <a:tailEnd type="none" w="med" len="med"/>
                    </a:lnR>
                    <a:lnT w="19050" cap="flat" cmpd="sng" algn="ctr">
                      <a:solidFill>
                        <a:srgbClr val="CA9400"/>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EAAF"/>
                    </a:solidFill>
                  </a:tcPr>
                </a:tc>
                <a:tc>
                  <a:txBody>
                    <a:bodyPr/>
                    <a:lstStyle/>
                    <a:p>
                      <a:pPr algn="ctr" rtl="0" fontAlgn="ctr"/>
                      <a:r>
                        <a:rPr lang="en-US" sz="1400" b="1" i="1" u="none" strike="noStrike">
                          <a:solidFill>
                            <a:srgbClr val="CA9400"/>
                          </a:solidFill>
                          <a:effectLst/>
                          <a:highlight>
                            <a:srgbClr val="FFEAAF"/>
                          </a:highlight>
                          <a:latin typeface="Calibri" panose="020F0502020204030204" pitchFamily="34" charset="0"/>
                        </a:rPr>
                        <a:t>Total</a:t>
                      </a:r>
                    </a:p>
                  </a:txBody>
                  <a:tcPr marL="7403" marR="7403" marT="7403" marB="0" anchor="ctr">
                    <a:lnL w="25400" cap="flat" cmpd="dbl" algn="ctr">
                      <a:solidFill>
                        <a:srgbClr val="BFBFBF"/>
                      </a:solidFill>
                      <a:prstDash val="solid"/>
                      <a:round/>
                      <a:headEnd type="none" w="med" len="med"/>
                      <a:tailEnd type="none" w="med" len="med"/>
                    </a:lnL>
                    <a:lnR>
                      <a:noFill/>
                    </a:lnR>
                    <a:lnT w="19050" cap="flat" cmpd="sng" algn="ctr">
                      <a:solidFill>
                        <a:srgbClr val="CA9400"/>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EAAF"/>
                    </a:solidFill>
                  </a:tcPr>
                </a:tc>
                <a:extLst>
                  <a:ext uri="{0D108BD9-81ED-4DB2-BD59-A6C34878D82A}">
                    <a16:rowId xmlns:a16="http://schemas.microsoft.com/office/drawing/2014/main" val="2915234532"/>
                  </a:ext>
                </a:extLst>
              </a:tr>
              <a:tr h="351640">
                <a:tc>
                  <a:txBody>
                    <a:bodyPr/>
                    <a:lstStyle/>
                    <a:p>
                      <a:pPr algn="l" rtl="0" fontAlgn="ctr"/>
                      <a:r>
                        <a:rPr lang="en-US" sz="1400" b="0" i="0" u="none" strike="noStrike">
                          <a:solidFill>
                            <a:srgbClr val="000000"/>
                          </a:solidFill>
                          <a:effectLst/>
                          <a:latin typeface="Calibri" panose="020F0502020204030204" pitchFamily="34" charset="0"/>
                        </a:rPr>
                        <a:t>Journals**</a:t>
                      </a:r>
                    </a:p>
                  </a:txBody>
                  <a:tcPr marL="177671" marR="7403" marT="7403" marB="0" anchor="ctr">
                    <a:lnL>
                      <a:noFill/>
                    </a:lnL>
                    <a:lnR w="25400" cap="flat" cmpd="dbl" algn="ctr">
                      <a:solidFill>
                        <a:srgbClr val="A6A6A6"/>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1400" b="0" i="0" u="none" strike="noStrike">
                          <a:solidFill>
                            <a:srgbClr val="000000"/>
                          </a:solidFill>
                          <a:effectLst/>
                          <a:latin typeface="Calibri" panose="020F0502020204030204" pitchFamily="34" charset="0"/>
                        </a:rPr>
                        <a:t>627</a:t>
                      </a:r>
                    </a:p>
                  </a:txBody>
                  <a:tcPr marL="7403" marR="7403" marT="7403" marB="0" anchor="ctr">
                    <a:lnL w="25400" cap="flat" cmpd="dbl" algn="ctr">
                      <a:solidFill>
                        <a:srgbClr val="A6A6A6"/>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A6A6A6"/>
                      </a:solidFill>
                      <a:prstDash val="solid"/>
                      <a:round/>
                      <a:headEnd type="none" w="med" len="med"/>
                      <a:tailEnd type="none" w="med" len="med"/>
                    </a:lnB>
                    <a:noFill/>
                  </a:tcPr>
                </a:tc>
                <a:tc>
                  <a:txBody>
                    <a:bodyPr/>
                    <a:lstStyle/>
                    <a:p>
                      <a:pPr algn="ctr" fontAlgn="ctr"/>
                      <a:r>
                        <a:rPr lang="en-US" sz="1400" b="0" i="0" u="none" strike="noStrike">
                          <a:solidFill>
                            <a:srgbClr val="000000"/>
                          </a:solidFill>
                          <a:effectLst/>
                          <a:latin typeface="Calibri" panose="020F0502020204030204" pitchFamily="34" charset="0"/>
                        </a:rPr>
                        <a:t>35</a:t>
                      </a:r>
                    </a:p>
                  </a:txBody>
                  <a:tcPr marL="7403" marR="7403" marT="7403" marB="0" anchor="ctr">
                    <a:lnL w="6350" cap="flat" cmpd="sng" algn="ctr">
                      <a:solidFill>
                        <a:srgbClr val="BFBFBF"/>
                      </a:solidFill>
                      <a:prstDash val="solid"/>
                      <a:round/>
                      <a:headEnd type="none" w="med" len="med"/>
                      <a:tailEnd type="none" w="med" len="med"/>
                    </a:lnL>
                    <a:lnR w="25400" cap="flat" cmpd="dbl" algn="ctr">
                      <a:solidFill>
                        <a:srgbClr val="A6A6A6"/>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A6A6A6"/>
                      </a:solidFill>
                      <a:prstDash val="solid"/>
                      <a:round/>
                      <a:headEnd type="none" w="med" len="med"/>
                      <a:tailEnd type="none" w="med" len="med"/>
                    </a:lnB>
                    <a:noFill/>
                  </a:tcPr>
                </a:tc>
                <a:tc>
                  <a:txBody>
                    <a:bodyPr/>
                    <a:lstStyle/>
                    <a:p>
                      <a:pPr algn="ctr" fontAlgn="ctr"/>
                      <a:r>
                        <a:rPr lang="en-US" sz="1400" b="0" i="0" u="none" strike="noStrike">
                          <a:solidFill>
                            <a:srgbClr val="000000"/>
                          </a:solidFill>
                          <a:effectLst/>
                          <a:latin typeface="Calibri" panose="020F0502020204030204" pitchFamily="34" charset="0"/>
                        </a:rPr>
                        <a:t>798</a:t>
                      </a:r>
                    </a:p>
                  </a:txBody>
                  <a:tcPr marL="7403" marR="7403" marT="7403" marB="0" anchor="ctr">
                    <a:lnL w="25400" cap="flat" cmpd="dbl" algn="ctr">
                      <a:solidFill>
                        <a:srgbClr val="A6A6A6"/>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A6A6A6"/>
                      </a:solidFill>
                      <a:prstDash val="solid"/>
                      <a:round/>
                      <a:headEnd type="none" w="med" len="med"/>
                      <a:tailEnd type="none" w="med" len="med"/>
                    </a:lnB>
                    <a:noFill/>
                  </a:tcPr>
                </a:tc>
                <a:tc>
                  <a:txBody>
                    <a:bodyPr/>
                    <a:lstStyle/>
                    <a:p>
                      <a:pPr algn="ctr" fontAlgn="ctr"/>
                      <a:r>
                        <a:rPr lang="en-US" sz="1400" b="0" i="0" u="none" strike="noStrike">
                          <a:solidFill>
                            <a:srgbClr val="000000"/>
                          </a:solidFill>
                          <a:effectLst/>
                          <a:latin typeface="Calibri" panose="020F0502020204030204" pitchFamily="34" charset="0"/>
                        </a:rPr>
                        <a:t>47</a:t>
                      </a:r>
                    </a:p>
                  </a:txBody>
                  <a:tcPr marL="7403" marR="7403" marT="7403" marB="0" anchor="ctr">
                    <a:lnL w="6350" cap="flat" cmpd="sng" algn="ctr">
                      <a:solidFill>
                        <a:srgbClr val="BFBFBF"/>
                      </a:solidFill>
                      <a:prstDash val="solid"/>
                      <a:round/>
                      <a:headEnd type="none" w="med" len="med"/>
                      <a:tailEnd type="none" w="med" len="med"/>
                    </a:lnL>
                    <a:lnR w="25400" cap="flat" cmpd="dbl" algn="ctr">
                      <a:solidFill>
                        <a:srgbClr val="A6A6A6"/>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A6A6A6"/>
                      </a:solidFill>
                      <a:prstDash val="solid"/>
                      <a:round/>
                      <a:headEnd type="none" w="med" len="med"/>
                      <a:tailEnd type="none" w="med" len="med"/>
                    </a:lnB>
                    <a:noFill/>
                  </a:tcPr>
                </a:tc>
                <a:tc>
                  <a:txBody>
                    <a:bodyPr/>
                    <a:lstStyle/>
                    <a:p>
                      <a:pPr algn="ctr" fontAlgn="ctr"/>
                      <a:r>
                        <a:rPr lang="en-US" sz="1400" b="0" i="0" u="none" strike="noStrike">
                          <a:solidFill>
                            <a:srgbClr val="000000"/>
                          </a:solidFill>
                          <a:effectLst/>
                          <a:latin typeface="Calibri" panose="020F0502020204030204" pitchFamily="34" charset="0"/>
                        </a:rPr>
                        <a:t>26,981</a:t>
                      </a:r>
                    </a:p>
                  </a:txBody>
                  <a:tcPr marL="7403" marR="7403" marT="7403" marB="0" anchor="ctr">
                    <a:lnL w="25400" cap="flat" cmpd="dbl" algn="ctr">
                      <a:solidFill>
                        <a:srgbClr val="A6A6A6"/>
                      </a:solidFill>
                      <a:prstDash val="solid"/>
                      <a:round/>
                      <a:headEnd type="none" w="med" len="med"/>
                      <a:tailEnd type="none" w="med" len="med"/>
                    </a:lnL>
                    <a:lnR>
                      <a:noFill/>
                    </a:lnR>
                    <a:lnT w="6350" cap="flat" cmpd="sng" algn="ctr">
                      <a:solidFill>
                        <a:srgbClr val="BFBFBF"/>
                      </a:solidFill>
                      <a:prstDash val="solid"/>
                      <a:round/>
                      <a:headEnd type="none" w="med" len="med"/>
                      <a:tailEnd type="none" w="med" len="med"/>
                    </a:lnT>
                    <a:lnB w="6350" cap="flat" cmpd="sng" algn="ctr">
                      <a:solidFill>
                        <a:srgbClr val="A6A6A6"/>
                      </a:solidFill>
                      <a:prstDash val="solid"/>
                      <a:round/>
                      <a:headEnd type="none" w="med" len="med"/>
                      <a:tailEnd type="none" w="med" len="med"/>
                    </a:lnB>
                    <a:noFill/>
                  </a:tcPr>
                </a:tc>
                <a:extLst>
                  <a:ext uri="{0D108BD9-81ED-4DB2-BD59-A6C34878D82A}">
                    <a16:rowId xmlns:a16="http://schemas.microsoft.com/office/drawing/2014/main" val="925939055"/>
                  </a:ext>
                </a:extLst>
              </a:tr>
              <a:tr h="360893">
                <a:tc>
                  <a:txBody>
                    <a:bodyPr/>
                    <a:lstStyle/>
                    <a:p>
                      <a:pPr algn="l" rtl="0" fontAlgn="ctr"/>
                      <a:r>
                        <a:rPr lang="en-US" sz="1400" b="0" i="0" u="none" strike="noStrike">
                          <a:solidFill>
                            <a:srgbClr val="000000"/>
                          </a:solidFill>
                          <a:effectLst/>
                          <a:latin typeface="Calibri" panose="020F0502020204030204" pitchFamily="34" charset="0"/>
                        </a:rPr>
                        <a:t>Conference Proceedings**</a:t>
                      </a:r>
                    </a:p>
                  </a:txBody>
                  <a:tcPr marL="177671" marR="7403" marT="7403" marB="0" anchor="ctr">
                    <a:lnL>
                      <a:noFill/>
                    </a:lnL>
                    <a:lnR w="25400" cap="flat" cmpd="dbl" algn="ctr">
                      <a:solidFill>
                        <a:srgbClr val="A6A6A6"/>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1400" b="0" i="0" u="none" strike="noStrike">
                          <a:solidFill>
                            <a:srgbClr val="000000"/>
                          </a:solidFill>
                          <a:effectLst/>
                          <a:latin typeface="Calibri" panose="020F0502020204030204" pitchFamily="34" charset="0"/>
                        </a:rPr>
                        <a:t>188</a:t>
                      </a:r>
                    </a:p>
                  </a:txBody>
                  <a:tcPr marL="7403" marR="7403" marT="7403" marB="0" anchor="ctr">
                    <a:lnL w="25400" cap="flat" cmpd="dbl" algn="ctr">
                      <a:solidFill>
                        <a:srgbClr val="A6A6A6"/>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noFill/>
                  </a:tcPr>
                </a:tc>
                <a:tc>
                  <a:txBody>
                    <a:bodyPr/>
                    <a:lstStyle/>
                    <a:p>
                      <a:pPr algn="ctr" fontAlgn="ctr"/>
                      <a:r>
                        <a:rPr lang="en-US" sz="1400" b="0" i="0" u="none" strike="noStrike">
                          <a:solidFill>
                            <a:srgbClr val="000000"/>
                          </a:solidFill>
                          <a:effectLst/>
                          <a:latin typeface="Calibri" panose="020F0502020204030204" pitchFamily="34" charset="0"/>
                        </a:rPr>
                        <a:t>10</a:t>
                      </a:r>
                    </a:p>
                  </a:txBody>
                  <a:tcPr marL="7403" marR="7403" marT="7403" marB="0" anchor="ctr">
                    <a:lnL w="6350" cap="flat" cmpd="sng" algn="ctr">
                      <a:solidFill>
                        <a:srgbClr val="BFBFBF"/>
                      </a:solidFill>
                      <a:prstDash val="solid"/>
                      <a:round/>
                      <a:headEnd type="none" w="med" len="med"/>
                      <a:tailEnd type="none" w="med" len="med"/>
                    </a:lnL>
                    <a:lnR w="25400" cap="flat" cmpd="dbl"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noFill/>
                  </a:tcPr>
                </a:tc>
                <a:tc>
                  <a:txBody>
                    <a:bodyPr/>
                    <a:lstStyle/>
                    <a:p>
                      <a:pPr algn="ctr" fontAlgn="ctr"/>
                      <a:r>
                        <a:rPr lang="en-US" sz="1400" b="0" i="0" u="none" strike="noStrike">
                          <a:solidFill>
                            <a:srgbClr val="000000"/>
                          </a:solidFill>
                          <a:effectLst/>
                          <a:latin typeface="Calibri" panose="020F0502020204030204" pitchFamily="34" charset="0"/>
                        </a:rPr>
                        <a:t>360</a:t>
                      </a:r>
                    </a:p>
                  </a:txBody>
                  <a:tcPr marL="7403" marR="7403" marT="7403" marB="0" anchor="ctr">
                    <a:lnL w="25400" cap="flat" cmpd="dbl" algn="ctr">
                      <a:solidFill>
                        <a:srgbClr val="A6A6A6"/>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noFill/>
                  </a:tcPr>
                </a:tc>
                <a:tc>
                  <a:txBody>
                    <a:bodyPr/>
                    <a:lstStyle/>
                    <a:p>
                      <a:pPr algn="ctr" fontAlgn="ctr"/>
                      <a:r>
                        <a:rPr lang="en-US" sz="1400" b="0" i="0" u="none" strike="noStrike">
                          <a:solidFill>
                            <a:srgbClr val="000000"/>
                          </a:solidFill>
                          <a:effectLst/>
                          <a:latin typeface="Calibri" panose="020F0502020204030204" pitchFamily="34" charset="0"/>
                        </a:rPr>
                        <a:t>21</a:t>
                      </a:r>
                    </a:p>
                  </a:txBody>
                  <a:tcPr marL="7403" marR="7403" marT="7403" marB="0" anchor="ctr">
                    <a:lnL w="6350" cap="flat" cmpd="sng" algn="ctr">
                      <a:solidFill>
                        <a:srgbClr val="BFBFBF"/>
                      </a:solidFill>
                      <a:prstDash val="solid"/>
                      <a:round/>
                      <a:headEnd type="none" w="med" len="med"/>
                      <a:tailEnd type="none" w="med" len="med"/>
                    </a:lnL>
                    <a:lnR w="25400" cap="flat" cmpd="dbl"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noFill/>
                  </a:tcPr>
                </a:tc>
                <a:tc>
                  <a:txBody>
                    <a:bodyPr/>
                    <a:lstStyle/>
                    <a:p>
                      <a:pPr algn="ctr" fontAlgn="ctr"/>
                      <a:r>
                        <a:rPr lang="en-US" sz="1400" b="0" i="0" u="none" strike="noStrike">
                          <a:solidFill>
                            <a:srgbClr val="000000"/>
                          </a:solidFill>
                          <a:effectLst/>
                          <a:latin typeface="Calibri" panose="020F0502020204030204" pitchFamily="34" charset="0"/>
                        </a:rPr>
                        <a:t>19,189</a:t>
                      </a:r>
                    </a:p>
                  </a:txBody>
                  <a:tcPr marL="7403" marR="7403" marT="7403" marB="0" anchor="ctr">
                    <a:lnL w="25400" cap="flat" cmpd="dbl" algn="ctr">
                      <a:solidFill>
                        <a:srgbClr val="A6A6A6"/>
                      </a:solidFill>
                      <a:prstDash val="solid"/>
                      <a:round/>
                      <a:headEnd type="none" w="med" len="med"/>
                      <a:tailEnd type="none" w="med" len="med"/>
                    </a:lnL>
                    <a:lnR>
                      <a:noFill/>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noFill/>
                  </a:tcPr>
                </a:tc>
                <a:extLst>
                  <a:ext uri="{0D108BD9-81ED-4DB2-BD59-A6C34878D82A}">
                    <a16:rowId xmlns:a16="http://schemas.microsoft.com/office/drawing/2014/main" val="1053727121"/>
                  </a:ext>
                </a:extLst>
              </a:tr>
              <a:tr h="351640">
                <a:tc>
                  <a:txBody>
                    <a:bodyPr/>
                    <a:lstStyle/>
                    <a:p>
                      <a:pPr algn="l" rtl="0" fontAlgn="ctr"/>
                      <a:r>
                        <a:rPr lang="en-US" sz="1400" b="0" i="0" u="none" strike="noStrike">
                          <a:solidFill>
                            <a:srgbClr val="000000"/>
                          </a:solidFill>
                          <a:effectLst/>
                          <a:latin typeface="Calibri" panose="020F0502020204030204" pitchFamily="34" charset="0"/>
                        </a:rPr>
                        <a:t>Trade Journals</a:t>
                      </a:r>
                    </a:p>
                  </a:txBody>
                  <a:tcPr marL="177671" marR="7403" marT="7403" marB="0" anchor="ctr">
                    <a:lnL>
                      <a:noFill/>
                    </a:lnL>
                    <a:lnR w="25400" cap="flat" cmpd="dbl" algn="ctr">
                      <a:solidFill>
                        <a:srgbClr val="A6A6A6"/>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1400" b="0" i="0" u="none" strike="noStrike">
                          <a:solidFill>
                            <a:srgbClr val="000000"/>
                          </a:solidFill>
                          <a:effectLst/>
                          <a:latin typeface="Calibri" panose="020F0502020204030204" pitchFamily="34" charset="0"/>
                        </a:rPr>
                        <a:t>31</a:t>
                      </a:r>
                    </a:p>
                  </a:txBody>
                  <a:tcPr marL="7403" marR="7403" marT="7403" marB="0" anchor="ctr">
                    <a:lnL w="25400" cap="flat" cmpd="dbl" algn="ctr">
                      <a:solidFill>
                        <a:srgbClr val="A6A6A6"/>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noFill/>
                  </a:tcPr>
                </a:tc>
                <a:tc>
                  <a:txBody>
                    <a:bodyPr/>
                    <a:lstStyle/>
                    <a:p>
                      <a:pPr algn="ctr" fontAlgn="ctr"/>
                      <a:r>
                        <a:rPr lang="en-US" sz="1400" b="0" i="0" u="none" strike="noStrike">
                          <a:solidFill>
                            <a:srgbClr val="000000"/>
                          </a:solidFill>
                          <a:effectLst/>
                          <a:latin typeface="Calibri" panose="020F0502020204030204" pitchFamily="34" charset="0"/>
                        </a:rPr>
                        <a:t>2</a:t>
                      </a:r>
                    </a:p>
                  </a:txBody>
                  <a:tcPr marL="7403" marR="7403" marT="7403" marB="0" anchor="ctr">
                    <a:lnL w="6350" cap="flat" cmpd="sng" algn="ctr">
                      <a:solidFill>
                        <a:srgbClr val="BFBFBF"/>
                      </a:solidFill>
                      <a:prstDash val="solid"/>
                      <a:round/>
                      <a:headEnd type="none" w="med" len="med"/>
                      <a:tailEnd type="none" w="med" len="med"/>
                    </a:lnL>
                    <a:lnR w="25400" cap="flat" cmpd="dbl"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noFill/>
                  </a:tcPr>
                </a:tc>
                <a:tc>
                  <a:txBody>
                    <a:bodyPr/>
                    <a:lstStyle/>
                    <a:p>
                      <a:pPr algn="ctr" fontAlgn="ctr"/>
                      <a:r>
                        <a:rPr lang="en-US" sz="1400" b="0" i="0" u="none" strike="noStrike">
                          <a:solidFill>
                            <a:srgbClr val="000000"/>
                          </a:solidFill>
                          <a:effectLst/>
                          <a:latin typeface="Calibri" panose="020F0502020204030204" pitchFamily="34" charset="0"/>
                        </a:rPr>
                        <a:t>12</a:t>
                      </a:r>
                    </a:p>
                  </a:txBody>
                  <a:tcPr marL="7403" marR="7403" marT="7403" marB="0" anchor="ctr">
                    <a:lnL w="25400" cap="flat" cmpd="dbl" algn="ctr">
                      <a:solidFill>
                        <a:srgbClr val="A6A6A6"/>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noFill/>
                  </a:tcPr>
                </a:tc>
                <a:tc>
                  <a:txBody>
                    <a:bodyPr/>
                    <a:lstStyle/>
                    <a:p>
                      <a:pPr algn="ctr" fontAlgn="ctr"/>
                      <a:r>
                        <a:rPr lang="en-US" sz="1400" b="0" i="0" u="none" strike="noStrike">
                          <a:solidFill>
                            <a:srgbClr val="000000"/>
                          </a:solidFill>
                          <a:effectLst/>
                          <a:latin typeface="Calibri" panose="020F0502020204030204" pitchFamily="34" charset="0"/>
                        </a:rPr>
                        <a:t>1</a:t>
                      </a:r>
                    </a:p>
                  </a:txBody>
                  <a:tcPr marL="7403" marR="7403" marT="7403" marB="0" anchor="ctr">
                    <a:lnL w="6350" cap="flat" cmpd="sng" algn="ctr">
                      <a:solidFill>
                        <a:srgbClr val="BFBFBF"/>
                      </a:solidFill>
                      <a:prstDash val="solid"/>
                      <a:round/>
                      <a:headEnd type="none" w="med" len="med"/>
                      <a:tailEnd type="none" w="med" len="med"/>
                    </a:lnL>
                    <a:lnR w="25400" cap="flat" cmpd="dbl"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noFill/>
                  </a:tcPr>
                </a:tc>
                <a:tc>
                  <a:txBody>
                    <a:bodyPr/>
                    <a:lstStyle/>
                    <a:p>
                      <a:pPr algn="ctr" fontAlgn="ctr"/>
                      <a:r>
                        <a:rPr lang="en-US" sz="1400" b="0" i="0" u="none" strike="noStrike">
                          <a:solidFill>
                            <a:srgbClr val="000000"/>
                          </a:solidFill>
                          <a:effectLst/>
                          <a:latin typeface="Calibri" panose="020F0502020204030204" pitchFamily="34" charset="0"/>
                        </a:rPr>
                        <a:t>712</a:t>
                      </a:r>
                    </a:p>
                  </a:txBody>
                  <a:tcPr marL="7403" marR="7403" marT="7403" marB="0" anchor="ctr">
                    <a:lnL w="25400" cap="flat" cmpd="dbl" algn="ctr">
                      <a:solidFill>
                        <a:srgbClr val="A6A6A6"/>
                      </a:solidFill>
                      <a:prstDash val="solid"/>
                      <a:round/>
                      <a:headEnd type="none" w="med" len="med"/>
                      <a:tailEnd type="none" w="med" len="med"/>
                    </a:lnL>
                    <a:lnR>
                      <a:noFill/>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noFill/>
                  </a:tcPr>
                </a:tc>
                <a:extLst>
                  <a:ext uri="{0D108BD9-81ED-4DB2-BD59-A6C34878D82A}">
                    <a16:rowId xmlns:a16="http://schemas.microsoft.com/office/drawing/2014/main" val="2088260966"/>
                  </a:ext>
                </a:extLst>
              </a:tr>
              <a:tr h="370147">
                <a:tc>
                  <a:txBody>
                    <a:bodyPr/>
                    <a:lstStyle/>
                    <a:p>
                      <a:pPr algn="l" rtl="0" fontAlgn="ctr"/>
                      <a:r>
                        <a:rPr lang="en-US" sz="1400" b="0" i="0" u="none" strike="noStrike">
                          <a:solidFill>
                            <a:srgbClr val="000000"/>
                          </a:solidFill>
                          <a:effectLst/>
                          <a:latin typeface="Calibri" panose="020F0502020204030204" pitchFamily="34" charset="0"/>
                        </a:rPr>
                        <a:t>Coauthored With ERC Students</a:t>
                      </a:r>
                    </a:p>
                  </a:txBody>
                  <a:tcPr marL="177671" marR="7403" marT="7403" marB="0" anchor="ctr">
                    <a:lnL>
                      <a:noFill/>
                    </a:lnL>
                    <a:lnR w="25400" cap="flat" cmpd="dbl" algn="ctr">
                      <a:solidFill>
                        <a:srgbClr val="A6A6A6"/>
                      </a:solidFill>
                      <a:prstDash val="solid"/>
                      <a:round/>
                      <a:headEnd type="none" w="med" len="med"/>
                      <a:tailEnd type="none" w="med" len="med"/>
                    </a:lnR>
                    <a:lnT w="6350" cap="flat" cmpd="sng" algn="ctr">
                      <a:solidFill>
                        <a:srgbClr val="BFBFBF"/>
                      </a:solidFill>
                      <a:prstDash val="solid"/>
                      <a:round/>
                      <a:headEnd type="none" w="med" len="med"/>
                      <a:tailEnd type="none" w="med" len="med"/>
                    </a:lnT>
                    <a:lnB w="19050" cap="flat" cmpd="sng" algn="ctr">
                      <a:solidFill>
                        <a:srgbClr val="CA9400"/>
                      </a:solidFill>
                      <a:prstDash val="solid"/>
                      <a:round/>
                      <a:headEnd type="none" w="med" len="med"/>
                      <a:tailEnd type="none" w="med" len="med"/>
                    </a:lnB>
                    <a:noFill/>
                  </a:tcPr>
                </a:tc>
                <a:tc>
                  <a:txBody>
                    <a:bodyPr/>
                    <a:lstStyle/>
                    <a:p>
                      <a:pPr algn="ctr" fontAlgn="ctr"/>
                      <a:r>
                        <a:rPr lang="en-US" sz="1400" b="0" i="0" u="none" strike="noStrike">
                          <a:solidFill>
                            <a:srgbClr val="000000"/>
                          </a:solidFill>
                          <a:effectLst/>
                          <a:latin typeface="Calibri" panose="020F0502020204030204" pitchFamily="34" charset="0"/>
                        </a:rPr>
                        <a:t>433</a:t>
                      </a:r>
                    </a:p>
                  </a:txBody>
                  <a:tcPr marL="7403" marR="7403" marT="7403" marB="0" anchor="ctr">
                    <a:lnL w="25400" cap="flat" cmpd="dbl" algn="ctr">
                      <a:solidFill>
                        <a:srgbClr val="A6A6A6"/>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A6A6A6"/>
                      </a:solidFill>
                      <a:prstDash val="solid"/>
                      <a:round/>
                      <a:headEnd type="none" w="med" len="med"/>
                      <a:tailEnd type="none" w="med" len="med"/>
                    </a:lnT>
                    <a:lnB w="19050" cap="flat" cmpd="sng" algn="ctr">
                      <a:solidFill>
                        <a:srgbClr val="CA9400"/>
                      </a:solidFill>
                      <a:prstDash val="solid"/>
                      <a:round/>
                      <a:headEnd type="none" w="med" len="med"/>
                      <a:tailEnd type="none" w="med" len="med"/>
                    </a:lnB>
                    <a:noFill/>
                  </a:tcPr>
                </a:tc>
                <a:tc>
                  <a:txBody>
                    <a:bodyPr/>
                    <a:lstStyle/>
                    <a:p>
                      <a:pPr algn="ctr" fontAlgn="ctr"/>
                      <a:r>
                        <a:rPr lang="en-US" sz="1400" b="0" i="0" u="none" strike="noStrike">
                          <a:solidFill>
                            <a:srgbClr val="000000"/>
                          </a:solidFill>
                          <a:effectLst/>
                          <a:latin typeface="Calibri" panose="020F0502020204030204" pitchFamily="34" charset="0"/>
                        </a:rPr>
                        <a:t>24</a:t>
                      </a:r>
                    </a:p>
                  </a:txBody>
                  <a:tcPr marL="7403" marR="7403" marT="7403" marB="0" anchor="ctr">
                    <a:lnL w="6350" cap="flat" cmpd="sng" algn="ctr">
                      <a:solidFill>
                        <a:srgbClr val="BFBFBF"/>
                      </a:solidFill>
                      <a:prstDash val="solid"/>
                      <a:round/>
                      <a:headEnd type="none" w="med" len="med"/>
                      <a:tailEnd type="none" w="med" len="med"/>
                    </a:lnL>
                    <a:lnR w="25400" cap="flat" cmpd="dbl"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19050" cap="flat" cmpd="sng" algn="ctr">
                      <a:solidFill>
                        <a:srgbClr val="CA9400"/>
                      </a:solidFill>
                      <a:prstDash val="solid"/>
                      <a:round/>
                      <a:headEnd type="none" w="med" len="med"/>
                      <a:tailEnd type="none" w="med" len="med"/>
                    </a:lnB>
                    <a:noFill/>
                  </a:tcPr>
                </a:tc>
                <a:tc>
                  <a:txBody>
                    <a:bodyPr/>
                    <a:lstStyle/>
                    <a:p>
                      <a:pPr algn="ctr" fontAlgn="ctr"/>
                      <a:r>
                        <a:rPr lang="en-US" sz="1400" b="0" i="0" u="none" strike="noStrike">
                          <a:solidFill>
                            <a:srgbClr val="000000"/>
                          </a:solidFill>
                          <a:effectLst/>
                          <a:latin typeface="Calibri" panose="020F0502020204030204" pitchFamily="34" charset="0"/>
                        </a:rPr>
                        <a:t>454</a:t>
                      </a:r>
                    </a:p>
                  </a:txBody>
                  <a:tcPr marL="7403" marR="7403" marT="7403" marB="0" anchor="ctr">
                    <a:lnL w="25400" cap="flat" cmpd="dbl" algn="ctr">
                      <a:solidFill>
                        <a:srgbClr val="A6A6A6"/>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A6A6A6"/>
                      </a:solidFill>
                      <a:prstDash val="solid"/>
                      <a:round/>
                      <a:headEnd type="none" w="med" len="med"/>
                      <a:tailEnd type="none" w="med" len="med"/>
                    </a:lnT>
                    <a:lnB w="19050" cap="flat" cmpd="sng" algn="ctr">
                      <a:solidFill>
                        <a:srgbClr val="CA9400"/>
                      </a:solidFill>
                      <a:prstDash val="solid"/>
                      <a:round/>
                      <a:headEnd type="none" w="med" len="med"/>
                      <a:tailEnd type="none" w="med" len="med"/>
                    </a:lnB>
                    <a:noFill/>
                  </a:tcPr>
                </a:tc>
                <a:tc>
                  <a:txBody>
                    <a:bodyPr/>
                    <a:lstStyle/>
                    <a:p>
                      <a:pPr algn="ctr" fontAlgn="ctr"/>
                      <a:r>
                        <a:rPr lang="en-US" sz="1400" b="0" i="0" u="none" strike="noStrike">
                          <a:solidFill>
                            <a:srgbClr val="000000"/>
                          </a:solidFill>
                          <a:effectLst/>
                          <a:latin typeface="Calibri" panose="020F0502020204030204" pitchFamily="34" charset="0"/>
                        </a:rPr>
                        <a:t>26</a:t>
                      </a:r>
                    </a:p>
                  </a:txBody>
                  <a:tcPr marL="7403" marR="7403" marT="7403" marB="0" anchor="ctr">
                    <a:lnL w="6350" cap="flat" cmpd="sng" algn="ctr">
                      <a:solidFill>
                        <a:srgbClr val="BFBFBF"/>
                      </a:solidFill>
                      <a:prstDash val="solid"/>
                      <a:round/>
                      <a:headEnd type="none" w="med" len="med"/>
                      <a:tailEnd type="none" w="med" len="med"/>
                    </a:lnL>
                    <a:lnR w="25400" cap="flat" cmpd="dbl"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19050" cap="flat" cmpd="sng" algn="ctr">
                      <a:solidFill>
                        <a:srgbClr val="CA9400"/>
                      </a:solidFill>
                      <a:prstDash val="solid"/>
                      <a:round/>
                      <a:headEnd type="none" w="med" len="med"/>
                      <a:tailEnd type="none" w="med" len="med"/>
                    </a:lnB>
                    <a:noFill/>
                  </a:tcPr>
                </a:tc>
                <a:tc>
                  <a:txBody>
                    <a:bodyPr/>
                    <a:lstStyle/>
                    <a:p>
                      <a:pPr algn="ctr" fontAlgn="ctr"/>
                      <a:r>
                        <a:rPr lang="en-US" sz="1400" b="0" i="0" u="none" strike="noStrike">
                          <a:solidFill>
                            <a:srgbClr val="000000"/>
                          </a:solidFill>
                          <a:effectLst/>
                          <a:latin typeface="Calibri" panose="020F0502020204030204" pitchFamily="34" charset="0"/>
                        </a:rPr>
                        <a:t>14,269</a:t>
                      </a:r>
                    </a:p>
                  </a:txBody>
                  <a:tcPr marL="7403" marR="7403" marT="7403" marB="0" anchor="ctr">
                    <a:lnL w="25400" cap="flat" cmpd="dbl" algn="ctr">
                      <a:solidFill>
                        <a:srgbClr val="A6A6A6"/>
                      </a:solidFill>
                      <a:prstDash val="solid"/>
                      <a:round/>
                      <a:headEnd type="none" w="med" len="med"/>
                      <a:tailEnd type="none" w="med" len="med"/>
                    </a:lnL>
                    <a:lnR>
                      <a:noFill/>
                    </a:lnR>
                    <a:lnT w="6350" cap="flat" cmpd="sng" algn="ctr">
                      <a:solidFill>
                        <a:srgbClr val="A6A6A6"/>
                      </a:solidFill>
                      <a:prstDash val="solid"/>
                      <a:round/>
                      <a:headEnd type="none" w="med" len="med"/>
                      <a:tailEnd type="none" w="med" len="med"/>
                    </a:lnT>
                    <a:lnB w="19050" cap="flat" cmpd="sng" algn="ctr">
                      <a:solidFill>
                        <a:srgbClr val="CA9400"/>
                      </a:solidFill>
                      <a:prstDash val="solid"/>
                      <a:round/>
                      <a:headEnd type="none" w="med" len="med"/>
                      <a:tailEnd type="none" w="med" len="med"/>
                    </a:lnB>
                    <a:noFill/>
                  </a:tcPr>
                </a:tc>
                <a:extLst>
                  <a:ext uri="{0D108BD9-81ED-4DB2-BD59-A6C34878D82A}">
                    <a16:rowId xmlns:a16="http://schemas.microsoft.com/office/drawing/2014/main" val="3451806590"/>
                  </a:ext>
                </a:extLst>
              </a:tr>
              <a:tr h="351640">
                <a:tc>
                  <a:txBody>
                    <a:bodyPr/>
                    <a:lstStyle/>
                    <a:p>
                      <a:pPr algn="l" rtl="0" fontAlgn="ctr"/>
                      <a:r>
                        <a:rPr lang="en-US" sz="1400" b="1" i="1" u="none" strike="noStrike">
                          <a:solidFill>
                            <a:srgbClr val="CA9400"/>
                          </a:solidFill>
                          <a:effectLst/>
                          <a:highlight>
                            <a:srgbClr val="FFEAAF"/>
                          </a:highlight>
                          <a:latin typeface="Calibri" panose="020F0502020204030204" pitchFamily="34" charset="0"/>
                        </a:rPr>
                        <a:t>  Education and Outreach</a:t>
                      </a:r>
                    </a:p>
                  </a:txBody>
                  <a:tcPr marL="7403" marR="7403" marT="7403" marB="0" anchor="ctr">
                    <a:lnL>
                      <a:noFill/>
                    </a:lnL>
                    <a:lnR w="25400" cap="flat" cmpd="dbl" algn="ctr">
                      <a:solidFill>
                        <a:srgbClr val="BFBFBF"/>
                      </a:solidFill>
                      <a:prstDash val="solid"/>
                      <a:round/>
                      <a:headEnd type="none" w="med" len="med"/>
                      <a:tailEnd type="none" w="med" len="med"/>
                    </a:lnR>
                    <a:lnT w="19050" cap="flat" cmpd="sng" algn="ctr">
                      <a:solidFill>
                        <a:srgbClr val="CA9400"/>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EAAF"/>
                    </a:solidFill>
                  </a:tcPr>
                </a:tc>
                <a:tc>
                  <a:txBody>
                    <a:bodyPr/>
                    <a:lstStyle/>
                    <a:p>
                      <a:pPr algn="ctr" rtl="0" fontAlgn="ctr"/>
                      <a:r>
                        <a:rPr lang="en-US" sz="1400" b="1" i="1" u="none" strike="noStrike">
                          <a:solidFill>
                            <a:srgbClr val="CA9400"/>
                          </a:solidFill>
                          <a:effectLst/>
                          <a:highlight>
                            <a:srgbClr val="FFEAAF"/>
                          </a:highlight>
                          <a:latin typeface="Calibri" panose="020F0502020204030204" pitchFamily="34" charset="0"/>
                        </a:rPr>
                        <a:t>Total</a:t>
                      </a:r>
                    </a:p>
                  </a:txBody>
                  <a:tcPr marL="7403" marR="7403" marT="7403" marB="0" anchor="ctr">
                    <a:lnL w="25400" cap="flat" cmpd="dbl"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9050" cap="flat" cmpd="sng" algn="ctr">
                      <a:solidFill>
                        <a:srgbClr val="CA9400"/>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EAAF"/>
                    </a:solidFill>
                  </a:tcPr>
                </a:tc>
                <a:tc>
                  <a:txBody>
                    <a:bodyPr/>
                    <a:lstStyle/>
                    <a:p>
                      <a:pPr algn="ctr" rtl="0" fontAlgn="ctr"/>
                      <a:r>
                        <a:rPr lang="en-US" sz="1400" b="1" i="1" u="none" strike="noStrike">
                          <a:solidFill>
                            <a:srgbClr val="CA9400"/>
                          </a:solidFill>
                          <a:effectLst/>
                          <a:highlight>
                            <a:srgbClr val="FFEAAF"/>
                          </a:highlight>
                          <a:latin typeface="Calibri" panose="020F0502020204030204" pitchFamily="34" charset="0"/>
                        </a:rPr>
                        <a:t>Per Center</a:t>
                      </a:r>
                    </a:p>
                  </a:txBody>
                  <a:tcPr marL="7403" marR="7403" marT="7403" marB="0" anchor="ctr">
                    <a:lnL w="6350" cap="flat" cmpd="sng" algn="ctr">
                      <a:solidFill>
                        <a:srgbClr val="BFBFBF"/>
                      </a:solidFill>
                      <a:prstDash val="solid"/>
                      <a:round/>
                      <a:headEnd type="none" w="med" len="med"/>
                      <a:tailEnd type="none" w="med" len="med"/>
                    </a:lnL>
                    <a:lnR w="25400" cap="flat" cmpd="dbl" algn="ctr">
                      <a:solidFill>
                        <a:srgbClr val="BFBFBF"/>
                      </a:solidFill>
                      <a:prstDash val="solid"/>
                      <a:round/>
                      <a:headEnd type="none" w="med" len="med"/>
                      <a:tailEnd type="none" w="med" len="med"/>
                    </a:lnR>
                    <a:lnT w="19050" cap="flat" cmpd="sng" algn="ctr">
                      <a:solidFill>
                        <a:srgbClr val="CA9400"/>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EAAF"/>
                    </a:solidFill>
                  </a:tcPr>
                </a:tc>
                <a:tc>
                  <a:txBody>
                    <a:bodyPr/>
                    <a:lstStyle/>
                    <a:p>
                      <a:pPr algn="ctr" rtl="0" fontAlgn="ctr"/>
                      <a:r>
                        <a:rPr lang="en-US" sz="1400" b="1" i="1" u="none" strike="noStrike">
                          <a:solidFill>
                            <a:srgbClr val="CA9400"/>
                          </a:solidFill>
                          <a:effectLst/>
                          <a:highlight>
                            <a:srgbClr val="FFEAAF"/>
                          </a:highlight>
                          <a:latin typeface="Calibri" panose="020F0502020204030204" pitchFamily="34" charset="0"/>
                        </a:rPr>
                        <a:t>Total</a:t>
                      </a:r>
                    </a:p>
                  </a:txBody>
                  <a:tcPr marL="7403" marR="7403" marT="7403" marB="0" anchor="ctr">
                    <a:lnL w="25400" cap="flat" cmpd="dbl"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9050" cap="flat" cmpd="sng" algn="ctr">
                      <a:solidFill>
                        <a:srgbClr val="CA9400"/>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EAAF"/>
                    </a:solidFill>
                  </a:tcPr>
                </a:tc>
                <a:tc>
                  <a:txBody>
                    <a:bodyPr/>
                    <a:lstStyle/>
                    <a:p>
                      <a:pPr algn="ctr" rtl="0" fontAlgn="ctr"/>
                      <a:r>
                        <a:rPr lang="en-US" sz="1400" b="1" i="1" u="none" strike="noStrike">
                          <a:solidFill>
                            <a:srgbClr val="CA9400"/>
                          </a:solidFill>
                          <a:effectLst/>
                          <a:highlight>
                            <a:srgbClr val="FFEAAF"/>
                          </a:highlight>
                          <a:latin typeface="Calibri" panose="020F0502020204030204" pitchFamily="34" charset="0"/>
                        </a:rPr>
                        <a:t>Per Center</a:t>
                      </a:r>
                    </a:p>
                  </a:txBody>
                  <a:tcPr marL="7403" marR="7403" marT="7403" marB="0" anchor="ctr">
                    <a:lnL w="6350" cap="flat" cmpd="sng" algn="ctr">
                      <a:solidFill>
                        <a:srgbClr val="BFBFBF"/>
                      </a:solidFill>
                      <a:prstDash val="solid"/>
                      <a:round/>
                      <a:headEnd type="none" w="med" len="med"/>
                      <a:tailEnd type="none" w="med" len="med"/>
                    </a:lnL>
                    <a:lnR w="25400" cap="flat" cmpd="dbl" algn="ctr">
                      <a:solidFill>
                        <a:srgbClr val="BFBFBF"/>
                      </a:solidFill>
                      <a:prstDash val="solid"/>
                      <a:round/>
                      <a:headEnd type="none" w="med" len="med"/>
                      <a:tailEnd type="none" w="med" len="med"/>
                    </a:lnR>
                    <a:lnT w="19050" cap="flat" cmpd="sng" algn="ctr">
                      <a:solidFill>
                        <a:srgbClr val="CA9400"/>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EAAF"/>
                    </a:solidFill>
                  </a:tcPr>
                </a:tc>
                <a:tc>
                  <a:txBody>
                    <a:bodyPr/>
                    <a:lstStyle/>
                    <a:p>
                      <a:pPr algn="ctr" rtl="0" fontAlgn="ctr"/>
                      <a:r>
                        <a:rPr lang="en-US" sz="1400" b="1" i="1" u="none" strike="noStrike">
                          <a:solidFill>
                            <a:srgbClr val="CA9400"/>
                          </a:solidFill>
                          <a:effectLst/>
                          <a:highlight>
                            <a:srgbClr val="FFEAAF"/>
                          </a:highlight>
                          <a:latin typeface="Calibri" panose="020F0502020204030204" pitchFamily="34" charset="0"/>
                        </a:rPr>
                        <a:t>Total</a:t>
                      </a:r>
                    </a:p>
                  </a:txBody>
                  <a:tcPr marL="7403" marR="7403" marT="7403" marB="0" anchor="ctr">
                    <a:lnL w="25400" cap="flat" cmpd="dbl" algn="ctr">
                      <a:solidFill>
                        <a:srgbClr val="BFBFBF"/>
                      </a:solidFill>
                      <a:prstDash val="solid"/>
                      <a:round/>
                      <a:headEnd type="none" w="med" len="med"/>
                      <a:tailEnd type="none" w="med" len="med"/>
                    </a:lnL>
                    <a:lnR>
                      <a:noFill/>
                    </a:lnR>
                    <a:lnT w="19050" cap="flat" cmpd="sng" algn="ctr">
                      <a:solidFill>
                        <a:srgbClr val="CA9400"/>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EAAF"/>
                    </a:solidFill>
                  </a:tcPr>
                </a:tc>
                <a:extLst>
                  <a:ext uri="{0D108BD9-81ED-4DB2-BD59-A6C34878D82A}">
                    <a16:rowId xmlns:a16="http://schemas.microsoft.com/office/drawing/2014/main" val="903887646"/>
                  </a:ext>
                </a:extLst>
              </a:tr>
              <a:tr h="342386">
                <a:tc>
                  <a:txBody>
                    <a:bodyPr/>
                    <a:lstStyle/>
                    <a:p>
                      <a:pPr algn="l" rtl="0" fontAlgn="ctr"/>
                      <a:r>
                        <a:rPr lang="en-US" sz="1400" b="0" i="0" u="none" strike="noStrike">
                          <a:solidFill>
                            <a:srgbClr val="000000"/>
                          </a:solidFill>
                          <a:effectLst/>
                          <a:latin typeface="Calibri" panose="020F0502020204030204" pitchFamily="34" charset="0"/>
                        </a:rPr>
                        <a:t>Education and Colloquia</a:t>
                      </a:r>
                    </a:p>
                  </a:txBody>
                  <a:tcPr marL="177671" marR="7403" marT="7403" marB="0" anchor="ctr">
                    <a:lnL>
                      <a:noFill/>
                    </a:lnL>
                    <a:lnR w="25400" cap="flat" cmpd="dbl" algn="ctr">
                      <a:solidFill>
                        <a:srgbClr val="A6A6A6"/>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1400" b="0" i="0" u="none" strike="noStrike">
                          <a:solidFill>
                            <a:srgbClr val="000000"/>
                          </a:solidFill>
                          <a:effectLst/>
                          <a:latin typeface="Calibri" panose="020F0502020204030204" pitchFamily="34" charset="0"/>
                        </a:rPr>
                        <a:t>636</a:t>
                      </a:r>
                    </a:p>
                  </a:txBody>
                  <a:tcPr marL="7403" marR="7403" marT="7403" marB="0" anchor="ctr">
                    <a:lnL w="25400" cap="flat" cmpd="dbl" algn="ctr">
                      <a:solidFill>
                        <a:srgbClr val="A6A6A6"/>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A6A6A6"/>
                      </a:solidFill>
                      <a:prstDash val="solid"/>
                      <a:round/>
                      <a:headEnd type="none" w="med" len="med"/>
                      <a:tailEnd type="none" w="med" len="med"/>
                    </a:lnB>
                    <a:noFill/>
                  </a:tcPr>
                </a:tc>
                <a:tc>
                  <a:txBody>
                    <a:bodyPr/>
                    <a:lstStyle/>
                    <a:p>
                      <a:pPr algn="ctr" fontAlgn="ctr"/>
                      <a:r>
                        <a:rPr lang="en-US" sz="1400" b="0" i="0" u="none" strike="noStrike">
                          <a:solidFill>
                            <a:srgbClr val="000000"/>
                          </a:solidFill>
                          <a:effectLst/>
                          <a:latin typeface="Calibri" panose="020F0502020204030204" pitchFamily="34" charset="0"/>
                        </a:rPr>
                        <a:t>35</a:t>
                      </a:r>
                    </a:p>
                  </a:txBody>
                  <a:tcPr marL="7403" marR="7403" marT="7403" marB="0" anchor="ctr">
                    <a:lnL w="6350" cap="flat" cmpd="sng" algn="ctr">
                      <a:solidFill>
                        <a:srgbClr val="BFBFBF"/>
                      </a:solidFill>
                      <a:prstDash val="solid"/>
                      <a:round/>
                      <a:headEnd type="none" w="med" len="med"/>
                      <a:tailEnd type="none" w="med" len="med"/>
                    </a:lnL>
                    <a:lnR w="25400" cap="flat" cmpd="dbl" algn="ctr">
                      <a:solidFill>
                        <a:srgbClr val="A6A6A6"/>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A6A6A6"/>
                      </a:solidFill>
                      <a:prstDash val="solid"/>
                      <a:round/>
                      <a:headEnd type="none" w="med" len="med"/>
                      <a:tailEnd type="none" w="med" len="med"/>
                    </a:lnB>
                    <a:noFill/>
                  </a:tcPr>
                </a:tc>
                <a:tc>
                  <a:txBody>
                    <a:bodyPr/>
                    <a:lstStyle/>
                    <a:p>
                      <a:pPr algn="ctr" fontAlgn="ctr"/>
                      <a:r>
                        <a:rPr lang="en-US" sz="1400" b="0" i="0" u="none" strike="noStrike">
                          <a:solidFill>
                            <a:srgbClr val="000000"/>
                          </a:solidFill>
                          <a:effectLst/>
                          <a:latin typeface="Calibri" panose="020F0502020204030204" pitchFamily="34" charset="0"/>
                        </a:rPr>
                        <a:t>665</a:t>
                      </a:r>
                    </a:p>
                  </a:txBody>
                  <a:tcPr marL="7403" marR="7403" marT="7403" marB="0" anchor="ctr">
                    <a:lnL w="25400" cap="flat" cmpd="dbl" algn="ctr">
                      <a:solidFill>
                        <a:srgbClr val="A6A6A6"/>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A6A6A6"/>
                      </a:solidFill>
                      <a:prstDash val="solid"/>
                      <a:round/>
                      <a:headEnd type="none" w="med" len="med"/>
                      <a:tailEnd type="none" w="med" len="med"/>
                    </a:lnB>
                    <a:noFill/>
                  </a:tcPr>
                </a:tc>
                <a:tc>
                  <a:txBody>
                    <a:bodyPr/>
                    <a:lstStyle/>
                    <a:p>
                      <a:pPr algn="ctr" fontAlgn="ctr"/>
                      <a:r>
                        <a:rPr lang="en-US" sz="1400" b="0" i="0" u="none" strike="noStrike">
                          <a:solidFill>
                            <a:srgbClr val="000000"/>
                          </a:solidFill>
                          <a:effectLst/>
                          <a:latin typeface="Calibri" panose="020F0502020204030204" pitchFamily="34" charset="0"/>
                        </a:rPr>
                        <a:t>39</a:t>
                      </a:r>
                    </a:p>
                  </a:txBody>
                  <a:tcPr marL="7403" marR="7403" marT="7403" marB="0" anchor="ctr">
                    <a:lnL w="6350" cap="flat" cmpd="sng" algn="ctr">
                      <a:solidFill>
                        <a:srgbClr val="BFBFBF"/>
                      </a:solidFill>
                      <a:prstDash val="solid"/>
                      <a:round/>
                      <a:headEnd type="none" w="med" len="med"/>
                      <a:tailEnd type="none" w="med" len="med"/>
                    </a:lnL>
                    <a:lnR w="25400" cap="flat" cmpd="dbl" algn="ctr">
                      <a:solidFill>
                        <a:srgbClr val="A6A6A6"/>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A6A6A6"/>
                      </a:solidFill>
                      <a:prstDash val="solid"/>
                      <a:round/>
                      <a:headEnd type="none" w="med" len="med"/>
                      <a:tailEnd type="none" w="med" len="med"/>
                    </a:lnB>
                    <a:noFill/>
                  </a:tcPr>
                </a:tc>
                <a:tc>
                  <a:txBody>
                    <a:bodyPr/>
                    <a:lstStyle/>
                    <a:p>
                      <a:pPr algn="ctr" fontAlgn="ctr"/>
                      <a:r>
                        <a:rPr lang="en-US" sz="1400" b="0" i="0" u="none" strike="noStrike">
                          <a:solidFill>
                            <a:srgbClr val="000000"/>
                          </a:solidFill>
                          <a:effectLst/>
                          <a:latin typeface="Calibri" panose="020F0502020204030204" pitchFamily="34" charset="0"/>
                        </a:rPr>
                        <a:t>19,237</a:t>
                      </a:r>
                    </a:p>
                  </a:txBody>
                  <a:tcPr marL="7403" marR="7403" marT="7403" marB="0" anchor="ctr">
                    <a:lnL w="25400" cap="flat" cmpd="dbl" algn="ctr">
                      <a:solidFill>
                        <a:srgbClr val="A6A6A6"/>
                      </a:solidFill>
                      <a:prstDash val="solid"/>
                      <a:round/>
                      <a:headEnd type="none" w="med" len="med"/>
                      <a:tailEnd type="none" w="med" len="med"/>
                    </a:lnL>
                    <a:lnR>
                      <a:noFill/>
                    </a:lnR>
                    <a:lnT w="6350" cap="flat" cmpd="sng" algn="ctr">
                      <a:solidFill>
                        <a:srgbClr val="BFBFBF"/>
                      </a:solidFill>
                      <a:prstDash val="solid"/>
                      <a:round/>
                      <a:headEnd type="none" w="med" len="med"/>
                      <a:tailEnd type="none" w="med" len="med"/>
                    </a:lnT>
                    <a:lnB w="6350" cap="flat" cmpd="sng" algn="ctr">
                      <a:solidFill>
                        <a:srgbClr val="A6A6A6"/>
                      </a:solidFill>
                      <a:prstDash val="solid"/>
                      <a:round/>
                      <a:headEnd type="none" w="med" len="med"/>
                      <a:tailEnd type="none" w="med" len="med"/>
                    </a:lnB>
                    <a:noFill/>
                  </a:tcPr>
                </a:tc>
                <a:extLst>
                  <a:ext uri="{0D108BD9-81ED-4DB2-BD59-A6C34878D82A}">
                    <a16:rowId xmlns:a16="http://schemas.microsoft.com/office/drawing/2014/main" val="1037768682"/>
                  </a:ext>
                </a:extLst>
              </a:tr>
              <a:tr h="360893">
                <a:tc>
                  <a:txBody>
                    <a:bodyPr/>
                    <a:lstStyle/>
                    <a:p>
                      <a:pPr algn="l" rtl="0" fontAlgn="ctr"/>
                      <a:r>
                        <a:rPr lang="en-US" sz="1400" b="0" i="0" u="none" strike="noStrike">
                          <a:solidFill>
                            <a:srgbClr val="000000"/>
                          </a:solidFill>
                          <a:effectLst/>
                          <a:latin typeface="Calibri" panose="020F0502020204030204" pitchFamily="34" charset="0"/>
                        </a:rPr>
                        <a:t>Workshops, Short Courses, and Webinars</a:t>
                      </a:r>
                    </a:p>
                  </a:txBody>
                  <a:tcPr marL="177671" marR="7403" marT="7403" marB="0" anchor="ctr">
                    <a:lnL>
                      <a:noFill/>
                    </a:lnL>
                    <a:lnR w="25400" cap="flat" cmpd="dbl" algn="ctr">
                      <a:solidFill>
                        <a:srgbClr val="A6A6A6"/>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1400" b="0" i="0" u="none" strike="noStrike">
                          <a:solidFill>
                            <a:srgbClr val="000000"/>
                          </a:solidFill>
                          <a:effectLst/>
                          <a:latin typeface="Calibri" panose="020F0502020204030204" pitchFamily="34" charset="0"/>
                        </a:rPr>
                        <a:t>288</a:t>
                      </a:r>
                    </a:p>
                  </a:txBody>
                  <a:tcPr marL="7403" marR="7403" marT="7403" marB="0" anchor="ctr">
                    <a:lnL w="25400" cap="flat" cmpd="dbl" algn="ctr">
                      <a:solidFill>
                        <a:srgbClr val="A6A6A6"/>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noFill/>
                  </a:tcPr>
                </a:tc>
                <a:tc>
                  <a:txBody>
                    <a:bodyPr/>
                    <a:lstStyle/>
                    <a:p>
                      <a:pPr algn="ctr" fontAlgn="ctr"/>
                      <a:r>
                        <a:rPr lang="en-US" sz="1400" b="0" i="0" u="none" strike="noStrike">
                          <a:solidFill>
                            <a:srgbClr val="000000"/>
                          </a:solidFill>
                          <a:effectLst/>
                          <a:latin typeface="Calibri" panose="020F0502020204030204" pitchFamily="34" charset="0"/>
                        </a:rPr>
                        <a:t>16</a:t>
                      </a:r>
                    </a:p>
                  </a:txBody>
                  <a:tcPr marL="7403" marR="7403" marT="7403" marB="0" anchor="ctr">
                    <a:lnL w="6350" cap="flat" cmpd="sng" algn="ctr">
                      <a:solidFill>
                        <a:srgbClr val="BFBFBF"/>
                      </a:solidFill>
                      <a:prstDash val="solid"/>
                      <a:round/>
                      <a:headEnd type="none" w="med" len="med"/>
                      <a:tailEnd type="none" w="med" len="med"/>
                    </a:lnL>
                    <a:lnR w="25400" cap="flat" cmpd="dbl"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noFill/>
                  </a:tcPr>
                </a:tc>
                <a:tc>
                  <a:txBody>
                    <a:bodyPr/>
                    <a:lstStyle/>
                    <a:p>
                      <a:pPr algn="ctr" fontAlgn="ctr"/>
                      <a:r>
                        <a:rPr lang="en-US" sz="1400" b="0" i="0" u="none" strike="noStrike">
                          <a:solidFill>
                            <a:srgbClr val="000000"/>
                          </a:solidFill>
                          <a:effectLst/>
                          <a:latin typeface="Calibri" panose="020F0502020204030204" pitchFamily="34" charset="0"/>
                        </a:rPr>
                        <a:t>380</a:t>
                      </a:r>
                    </a:p>
                  </a:txBody>
                  <a:tcPr marL="7403" marR="7403" marT="7403" marB="0" anchor="ctr">
                    <a:lnL w="25400" cap="flat" cmpd="dbl" algn="ctr">
                      <a:solidFill>
                        <a:srgbClr val="A6A6A6"/>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noFill/>
                  </a:tcPr>
                </a:tc>
                <a:tc>
                  <a:txBody>
                    <a:bodyPr/>
                    <a:lstStyle/>
                    <a:p>
                      <a:pPr algn="ctr" fontAlgn="ctr"/>
                      <a:r>
                        <a:rPr lang="en-US" sz="1400" b="0" i="0" u="none" strike="noStrike">
                          <a:solidFill>
                            <a:srgbClr val="000000"/>
                          </a:solidFill>
                          <a:effectLst/>
                          <a:latin typeface="Calibri" panose="020F0502020204030204" pitchFamily="34" charset="0"/>
                        </a:rPr>
                        <a:t>22</a:t>
                      </a:r>
                    </a:p>
                  </a:txBody>
                  <a:tcPr marL="7403" marR="7403" marT="7403" marB="0" anchor="ctr">
                    <a:lnL w="6350" cap="flat" cmpd="sng" algn="ctr">
                      <a:solidFill>
                        <a:srgbClr val="BFBFBF"/>
                      </a:solidFill>
                      <a:prstDash val="solid"/>
                      <a:round/>
                      <a:headEnd type="none" w="med" len="med"/>
                      <a:tailEnd type="none" w="med" len="med"/>
                    </a:lnL>
                    <a:lnR w="25400" cap="flat" cmpd="dbl"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noFill/>
                  </a:tcPr>
                </a:tc>
                <a:tc>
                  <a:txBody>
                    <a:bodyPr/>
                    <a:lstStyle/>
                    <a:p>
                      <a:pPr algn="ctr" fontAlgn="ctr"/>
                      <a:r>
                        <a:rPr lang="en-US" sz="1400" b="0" i="0" u="none" strike="noStrike">
                          <a:solidFill>
                            <a:srgbClr val="000000"/>
                          </a:solidFill>
                          <a:effectLst/>
                          <a:latin typeface="Calibri" panose="020F0502020204030204" pitchFamily="34" charset="0"/>
                        </a:rPr>
                        <a:t>7,014</a:t>
                      </a:r>
                    </a:p>
                  </a:txBody>
                  <a:tcPr marL="7403" marR="7403" marT="7403" marB="0" anchor="ctr">
                    <a:lnL w="25400" cap="flat" cmpd="dbl" algn="ctr">
                      <a:solidFill>
                        <a:srgbClr val="A6A6A6"/>
                      </a:solidFill>
                      <a:prstDash val="solid"/>
                      <a:round/>
                      <a:headEnd type="none" w="med" len="med"/>
                      <a:tailEnd type="none" w="med" len="med"/>
                    </a:lnL>
                    <a:lnR>
                      <a:noFill/>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noFill/>
                  </a:tcPr>
                </a:tc>
                <a:extLst>
                  <a:ext uri="{0D108BD9-81ED-4DB2-BD59-A6C34878D82A}">
                    <a16:rowId xmlns:a16="http://schemas.microsoft.com/office/drawing/2014/main" val="2130512592"/>
                  </a:ext>
                </a:extLst>
              </a:tr>
            </a:tbl>
          </a:graphicData>
        </a:graphic>
      </p:graphicFrame>
    </p:spTree>
    <p:extLst>
      <p:ext uri="{BB962C8B-B14F-4D97-AF65-F5344CB8AC3E}">
        <p14:creationId xmlns:p14="http://schemas.microsoft.com/office/powerpoint/2010/main" val="29819506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11782" y="745744"/>
            <a:ext cx="10059465" cy="242213"/>
          </a:xfrm>
        </p:spPr>
        <p:txBody>
          <a:bodyPr/>
          <a:lstStyle/>
          <a:p>
            <a:r>
              <a:rPr lang="en-US" dirty="0"/>
              <a:t>Curricular Impact of ERCs, FY 2007–2023*</a:t>
            </a:r>
          </a:p>
        </p:txBody>
      </p:sp>
      <p:sp>
        <p:nvSpPr>
          <p:cNvPr id="4" name="Slide Number Placeholder 3"/>
          <p:cNvSpPr>
            <a:spLocks noGrp="1"/>
          </p:cNvSpPr>
          <p:nvPr>
            <p:ph type="sldNum" sz="quarter" idx="12"/>
          </p:nvPr>
        </p:nvSpPr>
        <p:spPr/>
        <p:txBody>
          <a:bodyPr/>
          <a:lstStyle/>
          <a:p>
            <a:r>
              <a:rPr lang="en-US">
                <a:solidFill>
                  <a:prstClr val="black"/>
                </a:solidFill>
              </a:rPr>
              <a:t>4</a:t>
            </a:r>
          </a:p>
        </p:txBody>
      </p:sp>
      <p:sp>
        <p:nvSpPr>
          <p:cNvPr id="5" name="Text Box 20"/>
          <p:cNvSpPr txBox="1">
            <a:spLocks noChangeArrowheads="1"/>
          </p:cNvSpPr>
          <p:nvPr/>
        </p:nvSpPr>
        <p:spPr bwMode="auto">
          <a:xfrm>
            <a:off x="1311782" y="5381879"/>
            <a:ext cx="6560294" cy="523875"/>
          </a:xfrm>
          <a:prstGeom prst="rect">
            <a:avLst/>
          </a:prstGeom>
          <a:noFill/>
          <a:ln w="9525">
            <a:noFill/>
            <a:miter lim="800000"/>
            <a:headEnd/>
            <a:tailEnd/>
          </a:ln>
        </p:spPr>
        <p:txBody>
          <a:bodyPr wrap="square">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spcBef>
                <a:spcPct val="50000"/>
              </a:spcBef>
            </a:pPr>
            <a:r>
              <a:rPr lang="en-US" sz="1200" i="1"/>
              <a:t>* Does not include centers from the Earthquake Technology Sector</a:t>
            </a:r>
          </a:p>
          <a:p>
            <a:pPr>
              <a:spcBef>
                <a:spcPct val="50000"/>
              </a:spcBef>
            </a:pPr>
            <a:r>
              <a:rPr lang="en-US" sz="1200" i="1"/>
              <a:t>** Data collection of curricular impacts started in 2007</a:t>
            </a:r>
          </a:p>
        </p:txBody>
      </p:sp>
      <p:graphicFrame>
        <p:nvGraphicFramePr>
          <p:cNvPr id="6" name="Table 5">
            <a:extLst>
              <a:ext uri="{FF2B5EF4-FFF2-40B4-BE49-F238E27FC236}">
                <a16:creationId xmlns:a16="http://schemas.microsoft.com/office/drawing/2014/main" id="{B95C22E8-6969-D1DE-E32D-EEBA5B736984}"/>
              </a:ext>
            </a:extLst>
          </p:cNvPr>
          <p:cNvGraphicFramePr>
            <a:graphicFrameLocks noGrp="1"/>
          </p:cNvGraphicFramePr>
          <p:nvPr>
            <p:extLst>
              <p:ext uri="{D42A27DB-BD31-4B8C-83A1-F6EECF244321}">
                <p14:modId xmlns:p14="http://schemas.microsoft.com/office/powerpoint/2010/main" val="2881090052"/>
              </p:ext>
            </p:extLst>
          </p:nvPr>
        </p:nvGraphicFramePr>
        <p:xfrm>
          <a:off x="1311782" y="1476121"/>
          <a:ext cx="9634703" cy="3627440"/>
        </p:xfrm>
        <a:graphic>
          <a:graphicData uri="http://schemas.openxmlformats.org/drawingml/2006/table">
            <a:tbl>
              <a:tblPr/>
              <a:tblGrid>
                <a:gridCol w="3842325">
                  <a:extLst>
                    <a:ext uri="{9D8B030D-6E8A-4147-A177-3AD203B41FA5}">
                      <a16:colId xmlns:a16="http://schemas.microsoft.com/office/drawing/2014/main" val="392754409"/>
                    </a:ext>
                  </a:extLst>
                </a:gridCol>
                <a:gridCol w="1054473">
                  <a:extLst>
                    <a:ext uri="{9D8B030D-6E8A-4147-A177-3AD203B41FA5}">
                      <a16:colId xmlns:a16="http://schemas.microsoft.com/office/drawing/2014/main" val="4254264699"/>
                    </a:ext>
                  </a:extLst>
                </a:gridCol>
                <a:gridCol w="1068917">
                  <a:extLst>
                    <a:ext uri="{9D8B030D-6E8A-4147-A177-3AD203B41FA5}">
                      <a16:colId xmlns:a16="http://schemas.microsoft.com/office/drawing/2014/main" val="1642058148"/>
                    </a:ext>
                  </a:extLst>
                </a:gridCol>
                <a:gridCol w="1054473">
                  <a:extLst>
                    <a:ext uri="{9D8B030D-6E8A-4147-A177-3AD203B41FA5}">
                      <a16:colId xmlns:a16="http://schemas.microsoft.com/office/drawing/2014/main" val="2051815870"/>
                    </a:ext>
                  </a:extLst>
                </a:gridCol>
                <a:gridCol w="1068917">
                  <a:extLst>
                    <a:ext uri="{9D8B030D-6E8A-4147-A177-3AD203B41FA5}">
                      <a16:colId xmlns:a16="http://schemas.microsoft.com/office/drawing/2014/main" val="3646758025"/>
                    </a:ext>
                  </a:extLst>
                </a:gridCol>
                <a:gridCol w="1545598">
                  <a:extLst>
                    <a:ext uri="{9D8B030D-6E8A-4147-A177-3AD203B41FA5}">
                      <a16:colId xmlns:a16="http://schemas.microsoft.com/office/drawing/2014/main" val="2804425106"/>
                    </a:ext>
                  </a:extLst>
                </a:gridCol>
              </a:tblGrid>
              <a:tr h="601489">
                <a:tc>
                  <a:txBody>
                    <a:bodyPr/>
                    <a:lstStyle/>
                    <a:p>
                      <a:pPr algn="l" rtl="0" fontAlgn="ctr"/>
                      <a:r>
                        <a:rPr lang="en-US" sz="1000" b="1" i="0" u="none" strike="noStrike">
                          <a:solidFill>
                            <a:srgbClr val="7C4A8B"/>
                          </a:solidFill>
                          <a:effectLst/>
                          <a:latin typeface="Calibri" panose="020F0502020204030204" pitchFamily="34" charset="0"/>
                        </a:rPr>
                        <a:t> </a:t>
                      </a:r>
                    </a:p>
                  </a:txBody>
                  <a:tcPr marL="7403" marR="7403" marT="7403" marB="0" anchor="ctr">
                    <a:lnL>
                      <a:noFill/>
                    </a:lnL>
                    <a:lnR w="25400" cap="flat" cmpd="dbl" algn="ctr">
                      <a:solidFill>
                        <a:srgbClr val="BFBFBF"/>
                      </a:solidFill>
                      <a:prstDash val="solid"/>
                      <a:round/>
                      <a:headEnd type="none" w="med" len="med"/>
                      <a:tailEnd type="none" w="med" len="med"/>
                    </a:lnR>
                    <a:lnT w="6350" cap="flat" cmpd="sng" algn="ctr">
                      <a:solidFill>
                        <a:srgbClr val="A6A6A6"/>
                      </a:solidFill>
                      <a:prstDash val="solid"/>
                      <a:round/>
                      <a:headEnd type="none" w="med" len="med"/>
                      <a:tailEnd type="none" w="med" len="med"/>
                    </a:lnT>
                    <a:lnB w="19050" cap="flat" cmpd="sng" algn="ctr">
                      <a:solidFill>
                        <a:srgbClr val="7C4A8B"/>
                      </a:solidFill>
                      <a:prstDash val="solid"/>
                      <a:round/>
                      <a:headEnd type="none" w="med" len="med"/>
                      <a:tailEnd type="none" w="med" len="med"/>
                    </a:lnB>
                    <a:noFill/>
                  </a:tcPr>
                </a:tc>
                <a:tc gridSpan="2">
                  <a:txBody>
                    <a:bodyPr/>
                    <a:lstStyle/>
                    <a:p>
                      <a:pPr algn="ctr" rtl="0" fontAlgn="ctr"/>
                      <a:r>
                        <a:rPr lang="en-US" sz="1400" b="1" i="0" u="none" strike="noStrike">
                          <a:solidFill>
                            <a:srgbClr val="7C4A8B"/>
                          </a:solidFill>
                          <a:effectLst/>
                          <a:latin typeface="Calibri" panose="020F0502020204030204" pitchFamily="34" charset="0"/>
                        </a:rPr>
                        <a:t>FY 2023</a:t>
                      </a:r>
                      <a:br>
                        <a:rPr lang="en-US" sz="1400" b="1" i="0" u="none" strike="noStrike">
                          <a:solidFill>
                            <a:srgbClr val="7C4A8B"/>
                          </a:solidFill>
                          <a:effectLst/>
                          <a:latin typeface="Calibri" panose="020F0502020204030204" pitchFamily="34" charset="0"/>
                        </a:rPr>
                      </a:br>
                      <a:r>
                        <a:rPr lang="en-US" sz="1400" b="0" i="0" u="none" strike="noStrike">
                          <a:solidFill>
                            <a:srgbClr val="7C4A8B"/>
                          </a:solidFill>
                          <a:effectLst/>
                          <a:latin typeface="Calibri" panose="020F0502020204030204" pitchFamily="34" charset="0"/>
                        </a:rPr>
                        <a:t>(18 ERCs)</a:t>
                      </a:r>
                      <a:endParaRPr lang="en-US" sz="1400" b="1" i="0" u="none" strike="noStrike">
                        <a:solidFill>
                          <a:srgbClr val="7C4A8B"/>
                        </a:solidFill>
                        <a:effectLst/>
                        <a:latin typeface="Calibri" panose="020F0502020204030204" pitchFamily="34" charset="0"/>
                      </a:endParaRPr>
                    </a:p>
                  </a:txBody>
                  <a:tcPr marL="7403" marR="7403" marT="7403" marB="0" anchor="ctr">
                    <a:lnL w="25400" cap="flat" cmpd="dbl" algn="ctr">
                      <a:solidFill>
                        <a:srgbClr val="BFBFBF"/>
                      </a:solidFill>
                      <a:prstDash val="solid"/>
                      <a:round/>
                      <a:headEnd type="none" w="med" len="med"/>
                      <a:tailEnd type="none" w="med" len="med"/>
                    </a:lnL>
                    <a:lnR w="25400" cap="flat" cmpd="dbl" algn="ctr">
                      <a:solidFill>
                        <a:srgbClr val="BFBFBF"/>
                      </a:solidFill>
                      <a:prstDash val="solid"/>
                      <a:round/>
                      <a:headEnd type="none" w="med" len="med"/>
                      <a:tailEnd type="none" w="med" len="med"/>
                    </a:lnR>
                    <a:lnT w="6350" cap="flat" cmpd="sng" algn="ctr">
                      <a:solidFill>
                        <a:srgbClr val="A6A6A6"/>
                      </a:solidFill>
                      <a:prstDash val="solid"/>
                      <a:round/>
                      <a:headEnd type="none" w="med" len="med"/>
                      <a:tailEnd type="none" w="med" len="med"/>
                    </a:lnT>
                    <a:lnB w="19050" cap="flat" cmpd="sng" algn="ctr">
                      <a:solidFill>
                        <a:srgbClr val="7C4A8B"/>
                      </a:solidFill>
                      <a:prstDash val="solid"/>
                      <a:round/>
                      <a:headEnd type="none" w="med" len="med"/>
                      <a:tailEnd type="none" w="med" len="med"/>
                    </a:lnB>
                    <a:noFill/>
                  </a:tcPr>
                </a:tc>
                <a:tc hMerge="1">
                  <a:txBody>
                    <a:bodyPr/>
                    <a:lstStyle/>
                    <a:p>
                      <a:endParaRPr lang="en-US"/>
                    </a:p>
                  </a:txBody>
                  <a:tcPr/>
                </a:tc>
                <a:tc gridSpan="2">
                  <a:txBody>
                    <a:bodyPr/>
                    <a:lstStyle/>
                    <a:p>
                      <a:pPr algn="ctr" rtl="0" fontAlgn="ctr"/>
                      <a:r>
                        <a:rPr lang="en-US" sz="1400" b="1" i="0" u="none" strike="noStrike">
                          <a:solidFill>
                            <a:srgbClr val="7C4A8B"/>
                          </a:solidFill>
                          <a:effectLst/>
                          <a:latin typeface="Calibri" panose="020F0502020204030204" pitchFamily="34" charset="0"/>
                        </a:rPr>
                        <a:t>FY 2018–2022 Annualized</a:t>
                      </a:r>
                    </a:p>
                  </a:txBody>
                  <a:tcPr marL="7403" marR="7403" marT="7403" marB="0" anchor="ctr">
                    <a:lnL w="25400" cap="flat" cmpd="dbl" algn="ctr">
                      <a:solidFill>
                        <a:srgbClr val="BFBFBF"/>
                      </a:solidFill>
                      <a:prstDash val="solid"/>
                      <a:round/>
                      <a:headEnd type="none" w="med" len="med"/>
                      <a:tailEnd type="none" w="med" len="med"/>
                    </a:lnL>
                    <a:lnR w="25400" cap="flat" cmpd="dbl" algn="ctr">
                      <a:solidFill>
                        <a:srgbClr val="BFBFBF"/>
                      </a:solidFill>
                      <a:prstDash val="solid"/>
                      <a:round/>
                      <a:headEnd type="none" w="med" len="med"/>
                      <a:tailEnd type="none" w="med" len="med"/>
                    </a:lnR>
                    <a:lnT w="6350" cap="flat" cmpd="sng" algn="ctr">
                      <a:solidFill>
                        <a:srgbClr val="A6A6A6"/>
                      </a:solidFill>
                      <a:prstDash val="solid"/>
                      <a:round/>
                      <a:headEnd type="none" w="med" len="med"/>
                      <a:tailEnd type="none" w="med" len="med"/>
                    </a:lnT>
                    <a:lnB w="19050" cap="flat" cmpd="sng" algn="ctr">
                      <a:solidFill>
                        <a:srgbClr val="7C4A8B"/>
                      </a:solidFill>
                      <a:prstDash val="solid"/>
                      <a:round/>
                      <a:headEnd type="none" w="med" len="med"/>
                      <a:tailEnd type="none" w="med" len="med"/>
                    </a:lnB>
                    <a:noFill/>
                  </a:tcPr>
                </a:tc>
                <a:tc hMerge="1">
                  <a:txBody>
                    <a:bodyPr/>
                    <a:lstStyle/>
                    <a:p>
                      <a:endParaRPr lang="en-US"/>
                    </a:p>
                  </a:txBody>
                  <a:tcPr/>
                </a:tc>
                <a:tc>
                  <a:txBody>
                    <a:bodyPr/>
                    <a:lstStyle/>
                    <a:p>
                      <a:pPr algn="ctr" rtl="0" fontAlgn="ctr"/>
                      <a:r>
                        <a:rPr lang="en-US" sz="1400" b="1" i="0" u="none" strike="noStrike">
                          <a:solidFill>
                            <a:srgbClr val="7C4A8B"/>
                          </a:solidFill>
                          <a:effectLst/>
                          <a:latin typeface="Calibri" panose="020F0502020204030204" pitchFamily="34" charset="0"/>
                        </a:rPr>
                        <a:t>FY 2007–2023 </a:t>
                      </a:r>
                      <a:br>
                        <a:rPr lang="en-US" sz="1400" b="1" i="0" u="none" strike="noStrike">
                          <a:solidFill>
                            <a:srgbClr val="7C4A8B"/>
                          </a:solidFill>
                          <a:effectLst/>
                          <a:latin typeface="Calibri" panose="020F0502020204030204" pitchFamily="34" charset="0"/>
                        </a:rPr>
                      </a:br>
                      <a:r>
                        <a:rPr lang="en-US" sz="1400" b="0" i="0" u="none" strike="noStrike">
                          <a:solidFill>
                            <a:srgbClr val="7C4A8B"/>
                          </a:solidFill>
                          <a:effectLst/>
                          <a:latin typeface="Calibri" panose="020F0502020204030204" pitchFamily="34" charset="0"/>
                        </a:rPr>
                        <a:t>(47 ERCs)</a:t>
                      </a:r>
                      <a:endParaRPr lang="en-US" sz="1400" b="1" i="0" u="none" strike="noStrike">
                        <a:solidFill>
                          <a:srgbClr val="7C4A8B"/>
                        </a:solidFill>
                        <a:effectLst/>
                        <a:latin typeface="Calibri" panose="020F0502020204030204" pitchFamily="34" charset="0"/>
                      </a:endParaRPr>
                    </a:p>
                  </a:txBody>
                  <a:tcPr marL="7403" marR="7403" marT="7403" marB="0" anchor="ctr">
                    <a:lnL w="25400" cap="flat" cmpd="dbl" algn="ctr">
                      <a:solidFill>
                        <a:srgbClr val="BFBFBF"/>
                      </a:solidFill>
                      <a:prstDash val="solid"/>
                      <a:round/>
                      <a:headEnd type="none" w="med" len="med"/>
                      <a:tailEnd type="none" w="med" len="med"/>
                    </a:lnL>
                    <a:lnR>
                      <a:noFill/>
                    </a:lnR>
                    <a:lnT w="6350" cap="flat" cmpd="sng" algn="ctr">
                      <a:solidFill>
                        <a:srgbClr val="A6A6A6"/>
                      </a:solidFill>
                      <a:prstDash val="solid"/>
                      <a:round/>
                      <a:headEnd type="none" w="med" len="med"/>
                      <a:tailEnd type="none" w="med" len="med"/>
                    </a:lnT>
                    <a:lnB w="19050" cap="flat" cmpd="sng" algn="ctr">
                      <a:solidFill>
                        <a:srgbClr val="7C4A8B"/>
                      </a:solidFill>
                      <a:prstDash val="solid"/>
                      <a:round/>
                      <a:headEnd type="none" w="med" len="med"/>
                      <a:tailEnd type="none" w="med" len="med"/>
                    </a:lnB>
                    <a:noFill/>
                  </a:tcPr>
                </a:tc>
                <a:extLst>
                  <a:ext uri="{0D108BD9-81ED-4DB2-BD59-A6C34878D82A}">
                    <a16:rowId xmlns:a16="http://schemas.microsoft.com/office/drawing/2014/main" val="3270896072"/>
                  </a:ext>
                </a:extLst>
              </a:tr>
              <a:tr h="851338">
                <a:tc>
                  <a:txBody>
                    <a:bodyPr/>
                    <a:lstStyle/>
                    <a:p>
                      <a:pPr algn="l" rtl="0" fontAlgn="ctr"/>
                      <a:r>
                        <a:rPr lang="en-US" sz="1400" b="1" i="1" u="none" strike="noStrike">
                          <a:solidFill>
                            <a:srgbClr val="7C4A8B"/>
                          </a:solidFill>
                          <a:effectLst/>
                          <a:highlight>
                            <a:srgbClr val="DBC9E1"/>
                          </a:highlight>
                          <a:latin typeface="Calibri" panose="020F0502020204030204" pitchFamily="34" charset="0"/>
                        </a:rPr>
                        <a:t>New and Ongoing Courses, Workshops, </a:t>
                      </a:r>
                      <a:br>
                        <a:rPr lang="en-US" sz="1400" b="1" i="1" u="none" strike="noStrike">
                          <a:solidFill>
                            <a:srgbClr val="7C4A8B"/>
                          </a:solidFill>
                          <a:effectLst/>
                          <a:highlight>
                            <a:srgbClr val="DBC9E1"/>
                          </a:highlight>
                          <a:latin typeface="Calibri" panose="020F0502020204030204" pitchFamily="34" charset="0"/>
                        </a:rPr>
                      </a:br>
                      <a:r>
                        <a:rPr lang="en-US" sz="1400" b="1" i="1" u="none" strike="noStrike">
                          <a:solidFill>
                            <a:srgbClr val="7C4A8B"/>
                          </a:solidFill>
                          <a:effectLst/>
                          <a:highlight>
                            <a:srgbClr val="DBC9E1"/>
                          </a:highlight>
                          <a:latin typeface="Calibri" panose="020F0502020204030204" pitchFamily="34" charset="0"/>
                        </a:rPr>
                        <a:t> Short Courses, Webinars, and Textbooks </a:t>
                      </a:r>
                      <a:br>
                        <a:rPr lang="en-US" sz="1400" b="1" i="1" u="none" strike="noStrike">
                          <a:solidFill>
                            <a:srgbClr val="7C4A8B"/>
                          </a:solidFill>
                          <a:effectLst/>
                          <a:highlight>
                            <a:srgbClr val="DBC9E1"/>
                          </a:highlight>
                          <a:latin typeface="Calibri" panose="020F0502020204030204" pitchFamily="34" charset="0"/>
                        </a:rPr>
                      </a:br>
                      <a:r>
                        <a:rPr lang="en-US" sz="1400" b="1" i="1" u="none" strike="noStrike">
                          <a:solidFill>
                            <a:srgbClr val="7C4A8B"/>
                          </a:solidFill>
                          <a:effectLst/>
                          <a:highlight>
                            <a:srgbClr val="DBC9E1"/>
                          </a:highlight>
                          <a:latin typeface="Calibri" panose="020F0502020204030204" pitchFamily="34" charset="0"/>
                        </a:rPr>
                        <a:t> Based on ERC Research</a:t>
                      </a:r>
                    </a:p>
                  </a:txBody>
                  <a:tcPr marL="88835" marR="7403" marT="7403" marB="0" anchor="ctr">
                    <a:lnL>
                      <a:noFill/>
                    </a:lnL>
                    <a:lnR w="25400" cap="flat" cmpd="dbl" algn="ctr">
                      <a:solidFill>
                        <a:srgbClr val="BFBFBF"/>
                      </a:solidFill>
                      <a:prstDash val="solid"/>
                      <a:round/>
                      <a:headEnd type="none" w="med" len="med"/>
                      <a:tailEnd type="none" w="med" len="med"/>
                    </a:lnR>
                    <a:lnT w="19050" cap="flat" cmpd="sng" algn="ctr">
                      <a:solidFill>
                        <a:srgbClr val="7C4A8B"/>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BC9E1"/>
                    </a:solidFill>
                  </a:tcPr>
                </a:tc>
                <a:tc>
                  <a:txBody>
                    <a:bodyPr/>
                    <a:lstStyle/>
                    <a:p>
                      <a:pPr algn="ctr" rtl="0" fontAlgn="ctr"/>
                      <a:r>
                        <a:rPr lang="en-US" sz="1400" b="1" i="1" u="none" strike="noStrike">
                          <a:solidFill>
                            <a:srgbClr val="7C4A8B"/>
                          </a:solidFill>
                          <a:effectLst/>
                          <a:highlight>
                            <a:srgbClr val="DBC9E1"/>
                          </a:highlight>
                          <a:latin typeface="Calibri" panose="020F0502020204030204" pitchFamily="34" charset="0"/>
                        </a:rPr>
                        <a:t>Total</a:t>
                      </a:r>
                    </a:p>
                  </a:txBody>
                  <a:tcPr marL="7403" marR="7403" marT="7403" marB="0" anchor="ctr">
                    <a:lnL w="25400" cap="flat" cmpd="dbl"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9050" cap="flat" cmpd="sng" algn="ctr">
                      <a:solidFill>
                        <a:srgbClr val="7C4A8B"/>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BC9E1"/>
                    </a:solidFill>
                  </a:tcPr>
                </a:tc>
                <a:tc>
                  <a:txBody>
                    <a:bodyPr/>
                    <a:lstStyle/>
                    <a:p>
                      <a:pPr algn="ctr" rtl="0" fontAlgn="ctr"/>
                      <a:r>
                        <a:rPr lang="en-US" sz="1400" b="1" i="1" u="none" strike="noStrike">
                          <a:solidFill>
                            <a:srgbClr val="7C4A8B"/>
                          </a:solidFill>
                          <a:effectLst/>
                          <a:highlight>
                            <a:srgbClr val="DBC9E1"/>
                          </a:highlight>
                          <a:latin typeface="Calibri" panose="020F0502020204030204" pitchFamily="34" charset="0"/>
                        </a:rPr>
                        <a:t>Per Center</a:t>
                      </a:r>
                    </a:p>
                  </a:txBody>
                  <a:tcPr marL="7403" marR="7403" marT="7403" marB="0" anchor="ctr">
                    <a:lnL w="6350" cap="flat" cmpd="sng" algn="ctr">
                      <a:solidFill>
                        <a:srgbClr val="BFBFBF"/>
                      </a:solidFill>
                      <a:prstDash val="solid"/>
                      <a:round/>
                      <a:headEnd type="none" w="med" len="med"/>
                      <a:tailEnd type="none" w="med" len="med"/>
                    </a:lnL>
                    <a:lnR w="25400" cap="flat" cmpd="dbl" algn="ctr">
                      <a:solidFill>
                        <a:srgbClr val="BFBFBF"/>
                      </a:solidFill>
                      <a:prstDash val="solid"/>
                      <a:round/>
                      <a:headEnd type="none" w="med" len="med"/>
                      <a:tailEnd type="none" w="med" len="med"/>
                    </a:lnR>
                    <a:lnT w="19050" cap="flat" cmpd="sng" algn="ctr">
                      <a:solidFill>
                        <a:srgbClr val="7C4A8B"/>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BC9E1"/>
                    </a:solidFill>
                  </a:tcPr>
                </a:tc>
                <a:tc>
                  <a:txBody>
                    <a:bodyPr/>
                    <a:lstStyle/>
                    <a:p>
                      <a:pPr algn="ctr" rtl="0" fontAlgn="ctr"/>
                      <a:r>
                        <a:rPr lang="en-US" sz="1400" b="1" i="1" u="none" strike="noStrike">
                          <a:solidFill>
                            <a:srgbClr val="7C4A8B"/>
                          </a:solidFill>
                          <a:effectLst/>
                          <a:highlight>
                            <a:srgbClr val="DBC9E1"/>
                          </a:highlight>
                          <a:latin typeface="Calibri" panose="020F0502020204030204" pitchFamily="34" charset="0"/>
                        </a:rPr>
                        <a:t>Total</a:t>
                      </a:r>
                    </a:p>
                  </a:txBody>
                  <a:tcPr marL="7403" marR="7403" marT="7403" marB="0" anchor="ctr">
                    <a:lnL w="25400" cap="flat" cmpd="dbl"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9050" cap="flat" cmpd="sng" algn="ctr">
                      <a:solidFill>
                        <a:srgbClr val="7C4A8B"/>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BC9E1"/>
                    </a:solidFill>
                  </a:tcPr>
                </a:tc>
                <a:tc>
                  <a:txBody>
                    <a:bodyPr/>
                    <a:lstStyle/>
                    <a:p>
                      <a:pPr algn="ctr" rtl="0" fontAlgn="ctr"/>
                      <a:r>
                        <a:rPr lang="en-US" sz="1400" b="1" i="1" u="none" strike="noStrike">
                          <a:solidFill>
                            <a:srgbClr val="7C4A8B"/>
                          </a:solidFill>
                          <a:effectLst/>
                          <a:highlight>
                            <a:srgbClr val="DBC9E1"/>
                          </a:highlight>
                          <a:latin typeface="Calibri" panose="020F0502020204030204" pitchFamily="34" charset="0"/>
                        </a:rPr>
                        <a:t>Per Center</a:t>
                      </a:r>
                    </a:p>
                  </a:txBody>
                  <a:tcPr marL="7403" marR="7403" marT="7403" marB="0" anchor="ctr">
                    <a:lnL w="6350" cap="flat" cmpd="sng" algn="ctr">
                      <a:solidFill>
                        <a:srgbClr val="BFBFBF"/>
                      </a:solidFill>
                      <a:prstDash val="solid"/>
                      <a:round/>
                      <a:headEnd type="none" w="med" len="med"/>
                      <a:tailEnd type="none" w="med" len="med"/>
                    </a:lnL>
                    <a:lnR w="25400" cap="flat" cmpd="dbl" algn="ctr">
                      <a:solidFill>
                        <a:srgbClr val="BFBFBF"/>
                      </a:solidFill>
                      <a:prstDash val="solid"/>
                      <a:round/>
                      <a:headEnd type="none" w="med" len="med"/>
                      <a:tailEnd type="none" w="med" len="med"/>
                    </a:lnR>
                    <a:lnT w="19050" cap="flat" cmpd="sng" algn="ctr">
                      <a:solidFill>
                        <a:srgbClr val="7C4A8B"/>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BC9E1"/>
                    </a:solidFill>
                  </a:tcPr>
                </a:tc>
                <a:tc>
                  <a:txBody>
                    <a:bodyPr/>
                    <a:lstStyle/>
                    <a:p>
                      <a:pPr algn="ctr" rtl="0" fontAlgn="ctr"/>
                      <a:r>
                        <a:rPr lang="en-US" sz="1400" b="1" i="1" u="none" strike="noStrike">
                          <a:solidFill>
                            <a:srgbClr val="7C4A8B"/>
                          </a:solidFill>
                          <a:effectLst/>
                          <a:highlight>
                            <a:srgbClr val="DBC9E1"/>
                          </a:highlight>
                          <a:latin typeface="Calibri" panose="020F0502020204030204" pitchFamily="34" charset="0"/>
                        </a:rPr>
                        <a:t>Total</a:t>
                      </a:r>
                    </a:p>
                  </a:txBody>
                  <a:tcPr marL="7403" marR="7403" marT="7403" marB="0" anchor="ctr">
                    <a:lnL w="25400" cap="flat" cmpd="dbl" algn="ctr">
                      <a:solidFill>
                        <a:srgbClr val="BFBFBF"/>
                      </a:solidFill>
                      <a:prstDash val="solid"/>
                      <a:round/>
                      <a:headEnd type="none" w="med" len="med"/>
                      <a:tailEnd type="none" w="med" len="med"/>
                    </a:lnL>
                    <a:lnR>
                      <a:noFill/>
                    </a:lnR>
                    <a:lnT w="19050" cap="flat" cmpd="sng" algn="ctr">
                      <a:solidFill>
                        <a:srgbClr val="7C4A8B"/>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BC9E1"/>
                    </a:solidFill>
                  </a:tcPr>
                </a:tc>
                <a:extLst>
                  <a:ext uri="{0D108BD9-81ED-4DB2-BD59-A6C34878D82A}">
                    <a16:rowId xmlns:a16="http://schemas.microsoft.com/office/drawing/2014/main" val="1789056244"/>
                  </a:ext>
                </a:extLst>
              </a:tr>
              <a:tr h="351640">
                <a:tc>
                  <a:txBody>
                    <a:bodyPr/>
                    <a:lstStyle/>
                    <a:p>
                      <a:pPr algn="l" rtl="0" fontAlgn="ctr"/>
                      <a:r>
                        <a:rPr lang="en-US" sz="1400" b="0" i="0" u="none" strike="noStrike">
                          <a:solidFill>
                            <a:srgbClr val="000000"/>
                          </a:solidFill>
                          <a:effectLst/>
                          <a:latin typeface="Calibri" panose="020F0502020204030204" pitchFamily="34" charset="0"/>
                        </a:rPr>
                        <a:t>With Engineered-System Focus</a:t>
                      </a:r>
                    </a:p>
                  </a:txBody>
                  <a:tcPr marL="177671" marR="7403" marT="7403" marB="0" anchor="ctr">
                    <a:lnL>
                      <a:noFill/>
                    </a:lnL>
                    <a:lnR w="25400" cap="flat" cmpd="dbl" algn="ctr">
                      <a:solidFill>
                        <a:srgbClr val="A6A6A6"/>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1400" b="0" i="0" u="none" strike="noStrike">
                          <a:solidFill>
                            <a:srgbClr val="000000"/>
                          </a:solidFill>
                          <a:effectLst/>
                          <a:latin typeface="Calibri" panose="020F0502020204030204" pitchFamily="34" charset="0"/>
                        </a:rPr>
                        <a:t>172</a:t>
                      </a:r>
                    </a:p>
                  </a:txBody>
                  <a:tcPr marL="7403" marR="7403" marT="7403" marB="0" anchor="ctr">
                    <a:lnL w="25400" cap="flat" cmpd="dbl"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A6A6A6"/>
                      </a:solidFill>
                      <a:prstDash val="solid"/>
                      <a:round/>
                      <a:headEnd type="none" w="med" len="med"/>
                      <a:tailEnd type="none" w="med" len="med"/>
                    </a:lnB>
                    <a:noFill/>
                  </a:tcPr>
                </a:tc>
                <a:tc>
                  <a:txBody>
                    <a:bodyPr/>
                    <a:lstStyle/>
                    <a:p>
                      <a:pPr algn="ctr" fontAlgn="ctr"/>
                      <a:r>
                        <a:rPr lang="en-US" sz="1400" b="0" i="0" u="none" strike="noStrike">
                          <a:solidFill>
                            <a:srgbClr val="000000"/>
                          </a:solidFill>
                          <a:effectLst/>
                          <a:latin typeface="Calibri" panose="020F0502020204030204" pitchFamily="34" charset="0"/>
                        </a:rPr>
                        <a:t>10</a:t>
                      </a:r>
                    </a:p>
                  </a:txBody>
                  <a:tcPr marL="7403" marR="7403" marT="7403" marB="0" anchor="ctr">
                    <a:lnL w="6350" cap="flat" cmpd="sng" algn="ctr">
                      <a:solidFill>
                        <a:srgbClr val="A6A6A6"/>
                      </a:solidFill>
                      <a:prstDash val="solid"/>
                      <a:round/>
                      <a:headEnd type="none" w="med" len="med"/>
                      <a:tailEnd type="none" w="med" len="med"/>
                    </a:lnL>
                    <a:lnR w="25400" cap="flat" cmpd="dbl" algn="ctr">
                      <a:solidFill>
                        <a:srgbClr val="A6A6A6"/>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A6A6A6"/>
                      </a:solidFill>
                      <a:prstDash val="solid"/>
                      <a:round/>
                      <a:headEnd type="none" w="med" len="med"/>
                      <a:tailEnd type="none" w="med" len="med"/>
                    </a:lnB>
                    <a:noFill/>
                  </a:tcPr>
                </a:tc>
                <a:tc>
                  <a:txBody>
                    <a:bodyPr/>
                    <a:lstStyle/>
                    <a:p>
                      <a:pPr algn="ctr" fontAlgn="ctr"/>
                      <a:r>
                        <a:rPr lang="en-US" sz="1400" b="0" i="0" u="none" strike="noStrike">
                          <a:solidFill>
                            <a:srgbClr val="000000"/>
                          </a:solidFill>
                          <a:effectLst/>
                          <a:latin typeface="Calibri" panose="020F0502020204030204" pitchFamily="34" charset="0"/>
                        </a:rPr>
                        <a:t>272</a:t>
                      </a:r>
                    </a:p>
                  </a:txBody>
                  <a:tcPr marL="7403" marR="7403" marT="7403" marB="0" anchor="ctr">
                    <a:lnL w="25400" cap="flat" cmpd="dbl"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A6A6A6"/>
                      </a:solidFill>
                      <a:prstDash val="solid"/>
                      <a:round/>
                      <a:headEnd type="none" w="med" len="med"/>
                      <a:tailEnd type="none" w="med" len="med"/>
                    </a:lnB>
                    <a:noFill/>
                  </a:tcPr>
                </a:tc>
                <a:tc>
                  <a:txBody>
                    <a:bodyPr/>
                    <a:lstStyle/>
                    <a:p>
                      <a:pPr algn="ctr" fontAlgn="ctr"/>
                      <a:r>
                        <a:rPr lang="en-US" sz="1400" b="0" i="0" u="none" strike="noStrike">
                          <a:solidFill>
                            <a:srgbClr val="000000"/>
                          </a:solidFill>
                          <a:effectLst/>
                          <a:latin typeface="Calibri" panose="020F0502020204030204" pitchFamily="34" charset="0"/>
                        </a:rPr>
                        <a:t>16</a:t>
                      </a:r>
                    </a:p>
                  </a:txBody>
                  <a:tcPr marL="7403" marR="7403" marT="7403" marB="0" anchor="ctr">
                    <a:lnL w="6350" cap="flat" cmpd="sng" algn="ctr">
                      <a:solidFill>
                        <a:srgbClr val="A6A6A6"/>
                      </a:solidFill>
                      <a:prstDash val="solid"/>
                      <a:round/>
                      <a:headEnd type="none" w="med" len="med"/>
                      <a:tailEnd type="none" w="med" len="med"/>
                    </a:lnL>
                    <a:lnR w="25400" cap="flat" cmpd="dbl" algn="ctr">
                      <a:solidFill>
                        <a:srgbClr val="A6A6A6"/>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A6A6A6"/>
                      </a:solidFill>
                      <a:prstDash val="solid"/>
                      <a:round/>
                      <a:headEnd type="none" w="med" len="med"/>
                      <a:tailEnd type="none" w="med" len="med"/>
                    </a:lnB>
                    <a:noFill/>
                  </a:tcPr>
                </a:tc>
                <a:tc>
                  <a:txBody>
                    <a:bodyPr/>
                    <a:lstStyle/>
                    <a:p>
                      <a:pPr algn="ctr" fontAlgn="ctr"/>
                      <a:r>
                        <a:rPr lang="en-US" sz="1400" b="0" i="0" u="none" strike="noStrike">
                          <a:solidFill>
                            <a:srgbClr val="000000"/>
                          </a:solidFill>
                          <a:effectLst/>
                          <a:latin typeface="Calibri" panose="020F0502020204030204" pitchFamily="34" charset="0"/>
                        </a:rPr>
                        <a:t>4,652</a:t>
                      </a:r>
                    </a:p>
                  </a:txBody>
                  <a:tcPr marL="7403" marR="7403" marT="7403" marB="0" anchor="ctr">
                    <a:lnL w="25400" cap="flat" cmpd="dbl" algn="ctr">
                      <a:solidFill>
                        <a:srgbClr val="A6A6A6"/>
                      </a:solidFill>
                      <a:prstDash val="solid"/>
                      <a:round/>
                      <a:headEnd type="none" w="med" len="med"/>
                      <a:tailEnd type="none" w="med" len="med"/>
                    </a:lnL>
                    <a:lnR>
                      <a:noFill/>
                    </a:lnR>
                    <a:lnT w="6350" cap="flat" cmpd="sng" algn="ctr">
                      <a:solidFill>
                        <a:srgbClr val="BFBFBF"/>
                      </a:solidFill>
                      <a:prstDash val="solid"/>
                      <a:round/>
                      <a:headEnd type="none" w="med" len="med"/>
                      <a:tailEnd type="none" w="med" len="med"/>
                    </a:lnT>
                    <a:lnB w="6350" cap="flat" cmpd="sng" algn="ctr">
                      <a:solidFill>
                        <a:srgbClr val="A6A6A6"/>
                      </a:solidFill>
                      <a:prstDash val="solid"/>
                      <a:round/>
                      <a:headEnd type="none" w="med" len="med"/>
                      <a:tailEnd type="none" w="med" len="med"/>
                    </a:lnB>
                    <a:noFill/>
                  </a:tcPr>
                </a:tc>
                <a:extLst>
                  <a:ext uri="{0D108BD9-81ED-4DB2-BD59-A6C34878D82A}">
                    <a16:rowId xmlns:a16="http://schemas.microsoft.com/office/drawing/2014/main" val="101442045"/>
                  </a:ext>
                </a:extLst>
              </a:tr>
              <a:tr h="333132">
                <a:tc>
                  <a:txBody>
                    <a:bodyPr/>
                    <a:lstStyle/>
                    <a:p>
                      <a:pPr algn="l" rtl="0" fontAlgn="ctr"/>
                      <a:r>
                        <a:rPr lang="en-US" sz="1400" b="0" i="0" u="none" strike="noStrike">
                          <a:solidFill>
                            <a:srgbClr val="000000"/>
                          </a:solidFill>
                          <a:effectLst/>
                          <a:latin typeface="Calibri" panose="020F0502020204030204" pitchFamily="34" charset="0"/>
                        </a:rPr>
                        <a:t>With Multidisciplinary Content</a:t>
                      </a:r>
                    </a:p>
                  </a:txBody>
                  <a:tcPr marL="177671" marR="7403" marT="7403" marB="0" anchor="ctr">
                    <a:lnL>
                      <a:noFill/>
                    </a:lnL>
                    <a:lnR w="25400" cap="flat" cmpd="dbl" algn="ctr">
                      <a:solidFill>
                        <a:srgbClr val="A6A6A6"/>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1400" b="0" i="0" u="none" strike="noStrike">
                          <a:solidFill>
                            <a:srgbClr val="000000"/>
                          </a:solidFill>
                          <a:effectLst/>
                          <a:latin typeface="Calibri" panose="020F0502020204030204" pitchFamily="34" charset="0"/>
                        </a:rPr>
                        <a:t>230</a:t>
                      </a:r>
                    </a:p>
                  </a:txBody>
                  <a:tcPr marL="7403" marR="7403" marT="7403" marB="0" anchor="ctr">
                    <a:lnL w="25400" cap="flat" cmpd="dbl"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noFill/>
                  </a:tcPr>
                </a:tc>
                <a:tc>
                  <a:txBody>
                    <a:bodyPr/>
                    <a:lstStyle/>
                    <a:p>
                      <a:pPr algn="ctr" fontAlgn="ctr"/>
                      <a:r>
                        <a:rPr lang="en-US" sz="1400" b="0" i="0" u="none" strike="noStrike">
                          <a:solidFill>
                            <a:srgbClr val="000000"/>
                          </a:solidFill>
                          <a:effectLst/>
                          <a:latin typeface="Calibri" panose="020F0502020204030204" pitchFamily="34" charset="0"/>
                        </a:rPr>
                        <a:t>13</a:t>
                      </a:r>
                    </a:p>
                  </a:txBody>
                  <a:tcPr marL="7403" marR="7403" marT="7403" marB="0" anchor="ctr">
                    <a:lnL w="6350" cap="flat" cmpd="sng" algn="ctr">
                      <a:solidFill>
                        <a:srgbClr val="A6A6A6"/>
                      </a:solidFill>
                      <a:prstDash val="solid"/>
                      <a:round/>
                      <a:headEnd type="none" w="med" len="med"/>
                      <a:tailEnd type="none" w="med" len="med"/>
                    </a:lnL>
                    <a:lnR w="25400" cap="flat" cmpd="dbl"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noFill/>
                  </a:tcPr>
                </a:tc>
                <a:tc>
                  <a:txBody>
                    <a:bodyPr/>
                    <a:lstStyle/>
                    <a:p>
                      <a:pPr algn="ctr" fontAlgn="ctr"/>
                      <a:r>
                        <a:rPr lang="en-US" sz="1400" b="0" i="0" u="none" strike="noStrike">
                          <a:solidFill>
                            <a:srgbClr val="000000"/>
                          </a:solidFill>
                          <a:effectLst/>
                          <a:latin typeface="Calibri" panose="020F0502020204030204" pitchFamily="34" charset="0"/>
                        </a:rPr>
                        <a:t>246</a:t>
                      </a:r>
                    </a:p>
                  </a:txBody>
                  <a:tcPr marL="7403" marR="7403" marT="7403" marB="0" anchor="ctr">
                    <a:lnL w="25400" cap="flat" cmpd="dbl"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noFill/>
                  </a:tcPr>
                </a:tc>
                <a:tc>
                  <a:txBody>
                    <a:bodyPr/>
                    <a:lstStyle/>
                    <a:p>
                      <a:pPr algn="ctr" fontAlgn="ctr"/>
                      <a:r>
                        <a:rPr lang="en-US" sz="1400" b="0" i="0" u="none" strike="noStrike">
                          <a:solidFill>
                            <a:srgbClr val="000000"/>
                          </a:solidFill>
                          <a:effectLst/>
                          <a:latin typeface="Calibri" panose="020F0502020204030204" pitchFamily="34" charset="0"/>
                        </a:rPr>
                        <a:t>14</a:t>
                      </a:r>
                    </a:p>
                  </a:txBody>
                  <a:tcPr marL="7403" marR="7403" marT="7403" marB="0" anchor="ctr">
                    <a:lnL w="6350" cap="flat" cmpd="sng" algn="ctr">
                      <a:solidFill>
                        <a:srgbClr val="A6A6A6"/>
                      </a:solidFill>
                      <a:prstDash val="solid"/>
                      <a:round/>
                      <a:headEnd type="none" w="med" len="med"/>
                      <a:tailEnd type="none" w="med" len="med"/>
                    </a:lnL>
                    <a:lnR w="25400" cap="flat" cmpd="dbl"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noFill/>
                  </a:tcPr>
                </a:tc>
                <a:tc>
                  <a:txBody>
                    <a:bodyPr/>
                    <a:lstStyle/>
                    <a:p>
                      <a:pPr algn="ctr" fontAlgn="ctr"/>
                      <a:r>
                        <a:rPr lang="en-US" sz="1400" b="0" i="0" u="none" strike="noStrike">
                          <a:solidFill>
                            <a:srgbClr val="000000"/>
                          </a:solidFill>
                          <a:effectLst/>
                          <a:latin typeface="Calibri" panose="020F0502020204030204" pitchFamily="34" charset="0"/>
                        </a:rPr>
                        <a:t>4,185</a:t>
                      </a:r>
                    </a:p>
                  </a:txBody>
                  <a:tcPr marL="7403" marR="7403" marT="7403" marB="0" anchor="ctr">
                    <a:lnL w="25400" cap="flat" cmpd="dbl" algn="ctr">
                      <a:solidFill>
                        <a:srgbClr val="A6A6A6"/>
                      </a:solidFill>
                      <a:prstDash val="solid"/>
                      <a:round/>
                      <a:headEnd type="none" w="med" len="med"/>
                      <a:tailEnd type="none" w="med" len="med"/>
                    </a:lnL>
                    <a:lnR>
                      <a:noFill/>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noFill/>
                  </a:tcPr>
                </a:tc>
                <a:extLst>
                  <a:ext uri="{0D108BD9-81ED-4DB2-BD59-A6C34878D82A}">
                    <a16:rowId xmlns:a16="http://schemas.microsoft.com/office/drawing/2014/main" val="2976947573"/>
                  </a:ext>
                </a:extLst>
              </a:tr>
              <a:tr h="360893">
                <a:tc>
                  <a:txBody>
                    <a:bodyPr/>
                    <a:lstStyle/>
                    <a:p>
                      <a:pPr algn="l" rtl="0" fontAlgn="ctr"/>
                      <a:r>
                        <a:rPr lang="en-US" sz="1400" b="0" i="0" u="none" strike="noStrike">
                          <a:solidFill>
                            <a:srgbClr val="000000"/>
                          </a:solidFill>
                          <a:effectLst/>
                          <a:latin typeface="Calibri" panose="020F0502020204030204" pitchFamily="34" charset="0"/>
                        </a:rPr>
                        <a:t>Offered at Undergraduate Level</a:t>
                      </a:r>
                    </a:p>
                  </a:txBody>
                  <a:tcPr marL="177671" marR="7403" marT="7403" marB="0" anchor="ctr">
                    <a:lnL>
                      <a:noFill/>
                    </a:lnL>
                    <a:lnR w="25400" cap="flat" cmpd="dbl" algn="ctr">
                      <a:solidFill>
                        <a:srgbClr val="A6A6A6"/>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1400" b="0" i="0" u="none" strike="noStrike">
                          <a:solidFill>
                            <a:srgbClr val="000000"/>
                          </a:solidFill>
                          <a:effectLst/>
                          <a:latin typeface="Calibri" panose="020F0502020204030204" pitchFamily="34" charset="0"/>
                        </a:rPr>
                        <a:t>196</a:t>
                      </a:r>
                    </a:p>
                  </a:txBody>
                  <a:tcPr marL="7403" marR="7403" marT="7403" marB="0" anchor="ctr">
                    <a:lnL w="25400" cap="flat" cmpd="dbl"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noFill/>
                  </a:tcPr>
                </a:tc>
                <a:tc>
                  <a:txBody>
                    <a:bodyPr/>
                    <a:lstStyle/>
                    <a:p>
                      <a:pPr algn="ctr" fontAlgn="ctr"/>
                      <a:r>
                        <a:rPr lang="en-US" sz="1400" b="0" i="0" u="none" strike="noStrike">
                          <a:solidFill>
                            <a:srgbClr val="000000"/>
                          </a:solidFill>
                          <a:effectLst/>
                          <a:latin typeface="Calibri" panose="020F0502020204030204" pitchFamily="34" charset="0"/>
                        </a:rPr>
                        <a:t>11</a:t>
                      </a:r>
                    </a:p>
                  </a:txBody>
                  <a:tcPr marL="7403" marR="7403" marT="7403" marB="0" anchor="ctr">
                    <a:lnL w="6350" cap="flat" cmpd="sng" algn="ctr">
                      <a:solidFill>
                        <a:srgbClr val="A6A6A6"/>
                      </a:solidFill>
                      <a:prstDash val="solid"/>
                      <a:round/>
                      <a:headEnd type="none" w="med" len="med"/>
                      <a:tailEnd type="none" w="med" len="med"/>
                    </a:lnL>
                    <a:lnR w="25400" cap="flat" cmpd="dbl"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noFill/>
                  </a:tcPr>
                </a:tc>
                <a:tc>
                  <a:txBody>
                    <a:bodyPr/>
                    <a:lstStyle/>
                    <a:p>
                      <a:pPr algn="ctr" fontAlgn="ctr"/>
                      <a:r>
                        <a:rPr lang="en-US" sz="1400" b="0" i="0" u="none" strike="noStrike">
                          <a:solidFill>
                            <a:srgbClr val="000000"/>
                          </a:solidFill>
                          <a:effectLst/>
                          <a:latin typeface="Calibri" panose="020F0502020204030204" pitchFamily="34" charset="0"/>
                        </a:rPr>
                        <a:t>201</a:t>
                      </a:r>
                    </a:p>
                  </a:txBody>
                  <a:tcPr marL="7403" marR="7403" marT="7403" marB="0" anchor="ctr">
                    <a:lnL w="25400" cap="flat" cmpd="dbl"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noFill/>
                  </a:tcPr>
                </a:tc>
                <a:tc>
                  <a:txBody>
                    <a:bodyPr/>
                    <a:lstStyle/>
                    <a:p>
                      <a:pPr algn="ctr" fontAlgn="ctr"/>
                      <a:r>
                        <a:rPr lang="en-US" sz="1400" b="0" i="0" u="none" strike="noStrike">
                          <a:solidFill>
                            <a:srgbClr val="000000"/>
                          </a:solidFill>
                          <a:effectLst/>
                          <a:latin typeface="Calibri" panose="020F0502020204030204" pitchFamily="34" charset="0"/>
                        </a:rPr>
                        <a:t>12</a:t>
                      </a:r>
                    </a:p>
                  </a:txBody>
                  <a:tcPr marL="7403" marR="7403" marT="7403" marB="0" anchor="ctr">
                    <a:lnL w="6350" cap="flat" cmpd="sng" algn="ctr">
                      <a:solidFill>
                        <a:srgbClr val="A6A6A6"/>
                      </a:solidFill>
                      <a:prstDash val="solid"/>
                      <a:round/>
                      <a:headEnd type="none" w="med" len="med"/>
                      <a:tailEnd type="none" w="med" len="med"/>
                    </a:lnL>
                    <a:lnR w="25400" cap="flat" cmpd="dbl"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noFill/>
                  </a:tcPr>
                </a:tc>
                <a:tc>
                  <a:txBody>
                    <a:bodyPr/>
                    <a:lstStyle/>
                    <a:p>
                      <a:pPr algn="ctr" fontAlgn="ctr"/>
                      <a:r>
                        <a:rPr lang="en-US" sz="1400" b="0" i="0" u="none" strike="noStrike">
                          <a:solidFill>
                            <a:srgbClr val="000000"/>
                          </a:solidFill>
                          <a:effectLst/>
                          <a:latin typeface="Calibri" panose="020F0502020204030204" pitchFamily="34" charset="0"/>
                        </a:rPr>
                        <a:t>3,076</a:t>
                      </a:r>
                    </a:p>
                  </a:txBody>
                  <a:tcPr marL="7403" marR="7403" marT="7403" marB="0" anchor="ctr">
                    <a:lnL w="25400" cap="flat" cmpd="dbl" algn="ctr">
                      <a:solidFill>
                        <a:srgbClr val="A6A6A6"/>
                      </a:solidFill>
                      <a:prstDash val="solid"/>
                      <a:round/>
                      <a:headEnd type="none" w="med" len="med"/>
                      <a:tailEnd type="none" w="med" len="med"/>
                    </a:lnL>
                    <a:lnR>
                      <a:noFill/>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noFill/>
                  </a:tcPr>
                </a:tc>
                <a:extLst>
                  <a:ext uri="{0D108BD9-81ED-4DB2-BD59-A6C34878D82A}">
                    <a16:rowId xmlns:a16="http://schemas.microsoft.com/office/drawing/2014/main" val="2965842433"/>
                  </a:ext>
                </a:extLst>
              </a:tr>
              <a:tr h="342386">
                <a:tc>
                  <a:txBody>
                    <a:bodyPr/>
                    <a:lstStyle/>
                    <a:p>
                      <a:pPr algn="l" rtl="0" fontAlgn="ctr"/>
                      <a:r>
                        <a:rPr lang="en-US" sz="1400" b="0" i="0" u="none" strike="noStrike">
                          <a:solidFill>
                            <a:srgbClr val="000000"/>
                          </a:solidFill>
                          <a:effectLst/>
                          <a:latin typeface="Calibri" panose="020F0502020204030204" pitchFamily="34" charset="0"/>
                        </a:rPr>
                        <a:t>Offered at Graduate Level</a:t>
                      </a:r>
                    </a:p>
                  </a:txBody>
                  <a:tcPr marL="177671" marR="7403" marT="7403" marB="0" anchor="ctr">
                    <a:lnL>
                      <a:noFill/>
                    </a:lnL>
                    <a:lnR w="25400" cap="flat" cmpd="dbl" algn="ctr">
                      <a:solidFill>
                        <a:srgbClr val="A6A6A6"/>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1400" b="0" i="0" u="none" strike="noStrike">
                          <a:solidFill>
                            <a:srgbClr val="000000"/>
                          </a:solidFill>
                          <a:effectLst/>
                          <a:latin typeface="Calibri" panose="020F0502020204030204" pitchFamily="34" charset="0"/>
                        </a:rPr>
                        <a:t>252</a:t>
                      </a:r>
                    </a:p>
                  </a:txBody>
                  <a:tcPr marL="7403" marR="7403" marT="7403" marB="0" anchor="ctr">
                    <a:lnL w="25400" cap="flat" cmpd="dbl"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noFill/>
                  </a:tcPr>
                </a:tc>
                <a:tc>
                  <a:txBody>
                    <a:bodyPr/>
                    <a:lstStyle/>
                    <a:p>
                      <a:pPr algn="ctr" fontAlgn="ctr"/>
                      <a:r>
                        <a:rPr lang="en-US" sz="1400" b="0" i="0" u="none" strike="noStrike">
                          <a:solidFill>
                            <a:srgbClr val="000000"/>
                          </a:solidFill>
                          <a:effectLst/>
                          <a:latin typeface="Calibri" panose="020F0502020204030204" pitchFamily="34" charset="0"/>
                        </a:rPr>
                        <a:t>14</a:t>
                      </a:r>
                    </a:p>
                  </a:txBody>
                  <a:tcPr marL="7403" marR="7403" marT="7403" marB="0" anchor="ctr">
                    <a:lnL w="6350" cap="flat" cmpd="sng" algn="ctr">
                      <a:solidFill>
                        <a:srgbClr val="A6A6A6"/>
                      </a:solidFill>
                      <a:prstDash val="solid"/>
                      <a:round/>
                      <a:headEnd type="none" w="med" len="med"/>
                      <a:tailEnd type="none" w="med" len="med"/>
                    </a:lnL>
                    <a:lnR w="25400" cap="flat" cmpd="dbl"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noFill/>
                  </a:tcPr>
                </a:tc>
                <a:tc>
                  <a:txBody>
                    <a:bodyPr/>
                    <a:lstStyle/>
                    <a:p>
                      <a:pPr algn="ctr" fontAlgn="ctr"/>
                      <a:r>
                        <a:rPr lang="en-US" sz="1400" b="0" i="0" u="none" strike="noStrike">
                          <a:solidFill>
                            <a:srgbClr val="000000"/>
                          </a:solidFill>
                          <a:effectLst/>
                          <a:latin typeface="Calibri" panose="020F0502020204030204" pitchFamily="34" charset="0"/>
                        </a:rPr>
                        <a:t>263</a:t>
                      </a:r>
                    </a:p>
                  </a:txBody>
                  <a:tcPr marL="7403" marR="7403" marT="7403" marB="0" anchor="ctr">
                    <a:lnL w="25400" cap="flat" cmpd="dbl"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noFill/>
                  </a:tcPr>
                </a:tc>
                <a:tc>
                  <a:txBody>
                    <a:bodyPr/>
                    <a:lstStyle/>
                    <a:p>
                      <a:pPr algn="ctr" fontAlgn="ctr"/>
                      <a:r>
                        <a:rPr lang="en-US" sz="1400" b="0" i="0" u="none" strike="noStrike">
                          <a:solidFill>
                            <a:srgbClr val="000000"/>
                          </a:solidFill>
                          <a:effectLst/>
                          <a:latin typeface="Calibri" panose="020F0502020204030204" pitchFamily="34" charset="0"/>
                        </a:rPr>
                        <a:t>15</a:t>
                      </a:r>
                    </a:p>
                  </a:txBody>
                  <a:tcPr marL="7403" marR="7403" marT="7403" marB="0" anchor="ctr">
                    <a:lnL w="6350" cap="flat" cmpd="sng" algn="ctr">
                      <a:solidFill>
                        <a:srgbClr val="A6A6A6"/>
                      </a:solidFill>
                      <a:prstDash val="solid"/>
                      <a:round/>
                      <a:headEnd type="none" w="med" len="med"/>
                      <a:tailEnd type="none" w="med" len="med"/>
                    </a:lnL>
                    <a:lnR w="25400" cap="flat" cmpd="dbl"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noFill/>
                  </a:tcPr>
                </a:tc>
                <a:tc>
                  <a:txBody>
                    <a:bodyPr/>
                    <a:lstStyle/>
                    <a:p>
                      <a:pPr algn="ctr" fontAlgn="ctr"/>
                      <a:r>
                        <a:rPr lang="en-US" sz="1400" b="0" i="0" u="none" strike="noStrike">
                          <a:solidFill>
                            <a:srgbClr val="000000"/>
                          </a:solidFill>
                          <a:effectLst/>
                          <a:latin typeface="Calibri" panose="020F0502020204030204" pitchFamily="34" charset="0"/>
                        </a:rPr>
                        <a:t>4,109</a:t>
                      </a:r>
                    </a:p>
                  </a:txBody>
                  <a:tcPr marL="7403" marR="7403" marT="7403" marB="0" anchor="ctr">
                    <a:lnL w="25400" cap="flat" cmpd="dbl" algn="ctr">
                      <a:solidFill>
                        <a:srgbClr val="A6A6A6"/>
                      </a:solidFill>
                      <a:prstDash val="solid"/>
                      <a:round/>
                      <a:headEnd type="none" w="med" len="med"/>
                      <a:tailEnd type="none" w="med" len="med"/>
                    </a:lnL>
                    <a:lnR>
                      <a:noFill/>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noFill/>
                  </a:tcPr>
                </a:tc>
                <a:extLst>
                  <a:ext uri="{0D108BD9-81ED-4DB2-BD59-A6C34878D82A}">
                    <a16:rowId xmlns:a16="http://schemas.microsoft.com/office/drawing/2014/main" val="3237340603"/>
                  </a:ext>
                </a:extLst>
              </a:tr>
              <a:tr h="342386">
                <a:tc>
                  <a:txBody>
                    <a:bodyPr/>
                    <a:lstStyle/>
                    <a:p>
                      <a:pPr algn="l" rtl="0" fontAlgn="ctr"/>
                      <a:r>
                        <a:rPr lang="en-US" sz="1400" b="0" i="0" u="none" strike="noStrike">
                          <a:solidFill>
                            <a:srgbClr val="000000"/>
                          </a:solidFill>
                          <a:effectLst/>
                          <a:latin typeface="Calibri" panose="020F0502020204030204" pitchFamily="34" charset="0"/>
                        </a:rPr>
                        <a:t>Used at More Than One ERC Institution</a:t>
                      </a:r>
                    </a:p>
                  </a:txBody>
                  <a:tcPr marL="177671" marR="7403" marT="7403" marB="0" anchor="ctr">
                    <a:lnL>
                      <a:noFill/>
                    </a:lnL>
                    <a:lnR w="25400" cap="flat" cmpd="dbl" algn="ctr">
                      <a:solidFill>
                        <a:srgbClr val="A6A6A6"/>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1400" b="0" i="0" u="none" strike="noStrike">
                          <a:solidFill>
                            <a:srgbClr val="000000"/>
                          </a:solidFill>
                          <a:effectLst/>
                          <a:latin typeface="Calibri" panose="020F0502020204030204" pitchFamily="34" charset="0"/>
                        </a:rPr>
                        <a:t>130</a:t>
                      </a:r>
                    </a:p>
                  </a:txBody>
                  <a:tcPr marL="7403" marR="7403" marT="7403" marB="0" anchor="ctr">
                    <a:lnL w="25400" cap="flat" cmpd="dbl"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noFill/>
                  </a:tcPr>
                </a:tc>
                <a:tc>
                  <a:txBody>
                    <a:bodyPr/>
                    <a:lstStyle/>
                    <a:p>
                      <a:pPr algn="ctr" fontAlgn="ctr"/>
                      <a:r>
                        <a:rPr lang="en-US" sz="1400" b="0" i="0" u="none" strike="noStrike">
                          <a:solidFill>
                            <a:srgbClr val="000000"/>
                          </a:solidFill>
                          <a:effectLst/>
                          <a:latin typeface="Calibri" panose="020F0502020204030204" pitchFamily="34" charset="0"/>
                        </a:rPr>
                        <a:t>7</a:t>
                      </a:r>
                    </a:p>
                  </a:txBody>
                  <a:tcPr marL="7403" marR="7403" marT="7403" marB="0" anchor="ctr">
                    <a:lnL w="6350" cap="flat" cmpd="sng" algn="ctr">
                      <a:solidFill>
                        <a:srgbClr val="A6A6A6"/>
                      </a:solidFill>
                      <a:prstDash val="solid"/>
                      <a:round/>
                      <a:headEnd type="none" w="med" len="med"/>
                      <a:tailEnd type="none" w="med" len="med"/>
                    </a:lnL>
                    <a:lnR w="25400" cap="flat" cmpd="dbl"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noFill/>
                  </a:tcPr>
                </a:tc>
                <a:tc>
                  <a:txBody>
                    <a:bodyPr/>
                    <a:lstStyle/>
                    <a:p>
                      <a:pPr algn="ctr" fontAlgn="ctr"/>
                      <a:r>
                        <a:rPr lang="en-US" sz="1400" b="0" i="0" u="none" strike="noStrike">
                          <a:solidFill>
                            <a:srgbClr val="000000"/>
                          </a:solidFill>
                          <a:effectLst/>
                          <a:latin typeface="Calibri" panose="020F0502020204030204" pitchFamily="34" charset="0"/>
                        </a:rPr>
                        <a:t>147</a:t>
                      </a:r>
                    </a:p>
                  </a:txBody>
                  <a:tcPr marL="7403" marR="7403" marT="7403" marB="0" anchor="ctr">
                    <a:lnL w="25400" cap="flat" cmpd="dbl"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noFill/>
                  </a:tcPr>
                </a:tc>
                <a:tc>
                  <a:txBody>
                    <a:bodyPr/>
                    <a:lstStyle/>
                    <a:p>
                      <a:pPr algn="ctr" fontAlgn="ctr"/>
                      <a:r>
                        <a:rPr lang="en-US" sz="1400" b="0" i="0" u="none" strike="noStrike">
                          <a:solidFill>
                            <a:srgbClr val="000000"/>
                          </a:solidFill>
                          <a:effectLst/>
                          <a:latin typeface="Calibri" panose="020F0502020204030204" pitchFamily="34" charset="0"/>
                        </a:rPr>
                        <a:t>8</a:t>
                      </a:r>
                    </a:p>
                  </a:txBody>
                  <a:tcPr marL="7403" marR="7403" marT="7403" marB="0" anchor="ctr">
                    <a:lnL w="6350" cap="flat" cmpd="sng" algn="ctr">
                      <a:solidFill>
                        <a:srgbClr val="A6A6A6"/>
                      </a:solidFill>
                      <a:prstDash val="solid"/>
                      <a:round/>
                      <a:headEnd type="none" w="med" len="med"/>
                      <a:tailEnd type="none" w="med" len="med"/>
                    </a:lnL>
                    <a:lnR w="25400" cap="flat" cmpd="dbl"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noFill/>
                  </a:tcPr>
                </a:tc>
                <a:tc>
                  <a:txBody>
                    <a:bodyPr/>
                    <a:lstStyle/>
                    <a:p>
                      <a:pPr algn="ctr" fontAlgn="ctr"/>
                      <a:r>
                        <a:rPr lang="en-US" sz="1400" b="0" i="0" u="none" strike="noStrike">
                          <a:solidFill>
                            <a:srgbClr val="000000"/>
                          </a:solidFill>
                          <a:effectLst/>
                          <a:latin typeface="Calibri" panose="020F0502020204030204" pitchFamily="34" charset="0"/>
                        </a:rPr>
                        <a:t>1446</a:t>
                      </a:r>
                    </a:p>
                  </a:txBody>
                  <a:tcPr marL="7403" marR="7403" marT="7403" marB="0" anchor="ctr">
                    <a:lnL w="25400" cap="flat" cmpd="dbl" algn="ctr">
                      <a:solidFill>
                        <a:srgbClr val="A6A6A6"/>
                      </a:solidFill>
                      <a:prstDash val="solid"/>
                      <a:round/>
                      <a:headEnd type="none" w="med" len="med"/>
                      <a:tailEnd type="none" w="med" len="med"/>
                    </a:lnL>
                    <a:lnR>
                      <a:noFill/>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noFill/>
                  </a:tcPr>
                </a:tc>
                <a:extLst>
                  <a:ext uri="{0D108BD9-81ED-4DB2-BD59-A6C34878D82A}">
                    <a16:rowId xmlns:a16="http://schemas.microsoft.com/office/drawing/2014/main" val="4035035699"/>
                  </a:ext>
                </a:extLst>
              </a:tr>
              <a:tr h="444176">
                <a:tc>
                  <a:txBody>
                    <a:bodyPr/>
                    <a:lstStyle/>
                    <a:p>
                      <a:pPr algn="l" rtl="0" fontAlgn="ctr"/>
                      <a:r>
                        <a:rPr lang="en-US" sz="1400" b="0" i="0" u="none" strike="noStrike">
                          <a:solidFill>
                            <a:srgbClr val="000000"/>
                          </a:solidFill>
                          <a:effectLst/>
                          <a:latin typeface="Calibri" panose="020F0502020204030204" pitchFamily="34" charset="0"/>
                        </a:rPr>
                        <a:t>Team Taught by Faculty in More Than</a:t>
                      </a:r>
                      <a:br>
                        <a:rPr lang="en-US" sz="1400" b="0" i="0" u="none" strike="noStrike">
                          <a:solidFill>
                            <a:srgbClr val="000000"/>
                          </a:solidFill>
                          <a:effectLst/>
                          <a:latin typeface="Calibri" panose="020F0502020204030204" pitchFamily="34" charset="0"/>
                        </a:rPr>
                      </a:br>
                      <a:r>
                        <a:rPr lang="en-US" sz="1400" b="0" i="0" u="none" strike="noStrike">
                          <a:solidFill>
                            <a:srgbClr val="000000"/>
                          </a:solidFill>
                          <a:effectLst/>
                          <a:latin typeface="Calibri" panose="020F0502020204030204" pitchFamily="34" charset="0"/>
                        </a:rPr>
                        <a:t>  One Department</a:t>
                      </a:r>
                    </a:p>
                  </a:txBody>
                  <a:tcPr marL="177671" marR="7403" marT="7403" marB="0" anchor="ctr">
                    <a:lnL>
                      <a:noFill/>
                    </a:lnL>
                    <a:lnR w="25400" cap="flat" cmpd="dbl" algn="ctr">
                      <a:solidFill>
                        <a:srgbClr val="A6A6A6"/>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1400" b="0" i="0" u="none" strike="noStrike">
                          <a:solidFill>
                            <a:srgbClr val="000000"/>
                          </a:solidFill>
                          <a:effectLst/>
                          <a:latin typeface="Calibri" panose="020F0502020204030204" pitchFamily="34" charset="0"/>
                        </a:rPr>
                        <a:t>58</a:t>
                      </a:r>
                    </a:p>
                  </a:txBody>
                  <a:tcPr marL="7403" marR="7403" marT="7403" marB="0" anchor="ctr">
                    <a:lnL w="25400" cap="flat" cmpd="dbl"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noFill/>
                  </a:tcPr>
                </a:tc>
                <a:tc>
                  <a:txBody>
                    <a:bodyPr/>
                    <a:lstStyle/>
                    <a:p>
                      <a:pPr algn="ctr" fontAlgn="ctr"/>
                      <a:r>
                        <a:rPr lang="en-US" sz="1400" b="0" i="0" u="none" strike="noStrike">
                          <a:solidFill>
                            <a:srgbClr val="000000"/>
                          </a:solidFill>
                          <a:effectLst/>
                          <a:latin typeface="Calibri" panose="020F0502020204030204" pitchFamily="34" charset="0"/>
                        </a:rPr>
                        <a:t>3</a:t>
                      </a:r>
                    </a:p>
                  </a:txBody>
                  <a:tcPr marL="7403" marR="7403" marT="7403" marB="0" anchor="ctr">
                    <a:lnL w="6350" cap="flat" cmpd="sng" algn="ctr">
                      <a:solidFill>
                        <a:srgbClr val="A6A6A6"/>
                      </a:solidFill>
                      <a:prstDash val="solid"/>
                      <a:round/>
                      <a:headEnd type="none" w="med" len="med"/>
                      <a:tailEnd type="none" w="med" len="med"/>
                    </a:lnL>
                    <a:lnR w="25400" cap="flat" cmpd="dbl"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noFill/>
                  </a:tcPr>
                </a:tc>
                <a:tc>
                  <a:txBody>
                    <a:bodyPr/>
                    <a:lstStyle/>
                    <a:p>
                      <a:pPr algn="ctr" fontAlgn="ctr"/>
                      <a:r>
                        <a:rPr lang="en-US" sz="1400" b="0" i="0" u="none" strike="noStrike">
                          <a:solidFill>
                            <a:srgbClr val="000000"/>
                          </a:solidFill>
                          <a:effectLst/>
                          <a:latin typeface="Calibri" panose="020F0502020204030204" pitchFamily="34" charset="0"/>
                        </a:rPr>
                        <a:t>122</a:t>
                      </a:r>
                    </a:p>
                  </a:txBody>
                  <a:tcPr marL="7403" marR="7403" marT="7403" marB="0" anchor="ctr">
                    <a:lnL w="25400" cap="flat" cmpd="dbl"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noFill/>
                  </a:tcPr>
                </a:tc>
                <a:tc>
                  <a:txBody>
                    <a:bodyPr/>
                    <a:lstStyle/>
                    <a:p>
                      <a:pPr algn="ctr" fontAlgn="ctr"/>
                      <a:r>
                        <a:rPr lang="en-US" sz="1400" b="0" i="0" u="none" strike="noStrike">
                          <a:solidFill>
                            <a:srgbClr val="000000"/>
                          </a:solidFill>
                          <a:effectLst/>
                          <a:latin typeface="Calibri" panose="020F0502020204030204" pitchFamily="34" charset="0"/>
                        </a:rPr>
                        <a:t>7</a:t>
                      </a:r>
                    </a:p>
                  </a:txBody>
                  <a:tcPr marL="7403" marR="7403" marT="7403" marB="0" anchor="ctr">
                    <a:lnL w="6350" cap="flat" cmpd="sng" algn="ctr">
                      <a:solidFill>
                        <a:srgbClr val="A6A6A6"/>
                      </a:solidFill>
                      <a:prstDash val="solid"/>
                      <a:round/>
                      <a:headEnd type="none" w="med" len="med"/>
                      <a:tailEnd type="none" w="med" len="med"/>
                    </a:lnL>
                    <a:lnR w="25400" cap="flat" cmpd="dbl"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noFill/>
                  </a:tcPr>
                </a:tc>
                <a:tc>
                  <a:txBody>
                    <a:bodyPr/>
                    <a:lstStyle/>
                    <a:p>
                      <a:pPr algn="ctr" fontAlgn="ctr"/>
                      <a:r>
                        <a:rPr lang="en-US" sz="1400" b="0" i="0" u="none" strike="noStrike">
                          <a:solidFill>
                            <a:srgbClr val="000000"/>
                          </a:solidFill>
                          <a:effectLst/>
                          <a:latin typeface="Calibri" panose="020F0502020204030204" pitchFamily="34" charset="0"/>
                        </a:rPr>
                        <a:t>1256</a:t>
                      </a:r>
                    </a:p>
                  </a:txBody>
                  <a:tcPr marL="7403" marR="7403" marT="7403" marB="0" anchor="ctr">
                    <a:lnL w="25400" cap="flat" cmpd="dbl" algn="ctr">
                      <a:solidFill>
                        <a:srgbClr val="A6A6A6"/>
                      </a:solidFill>
                      <a:prstDash val="solid"/>
                      <a:round/>
                      <a:headEnd type="none" w="med" len="med"/>
                      <a:tailEnd type="none" w="med" len="med"/>
                    </a:lnL>
                    <a:lnR>
                      <a:noFill/>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noFill/>
                  </a:tcPr>
                </a:tc>
                <a:extLst>
                  <a:ext uri="{0D108BD9-81ED-4DB2-BD59-A6C34878D82A}">
                    <a16:rowId xmlns:a16="http://schemas.microsoft.com/office/drawing/2014/main" val="3519217425"/>
                  </a:ext>
                </a:extLst>
              </a:tr>
            </a:tbl>
          </a:graphicData>
        </a:graphic>
      </p:graphicFrame>
    </p:spTree>
    <p:extLst>
      <p:ext uri="{BB962C8B-B14F-4D97-AF65-F5344CB8AC3E}">
        <p14:creationId xmlns:p14="http://schemas.microsoft.com/office/powerpoint/2010/main" val="25881355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11782" y="745744"/>
            <a:ext cx="10059465" cy="242213"/>
          </a:xfrm>
        </p:spPr>
        <p:txBody>
          <a:bodyPr/>
          <a:lstStyle/>
          <a:p>
            <a:r>
              <a:rPr lang="en-US"/>
              <a:t>ERC Student Degrees, FY 1985–2023*</a:t>
            </a:r>
          </a:p>
        </p:txBody>
      </p:sp>
      <p:sp>
        <p:nvSpPr>
          <p:cNvPr id="4" name="Slide Number Placeholder 3"/>
          <p:cNvSpPr>
            <a:spLocks noGrp="1"/>
          </p:cNvSpPr>
          <p:nvPr>
            <p:ph type="sldNum" sz="quarter" idx="12"/>
          </p:nvPr>
        </p:nvSpPr>
        <p:spPr/>
        <p:txBody>
          <a:bodyPr/>
          <a:lstStyle/>
          <a:p>
            <a:r>
              <a:rPr lang="en-US">
                <a:solidFill>
                  <a:prstClr val="black"/>
                </a:solidFill>
              </a:rPr>
              <a:t>5</a:t>
            </a:r>
          </a:p>
        </p:txBody>
      </p:sp>
      <p:sp>
        <p:nvSpPr>
          <p:cNvPr id="6" name="Text Box 20"/>
          <p:cNvSpPr txBox="1">
            <a:spLocks noChangeArrowheads="1"/>
          </p:cNvSpPr>
          <p:nvPr/>
        </p:nvSpPr>
        <p:spPr bwMode="auto">
          <a:xfrm>
            <a:off x="1311782" y="4339787"/>
            <a:ext cx="5819095" cy="276999"/>
          </a:xfrm>
          <a:prstGeom prst="rect">
            <a:avLst/>
          </a:prstGeom>
          <a:noFill/>
          <a:ln w="9525">
            <a:noFill/>
            <a:miter lim="800000"/>
            <a:headEnd/>
            <a:tailEnd/>
          </a:ln>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spcBef>
                <a:spcPct val="50000"/>
              </a:spcBef>
            </a:pPr>
            <a:r>
              <a:rPr lang="en-US" sz="1200" i="1"/>
              <a:t>* Does not include centers from the Earthquake Technology Sector</a:t>
            </a:r>
          </a:p>
        </p:txBody>
      </p:sp>
      <p:graphicFrame>
        <p:nvGraphicFramePr>
          <p:cNvPr id="3" name="Table 2">
            <a:extLst>
              <a:ext uri="{FF2B5EF4-FFF2-40B4-BE49-F238E27FC236}">
                <a16:creationId xmlns:a16="http://schemas.microsoft.com/office/drawing/2014/main" id="{4E9FB2A9-09F3-2334-B53C-48FD2AE5B776}"/>
              </a:ext>
            </a:extLst>
          </p:cNvPr>
          <p:cNvGraphicFramePr>
            <a:graphicFrameLocks noGrp="1"/>
          </p:cNvGraphicFramePr>
          <p:nvPr>
            <p:extLst>
              <p:ext uri="{D42A27DB-BD31-4B8C-83A1-F6EECF244321}">
                <p14:modId xmlns:p14="http://schemas.microsoft.com/office/powerpoint/2010/main" val="1176229558"/>
              </p:ext>
            </p:extLst>
          </p:nvPr>
        </p:nvGraphicFramePr>
        <p:xfrm>
          <a:off x="1227434" y="1578409"/>
          <a:ext cx="9699316" cy="2447925"/>
        </p:xfrm>
        <a:graphic>
          <a:graphicData uri="http://schemas.openxmlformats.org/drawingml/2006/table">
            <a:tbl>
              <a:tblPr/>
              <a:tblGrid>
                <a:gridCol w="2923553">
                  <a:extLst>
                    <a:ext uri="{9D8B030D-6E8A-4147-A177-3AD203B41FA5}">
                      <a16:colId xmlns:a16="http://schemas.microsoft.com/office/drawing/2014/main" val="2693194144"/>
                    </a:ext>
                  </a:extLst>
                </a:gridCol>
                <a:gridCol w="1272605">
                  <a:extLst>
                    <a:ext uri="{9D8B030D-6E8A-4147-A177-3AD203B41FA5}">
                      <a16:colId xmlns:a16="http://schemas.microsoft.com/office/drawing/2014/main" val="3749668900"/>
                    </a:ext>
                  </a:extLst>
                </a:gridCol>
                <a:gridCol w="1289803">
                  <a:extLst>
                    <a:ext uri="{9D8B030D-6E8A-4147-A177-3AD203B41FA5}">
                      <a16:colId xmlns:a16="http://schemas.microsoft.com/office/drawing/2014/main" val="3027670317"/>
                    </a:ext>
                  </a:extLst>
                </a:gridCol>
                <a:gridCol w="1255408">
                  <a:extLst>
                    <a:ext uri="{9D8B030D-6E8A-4147-A177-3AD203B41FA5}">
                      <a16:colId xmlns:a16="http://schemas.microsoft.com/office/drawing/2014/main" val="4286337357"/>
                    </a:ext>
                  </a:extLst>
                </a:gridCol>
                <a:gridCol w="1289803">
                  <a:extLst>
                    <a:ext uri="{9D8B030D-6E8A-4147-A177-3AD203B41FA5}">
                      <a16:colId xmlns:a16="http://schemas.microsoft.com/office/drawing/2014/main" val="218590769"/>
                    </a:ext>
                  </a:extLst>
                </a:gridCol>
                <a:gridCol w="1668144">
                  <a:extLst>
                    <a:ext uri="{9D8B030D-6E8A-4147-A177-3AD203B41FA5}">
                      <a16:colId xmlns:a16="http://schemas.microsoft.com/office/drawing/2014/main" val="3996244780"/>
                    </a:ext>
                  </a:extLst>
                </a:gridCol>
              </a:tblGrid>
              <a:tr h="647700">
                <a:tc>
                  <a:txBody>
                    <a:bodyPr/>
                    <a:lstStyle/>
                    <a:p>
                      <a:pPr algn="l" rtl="0" fontAlgn="ctr"/>
                      <a:r>
                        <a:rPr lang="en-US" sz="1000" b="1" i="0" u="none" strike="noStrike">
                          <a:solidFill>
                            <a:srgbClr val="000000"/>
                          </a:solidFill>
                          <a:effectLst/>
                          <a:latin typeface="Calibri" panose="020F0502020204030204" pitchFamily="34" charset="0"/>
                        </a:rPr>
                        <a:t> </a:t>
                      </a:r>
                    </a:p>
                  </a:txBody>
                  <a:tcPr marL="7620" marR="7620" marT="7620" marB="0" anchor="ctr">
                    <a:lnL>
                      <a:noFill/>
                    </a:lnL>
                    <a:lnR w="25400" cap="flat" cmpd="dbl" algn="ctr">
                      <a:solidFill>
                        <a:srgbClr val="BFBFBF"/>
                      </a:solidFill>
                      <a:prstDash val="solid"/>
                      <a:round/>
                      <a:headEnd type="none" w="med" len="med"/>
                      <a:tailEnd type="none" w="med" len="med"/>
                    </a:lnR>
                    <a:lnT w="6350" cap="flat" cmpd="sng" algn="ctr">
                      <a:solidFill>
                        <a:srgbClr val="A6A6A6"/>
                      </a:solidFill>
                      <a:prstDash val="solid"/>
                      <a:round/>
                      <a:headEnd type="none" w="med" len="med"/>
                      <a:tailEnd type="none" w="med" len="med"/>
                    </a:lnT>
                    <a:lnB w="19050" cap="flat" cmpd="sng" algn="ctr">
                      <a:solidFill>
                        <a:srgbClr val="837F17"/>
                      </a:solidFill>
                      <a:prstDash val="solid"/>
                      <a:round/>
                      <a:headEnd type="none" w="med" len="med"/>
                      <a:tailEnd type="none" w="med" len="med"/>
                    </a:lnB>
                    <a:noFill/>
                  </a:tcPr>
                </a:tc>
                <a:tc gridSpan="2">
                  <a:txBody>
                    <a:bodyPr/>
                    <a:lstStyle/>
                    <a:p>
                      <a:pPr algn="ctr" rtl="0" fontAlgn="ctr"/>
                      <a:r>
                        <a:rPr lang="en-US" sz="1400" b="1" i="0" u="none" strike="noStrike">
                          <a:solidFill>
                            <a:srgbClr val="837F17"/>
                          </a:solidFill>
                          <a:effectLst/>
                          <a:latin typeface="Calibri" panose="020F0502020204030204" pitchFamily="34" charset="0"/>
                        </a:rPr>
                        <a:t>FY 2023</a:t>
                      </a:r>
                      <a:br>
                        <a:rPr lang="en-US" sz="1400" b="1" i="0" u="none" strike="noStrike">
                          <a:solidFill>
                            <a:srgbClr val="837F17"/>
                          </a:solidFill>
                          <a:effectLst/>
                          <a:latin typeface="Calibri" panose="020F0502020204030204" pitchFamily="34" charset="0"/>
                        </a:rPr>
                      </a:br>
                      <a:r>
                        <a:rPr lang="en-US" sz="1400" b="0" i="0" u="none" strike="noStrike">
                          <a:solidFill>
                            <a:srgbClr val="837F17"/>
                          </a:solidFill>
                          <a:effectLst/>
                          <a:latin typeface="Calibri" panose="020F0502020204030204" pitchFamily="34" charset="0"/>
                        </a:rPr>
                        <a:t>(18 ERCs)</a:t>
                      </a:r>
                      <a:endParaRPr lang="en-US" sz="1400" b="1" i="0" u="none" strike="noStrike">
                        <a:solidFill>
                          <a:srgbClr val="837F17"/>
                        </a:solidFill>
                        <a:effectLst/>
                        <a:latin typeface="Calibri" panose="020F0502020204030204" pitchFamily="34" charset="0"/>
                      </a:endParaRPr>
                    </a:p>
                  </a:txBody>
                  <a:tcPr marL="7620" marR="7620" marT="7620" marB="0" anchor="ctr">
                    <a:lnL w="25400" cap="flat" cmpd="dbl" algn="ctr">
                      <a:solidFill>
                        <a:srgbClr val="BFBFBF"/>
                      </a:solidFill>
                      <a:prstDash val="solid"/>
                      <a:round/>
                      <a:headEnd type="none" w="med" len="med"/>
                      <a:tailEnd type="none" w="med" len="med"/>
                    </a:lnL>
                    <a:lnR w="25400" cap="flat" cmpd="dbl" algn="ctr">
                      <a:solidFill>
                        <a:srgbClr val="BFBFBF"/>
                      </a:solidFill>
                      <a:prstDash val="solid"/>
                      <a:round/>
                      <a:headEnd type="none" w="med" len="med"/>
                      <a:tailEnd type="none" w="med" len="med"/>
                    </a:lnR>
                    <a:lnT w="6350" cap="flat" cmpd="sng" algn="ctr">
                      <a:solidFill>
                        <a:srgbClr val="A6A6A6"/>
                      </a:solidFill>
                      <a:prstDash val="solid"/>
                      <a:round/>
                      <a:headEnd type="none" w="med" len="med"/>
                      <a:tailEnd type="none" w="med" len="med"/>
                    </a:lnT>
                    <a:lnB w="19050" cap="flat" cmpd="sng" algn="ctr">
                      <a:solidFill>
                        <a:srgbClr val="837F17"/>
                      </a:solidFill>
                      <a:prstDash val="solid"/>
                      <a:round/>
                      <a:headEnd type="none" w="med" len="med"/>
                      <a:tailEnd type="none" w="med" len="med"/>
                    </a:lnB>
                    <a:noFill/>
                  </a:tcPr>
                </a:tc>
                <a:tc hMerge="1">
                  <a:txBody>
                    <a:bodyPr/>
                    <a:lstStyle/>
                    <a:p>
                      <a:endParaRPr lang="en-US"/>
                    </a:p>
                  </a:txBody>
                  <a:tcPr/>
                </a:tc>
                <a:tc gridSpan="2">
                  <a:txBody>
                    <a:bodyPr/>
                    <a:lstStyle/>
                    <a:p>
                      <a:pPr algn="ctr" rtl="0" fontAlgn="ctr"/>
                      <a:r>
                        <a:rPr lang="en-US" sz="1400" b="1" i="0" u="none" strike="noStrike">
                          <a:solidFill>
                            <a:srgbClr val="837F17"/>
                          </a:solidFill>
                          <a:effectLst/>
                          <a:latin typeface="Calibri" panose="020F0502020204030204" pitchFamily="34" charset="0"/>
                        </a:rPr>
                        <a:t>FY 2018–2022</a:t>
                      </a:r>
                      <a:br>
                        <a:rPr lang="en-US" sz="1400" b="1" i="0" u="none" strike="noStrike">
                          <a:solidFill>
                            <a:srgbClr val="837F17"/>
                          </a:solidFill>
                          <a:effectLst/>
                          <a:latin typeface="Calibri" panose="020F0502020204030204" pitchFamily="34" charset="0"/>
                        </a:rPr>
                      </a:br>
                      <a:r>
                        <a:rPr lang="en-US" sz="1400" b="1" i="0" u="none" strike="noStrike">
                          <a:solidFill>
                            <a:srgbClr val="837F17"/>
                          </a:solidFill>
                          <a:effectLst/>
                          <a:latin typeface="Calibri" panose="020F0502020204030204" pitchFamily="34" charset="0"/>
                        </a:rPr>
                        <a:t>Annualized</a:t>
                      </a:r>
                    </a:p>
                  </a:txBody>
                  <a:tcPr marL="7620" marR="7620" marT="7620" marB="0" anchor="ctr">
                    <a:lnL w="25400" cap="flat" cmpd="dbl" algn="ctr">
                      <a:solidFill>
                        <a:srgbClr val="BFBFBF"/>
                      </a:solidFill>
                      <a:prstDash val="solid"/>
                      <a:round/>
                      <a:headEnd type="none" w="med" len="med"/>
                      <a:tailEnd type="none" w="med" len="med"/>
                    </a:lnL>
                    <a:lnR w="25400" cap="flat" cmpd="dbl" algn="ctr">
                      <a:solidFill>
                        <a:srgbClr val="BFBFBF"/>
                      </a:solidFill>
                      <a:prstDash val="solid"/>
                      <a:round/>
                      <a:headEnd type="none" w="med" len="med"/>
                      <a:tailEnd type="none" w="med" len="med"/>
                    </a:lnR>
                    <a:lnT w="6350" cap="flat" cmpd="sng" algn="ctr">
                      <a:solidFill>
                        <a:srgbClr val="A6A6A6"/>
                      </a:solidFill>
                      <a:prstDash val="solid"/>
                      <a:round/>
                      <a:headEnd type="none" w="med" len="med"/>
                      <a:tailEnd type="none" w="med" len="med"/>
                    </a:lnT>
                    <a:lnB w="19050" cap="flat" cmpd="sng" algn="ctr">
                      <a:solidFill>
                        <a:srgbClr val="837F17"/>
                      </a:solidFill>
                      <a:prstDash val="solid"/>
                      <a:round/>
                      <a:headEnd type="none" w="med" len="med"/>
                      <a:tailEnd type="none" w="med" len="med"/>
                    </a:lnB>
                    <a:noFill/>
                  </a:tcPr>
                </a:tc>
                <a:tc hMerge="1">
                  <a:txBody>
                    <a:bodyPr/>
                    <a:lstStyle/>
                    <a:p>
                      <a:endParaRPr lang="en-US"/>
                    </a:p>
                  </a:txBody>
                  <a:tcPr/>
                </a:tc>
                <a:tc>
                  <a:txBody>
                    <a:bodyPr/>
                    <a:lstStyle/>
                    <a:p>
                      <a:pPr algn="ctr" rtl="0" fontAlgn="ctr"/>
                      <a:r>
                        <a:rPr lang="en-US" sz="1400" b="1" i="0" u="none" strike="noStrike">
                          <a:solidFill>
                            <a:srgbClr val="837F17"/>
                          </a:solidFill>
                          <a:effectLst/>
                          <a:latin typeface="Calibri" panose="020F0502020204030204" pitchFamily="34" charset="0"/>
                        </a:rPr>
                        <a:t>FY 1985–2023</a:t>
                      </a:r>
                      <a:br>
                        <a:rPr lang="en-US" sz="1400" b="1" i="0" u="none" strike="noStrike">
                          <a:solidFill>
                            <a:srgbClr val="837F17"/>
                          </a:solidFill>
                          <a:effectLst/>
                          <a:latin typeface="Calibri" panose="020F0502020204030204" pitchFamily="34" charset="0"/>
                        </a:rPr>
                      </a:br>
                      <a:r>
                        <a:rPr lang="en-US" sz="1400" b="0" i="0" u="none" strike="noStrike">
                          <a:solidFill>
                            <a:srgbClr val="837F17"/>
                          </a:solidFill>
                          <a:effectLst/>
                          <a:latin typeface="Calibri" panose="020F0502020204030204" pitchFamily="34" charset="0"/>
                        </a:rPr>
                        <a:t>(73 ERCs)</a:t>
                      </a:r>
                      <a:endParaRPr lang="en-US" sz="1400" b="1" i="0" u="none" strike="noStrike">
                        <a:solidFill>
                          <a:srgbClr val="837F17"/>
                        </a:solidFill>
                        <a:effectLst/>
                        <a:latin typeface="Calibri" panose="020F0502020204030204" pitchFamily="34" charset="0"/>
                      </a:endParaRPr>
                    </a:p>
                  </a:txBody>
                  <a:tcPr marL="7620" marR="7620" marT="7620" marB="0" anchor="ctr">
                    <a:lnL w="25400" cap="flat" cmpd="dbl" algn="ctr">
                      <a:solidFill>
                        <a:srgbClr val="BFBFBF"/>
                      </a:solidFill>
                      <a:prstDash val="solid"/>
                      <a:round/>
                      <a:headEnd type="none" w="med" len="med"/>
                      <a:tailEnd type="none" w="med" len="med"/>
                    </a:lnL>
                    <a:lnR>
                      <a:noFill/>
                    </a:lnR>
                    <a:lnT w="6350" cap="flat" cmpd="sng" algn="ctr">
                      <a:solidFill>
                        <a:srgbClr val="A6A6A6"/>
                      </a:solidFill>
                      <a:prstDash val="solid"/>
                      <a:round/>
                      <a:headEnd type="none" w="med" len="med"/>
                      <a:tailEnd type="none" w="med" len="med"/>
                    </a:lnT>
                    <a:lnB w="19050" cap="flat" cmpd="sng" algn="ctr">
                      <a:solidFill>
                        <a:srgbClr val="837F17"/>
                      </a:solidFill>
                      <a:prstDash val="solid"/>
                      <a:round/>
                      <a:headEnd type="none" w="med" len="med"/>
                      <a:tailEnd type="none" w="med" len="med"/>
                    </a:lnB>
                    <a:noFill/>
                  </a:tcPr>
                </a:tc>
                <a:extLst>
                  <a:ext uri="{0D108BD9-81ED-4DB2-BD59-A6C34878D82A}">
                    <a16:rowId xmlns:a16="http://schemas.microsoft.com/office/drawing/2014/main" val="880424074"/>
                  </a:ext>
                </a:extLst>
              </a:tr>
              <a:tr h="342900">
                <a:tc>
                  <a:txBody>
                    <a:bodyPr/>
                    <a:lstStyle/>
                    <a:p>
                      <a:pPr algn="l" rtl="0" fontAlgn="ctr"/>
                      <a:r>
                        <a:rPr lang="en-US" sz="1400" b="1" i="1" u="none" strike="noStrike">
                          <a:solidFill>
                            <a:srgbClr val="837F17"/>
                          </a:solidFill>
                          <a:effectLst/>
                          <a:highlight>
                            <a:srgbClr val="E1EBA3"/>
                          </a:highlight>
                          <a:latin typeface="Calibri" panose="020F0502020204030204" pitchFamily="34" charset="0"/>
                        </a:rPr>
                        <a:t>  Degree Type</a:t>
                      </a:r>
                    </a:p>
                  </a:txBody>
                  <a:tcPr marL="7620" marR="7620" marT="7620" marB="0" anchor="ctr">
                    <a:lnL>
                      <a:noFill/>
                    </a:lnL>
                    <a:lnR w="25400" cap="flat" cmpd="dbl" algn="ctr">
                      <a:solidFill>
                        <a:srgbClr val="BFBFBF"/>
                      </a:solidFill>
                      <a:prstDash val="solid"/>
                      <a:round/>
                      <a:headEnd type="none" w="med" len="med"/>
                      <a:tailEnd type="none" w="med" len="med"/>
                    </a:lnR>
                    <a:lnT w="19050" cap="flat" cmpd="sng" algn="ctr">
                      <a:solidFill>
                        <a:srgbClr val="837F17"/>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1EBA3"/>
                    </a:solidFill>
                  </a:tcPr>
                </a:tc>
                <a:tc>
                  <a:txBody>
                    <a:bodyPr/>
                    <a:lstStyle/>
                    <a:p>
                      <a:pPr algn="ctr" rtl="0" fontAlgn="ctr"/>
                      <a:r>
                        <a:rPr lang="en-US" sz="1400" b="1" i="1" u="none" strike="noStrike">
                          <a:solidFill>
                            <a:srgbClr val="837F17"/>
                          </a:solidFill>
                          <a:effectLst/>
                          <a:highlight>
                            <a:srgbClr val="E1EBA3"/>
                          </a:highlight>
                          <a:latin typeface="Calibri" panose="020F0502020204030204" pitchFamily="34" charset="0"/>
                        </a:rPr>
                        <a:t>Total</a:t>
                      </a:r>
                    </a:p>
                  </a:txBody>
                  <a:tcPr marL="7620" marR="7620" marT="7620" marB="0" anchor="ctr">
                    <a:lnL w="25400" cap="flat" cmpd="dbl"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9050" cap="flat" cmpd="sng" algn="ctr">
                      <a:solidFill>
                        <a:srgbClr val="837F17"/>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1EBA3"/>
                    </a:solidFill>
                  </a:tcPr>
                </a:tc>
                <a:tc>
                  <a:txBody>
                    <a:bodyPr/>
                    <a:lstStyle/>
                    <a:p>
                      <a:pPr algn="ctr" rtl="0" fontAlgn="ctr"/>
                      <a:r>
                        <a:rPr lang="en-US" sz="1400" b="1" i="1" u="none" strike="noStrike">
                          <a:solidFill>
                            <a:srgbClr val="837F17"/>
                          </a:solidFill>
                          <a:effectLst/>
                          <a:highlight>
                            <a:srgbClr val="E1EBA3"/>
                          </a:highlight>
                          <a:latin typeface="Calibri" panose="020F0502020204030204" pitchFamily="34" charset="0"/>
                        </a:rPr>
                        <a:t>Per Center</a:t>
                      </a:r>
                    </a:p>
                  </a:txBody>
                  <a:tcPr marL="7620" marR="7620" marT="7620" marB="0" anchor="ctr">
                    <a:lnL w="6350" cap="flat" cmpd="sng" algn="ctr">
                      <a:solidFill>
                        <a:srgbClr val="BFBFBF"/>
                      </a:solidFill>
                      <a:prstDash val="solid"/>
                      <a:round/>
                      <a:headEnd type="none" w="med" len="med"/>
                      <a:tailEnd type="none" w="med" len="med"/>
                    </a:lnL>
                    <a:lnR w="25400" cap="flat" cmpd="dbl" algn="ctr">
                      <a:solidFill>
                        <a:srgbClr val="BFBFBF"/>
                      </a:solidFill>
                      <a:prstDash val="solid"/>
                      <a:round/>
                      <a:headEnd type="none" w="med" len="med"/>
                      <a:tailEnd type="none" w="med" len="med"/>
                    </a:lnR>
                    <a:lnT w="19050" cap="flat" cmpd="sng" algn="ctr">
                      <a:solidFill>
                        <a:srgbClr val="837F17"/>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1EBA3"/>
                    </a:solidFill>
                  </a:tcPr>
                </a:tc>
                <a:tc>
                  <a:txBody>
                    <a:bodyPr/>
                    <a:lstStyle/>
                    <a:p>
                      <a:pPr algn="ctr" rtl="0" fontAlgn="ctr"/>
                      <a:r>
                        <a:rPr lang="en-US" sz="1400" b="1" i="1" u="none" strike="noStrike">
                          <a:solidFill>
                            <a:srgbClr val="837F17"/>
                          </a:solidFill>
                          <a:effectLst/>
                          <a:highlight>
                            <a:srgbClr val="E1EBA3"/>
                          </a:highlight>
                          <a:latin typeface="Calibri" panose="020F0502020204030204" pitchFamily="34" charset="0"/>
                        </a:rPr>
                        <a:t>Total</a:t>
                      </a:r>
                    </a:p>
                  </a:txBody>
                  <a:tcPr marL="7620" marR="7620" marT="7620" marB="0" anchor="ctr">
                    <a:lnL w="25400" cap="flat" cmpd="dbl"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9050" cap="flat" cmpd="sng" algn="ctr">
                      <a:solidFill>
                        <a:srgbClr val="837F17"/>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1EBA3"/>
                    </a:solidFill>
                  </a:tcPr>
                </a:tc>
                <a:tc>
                  <a:txBody>
                    <a:bodyPr/>
                    <a:lstStyle/>
                    <a:p>
                      <a:pPr algn="ctr" rtl="0" fontAlgn="ctr"/>
                      <a:r>
                        <a:rPr lang="en-US" sz="1400" b="1" i="1" u="none" strike="noStrike">
                          <a:solidFill>
                            <a:srgbClr val="837F17"/>
                          </a:solidFill>
                          <a:effectLst/>
                          <a:highlight>
                            <a:srgbClr val="E1EBA3"/>
                          </a:highlight>
                          <a:latin typeface="Calibri" panose="020F0502020204030204" pitchFamily="34" charset="0"/>
                        </a:rPr>
                        <a:t>Per Center</a:t>
                      </a:r>
                    </a:p>
                  </a:txBody>
                  <a:tcPr marL="7620" marR="7620" marT="7620" marB="0" anchor="ctr">
                    <a:lnL w="6350" cap="flat" cmpd="sng" algn="ctr">
                      <a:solidFill>
                        <a:srgbClr val="BFBFBF"/>
                      </a:solidFill>
                      <a:prstDash val="solid"/>
                      <a:round/>
                      <a:headEnd type="none" w="med" len="med"/>
                      <a:tailEnd type="none" w="med" len="med"/>
                    </a:lnL>
                    <a:lnR w="25400" cap="flat" cmpd="dbl" algn="ctr">
                      <a:solidFill>
                        <a:srgbClr val="BFBFBF"/>
                      </a:solidFill>
                      <a:prstDash val="solid"/>
                      <a:round/>
                      <a:headEnd type="none" w="med" len="med"/>
                      <a:tailEnd type="none" w="med" len="med"/>
                    </a:lnR>
                    <a:lnT w="19050" cap="flat" cmpd="sng" algn="ctr">
                      <a:solidFill>
                        <a:srgbClr val="837F17"/>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1EBA3"/>
                    </a:solidFill>
                  </a:tcPr>
                </a:tc>
                <a:tc>
                  <a:txBody>
                    <a:bodyPr/>
                    <a:lstStyle/>
                    <a:p>
                      <a:pPr algn="ctr" rtl="0" fontAlgn="ctr"/>
                      <a:r>
                        <a:rPr lang="en-US" sz="1400" b="1" i="1" u="none" strike="noStrike">
                          <a:solidFill>
                            <a:srgbClr val="837F17"/>
                          </a:solidFill>
                          <a:effectLst/>
                          <a:highlight>
                            <a:srgbClr val="E1EBA3"/>
                          </a:highlight>
                          <a:latin typeface="Calibri" panose="020F0502020204030204" pitchFamily="34" charset="0"/>
                        </a:rPr>
                        <a:t>Total</a:t>
                      </a:r>
                    </a:p>
                  </a:txBody>
                  <a:tcPr marL="7620" marR="7620" marT="7620" marB="0" anchor="ctr">
                    <a:lnL w="25400" cap="flat" cmpd="dbl" algn="ctr">
                      <a:solidFill>
                        <a:srgbClr val="BFBFBF"/>
                      </a:solidFill>
                      <a:prstDash val="solid"/>
                      <a:round/>
                      <a:headEnd type="none" w="med" len="med"/>
                      <a:tailEnd type="none" w="med" len="med"/>
                    </a:lnL>
                    <a:lnR>
                      <a:noFill/>
                    </a:lnR>
                    <a:lnT w="19050" cap="flat" cmpd="sng" algn="ctr">
                      <a:solidFill>
                        <a:srgbClr val="837F17"/>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1EBA3"/>
                    </a:solidFill>
                  </a:tcPr>
                </a:tc>
                <a:extLst>
                  <a:ext uri="{0D108BD9-81ED-4DB2-BD59-A6C34878D82A}">
                    <a16:rowId xmlns:a16="http://schemas.microsoft.com/office/drawing/2014/main" val="2545177367"/>
                  </a:ext>
                </a:extLst>
              </a:tr>
              <a:tr h="371475">
                <a:tc>
                  <a:txBody>
                    <a:bodyPr/>
                    <a:lstStyle/>
                    <a:p>
                      <a:pPr algn="l" rtl="0" fontAlgn="ctr"/>
                      <a:r>
                        <a:rPr lang="en-US" sz="1400" b="0" i="0" u="none" strike="noStrike">
                          <a:solidFill>
                            <a:srgbClr val="000000"/>
                          </a:solidFill>
                          <a:effectLst/>
                          <a:latin typeface="Calibri" panose="020F0502020204030204" pitchFamily="34" charset="0"/>
                        </a:rPr>
                        <a:t>Bachelor’s</a:t>
                      </a:r>
                    </a:p>
                  </a:txBody>
                  <a:tcPr marL="182880" marR="7620" marT="7620" marB="0" anchor="ctr">
                    <a:lnL>
                      <a:noFill/>
                    </a:lnL>
                    <a:lnR w="25400" cap="flat" cmpd="dbl" algn="ctr">
                      <a:solidFill>
                        <a:srgbClr val="A6A6A6"/>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1400" b="0" i="0" u="none" strike="noStrike">
                          <a:solidFill>
                            <a:srgbClr val="000000"/>
                          </a:solidFill>
                          <a:effectLst/>
                          <a:latin typeface="Calibri" panose="020F0502020204030204" pitchFamily="34" charset="0"/>
                        </a:rPr>
                        <a:t>73</a:t>
                      </a:r>
                    </a:p>
                  </a:txBody>
                  <a:tcPr marL="7620" marR="7620" marT="7620" marB="0" anchor="ctr">
                    <a:lnL w="25400" cap="flat" cmpd="dbl" algn="ctr">
                      <a:solidFill>
                        <a:srgbClr val="A6A6A6"/>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A6A6A6"/>
                      </a:solidFill>
                      <a:prstDash val="solid"/>
                      <a:round/>
                      <a:headEnd type="none" w="med" len="med"/>
                      <a:tailEnd type="none" w="med" len="med"/>
                    </a:lnB>
                    <a:noFill/>
                  </a:tcPr>
                </a:tc>
                <a:tc>
                  <a:txBody>
                    <a:bodyPr/>
                    <a:lstStyle/>
                    <a:p>
                      <a:pPr algn="ctr" fontAlgn="ctr"/>
                      <a:r>
                        <a:rPr lang="en-US" sz="1400" b="0" i="0" u="none" strike="noStrike">
                          <a:solidFill>
                            <a:srgbClr val="000000"/>
                          </a:solidFill>
                          <a:effectLst/>
                          <a:latin typeface="Calibri" panose="020F0502020204030204" pitchFamily="34" charset="0"/>
                        </a:rPr>
                        <a:t>4</a:t>
                      </a:r>
                    </a:p>
                  </a:txBody>
                  <a:tcPr marL="7620" marR="7620" marT="7620" marB="0" anchor="ctr">
                    <a:lnL w="6350" cap="flat" cmpd="sng" algn="ctr">
                      <a:solidFill>
                        <a:srgbClr val="BFBFBF"/>
                      </a:solidFill>
                      <a:prstDash val="solid"/>
                      <a:round/>
                      <a:headEnd type="none" w="med" len="med"/>
                      <a:tailEnd type="none" w="med" len="med"/>
                    </a:lnL>
                    <a:lnR w="25400" cap="flat" cmpd="dbl" algn="ctr">
                      <a:solidFill>
                        <a:srgbClr val="A6A6A6"/>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A6A6A6"/>
                      </a:solidFill>
                      <a:prstDash val="solid"/>
                      <a:round/>
                      <a:headEnd type="none" w="med" len="med"/>
                      <a:tailEnd type="none" w="med" len="med"/>
                    </a:lnB>
                    <a:noFill/>
                  </a:tcPr>
                </a:tc>
                <a:tc>
                  <a:txBody>
                    <a:bodyPr/>
                    <a:lstStyle/>
                    <a:p>
                      <a:pPr algn="ctr" fontAlgn="ctr"/>
                      <a:r>
                        <a:rPr lang="en-US" sz="1400" b="0" i="0" u="none" strike="noStrike">
                          <a:solidFill>
                            <a:srgbClr val="000000"/>
                          </a:solidFill>
                          <a:effectLst/>
                          <a:latin typeface="Calibri" panose="020F0502020204030204" pitchFamily="34" charset="0"/>
                        </a:rPr>
                        <a:t>98</a:t>
                      </a:r>
                    </a:p>
                  </a:txBody>
                  <a:tcPr marL="7620" marR="7620" marT="7620" marB="0" anchor="ctr">
                    <a:lnL w="25400" cap="flat" cmpd="dbl" algn="ctr">
                      <a:solidFill>
                        <a:srgbClr val="A6A6A6"/>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A6A6A6"/>
                      </a:solidFill>
                      <a:prstDash val="solid"/>
                      <a:round/>
                      <a:headEnd type="none" w="med" len="med"/>
                      <a:tailEnd type="none" w="med" len="med"/>
                    </a:lnB>
                    <a:noFill/>
                  </a:tcPr>
                </a:tc>
                <a:tc>
                  <a:txBody>
                    <a:bodyPr/>
                    <a:lstStyle/>
                    <a:p>
                      <a:pPr algn="ctr" fontAlgn="ctr"/>
                      <a:r>
                        <a:rPr lang="en-US" sz="1400" b="0" i="0" u="none" strike="noStrike">
                          <a:solidFill>
                            <a:srgbClr val="000000"/>
                          </a:solidFill>
                          <a:effectLst/>
                          <a:latin typeface="Calibri" panose="020F0502020204030204" pitchFamily="34" charset="0"/>
                        </a:rPr>
                        <a:t>6</a:t>
                      </a:r>
                    </a:p>
                  </a:txBody>
                  <a:tcPr marL="7620" marR="7620" marT="7620" marB="0" anchor="ctr">
                    <a:lnL w="6350" cap="flat" cmpd="sng" algn="ctr">
                      <a:solidFill>
                        <a:srgbClr val="BFBFBF"/>
                      </a:solidFill>
                      <a:prstDash val="solid"/>
                      <a:round/>
                      <a:headEnd type="none" w="med" len="med"/>
                      <a:tailEnd type="none" w="med" len="med"/>
                    </a:lnL>
                    <a:lnR w="25400" cap="flat" cmpd="dbl" algn="ctr">
                      <a:solidFill>
                        <a:srgbClr val="A6A6A6"/>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A6A6A6"/>
                      </a:solidFill>
                      <a:prstDash val="solid"/>
                      <a:round/>
                      <a:headEnd type="none" w="med" len="med"/>
                      <a:tailEnd type="none" w="med" len="med"/>
                    </a:lnB>
                    <a:noFill/>
                  </a:tcPr>
                </a:tc>
                <a:tc>
                  <a:txBody>
                    <a:bodyPr/>
                    <a:lstStyle/>
                    <a:p>
                      <a:pPr algn="ctr" fontAlgn="ctr"/>
                      <a:r>
                        <a:rPr lang="en-US" sz="1400" b="0" i="0" u="none" strike="noStrike">
                          <a:solidFill>
                            <a:srgbClr val="000000"/>
                          </a:solidFill>
                          <a:effectLst/>
                          <a:latin typeface="Calibri" panose="020F0502020204030204" pitchFamily="34" charset="0"/>
                        </a:rPr>
                        <a:t>4,847</a:t>
                      </a:r>
                    </a:p>
                  </a:txBody>
                  <a:tcPr marL="7620" marR="7620" marT="7620" marB="0" anchor="ctr">
                    <a:lnL w="25400" cap="flat" cmpd="dbl" algn="ctr">
                      <a:solidFill>
                        <a:srgbClr val="A6A6A6"/>
                      </a:solidFill>
                      <a:prstDash val="solid"/>
                      <a:round/>
                      <a:headEnd type="none" w="med" len="med"/>
                      <a:tailEnd type="none" w="med" len="med"/>
                    </a:lnL>
                    <a:lnR>
                      <a:noFill/>
                    </a:lnR>
                    <a:lnT w="6350" cap="flat" cmpd="sng" algn="ctr">
                      <a:solidFill>
                        <a:srgbClr val="BFBFBF"/>
                      </a:solidFill>
                      <a:prstDash val="solid"/>
                      <a:round/>
                      <a:headEnd type="none" w="med" len="med"/>
                      <a:tailEnd type="none" w="med" len="med"/>
                    </a:lnT>
                    <a:lnB w="6350" cap="flat" cmpd="sng" algn="ctr">
                      <a:solidFill>
                        <a:srgbClr val="A6A6A6"/>
                      </a:solidFill>
                      <a:prstDash val="solid"/>
                      <a:round/>
                      <a:headEnd type="none" w="med" len="med"/>
                      <a:tailEnd type="none" w="med" len="med"/>
                    </a:lnB>
                    <a:noFill/>
                  </a:tcPr>
                </a:tc>
                <a:extLst>
                  <a:ext uri="{0D108BD9-81ED-4DB2-BD59-A6C34878D82A}">
                    <a16:rowId xmlns:a16="http://schemas.microsoft.com/office/drawing/2014/main" val="1729533636"/>
                  </a:ext>
                </a:extLst>
              </a:tr>
              <a:tr h="371475">
                <a:tc>
                  <a:txBody>
                    <a:bodyPr/>
                    <a:lstStyle/>
                    <a:p>
                      <a:pPr algn="l" rtl="0" fontAlgn="ctr"/>
                      <a:r>
                        <a:rPr lang="en-US" sz="1400" b="0" i="0" u="none" strike="noStrike">
                          <a:solidFill>
                            <a:srgbClr val="000000"/>
                          </a:solidFill>
                          <a:effectLst/>
                          <a:latin typeface="Calibri" panose="020F0502020204030204" pitchFamily="34" charset="0"/>
                        </a:rPr>
                        <a:t>Master’s</a:t>
                      </a:r>
                    </a:p>
                  </a:txBody>
                  <a:tcPr marL="182880" marR="7620" marT="7620" marB="0" anchor="ctr">
                    <a:lnL>
                      <a:noFill/>
                    </a:lnL>
                    <a:lnR w="25400" cap="flat" cmpd="dbl" algn="ctr">
                      <a:solidFill>
                        <a:srgbClr val="A6A6A6"/>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1400" b="0" i="0" u="none" strike="noStrike">
                          <a:solidFill>
                            <a:srgbClr val="000000"/>
                          </a:solidFill>
                          <a:effectLst/>
                          <a:latin typeface="Calibri" panose="020F0502020204030204" pitchFamily="34" charset="0"/>
                        </a:rPr>
                        <a:t>50</a:t>
                      </a:r>
                    </a:p>
                  </a:txBody>
                  <a:tcPr marL="7620" marR="7620" marT="7620" marB="0" anchor="ctr">
                    <a:lnL w="25400" cap="flat" cmpd="dbl" algn="ctr">
                      <a:solidFill>
                        <a:srgbClr val="A6A6A6"/>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noFill/>
                  </a:tcPr>
                </a:tc>
                <a:tc>
                  <a:txBody>
                    <a:bodyPr/>
                    <a:lstStyle/>
                    <a:p>
                      <a:pPr algn="ctr" fontAlgn="ctr"/>
                      <a:r>
                        <a:rPr lang="en-US" sz="1400" b="0" i="0" u="none" strike="noStrike">
                          <a:solidFill>
                            <a:srgbClr val="000000"/>
                          </a:solidFill>
                          <a:effectLst/>
                          <a:latin typeface="Calibri" panose="020F0502020204030204" pitchFamily="34" charset="0"/>
                        </a:rPr>
                        <a:t>3</a:t>
                      </a:r>
                    </a:p>
                  </a:txBody>
                  <a:tcPr marL="7620" marR="7620" marT="7620" marB="0" anchor="ctr">
                    <a:lnL w="6350" cap="flat" cmpd="sng" algn="ctr">
                      <a:solidFill>
                        <a:srgbClr val="BFBFBF"/>
                      </a:solidFill>
                      <a:prstDash val="solid"/>
                      <a:round/>
                      <a:headEnd type="none" w="med" len="med"/>
                      <a:tailEnd type="none" w="med" len="med"/>
                    </a:lnL>
                    <a:lnR w="25400" cap="flat" cmpd="dbl"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noFill/>
                  </a:tcPr>
                </a:tc>
                <a:tc>
                  <a:txBody>
                    <a:bodyPr/>
                    <a:lstStyle/>
                    <a:p>
                      <a:pPr algn="ctr" fontAlgn="ctr"/>
                      <a:r>
                        <a:rPr lang="en-US" sz="1400" b="0" i="0" u="none" strike="noStrike">
                          <a:solidFill>
                            <a:srgbClr val="000000"/>
                          </a:solidFill>
                          <a:effectLst/>
                          <a:latin typeface="Calibri" panose="020F0502020204030204" pitchFamily="34" charset="0"/>
                        </a:rPr>
                        <a:t>63</a:t>
                      </a:r>
                    </a:p>
                  </a:txBody>
                  <a:tcPr marL="7620" marR="7620" marT="7620" marB="0" anchor="ctr">
                    <a:lnL w="25400" cap="flat" cmpd="dbl" algn="ctr">
                      <a:solidFill>
                        <a:srgbClr val="A6A6A6"/>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noFill/>
                  </a:tcPr>
                </a:tc>
                <a:tc>
                  <a:txBody>
                    <a:bodyPr/>
                    <a:lstStyle/>
                    <a:p>
                      <a:pPr algn="ctr" fontAlgn="ctr"/>
                      <a:r>
                        <a:rPr lang="en-US" sz="1400" b="0" i="0" u="none" strike="noStrike">
                          <a:solidFill>
                            <a:srgbClr val="000000"/>
                          </a:solidFill>
                          <a:effectLst/>
                          <a:latin typeface="Calibri" panose="020F0502020204030204" pitchFamily="34" charset="0"/>
                        </a:rPr>
                        <a:t>4</a:t>
                      </a:r>
                    </a:p>
                  </a:txBody>
                  <a:tcPr marL="7620" marR="7620" marT="7620" marB="0" anchor="ctr">
                    <a:lnL w="6350" cap="flat" cmpd="sng" algn="ctr">
                      <a:solidFill>
                        <a:srgbClr val="BFBFBF"/>
                      </a:solidFill>
                      <a:prstDash val="solid"/>
                      <a:round/>
                      <a:headEnd type="none" w="med" len="med"/>
                      <a:tailEnd type="none" w="med" len="med"/>
                    </a:lnL>
                    <a:lnR w="25400" cap="flat" cmpd="dbl"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noFill/>
                  </a:tcPr>
                </a:tc>
                <a:tc>
                  <a:txBody>
                    <a:bodyPr/>
                    <a:lstStyle/>
                    <a:p>
                      <a:pPr algn="ctr" fontAlgn="ctr"/>
                      <a:r>
                        <a:rPr lang="en-US" sz="1400" b="0" i="0" u="none" strike="noStrike">
                          <a:solidFill>
                            <a:srgbClr val="000000"/>
                          </a:solidFill>
                          <a:effectLst/>
                          <a:latin typeface="Calibri" panose="020F0502020204030204" pitchFamily="34" charset="0"/>
                        </a:rPr>
                        <a:t>4,524</a:t>
                      </a:r>
                    </a:p>
                  </a:txBody>
                  <a:tcPr marL="7620" marR="7620" marT="7620" marB="0" anchor="ctr">
                    <a:lnL w="25400" cap="flat" cmpd="dbl" algn="ctr">
                      <a:solidFill>
                        <a:srgbClr val="A6A6A6"/>
                      </a:solidFill>
                      <a:prstDash val="solid"/>
                      <a:round/>
                      <a:headEnd type="none" w="med" len="med"/>
                      <a:tailEnd type="none" w="med" len="med"/>
                    </a:lnL>
                    <a:lnR>
                      <a:noFill/>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noFill/>
                  </a:tcPr>
                </a:tc>
                <a:extLst>
                  <a:ext uri="{0D108BD9-81ED-4DB2-BD59-A6C34878D82A}">
                    <a16:rowId xmlns:a16="http://schemas.microsoft.com/office/drawing/2014/main" val="4101411072"/>
                  </a:ext>
                </a:extLst>
              </a:tr>
              <a:tr h="371475">
                <a:tc>
                  <a:txBody>
                    <a:bodyPr/>
                    <a:lstStyle/>
                    <a:p>
                      <a:pPr algn="l" rtl="0" fontAlgn="ctr"/>
                      <a:r>
                        <a:rPr lang="en-US" sz="1400" b="0" i="0" u="none" strike="noStrike">
                          <a:solidFill>
                            <a:srgbClr val="000000"/>
                          </a:solidFill>
                          <a:effectLst/>
                          <a:latin typeface="Calibri" panose="020F0502020204030204" pitchFamily="34" charset="0"/>
                        </a:rPr>
                        <a:t>Doctoral</a:t>
                      </a:r>
                    </a:p>
                  </a:txBody>
                  <a:tcPr marL="182880" marR="7620" marT="7620" marB="0" anchor="ctr">
                    <a:lnL>
                      <a:noFill/>
                    </a:lnL>
                    <a:lnR w="25400" cap="flat" cmpd="dbl" algn="ctr">
                      <a:solidFill>
                        <a:srgbClr val="A6A6A6"/>
                      </a:solidFill>
                      <a:prstDash val="solid"/>
                      <a:round/>
                      <a:headEnd type="none" w="med" len="med"/>
                      <a:tailEnd type="none" w="med" len="med"/>
                    </a:lnR>
                    <a:lnT w="6350" cap="flat" cmpd="sng" algn="ctr">
                      <a:solidFill>
                        <a:srgbClr val="BFBFBF"/>
                      </a:solidFill>
                      <a:prstDash val="solid"/>
                      <a:round/>
                      <a:headEnd type="none" w="med" len="med"/>
                      <a:tailEnd type="none" w="med" len="med"/>
                    </a:lnT>
                    <a:lnB w="19050" cap="flat" cmpd="sng" algn="ctr">
                      <a:solidFill>
                        <a:srgbClr val="837F17"/>
                      </a:solidFill>
                      <a:prstDash val="solid"/>
                      <a:round/>
                      <a:headEnd type="none" w="med" len="med"/>
                      <a:tailEnd type="none" w="med" len="med"/>
                    </a:lnB>
                    <a:noFill/>
                  </a:tcPr>
                </a:tc>
                <a:tc>
                  <a:txBody>
                    <a:bodyPr/>
                    <a:lstStyle/>
                    <a:p>
                      <a:pPr algn="ctr" fontAlgn="ctr"/>
                      <a:r>
                        <a:rPr lang="en-US" sz="1400" b="0" i="0" u="none" strike="noStrike">
                          <a:solidFill>
                            <a:srgbClr val="000000"/>
                          </a:solidFill>
                          <a:effectLst/>
                          <a:latin typeface="Calibri" panose="020F0502020204030204" pitchFamily="34" charset="0"/>
                        </a:rPr>
                        <a:t>115</a:t>
                      </a:r>
                    </a:p>
                  </a:txBody>
                  <a:tcPr marL="7620" marR="7620" marT="7620" marB="0" anchor="ctr">
                    <a:lnL w="25400" cap="flat" cmpd="dbl" algn="ctr">
                      <a:solidFill>
                        <a:srgbClr val="A6A6A6"/>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A6A6A6"/>
                      </a:solidFill>
                      <a:prstDash val="solid"/>
                      <a:round/>
                      <a:headEnd type="none" w="med" len="med"/>
                      <a:tailEnd type="none" w="med" len="med"/>
                    </a:lnT>
                    <a:lnB w="19050" cap="flat" cmpd="sng" algn="ctr">
                      <a:solidFill>
                        <a:srgbClr val="837F17"/>
                      </a:solidFill>
                      <a:prstDash val="solid"/>
                      <a:round/>
                      <a:headEnd type="none" w="med" len="med"/>
                      <a:tailEnd type="none" w="med" len="med"/>
                    </a:lnB>
                    <a:noFill/>
                  </a:tcPr>
                </a:tc>
                <a:tc>
                  <a:txBody>
                    <a:bodyPr/>
                    <a:lstStyle/>
                    <a:p>
                      <a:pPr algn="ctr" fontAlgn="ctr"/>
                      <a:r>
                        <a:rPr lang="en-US" sz="1400" b="0" i="0" u="none" strike="noStrike">
                          <a:solidFill>
                            <a:srgbClr val="000000"/>
                          </a:solidFill>
                          <a:effectLst/>
                          <a:latin typeface="Calibri" panose="020F0502020204030204" pitchFamily="34" charset="0"/>
                        </a:rPr>
                        <a:t>6</a:t>
                      </a:r>
                    </a:p>
                  </a:txBody>
                  <a:tcPr marL="7620" marR="7620" marT="7620" marB="0" anchor="ctr">
                    <a:lnL w="6350" cap="flat" cmpd="sng" algn="ctr">
                      <a:solidFill>
                        <a:srgbClr val="BFBFBF"/>
                      </a:solidFill>
                      <a:prstDash val="solid"/>
                      <a:round/>
                      <a:headEnd type="none" w="med" len="med"/>
                      <a:tailEnd type="none" w="med" len="med"/>
                    </a:lnL>
                    <a:lnR w="25400" cap="flat" cmpd="dbl"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19050" cap="flat" cmpd="sng" algn="ctr">
                      <a:solidFill>
                        <a:srgbClr val="837F17"/>
                      </a:solidFill>
                      <a:prstDash val="solid"/>
                      <a:round/>
                      <a:headEnd type="none" w="med" len="med"/>
                      <a:tailEnd type="none" w="med" len="med"/>
                    </a:lnB>
                    <a:noFill/>
                  </a:tcPr>
                </a:tc>
                <a:tc>
                  <a:txBody>
                    <a:bodyPr/>
                    <a:lstStyle/>
                    <a:p>
                      <a:pPr algn="ctr" fontAlgn="ctr"/>
                      <a:r>
                        <a:rPr lang="en-US" sz="1400" b="0" i="0" u="none" strike="noStrike">
                          <a:solidFill>
                            <a:srgbClr val="000000"/>
                          </a:solidFill>
                          <a:effectLst/>
                          <a:latin typeface="Calibri" panose="020F0502020204030204" pitchFamily="34" charset="0"/>
                        </a:rPr>
                        <a:t>141</a:t>
                      </a:r>
                    </a:p>
                  </a:txBody>
                  <a:tcPr marL="7620" marR="7620" marT="7620" marB="0" anchor="ctr">
                    <a:lnL w="25400" cap="flat" cmpd="dbl" algn="ctr">
                      <a:solidFill>
                        <a:srgbClr val="A6A6A6"/>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A6A6A6"/>
                      </a:solidFill>
                      <a:prstDash val="solid"/>
                      <a:round/>
                      <a:headEnd type="none" w="med" len="med"/>
                      <a:tailEnd type="none" w="med" len="med"/>
                    </a:lnT>
                    <a:lnB w="19050" cap="flat" cmpd="sng" algn="ctr">
                      <a:solidFill>
                        <a:srgbClr val="837F17"/>
                      </a:solidFill>
                      <a:prstDash val="solid"/>
                      <a:round/>
                      <a:headEnd type="none" w="med" len="med"/>
                      <a:tailEnd type="none" w="med" len="med"/>
                    </a:lnB>
                    <a:noFill/>
                  </a:tcPr>
                </a:tc>
                <a:tc>
                  <a:txBody>
                    <a:bodyPr/>
                    <a:lstStyle/>
                    <a:p>
                      <a:pPr algn="ctr" fontAlgn="ctr"/>
                      <a:r>
                        <a:rPr lang="en-US" sz="1400" b="0" i="0" u="none" strike="noStrike">
                          <a:solidFill>
                            <a:srgbClr val="000000"/>
                          </a:solidFill>
                          <a:effectLst/>
                          <a:latin typeface="Calibri" panose="020F0502020204030204" pitchFamily="34" charset="0"/>
                        </a:rPr>
                        <a:t>8</a:t>
                      </a:r>
                    </a:p>
                  </a:txBody>
                  <a:tcPr marL="7620" marR="7620" marT="7620" marB="0" anchor="ctr">
                    <a:lnL w="6350" cap="flat" cmpd="sng" algn="ctr">
                      <a:solidFill>
                        <a:srgbClr val="BFBFBF"/>
                      </a:solidFill>
                      <a:prstDash val="solid"/>
                      <a:round/>
                      <a:headEnd type="none" w="med" len="med"/>
                      <a:tailEnd type="none" w="med" len="med"/>
                    </a:lnL>
                    <a:lnR w="25400" cap="flat" cmpd="dbl"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19050" cap="flat" cmpd="sng" algn="ctr">
                      <a:solidFill>
                        <a:srgbClr val="837F17"/>
                      </a:solidFill>
                      <a:prstDash val="solid"/>
                      <a:round/>
                      <a:headEnd type="none" w="med" len="med"/>
                      <a:tailEnd type="none" w="med" len="med"/>
                    </a:lnB>
                    <a:noFill/>
                  </a:tcPr>
                </a:tc>
                <a:tc>
                  <a:txBody>
                    <a:bodyPr/>
                    <a:lstStyle/>
                    <a:p>
                      <a:pPr algn="ctr" fontAlgn="ctr"/>
                      <a:r>
                        <a:rPr lang="en-US" sz="1400" b="0" i="0" u="none" strike="noStrike">
                          <a:solidFill>
                            <a:srgbClr val="000000"/>
                          </a:solidFill>
                          <a:effectLst/>
                          <a:latin typeface="Calibri" panose="020F0502020204030204" pitchFamily="34" charset="0"/>
                        </a:rPr>
                        <a:t>5,610</a:t>
                      </a:r>
                    </a:p>
                  </a:txBody>
                  <a:tcPr marL="7620" marR="7620" marT="7620" marB="0" anchor="ctr">
                    <a:lnL w="25400" cap="flat" cmpd="dbl" algn="ctr">
                      <a:solidFill>
                        <a:srgbClr val="A6A6A6"/>
                      </a:solidFill>
                      <a:prstDash val="solid"/>
                      <a:round/>
                      <a:headEnd type="none" w="med" len="med"/>
                      <a:tailEnd type="none" w="med" len="med"/>
                    </a:lnL>
                    <a:lnR>
                      <a:noFill/>
                    </a:lnR>
                    <a:lnT w="6350" cap="flat" cmpd="sng" algn="ctr">
                      <a:solidFill>
                        <a:srgbClr val="A6A6A6"/>
                      </a:solidFill>
                      <a:prstDash val="solid"/>
                      <a:round/>
                      <a:headEnd type="none" w="med" len="med"/>
                      <a:tailEnd type="none" w="med" len="med"/>
                    </a:lnT>
                    <a:lnB w="19050" cap="flat" cmpd="sng" algn="ctr">
                      <a:solidFill>
                        <a:srgbClr val="837F17"/>
                      </a:solidFill>
                      <a:prstDash val="solid"/>
                      <a:round/>
                      <a:headEnd type="none" w="med" len="med"/>
                      <a:tailEnd type="none" w="med" len="med"/>
                    </a:lnB>
                    <a:noFill/>
                  </a:tcPr>
                </a:tc>
                <a:extLst>
                  <a:ext uri="{0D108BD9-81ED-4DB2-BD59-A6C34878D82A}">
                    <a16:rowId xmlns:a16="http://schemas.microsoft.com/office/drawing/2014/main" val="141679706"/>
                  </a:ext>
                </a:extLst>
              </a:tr>
              <a:tr h="342900">
                <a:tc>
                  <a:txBody>
                    <a:bodyPr/>
                    <a:lstStyle/>
                    <a:p>
                      <a:pPr algn="l" rtl="0" fontAlgn="ctr"/>
                      <a:r>
                        <a:rPr lang="en-US" sz="1400" b="1" i="1" u="none" strike="noStrike">
                          <a:solidFill>
                            <a:srgbClr val="837F17"/>
                          </a:solidFill>
                          <a:effectLst/>
                          <a:highlight>
                            <a:srgbClr val="E1EBA3"/>
                          </a:highlight>
                          <a:latin typeface="Calibri" panose="020F0502020204030204" pitchFamily="34" charset="0"/>
                        </a:rPr>
                        <a:t>  Total</a:t>
                      </a:r>
                    </a:p>
                  </a:txBody>
                  <a:tcPr marL="7620" marR="7620" marT="7620" marB="0" anchor="ctr">
                    <a:lnL>
                      <a:noFill/>
                    </a:lnL>
                    <a:lnR w="25400" cap="flat" cmpd="dbl" algn="ctr">
                      <a:solidFill>
                        <a:srgbClr val="BFBFBF"/>
                      </a:solidFill>
                      <a:prstDash val="solid"/>
                      <a:round/>
                      <a:headEnd type="none" w="med" len="med"/>
                      <a:tailEnd type="none" w="med" len="med"/>
                    </a:lnR>
                    <a:lnT w="19050" cap="flat" cmpd="sng" algn="ctr">
                      <a:solidFill>
                        <a:srgbClr val="837F17"/>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1EBA3"/>
                    </a:solidFill>
                  </a:tcPr>
                </a:tc>
                <a:tc>
                  <a:txBody>
                    <a:bodyPr/>
                    <a:lstStyle/>
                    <a:p>
                      <a:pPr algn="ctr" rtl="0" fontAlgn="ctr"/>
                      <a:r>
                        <a:rPr lang="en-US" sz="1400" b="1" i="1" u="none" strike="noStrike">
                          <a:solidFill>
                            <a:srgbClr val="837F17"/>
                          </a:solidFill>
                          <a:effectLst/>
                          <a:highlight>
                            <a:srgbClr val="E1EBA3"/>
                          </a:highlight>
                          <a:latin typeface="Calibri" panose="020F0502020204030204" pitchFamily="34" charset="0"/>
                        </a:rPr>
                        <a:t>238</a:t>
                      </a:r>
                    </a:p>
                  </a:txBody>
                  <a:tcPr marL="7620" marR="7620" marT="7620" marB="0" anchor="ctr">
                    <a:lnL w="25400" cap="flat" cmpd="dbl"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9050" cap="flat" cmpd="sng" algn="ctr">
                      <a:solidFill>
                        <a:srgbClr val="837F17"/>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1EBA3"/>
                    </a:solidFill>
                  </a:tcPr>
                </a:tc>
                <a:tc>
                  <a:txBody>
                    <a:bodyPr/>
                    <a:lstStyle/>
                    <a:p>
                      <a:pPr algn="ctr" rtl="0" fontAlgn="ctr"/>
                      <a:r>
                        <a:rPr lang="en-US" sz="1400" b="1" i="1" u="none" strike="noStrike">
                          <a:solidFill>
                            <a:srgbClr val="837F17"/>
                          </a:solidFill>
                          <a:effectLst/>
                          <a:highlight>
                            <a:srgbClr val="E1EBA3"/>
                          </a:highlight>
                          <a:latin typeface="Calibri" panose="020F0502020204030204" pitchFamily="34" charset="0"/>
                        </a:rPr>
                        <a:t>13</a:t>
                      </a:r>
                    </a:p>
                  </a:txBody>
                  <a:tcPr marL="7620" marR="7620" marT="7620" marB="0" anchor="ctr">
                    <a:lnL w="6350" cap="flat" cmpd="sng" algn="ctr">
                      <a:solidFill>
                        <a:srgbClr val="BFBFBF"/>
                      </a:solidFill>
                      <a:prstDash val="solid"/>
                      <a:round/>
                      <a:headEnd type="none" w="med" len="med"/>
                      <a:tailEnd type="none" w="med" len="med"/>
                    </a:lnL>
                    <a:lnR w="25400" cap="flat" cmpd="dbl" algn="ctr">
                      <a:solidFill>
                        <a:srgbClr val="BFBFBF"/>
                      </a:solidFill>
                      <a:prstDash val="solid"/>
                      <a:round/>
                      <a:headEnd type="none" w="med" len="med"/>
                      <a:tailEnd type="none" w="med" len="med"/>
                    </a:lnR>
                    <a:lnT w="19050" cap="flat" cmpd="sng" algn="ctr">
                      <a:solidFill>
                        <a:srgbClr val="837F17"/>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1EBA3"/>
                    </a:solidFill>
                  </a:tcPr>
                </a:tc>
                <a:tc>
                  <a:txBody>
                    <a:bodyPr/>
                    <a:lstStyle/>
                    <a:p>
                      <a:pPr algn="ctr" rtl="0" fontAlgn="ctr"/>
                      <a:r>
                        <a:rPr lang="en-US" sz="1400" b="1" i="1" u="none" strike="noStrike">
                          <a:solidFill>
                            <a:srgbClr val="837F17"/>
                          </a:solidFill>
                          <a:effectLst/>
                          <a:highlight>
                            <a:srgbClr val="E1EBA3"/>
                          </a:highlight>
                          <a:latin typeface="Calibri" panose="020F0502020204030204" pitchFamily="34" charset="0"/>
                        </a:rPr>
                        <a:t>302</a:t>
                      </a:r>
                    </a:p>
                  </a:txBody>
                  <a:tcPr marL="7620" marR="7620" marT="7620" marB="0" anchor="ctr">
                    <a:lnL w="25400" cap="flat" cmpd="dbl"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9050" cap="flat" cmpd="sng" algn="ctr">
                      <a:solidFill>
                        <a:srgbClr val="837F17"/>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1EBA3"/>
                    </a:solidFill>
                  </a:tcPr>
                </a:tc>
                <a:tc>
                  <a:txBody>
                    <a:bodyPr/>
                    <a:lstStyle/>
                    <a:p>
                      <a:pPr algn="ctr" rtl="0" fontAlgn="ctr"/>
                      <a:r>
                        <a:rPr lang="en-US" sz="1400" b="1" i="1" u="none" strike="noStrike">
                          <a:solidFill>
                            <a:srgbClr val="837F17"/>
                          </a:solidFill>
                          <a:effectLst/>
                          <a:highlight>
                            <a:srgbClr val="E1EBA3"/>
                          </a:highlight>
                          <a:latin typeface="Calibri" panose="020F0502020204030204" pitchFamily="34" charset="0"/>
                        </a:rPr>
                        <a:t>18</a:t>
                      </a:r>
                    </a:p>
                  </a:txBody>
                  <a:tcPr marL="7620" marR="7620" marT="7620" marB="0" anchor="ctr">
                    <a:lnL w="6350" cap="flat" cmpd="sng" algn="ctr">
                      <a:solidFill>
                        <a:srgbClr val="BFBFBF"/>
                      </a:solidFill>
                      <a:prstDash val="solid"/>
                      <a:round/>
                      <a:headEnd type="none" w="med" len="med"/>
                      <a:tailEnd type="none" w="med" len="med"/>
                    </a:lnL>
                    <a:lnR w="25400" cap="flat" cmpd="dbl" algn="ctr">
                      <a:solidFill>
                        <a:srgbClr val="BFBFBF"/>
                      </a:solidFill>
                      <a:prstDash val="solid"/>
                      <a:round/>
                      <a:headEnd type="none" w="med" len="med"/>
                      <a:tailEnd type="none" w="med" len="med"/>
                    </a:lnR>
                    <a:lnT w="19050" cap="flat" cmpd="sng" algn="ctr">
                      <a:solidFill>
                        <a:srgbClr val="837F17"/>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1EBA3"/>
                    </a:solidFill>
                  </a:tcPr>
                </a:tc>
                <a:tc>
                  <a:txBody>
                    <a:bodyPr/>
                    <a:lstStyle/>
                    <a:p>
                      <a:pPr algn="ctr" rtl="0" fontAlgn="ctr"/>
                      <a:r>
                        <a:rPr lang="en-US" sz="1400" b="1" i="1" u="none" strike="noStrike">
                          <a:solidFill>
                            <a:srgbClr val="837F17"/>
                          </a:solidFill>
                          <a:effectLst/>
                          <a:highlight>
                            <a:srgbClr val="E1EBA3"/>
                          </a:highlight>
                          <a:latin typeface="Calibri" panose="020F0502020204030204" pitchFamily="34" charset="0"/>
                        </a:rPr>
                        <a:t>14,981</a:t>
                      </a:r>
                    </a:p>
                  </a:txBody>
                  <a:tcPr marL="7620" marR="7620" marT="7620" marB="0" anchor="ctr">
                    <a:lnL w="25400" cap="flat" cmpd="dbl" algn="ctr">
                      <a:solidFill>
                        <a:srgbClr val="BFBFBF"/>
                      </a:solidFill>
                      <a:prstDash val="solid"/>
                      <a:round/>
                      <a:headEnd type="none" w="med" len="med"/>
                      <a:tailEnd type="none" w="med" len="med"/>
                    </a:lnL>
                    <a:lnR>
                      <a:noFill/>
                    </a:lnR>
                    <a:lnT w="19050" cap="flat" cmpd="sng" algn="ctr">
                      <a:solidFill>
                        <a:srgbClr val="837F17"/>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1EBA3"/>
                    </a:solidFill>
                  </a:tcPr>
                </a:tc>
                <a:extLst>
                  <a:ext uri="{0D108BD9-81ED-4DB2-BD59-A6C34878D82A}">
                    <a16:rowId xmlns:a16="http://schemas.microsoft.com/office/drawing/2014/main" val="3320304215"/>
                  </a:ext>
                </a:extLst>
              </a:tr>
            </a:tbl>
          </a:graphicData>
        </a:graphic>
      </p:graphicFrame>
    </p:spTree>
    <p:extLst>
      <p:ext uri="{BB962C8B-B14F-4D97-AF65-F5344CB8AC3E}">
        <p14:creationId xmlns:p14="http://schemas.microsoft.com/office/powerpoint/2010/main" val="2788608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11782" y="745744"/>
            <a:ext cx="10059465" cy="242213"/>
          </a:xfrm>
        </p:spPr>
        <p:txBody>
          <a:bodyPr/>
          <a:lstStyle/>
          <a:p>
            <a:r>
              <a:rPr lang="en-US"/>
              <a:t>Degrees Granted to ERC Students vs. All U.S. Engineering Graduates, FY 2017–2023</a:t>
            </a:r>
          </a:p>
        </p:txBody>
      </p:sp>
      <p:sp>
        <p:nvSpPr>
          <p:cNvPr id="4" name="Slide Number Placeholder 3"/>
          <p:cNvSpPr>
            <a:spLocks noGrp="1"/>
          </p:cNvSpPr>
          <p:nvPr>
            <p:ph type="sldNum" sz="quarter" idx="12"/>
          </p:nvPr>
        </p:nvSpPr>
        <p:spPr/>
        <p:txBody>
          <a:bodyPr/>
          <a:lstStyle/>
          <a:p>
            <a:r>
              <a:rPr lang="en-US">
                <a:solidFill>
                  <a:prstClr val="black"/>
                </a:solidFill>
              </a:rPr>
              <a:t>6</a:t>
            </a:r>
          </a:p>
        </p:txBody>
      </p:sp>
      <p:sp>
        <p:nvSpPr>
          <p:cNvPr id="5" name="Text Box 20"/>
          <p:cNvSpPr txBox="1">
            <a:spLocks noChangeArrowheads="1"/>
          </p:cNvSpPr>
          <p:nvPr/>
        </p:nvSpPr>
        <p:spPr bwMode="auto">
          <a:xfrm>
            <a:off x="1309056" y="5856689"/>
            <a:ext cx="8032581" cy="562013"/>
          </a:xfrm>
          <a:prstGeom prst="rect">
            <a:avLst/>
          </a:prstGeom>
          <a:noFill/>
          <a:ln w="9525">
            <a:noFill/>
            <a:miter lim="800000"/>
            <a:headEnd/>
            <a:tailEnd/>
          </a:ln>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spcBef>
                <a:spcPct val="50000"/>
              </a:spcBef>
            </a:pPr>
            <a:r>
              <a:rPr lang="en-US" sz="1200" i="1"/>
              <a:t>* Does not include centers from the Earthquake Technology Sector</a:t>
            </a:r>
          </a:p>
          <a:p>
            <a:pPr>
              <a:spcBef>
                <a:spcPct val="50000"/>
              </a:spcBef>
            </a:pPr>
            <a:r>
              <a:rPr lang="en-US" sz="1200" i="1"/>
              <a:t>Data Source:</a:t>
            </a:r>
            <a:r>
              <a:rPr lang="en-US" sz="1200" b="1" i="1"/>
              <a:t> </a:t>
            </a:r>
            <a:r>
              <a:rPr lang="en-US" sz="1200" i="1"/>
              <a:t>American Society for Engineering Education (ASEE) (</a:t>
            </a:r>
            <a:r>
              <a:rPr lang="en-US" sz="1200" i="1" u="sng">
                <a:solidFill>
                  <a:srgbClr val="0000FF"/>
                </a:solidFill>
              </a:rPr>
              <a:t>http://edms.asee.org</a:t>
            </a:r>
            <a:r>
              <a:rPr lang="en-US" sz="1200" i="1"/>
              <a:t>)</a:t>
            </a:r>
          </a:p>
        </p:txBody>
      </p:sp>
      <p:cxnSp>
        <p:nvCxnSpPr>
          <p:cNvPr id="34" name="Straight Connector 33"/>
          <p:cNvCxnSpPr/>
          <p:nvPr/>
        </p:nvCxnSpPr>
        <p:spPr>
          <a:xfrm>
            <a:off x="3186042" y="4711852"/>
            <a:ext cx="0" cy="871792"/>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p:nvCxnSpPr>
        <p:spPr>
          <a:xfrm>
            <a:off x="3660451" y="4712775"/>
            <a:ext cx="0" cy="871792"/>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a:off x="4136627" y="4711619"/>
            <a:ext cx="0" cy="87421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p:nvCxnSpPr>
        <p:spPr>
          <a:xfrm>
            <a:off x="4612586" y="4711619"/>
            <a:ext cx="0" cy="87421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p:nvCxnSpPr>
        <p:spPr>
          <a:xfrm>
            <a:off x="5093792" y="4711619"/>
            <a:ext cx="0" cy="87421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p:nvCxnSpPr>
        <p:spPr>
          <a:xfrm>
            <a:off x="5564505" y="4711619"/>
            <a:ext cx="0" cy="87421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p:nvCxnSpPr>
        <p:spPr>
          <a:xfrm>
            <a:off x="6890529" y="4740231"/>
            <a:ext cx="0" cy="87421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a:off x="7399823" y="4740231"/>
            <a:ext cx="0" cy="87421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2" name="Straight Connector 41"/>
          <p:cNvCxnSpPr/>
          <p:nvPr/>
        </p:nvCxnSpPr>
        <p:spPr>
          <a:xfrm>
            <a:off x="7916361" y="4740231"/>
            <a:ext cx="0" cy="87421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p:nvCxnSpPr>
        <p:spPr>
          <a:xfrm>
            <a:off x="8430237" y="4740231"/>
            <a:ext cx="0" cy="87421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8940195" y="4740231"/>
            <a:ext cx="0" cy="87421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p:nvCxnSpPr>
        <p:spPr>
          <a:xfrm>
            <a:off x="9457693" y="4740231"/>
            <a:ext cx="0" cy="87421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grpSp>
        <p:nvGrpSpPr>
          <p:cNvPr id="3" name="Group 2">
            <a:extLst>
              <a:ext uri="{FF2B5EF4-FFF2-40B4-BE49-F238E27FC236}">
                <a16:creationId xmlns:a16="http://schemas.microsoft.com/office/drawing/2014/main" id="{00000000-0008-0000-0700-00002C000000}"/>
              </a:ext>
            </a:extLst>
          </p:cNvPr>
          <p:cNvGrpSpPr/>
          <p:nvPr/>
        </p:nvGrpSpPr>
        <p:grpSpPr>
          <a:xfrm>
            <a:off x="1227434" y="1375059"/>
            <a:ext cx="9758523" cy="4481630"/>
            <a:chOff x="0" y="0"/>
            <a:chExt cx="8304847" cy="4161477"/>
          </a:xfrm>
        </p:grpSpPr>
        <p:grpSp>
          <p:nvGrpSpPr>
            <p:cNvPr id="6" name="Group 5">
              <a:extLst>
                <a:ext uri="{FF2B5EF4-FFF2-40B4-BE49-F238E27FC236}">
                  <a16:creationId xmlns:a16="http://schemas.microsoft.com/office/drawing/2014/main" id="{00000000-0008-0000-0700-000003000000}"/>
                </a:ext>
              </a:extLst>
            </p:cNvPr>
            <p:cNvGrpSpPr/>
            <p:nvPr/>
          </p:nvGrpSpPr>
          <p:grpSpPr>
            <a:xfrm>
              <a:off x="0" y="0"/>
              <a:ext cx="8304847" cy="4161477"/>
              <a:chOff x="0" y="0"/>
              <a:chExt cx="8256323" cy="4201015"/>
            </a:xfrm>
          </p:grpSpPr>
          <p:grpSp>
            <p:nvGrpSpPr>
              <p:cNvPr id="9" name="Group 8">
                <a:extLst>
                  <a:ext uri="{FF2B5EF4-FFF2-40B4-BE49-F238E27FC236}">
                    <a16:creationId xmlns:a16="http://schemas.microsoft.com/office/drawing/2014/main" id="{00000000-0008-0000-0700-000004000000}"/>
                  </a:ext>
                </a:extLst>
              </p:cNvPr>
              <p:cNvGrpSpPr/>
              <p:nvPr/>
            </p:nvGrpSpPr>
            <p:grpSpPr>
              <a:xfrm>
                <a:off x="0" y="228600"/>
                <a:ext cx="8177213" cy="3972415"/>
                <a:chOff x="0" y="228600"/>
                <a:chExt cx="8205788" cy="3972415"/>
              </a:xfrm>
            </p:grpSpPr>
            <p:graphicFrame>
              <p:nvGraphicFramePr>
                <p:cNvPr id="14" name="Chart 13" title="ERC Graduates (Domestic and Foreign)">
                  <a:extLst>
                    <a:ext uri="{FF2B5EF4-FFF2-40B4-BE49-F238E27FC236}">
                      <a16:creationId xmlns:a16="http://schemas.microsoft.com/office/drawing/2014/main" id="{00000000-0008-0000-0700-000009000000}"/>
                    </a:ext>
                  </a:extLst>
                </p:cNvPr>
                <p:cNvGraphicFramePr>
                  <a:graphicFrameLocks/>
                </p:cNvGraphicFramePr>
                <p:nvPr>
                  <p:extLst>
                    <p:ext uri="{D42A27DB-BD31-4B8C-83A1-F6EECF244321}">
                      <p14:modId xmlns:p14="http://schemas.microsoft.com/office/powerpoint/2010/main" val="1040873519"/>
                    </p:ext>
                  </p:extLst>
                </p:nvPr>
              </p:nvGraphicFramePr>
              <p:xfrm>
                <a:off x="0" y="657227"/>
                <a:ext cx="4414838" cy="292608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Chart 14" title="ERC Graduates (Domestic and Foreign)">
                  <a:extLst>
                    <a:ext uri="{FF2B5EF4-FFF2-40B4-BE49-F238E27FC236}">
                      <a16:creationId xmlns:a16="http://schemas.microsoft.com/office/drawing/2014/main" id="{00000000-0008-0000-0700-00000A000000}"/>
                    </a:ext>
                  </a:extLst>
                </p:cNvPr>
                <p:cNvGraphicFramePr>
                  <a:graphicFrameLocks/>
                </p:cNvGraphicFramePr>
                <p:nvPr>
                  <p:extLst>
                    <p:ext uri="{D42A27DB-BD31-4B8C-83A1-F6EECF244321}">
                      <p14:modId xmlns:p14="http://schemas.microsoft.com/office/powerpoint/2010/main" val="2754078857"/>
                    </p:ext>
                  </p:extLst>
                </p:nvPr>
              </p:nvGraphicFramePr>
              <p:xfrm>
                <a:off x="4300539" y="228600"/>
                <a:ext cx="3905249" cy="3430905"/>
              </p:xfrm>
              <a:graphic>
                <a:graphicData uri="http://schemas.openxmlformats.org/drawingml/2006/chart">
                  <c:chart xmlns:c="http://schemas.openxmlformats.org/drawingml/2006/chart" xmlns:r="http://schemas.openxmlformats.org/officeDocument/2006/relationships" r:id="rId4"/>
                </a:graphicData>
              </a:graphic>
            </p:graphicFrame>
            <p:grpSp>
              <p:nvGrpSpPr>
                <p:cNvPr id="16" name="Group 15">
                  <a:extLst>
                    <a:ext uri="{FF2B5EF4-FFF2-40B4-BE49-F238E27FC236}">
                      <a16:creationId xmlns:a16="http://schemas.microsoft.com/office/drawing/2014/main" id="{00000000-0008-0000-0700-00000B000000}"/>
                    </a:ext>
                  </a:extLst>
                </p:cNvPr>
                <p:cNvGrpSpPr/>
                <p:nvPr/>
              </p:nvGrpSpPr>
              <p:grpSpPr>
                <a:xfrm>
                  <a:off x="47625" y="3298190"/>
                  <a:ext cx="7998088" cy="902825"/>
                  <a:chOff x="47625" y="3298190"/>
                  <a:chExt cx="7998088" cy="902825"/>
                </a:xfrm>
              </p:grpSpPr>
              <p:grpSp>
                <p:nvGrpSpPr>
                  <p:cNvPr id="17" name="Group 16">
                    <a:extLst>
                      <a:ext uri="{FF2B5EF4-FFF2-40B4-BE49-F238E27FC236}">
                        <a16:creationId xmlns:a16="http://schemas.microsoft.com/office/drawing/2014/main" id="{00000000-0008-0000-0700-00000C000000}"/>
                      </a:ext>
                    </a:extLst>
                  </p:cNvPr>
                  <p:cNvGrpSpPr/>
                  <p:nvPr/>
                </p:nvGrpSpPr>
                <p:grpSpPr>
                  <a:xfrm>
                    <a:off x="47625" y="3298190"/>
                    <a:ext cx="7998088" cy="902825"/>
                    <a:chOff x="47625" y="3298190"/>
                    <a:chExt cx="7967133" cy="900609"/>
                  </a:xfrm>
                </p:grpSpPr>
                <p:sp>
                  <p:nvSpPr>
                    <p:cNvPr id="32" name="Rectangle 31">
                      <a:extLst>
                        <a:ext uri="{FF2B5EF4-FFF2-40B4-BE49-F238E27FC236}">
                          <a16:creationId xmlns:a16="http://schemas.microsoft.com/office/drawing/2014/main" id="{00000000-0008-0000-0700-00001B000000}"/>
                        </a:ext>
                      </a:extLst>
                    </p:cNvPr>
                    <p:cNvSpPr/>
                    <p:nvPr/>
                  </p:nvSpPr>
                  <p:spPr>
                    <a:xfrm>
                      <a:off x="4424891" y="3476421"/>
                      <a:ext cx="3589867" cy="518597"/>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a:p>
                  </p:txBody>
                </p:sp>
                <p:sp>
                  <p:nvSpPr>
                    <p:cNvPr id="33" name="Rectangle 32">
                      <a:extLst>
                        <a:ext uri="{FF2B5EF4-FFF2-40B4-BE49-F238E27FC236}">
                          <a16:creationId xmlns:a16="http://schemas.microsoft.com/office/drawing/2014/main" id="{00000000-0008-0000-0700-00001C000000}"/>
                        </a:ext>
                      </a:extLst>
                    </p:cNvPr>
                    <p:cNvSpPr/>
                    <p:nvPr/>
                  </p:nvSpPr>
                  <p:spPr>
                    <a:xfrm>
                      <a:off x="788654" y="3477063"/>
                      <a:ext cx="3320023" cy="518597"/>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a:p>
                  </p:txBody>
                </p:sp>
                <p:sp>
                  <p:nvSpPr>
                    <p:cNvPr id="46" name="TextBox 14">
                      <a:extLst>
                        <a:ext uri="{FF2B5EF4-FFF2-40B4-BE49-F238E27FC236}">
                          <a16:creationId xmlns:a16="http://schemas.microsoft.com/office/drawing/2014/main" id="{00000000-0008-0000-0700-00001D000000}"/>
                        </a:ext>
                      </a:extLst>
                    </p:cNvPr>
                    <p:cNvSpPr txBox="1"/>
                    <p:nvPr/>
                  </p:nvSpPr>
                  <p:spPr>
                    <a:xfrm>
                      <a:off x="47625" y="3441020"/>
                      <a:ext cx="1269214" cy="56516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000" b="1" i="1"/>
                        <a:t>Total </a:t>
                      </a:r>
                      <a:br>
                        <a:rPr lang="en-US" sz="1000" b="1" i="1"/>
                      </a:br>
                      <a:r>
                        <a:rPr lang="en-US" sz="1000" b="1" i="1"/>
                        <a:t>Degrees </a:t>
                      </a:r>
                      <a:br>
                        <a:rPr lang="en-US" sz="1000" b="1" i="1"/>
                      </a:br>
                      <a:r>
                        <a:rPr lang="en-US" sz="1000" b="1" i="1"/>
                        <a:t>Granted</a:t>
                      </a:r>
                    </a:p>
                  </p:txBody>
                </p:sp>
                <p:cxnSp>
                  <p:nvCxnSpPr>
                    <p:cNvPr id="47" name="Straight Connector 46">
                      <a:extLst>
                        <a:ext uri="{FF2B5EF4-FFF2-40B4-BE49-F238E27FC236}">
                          <a16:creationId xmlns:a16="http://schemas.microsoft.com/office/drawing/2014/main" id="{00000000-0008-0000-0700-000020000000}"/>
                        </a:ext>
                      </a:extLst>
                    </p:cNvPr>
                    <p:cNvCxnSpPr/>
                    <p:nvPr/>
                  </p:nvCxnSpPr>
                  <p:spPr>
                    <a:xfrm>
                      <a:off x="2195212" y="3298190"/>
                      <a:ext cx="0" cy="872067"/>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8" name="Straight Connector 47">
                      <a:extLst>
                        <a:ext uri="{FF2B5EF4-FFF2-40B4-BE49-F238E27FC236}">
                          <a16:creationId xmlns:a16="http://schemas.microsoft.com/office/drawing/2014/main" id="{00000000-0008-0000-0700-000021000000}"/>
                        </a:ext>
                      </a:extLst>
                    </p:cNvPr>
                    <p:cNvCxnSpPr/>
                    <p:nvPr/>
                  </p:nvCxnSpPr>
                  <p:spPr>
                    <a:xfrm>
                      <a:off x="2669345" y="3298190"/>
                      <a:ext cx="0" cy="872067"/>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9" name="Straight Connector 48">
                      <a:extLst>
                        <a:ext uri="{FF2B5EF4-FFF2-40B4-BE49-F238E27FC236}">
                          <a16:creationId xmlns:a16="http://schemas.microsoft.com/office/drawing/2014/main" id="{00000000-0008-0000-0700-000022000000}"/>
                        </a:ext>
                      </a:extLst>
                    </p:cNvPr>
                    <p:cNvCxnSpPr/>
                    <p:nvPr/>
                  </p:nvCxnSpPr>
                  <p:spPr>
                    <a:xfrm>
                      <a:off x="3148704" y="3298190"/>
                      <a:ext cx="0" cy="872067"/>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50" name="Straight Connector 49">
                      <a:extLst>
                        <a:ext uri="{FF2B5EF4-FFF2-40B4-BE49-F238E27FC236}">
                          <a16:creationId xmlns:a16="http://schemas.microsoft.com/office/drawing/2014/main" id="{00000000-0008-0000-0700-000023000000}"/>
                        </a:ext>
                      </a:extLst>
                    </p:cNvPr>
                    <p:cNvCxnSpPr/>
                    <p:nvPr/>
                  </p:nvCxnSpPr>
                  <p:spPr>
                    <a:xfrm>
                      <a:off x="3617611" y="3298190"/>
                      <a:ext cx="0" cy="872067"/>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51" name="Straight Connector 50">
                      <a:extLst>
                        <a:ext uri="{FF2B5EF4-FFF2-40B4-BE49-F238E27FC236}">
                          <a16:creationId xmlns:a16="http://schemas.microsoft.com/office/drawing/2014/main" id="{00000000-0008-0000-0700-000025000000}"/>
                        </a:ext>
                      </a:extLst>
                    </p:cNvPr>
                    <p:cNvCxnSpPr/>
                    <p:nvPr/>
                  </p:nvCxnSpPr>
                  <p:spPr>
                    <a:xfrm>
                      <a:off x="5445887" y="3326732"/>
                      <a:ext cx="0" cy="872067"/>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52" name="Straight Connector 51">
                      <a:extLst>
                        <a:ext uri="{FF2B5EF4-FFF2-40B4-BE49-F238E27FC236}">
                          <a16:creationId xmlns:a16="http://schemas.microsoft.com/office/drawing/2014/main" id="{00000000-0008-0000-0700-000026000000}"/>
                        </a:ext>
                      </a:extLst>
                    </p:cNvPr>
                    <p:cNvCxnSpPr/>
                    <p:nvPr/>
                  </p:nvCxnSpPr>
                  <p:spPr>
                    <a:xfrm>
                      <a:off x="5960443" y="3326732"/>
                      <a:ext cx="0" cy="872067"/>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53" name="Straight Connector 52">
                      <a:extLst>
                        <a:ext uri="{FF2B5EF4-FFF2-40B4-BE49-F238E27FC236}">
                          <a16:creationId xmlns:a16="http://schemas.microsoft.com/office/drawing/2014/main" id="{00000000-0008-0000-0700-000027000000}"/>
                        </a:ext>
                      </a:extLst>
                    </p:cNvPr>
                    <p:cNvCxnSpPr/>
                    <p:nvPr/>
                  </p:nvCxnSpPr>
                  <p:spPr>
                    <a:xfrm>
                      <a:off x="6472347" y="3326732"/>
                      <a:ext cx="0" cy="872067"/>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54" name="Straight Connector 53">
                      <a:extLst>
                        <a:ext uri="{FF2B5EF4-FFF2-40B4-BE49-F238E27FC236}">
                          <a16:creationId xmlns:a16="http://schemas.microsoft.com/office/drawing/2014/main" id="{00000000-0008-0000-0700-000028000000}"/>
                        </a:ext>
                      </a:extLst>
                    </p:cNvPr>
                    <p:cNvCxnSpPr/>
                    <p:nvPr/>
                  </p:nvCxnSpPr>
                  <p:spPr>
                    <a:xfrm>
                      <a:off x="6980348" y="3326732"/>
                      <a:ext cx="0" cy="872067"/>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55" name="Straight Connector 54">
                      <a:extLst>
                        <a:ext uri="{FF2B5EF4-FFF2-40B4-BE49-F238E27FC236}">
                          <a16:creationId xmlns:a16="http://schemas.microsoft.com/office/drawing/2014/main" id="{00000000-0008-0000-0700-000029000000}"/>
                        </a:ext>
                      </a:extLst>
                    </p:cNvPr>
                    <p:cNvCxnSpPr/>
                    <p:nvPr/>
                  </p:nvCxnSpPr>
                  <p:spPr>
                    <a:xfrm>
                      <a:off x="7495861" y="3326732"/>
                      <a:ext cx="0" cy="872067"/>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56" name="Straight Connector 55">
                      <a:extLst>
                        <a:ext uri="{FF2B5EF4-FFF2-40B4-BE49-F238E27FC236}">
                          <a16:creationId xmlns:a16="http://schemas.microsoft.com/office/drawing/2014/main" id="{00000000-0008-0000-0700-000024000000}"/>
                        </a:ext>
                      </a:extLst>
                    </p:cNvPr>
                    <p:cNvCxnSpPr/>
                    <p:nvPr/>
                  </p:nvCxnSpPr>
                  <p:spPr>
                    <a:xfrm>
                      <a:off x="4938547" y="3326732"/>
                      <a:ext cx="0" cy="872067"/>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18" name="TextBox 12">
                    <a:extLst>
                      <a:ext uri="{FF2B5EF4-FFF2-40B4-BE49-F238E27FC236}">
                        <a16:creationId xmlns:a16="http://schemas.microsoft.com/office/drawing/2014/main" id="{00000000-0008-0000-0700-00000D000000}"/>
                      </a:ext>
                    </a:extLst>
                  </p:cNvPr>
                  <p:cNvSpPr txBox="1"/>
                  <p:nvPr/>
                </p:nvSpPr>
                <p:spPr>
                  <a:xfrm>
                    <a:off x="869686" y="3599813"/>
                    <a:ext cx="285751" cy="2667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18288" rIns="18288"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i="1"/>
                      <a:t>354</a:t>
                    </a:r>
                    <a:endParaRPr lang="en-US" sz="1000" i="1"/>
                  </a:p>
                </p:txBody>
              </p:sp>
              <p:sp>
                <p:nvSpPr>
                  <p:cNvPr id="19" name="TextBox 13">
                    <a:extLst>
                      <a:ext uri="{FF2B5EF4-FFF2-40B4-BE49-F238E27FC236}">
                        <a16:creationId xmlns:a16="http://schemas.microsoft.com/office/drawing/2014/main" id="{00000000-0008-0000-0700-00000E000000}"/>
                      </a:ext>
                    </a:extLst>
                  </p:cNvPr>
                  <p:cNvSpPr txBox="1"/>
                  <p:nvPr/>
                </p:nvSpPr>
                <p:spPr>
                  <a:xfrm>
                    <a:off x="1350021" y="3601118"/>
                    <a:ext cx="286194" cy="2667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18288" rIns="18288"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i="1"/>
                      <a:t>381</a:t>
                    </a:r>
                    <a:endParaRPr lang="en-US" sz="1000" i="1"/>
                  </a:p>
                </p:txBody>
              </p:sp>
              <p:sp>
                <p:nvSpPr>
                  <p:cNvPr id="20" name="TextBox 14">
                    <a:extLst>
                      <a:ext uri="{FF2B5EF4-FFF2-40B4-BE49-F238E27FC236}">
                        <a16:creationId xmlns:a16="http://schemas.microsoft.com/office/drawing/2014/main" id="{00000000-0008-0000-0700-00000F000000}"/>
                      </a:ext>
                    </a:extLst>
                  </p:cNvPr>
                  <p:cNvSpPr txBox="1"/>
                  <p:nvPr/>
                </p:nvSpPr>
                <p:spPr>
                  <a:xfrm>
                    <a:off x="1825902" y="3600716"/>
                    <a:ext cx="286194" cy="2667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18288" rIns="18288"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i="1"/>
                      <a:t>287</a:t>
                    </a:r>
                    <a:endParaRPr lang="en-US" sz="1000" i="1"/>
                  </a:p>
                </p:txBody>
              </p:sp>
              <p:sp>
                <p:nvSpPr>
                  <p:cNvPr id="21" name="TextBox 15">
                    <a:extLst>
                      <a:ext uri="{FF2B5EF4-FFF2-40B4-BE49-F238E27FC236}">
                        <a16:creationId xmlns:a16="http://schemas.microsoft.com/office/drawing/2014/main" id="{00000000-0008-0000-0700-000010000000}"/>
                      </a:ext>
                    </a:extLst>
                  </p:cNvPr>
                  <p:cNvSpPr txBox="1"/>
                  <p:nvPr/>
                </p:nvSpPr>
                <p:spPr>
                  <a:xfrm>
                    <a:off x="2296024" y="3601667"/>
                    <a:ext cx="285751" cy="2667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18288" rIns="18288"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i="1"/>
                      <a:t>306</a:t>
                    </a:r>
                    <a:endParaRPr lang="en-US" sz="1000" i="1"/>
                  </a:p>
                  <a:p>
                    <a:pPr algn="ctr"/>
                    <a:endParaRPr lang="en-US" sz="1000" i="1"/>
                  </a:p>
                </p:txBody>
              </p:sp>
              <p:sp>
                <p:nvSpPr>
                  <p:cNvPr id="22" name="TextBox 16">
                    <a:extLst>
                      <a:ext uri="{FF2B5EF4-FFF2-40B4-BE49-F238E27FC236}">
                        <a16:creationId xmlns:a16="http://schemas.microsoft.com/office/drawing/2014/main" id="{00000000-0008-0000-0700-000011000000}"/>
                      </a:ext>
                    </a:extLst>
                  </p:cNvPr>
                  <p:cNvSpPr txBox="1"/>
                  <p:nvPr/>
                </p:nvSpPr>
                <p:spPr>
                  <a:xfrm>
                    <a:off x="2766071" y="3595096"/>
                    <a:ext cx="285751" cy="2667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18288" rIns="18288"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1000" i="1"/>
                      <a:t>249</a:t>
                    </a:r>
                  </a:p>
                  <a:p>
                    <a:pPr algn="ctr"/>
                    <a:endParaRPr lang="en-US" sz="1000" i="1"/>
                  </a:p>
                </p:txBody>
              </p:sp>
              <p:sp>
                <p:nvSpPr>
                  <p:cNvPr id="23" name="TextBox 17">
                    <a:extLst>
                      <a:ext uri="{FF2B5EF4-FFF2-40B4-BE49-F238E27FC236}">
                        <a16:creationId xmlns:a16="http://schemas.microsoft.com/office/drawing/2014/main" id="{00000000-0008-0000-0700-000012000000}"/>
                      </a:ext>
                    </a:extLst>
                  </p:cNvPr>
                  <p:cNvSpPr txBox="1"/>
                  <p:nvPr/>
                </p:nvSpPr>
                <p:spPr>
                  <a:xfrm>
                    <a:off x="3246013" y="3595540"/>
                    <a:ext cx="286194" cy="2667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18288" rIns="18288"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i="1"/>
                      <a:t>287</a:t>
                    </a:r>
                    <a:endParaRPr lang="en-US" sz="1000" i="1"/>
                  </a:p>
                </p:txBody>
              </p:sp>
              <p:sp>
                <p:nvSpPr>
                  <p:cNvPr id="24" name="TextBox 18">
                    <a:extLst>
                      <a:ext uri="{FF2B5EF4-FFF2-40B4-BE49-F238E27FC236}">
                        <a16:creationId xmlns:a16="http://schemas.microsoft.com/office/drawing/2014/main" id="{00000000-0008-0000-0700-000013000000}"/>
                      </a:ext>
                    </a:extLst>
                  </p:cNvPr>
                  <p:cNvSpPr txBox="1"/>
                  <p:nvPr/>
                </p:nvSpPr>
                <p:spPr>
                  <a:xfrm>
                    <a:off x="3727210" y="3592881"/>
                    <a:ext cx="286194" cy="2667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18288" rIns="18288"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1000" i="1"/>
                      <a:t>238</a:t>
                    </a:r>
                  </a:p>
                </p:txBody>
              </p:sp>
              <p:sp>
                <p:nvSpPr>
                  <p:cNvPr id="25" name="TextBox 19">
                    <a:extLst>
                      <a:ext uri="{FF2B5EF4-FFF2-40B4-BE49-F238E27FC236}">
                        <a16:creationId xmlns:a16="http://schemas.microsoft.com/office/drawing/2014/main" id="{00000000-0008-0000-0700-000014000000}"/>
                      </a:ext>
                    </a:extLst>
                  </p:cNvPr>
                  <p:cNvSpPr txBox="1"/>
                  <p:nvPr/>
                </p:nvSpPr>
                <p:spPr>
                  <a:xfrm>
                    <a:off x="4445943" y="3589878"/>
                    <a:ext cx="484962" cy="2667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18288" rIns="18288"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i="1"/>
                      <a:t>201260</a:t>
                    </a:r>
                    <a:endParaRPr lang="en-US" sz="1000" i="1"/>
                  </a:p>
                  <a:p>
                    <a:pPr algn="ctr"/>
                    <a:endParaRPr lang="en-US" sz="1000" i="1"/>
                  </a:p>
                </p:txBody>
              </p:sp>
              <p:sp>
                <p:nvSpPr>
                  <p:cNvPr id="26" name="TextBox 20">
                    <a:extLst>
                      <a:ext uri="{FF2B5EF4-FFF2-40B4-BE49-F238E27FC236}">
                        <a16:creationId xmlns:a16="http://schemas.microsoft.com/office/drawing/2014/main" id="{00000000-0008-0000-0700-000015000000}"/>
                      </a:ext>
                    </a:extLst>
                  </p:cNvPr>
                  <p:cNvSpPr txBox="1"/>
                  <p:nvPr/>
                </p:nvSpPr>
                <p:spPr>
                  <a:xfrm>
                    <a:off x="4941259" y="3587787"/>
                    <a:ext cx="506726" cy="2667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18288" rIns="18288"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i="1"/>
                      <a:t>214698</a:t>
                    </a:r>
                    <a:endParaRPr lang="en-US" sz="1000" i="1"/>
                  </a:p>
                  <a:p>
                    <a:pPr algn="ctr"/>
                    <a:endParaRPr lang="en-US" sz="1000" i="1"/>
                  </a:p>
                </p:txBody>
              </p:sp>
              <p:sp>
                <p:nvSpPr>
                  <p:cNvPr id="27" name="TextBox 21">
                    <a:extLst>
                      <a:ext uri="{FF2B5EF4-FFF2-40B4-BE49-F238E27FC236}">
                        <a16:creationId xmlns:a16="http://schemas.microsoft.com/office/drawing/2014/main" id="{00000000-0008-0000-0700-000016000000}"/>
                      </a:ext>
                    </a:extLst>
                  </p:cNvPr>
                  <p:cNvSpPr txBox="1"/>
                  <p:nvPr/>
                </p:nvSpPr>
                <p:spPr>
                  <a:xfrm>
                    <a:off x="5455627" y="3585526"/>
                    <a:ext cx="513872" cy="2667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18288" rIns="18288"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i="1"/>
                      <a:t>216298</a:t>
                    </a:r>
                    <a:endParaRPr lang="en-US" sz="1000" i="1"/>
                  </a:p>
                  <a:p>
                    <a:pPr algn="ctr"/>
                    <a:endParaRPr lang="en-US" sz="1000" i="1"/>
                  </a:p>
                </p:txBody>
              </p:sp>
              <p:sp>
                <p:nvSpPr>
                  <p:cNvPr id="28" name="TextBox 22">
                    <a:extLst>
                      <a:ext uri="{FF2B5EF4-FFF2-40B4-BE49-F238E27FC236}">
                        <a16:creationId xmlns:a16="http://schemas.microsoft.com/office/drawing/2014/main" id="{00000000-0008-0000-0700-000017000000}"/>
                      </a:ext>
                    </a:extLst>
                  </p:cNvPr>
                  <p:cNvSpPr txBox="1"/>
                  <p:nvPr/>
                </p:nvSpPr>
                <p:spPr>
                  <a:xfrm>
                    <a:off x="5979519" y="3588525"/>
                    <a:ext cx="507284" cy="2667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18288" rIns="18288"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i="1"/>
                      <a:t>218310</a:t>
                    </a:r>
                    <a:endParaRPr lang="en-US" sz="1000" i="1"/>
                  </a:p>
                  <a:p>
                    <a:pPr algn="ctr"/>
                    <a:endParaRPr lang="en-US" sz="1000" i="1"/>
                  </a:p>
                </p:txBody>
              </p:sp>
              <p:sp>
                <p:nvSpPr>
                  <p:cNvPr id="29" name="TextBox 23">
                    <a:extLst>
                      <a:ext uri="{FF2B5EF4-FFF2-40B4-BE49-F238E27FC236}">
                        <a16:creationId xmlns:a16="http://schemas.microsoft.com/office/drawing/2014/main" id="{00000000-0008-0000-0700-000018000000}"/>
                      </a:ext>
                    </a:extLst>
                  </p:cNvPr>
                  <p:cNvSpPr txBox="1"/>
                  <p:nvPr/>
                </p:nvSpPr>
                <p:spPr>
                  <a:xfrm>
                    <a:off x="6474836" y="3586605"/>
                    <a:ext cx="532741" cy="2667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18288" rIns="18288"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i="1"/>
                      <a:t>218472</a:t>
                    </a:r>
                    <a:endParaRPr lang="en-US" sz="1000" i="1"/>
                  </a:p>
                  <a:p>
                    <a:pPr algn="ctr"/>
                    <a:endParaRPr lang="en-US" sz="1000" i="1"/>
                  </a:p>
                </p:txBody>
              </p:sp>
              <p:sp>
                <p:nvSpPr>
                  <p:cNvPr id="30" name="TextBox 24">
                    <a:extLst>
                      <a:ext uri="{FF2B5EF4-FFF2-40B4-BE49-F238E27FC236}">
                        <a16:creationId xmlns:a16="http://schemas.microsoft.com/office/drawing/2014/main" id="{00000000-0008-0000-0700-000019000000}"/>
                      </a:ext>
                    </a:extLst>
                  </p:cNvPr>
                  <p:cNvSpPr txBox="1"/>
                  <p:nvPr/>
                </p:nvSpPr>
                <p:spPr>
                  <a:xfrm>
                    <a:off x="6998729" y="3584595"/>
                    <a:ext cx="518767" cy="2667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18288" rIns="18288"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i="1"/>
                      <a:t>205738</a:t>
                    </a:r>
                    <a:endParaRPr lang="en-US" sz="1000" i="1"/>
                  </a:p>
                </p:txBody>
              </p:sp>
              <p:sp>
                <p:nvSpPr>
                  <p:cNvPr id="31" name="TextBox 25">
                    <a:extLst>
                      <a:ext uri="{FF2B5EF4-FFF2-40B4-BE49-F238E27FC236}">
                        <a16:creationId xmlns:a16="http://schemas.microsoft.com/office/drawing/2014/main" id="{00000000-0008-0000-0700-00001A000000}"/>
                      </a:ext>
                    </a:extLst>
                  </p:cNvPr>
                  <p:cNvSpPr txBox="1"/>
                  <p:nvPr/>
                </p:nvSpPr>
                <p:spPr>
                  <a:xfrm>
                    <a:off x="7551197" y="3582675"/>
                    <a:ext cx="480722" cy="2667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18288" rIns="18288"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1000" i="1"/>
                      <a:t>210715</a:t>
                    </a:r>
                  </a:p>
                </p:txBody>
              </p:sp>
            </p:grpSp>
          </p:grpSp>
          <p:grpSp>
            <p:nvGrpSpPr>
              <p:cNvPr id="10" name="Group 9">
                <a:extLst>
                  <a:ext uri="{FF2B5EF4-FFF2-40B4-BE49-F238E27FC236}">
                    <a16:creationId xmlns:a16="http://schemas.microsoft.com/office/drawing/2014/main" id="{00000000-0008-0000-0700-000005000000}"/>
                  </a:ext>
                </a:extLst>
              </p:cNvPr>
              <p:cNvGrpSpPr/>
              <p:nvPr/>
            </p:nvGrpSpPr>
            <p:grpSpPr>
              <a:xfrm>
                <a:off x="69057" y="0"/>
                <a:ext cx="8187266" cy="405367"/>
                <a:chOff x="69057" y="0"/>
                <a:chExt cx="8187266" cy="405367"/>
              </a:xfrm>
            </p:grpSpPr>
            <p:sp>
              <p:nvSpPr>
                <p:cNvPr id="11" name="TextBox 2">
                  <a:extLst>
                    <a:ext uri="{FF2B5EF4-FFF2-40B4-BE49-F238E27FC236}">
                      <a16:creationId xmlns:a16="http://schemas.microsoft.com/office/drawing/2014/main" id="{00000000-0008-0000-0700-000006000000}"/>
                    </a:ext>
                  </a:extLst>
                </p:cNvPr>
                <p:cNvSpPr txBox="1"/>
                <p:nvPr/>
              </p:nvSpPr>
              <p:spPr>
                <a:xfrm>
                  <a:off x="956966" y="0"/>
                  <a:ext cx="2971801" cy="40536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000" b="1">
                      <a:solidFill>
                        <a:srgbClr val="000000"/>
                      </a:solidFill>
                    </a:rPr>
                    <a:t>Degrees Granted to ERC Students*</a:t>
                  </a:r>
                </a:p>
                <a:p>
                  <a:pPr algn="ctr"/>
                  <a:r>
                    <a:rPr lang="en-US" sz="1000" b="1">
                      <a:solidFill>
                        <a:srgbClr val="000000"/>
                      </a:solidFill>
                    </a:rPr>
                    <a:t>(Domestic and Foreign Students)</a:t>
                  </a:r>
                </a:p>
              </p:txBody>
            </p:sp>
            <p:sp>
              <p:nvSpPr>
                <p:cNvPr id="12" name="TextBox 6">
                  <a:extLst>
                    <a:ext uri="{FF2B5EF4-FFF2-40B4-BE49-F238E27FC236}">
                      <a16:creationId xmlns:a16="http://schemas.microsoft.com/office/drawing/2014/main" id="{00000000-0008-0000-0700-000007000000}"/>
                    </a:ext>
                  </a:extLst>
                </p:cNvPr>
                <p:cNvSpPr txBox="1"/>
                <p:nvPr/>
              </p:nvSpPr>
              <p:spPr>
                <a:xfrm>
                  <a:off x="4843473" y="0"/>
                  <a:ext cx="2971801" cy="40536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000" b="1">
                      <a:solidFill>
                        <a:srgbClr val="000000"/>
                      </a:solidFill>
                    </a:rPr>
                    <a:t>Degrees Granted From All U.S. Engineering Schools</a:t>
                  </a:r>
                </a:p>
                <a:p>
                  <a:pPr algn="ctr"/>
                  <a:r>
                    <a:rPr lang="en-US" sz="1000" b="1">
                      <a:solidFill>
                        <a:srgbClr val="000000"/>
                      </a:solidFill>
                    </a:rPr>
                    <a:t>(Domestic and Foreign Students)</a:t>
                  </a:r>
                </a:p>
              </p:txBody>
            </p:sp>
            <p:cxnSp>
              <p:nvCxnSpPr>
                <p:cNvPr id="13" name="Straight Connector 12">
                  <a:extLst>
                    <a:ext uri="{FF2B5EF4-FFF2-40B4-BE49-F238E27FC236}">
                      <a16:creationId xmlns:a16="http://schemas.microsoft.com/office/drawing/2014/main" id="{00000000-0008-0000-0700-000008000000}"/>
                    </a:ext>
                  </a:extLst>
                </p:cNvPr>
                <p:cNvCxnSpPr/>
                <p:nvPr/>
              </p:nvCxnSpPr>
              <p:spPr>
                <a:xfrm>
                  <a:off x="69057" y="373169"/>
                  <a:ext cx="8187266" cy="0"/>
                </a:xfrm>
                <a:prstGeom prst="line">
                  <a:avLst/>
                </a:prstGeom>
                <a:ln w="12700">
                  <a:solidFill>
                    <a:srgbClr val="51A6C2"/>
                  </a:solidFill>
                </a:ln>
              </p:spPr>
              <p:style>
                <a:lnRef idx="2">
                  <a:schemeClr val="accent1"/>
                </a:lnRef>
                <a:fillRef idx="0">
                  <a:schemeClr val="accent1"/>
                </a:fillRef>
                <a:effectRef idx="1">
                  <a:schemeClr val="accent1"/>
                </a:effectRef>
                <a:fontRef idx="minor">
                  <a:schemeClr val="tx1"/>
                </a:fontRef>
              </p:style>
            </p:cxnSp>
          </p:grpSp>
        </p:grpSp>
        <p:cxnSp>
          <p:nvCxnSpPr>
            <p:cNvPr id="7" name="Straight Connector 6">
              <a:extLst>
                <a:ext uri="{FF2B5EF4-FFF2-40B4-BE49-F238E27FC236}">
                  <a16:creationId xmlns:a16="http://schemas.microsoft.com/office/drawing/2014/main" id="{00000000-0008-0000-0700-00002A000000}"/>
                </a:ext>
              </a:extLst>
            </p:cNvPr>
            <p:cNvCxnSpPr/>
            <p:nvPr/>
          </p:nvCxnSpPr>
          <p:spPr>
            <a:xfrm>
              <a:off x="1731465" y="3268295"/>
              <a:ext cx="0" cy="863587"/>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a:extLst>
                <a:ext uri="{FF2B5EF4-FFF2-40B4-BE49-F238E27FC236}">
                  <a16:creationId xmlns:a16="http://schemas.microsoft.com/office/drawing/2014/main" id="{00000000-0008-0000-0700-00002B000000}"/>
                </a:ext>
              </a:extLst>
            </p:cNvPr>
            <p:cNvCxnSpPr/>
            <p:nvPr/>
          </p:nvCxnSpPr>
          <p:spPr>
            <a:xfrm>
              <a:off x="1255914" y="3267381"/>
              <a:ext cx="0" cy="863587"/>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40029738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Override1.xml.rels><?xml version="1.0" encoding="UTF-8" standalone="yes"?>
<Relationships xmlns="http://schemas.openxmlformats.org/package/2006/relationships"><Relationship Id="rId1" Type="http://schemas.openxmlformats.org/officeDocument/2006/relationships/image" Target="../media/image1.jpeg"/></Relationships>
</file>

<file path=ppt/theme/_rels/themeOverr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image" Target="../media/image3.jpeg"/><Relationship Id="rId4" Type="http://schemas.openxmlformats.org/officeDocument/2006/relationships/image" Target="../media/image6.jpeg"/></Relationships>
</file>

<file path=ppt/theme/_rels/themeOverr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image" Target="../media/image3.jpeg"/><Relationship Id="rId4" Type="http://schemas.openxmlformats.org/officeDocument/2006/relationships/image" Target="../media/image6.jpeg"/></Relationships>
</file>

<file path=ppt/theme/_rels/themeOverr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image" Target="../media/image3.jpeg"/><Relationship Id="rId4" Type="http://schemas.openxmlformats.org/officeDocument/2006/relationships/image" Target="../media/image6.jpeg"/></Relationships>
</file>

<file path=ppt/theme/_rels/themeOverr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image" Target="../media/image3.jpeg"/><Relationship Id="rId4" Type="http://schemas.openxmlformats.org/officeDocument/2006/relationships/image" Target="../media/image6.jpeg"/></Relationships>
</file>

<file path=ppt/theme/_rels/themeOverr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image" Target="../media/image3.jpeg"/><Relationship Id="rId4" Type="http://schemas.openxmlformats.org/officeDocument/2006/relationships/image" Target="../media/image6.jpeg"/></Relationships>
</file>

<file path=ppt/theme/_rels/themeOverr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image" Target="../media/image3.jpeg"/><Relationship Id="rId4" Type="http://schemas.openxmlformats.org/officeDocument/2006/relationships/image" Target="../media/image6.jpeg"/></Relationships>
</file>

<file path=ppt/theme/_rels/themeOverr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image" Target="../media/image3.jpeg"/><Relationship Id="rId4" Type="http://schemas.openxmlformats.org/officeDocument/2006/relationships/image" Target="../media/image6.jpeg"/></Relationships>
</file>

<file path=ppt/theme/_rels/themeOverr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image" Target="../media/image3.jpeg"/><Relationship Id="rId4" Type="http://schemas.openxmlformats.org/officeDocument/2006/relationships/image" Target="../media/image6.jpeg"/></Relationships>
</file>

<file path=ppt/theme/_rels/themeOverr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image" Target="../media/image3.jpeg"/><Relationship Id="rId4" Type="http://schemas.openxmlformats.org/officeDocument/2006/relationships/image" Target="../media/image6.jpeg"/></Relationships>
</file>

<file path=ppt/theme/_rels/themeOverr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image" Target="../media/image3.jpeg"/><Relationship Id="rId4" Type="http://schemas.openxmlformats.org/officeDocument/2006/relationships/image" Target="../media/image6.jpeg"/></Relationships>
</file>

<file path=ppt/theme/_rels/themeOverr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image" Target="../media/image3.jpeg"/><Relationship Id="rId4" Type="http://schemas.openxmlformats.org/officeDocument/2006/relationships/image" Target="../media/image6.jpeg"/></Relationships>
</file>

<file path=ppt/theme/_rels/themeOverride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image" Target="../media/image3.jpeg"/><Relationship Id="rId4" Type="http://schemas.openxmlformats.org/officeDocument/2006/relationships/image" Target="../media/image6.jpeg"/></Relationships>
</file>

<file path=ppt/theme/_rels/themeOverride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image" Target="../media/image3.jpeg"/><Relationship Id="rId4" Type="http://schemas.openxmlformats.org/officeDocument/2006/relationships/image" Target="../media/image6.jpeg"/></Relationships>
</file>

<file path=ppt/theme/_rels/themeOverride2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image" Target="../media/image3.jpeg"/><Relationship Id="rId4" Type="http://schemas.openxmlformats.org/officeDocument/2006/relationships/image" Target="../media/image6.jpeg"/></Relationships>
</file>

<file path=ppt/theme/_rels/themeOverride2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image" Target="../media/image3.jpeg"/><Relationship Id="rId4" Type="http://schemas.openxmlformats.org/officeDocument/2006/relationships/image" Target="../media/image6.jpeg"/></Relationships>
</file>

<file path=ppt/theme/_rels/themeOverride2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image" Target="../media/image3.jpeg"/><Relationship Id="rId4" Type="http://schemas.openxmlformats.org/officeDocument/2006/relationships/image" Target="../media/image6.jpeg"/></Relationships>
</file>

<file path=ppt/theme/_rels/themeOverride2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image" Target="../media/image3.jpeg"/><Relationship Id="rId4" Type="http://schemas.openxmlformats.org/officeDocument/2006/relationships/image" Target="../media/image6.jpeg"/></Relationships>
</file>

<file path=ppt/theme/_rels/themeOverride2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image" Target="../media/image3.jpeg"/><Relationship Id="rId4" Type="http://schemas.openxmlformats.org/officeDocument/2006/relationships/image" Target="../media/image6.jpeg"/></Relationships>
</file>

<file path=ppt/theme/_rels/themeOverride2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image" Target="../media/image3.jpeg"/><Relationship Id="rId4" Type="http://schemas.openxmlformats.org/officeDocument/2006/relationships/image" Target="../media/image6.jpeg"/></Relationships>
</file>

<file path=ppt/theme/_rels/themeOverride2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image" Target="../media/image3.jpeg"/><Relationship Id="rId4" Type="http://schemas.openxmlformats.org/officeDocument/2006/relationships/image" Target="../media/image6.jpeg"/></Relationships>
</file>

<file path=ppt/theme/_rels/themeOverride2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image" Target="../media/image3.jpeg"/><Relationship Id="rId4" Type="http://schemas.openxmlformats.org/officeDocument/2006/relationships/image" Target="../media/image6.jpeg"/></Relationships>
</file>

<file path=ppt/theme/_rels/themeOverr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image" Target="../media/image3.jpeg"/><Relationship Id="rId4" Type="http://schemas.openxmlformats.org/officeDocument/2006/relationships/image" Target="../media/image6.jpeg"/></Relationships>
</file>

<file path=ppt/theme/_rels/themeOverride3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image" Target="../media/image3.jpeg"/><Relationship Id="rId4" Type="http://schemas.openxmlformats.org/officeDocument/2006/relationships/image" Target="../media/image6.jpeg"/></Relationships>
</file>

<file path=ppt/theme/_rels/themeOverride3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image" Target="../media/image3.jpeg"/><Relationship Id="rId4" Type="http://schemas.openxmlformats.org/officeDocument/2006/relationships/image" Target="../media/image6.jpeg"/></Relationships>
</file>

<file path=ppt/theme/_rels/themeOverride3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image" Target="../media/image3.jpeg"/><Relationship Id="rId4" Type="http://schemas.openxmlformats.org/officeDocument/2006/relationships/image" Target="../media/image6.jpeg"/></Relationships>
</file>

<file path=ppt/theme/_rels/themeOverr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image" Target="../media/image3.jpeg"/><Relationship Id="rId4" Type="http://schemas.openxmlformats.org/officeDocument/2006/relationships/image" Target="../media/image6.jpeg"/></Relationships>
</file>

<file path=ppt/theme/_rels/themeOverr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image" Target="../media/image3.jpeg"/><Relationship Id="rId4" Type="http://schemas.openxmlformats.org/officeDocument/2006/relationships/image" Target="../media/image6.jpeg"/></Relationships>
</file>

<file path=ppt/theme/_rels/themeOverr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image" Target="../media/image3.jpeg"/><Relationship Id="rId4" Type="http://schemas.openxmlformats.org/officeDocument/2006/relationships/image" Target="../media/image6.jpeg"/></Relationships>
</file>

<file path=ppt/theme/_rels/themeOverr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image" Target="../media/image3.jpeg"/><Relationship Id="rId4" Type="http://schemas.openxmlformats.org/officeDocument/2006/relationships/image" Target="../media/image6.jpeg"/></Relationships>
</file>

<file path=ppt/theme/_rels/themeOverr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image" Target="../media/image3.jpeg"/><Relationship Id="rId4" Type="http://schemas.openxmlformats.org/officeDocument/2006/relationships/image" Target="../media/image6.jpeg"/></Relationships>
</file>

<file path=ppt/theme/_rels/themeOverr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image" Target="../media/image3.jpeg"/><Relationship Id="rId4" Type="http://schemas.openxmlformats.org/officeDocument/2006/relationships/image" Target="../media/image6.jpeg"/></Relationships>
</file>

<file path=ppt/theme/theme1.xml><?xml version="1.0" encoding="utf-8"?>
<a:theme xmlns:a="http://schemas.openxmlformats.org/drawingml/2006/main" name="1_Clarity">
  <a:themeElements>
    <a:clrScheme name="Composite">
      <a:dk1>
        <a:sysClr val="windowText" lastClr="000000"/>
      </a:dk1>
      <a:lt1>
        <a:sysClr val="window" lastClr="FFFFFF"/>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26CBEC"/>
      </a:hlink>
      <a:folHlink>
        <a:srgbClr val="598C8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2_Clarity">
  <a:themeElements>
    <a:clrScheme name="Composite">
      <a:dk1>
        <a:sysClr val="windowText" lastClr="000000"/>
      </a:dk1>
      <a:lt1>
        <a:sysClr val="window" lastClr="FFFFFF"/>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26CBEC"/>
      </a:hlink>
      <a:folHlink>
        <a:srgbClr val="598C8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3.xml><?xml version="1.0" encoding="utf-8"?>
<a:theme xmlns:a="http://schemas.openxmlformats.org/drawingml/2006/main" name="Office 2013 - 2022 Theme">
  <a:themeElements>
    <a:clrScheme name="Office 2013 - 2022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omposite">
    <a:dk1>
      <a:sysClr val="windowText" lastClr="000000"/>
    </a:dk1>
    <a:lt1>
      <a:sysClr val="window" lastClr="FFFFFF"/>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26CBEC"/>
    </a:hlink>
    <a:folHlink>
      <a:srgbClr val="598C8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ormal">
    <a:fillStyleLst>
      <a:solidFill>
        <a:schemeClr val="phClr"/>
      </a:solidFill>
      <a:blipFill rotWithShape="1">
        <a:blip xmlns:r="http://schemas.openxmlformats.org/officeDocument/2006/relationships" r:embed="rId1">
          <a:duotone>
            <a:schemeClr val="phClr">
              <a:tint val="60000"/>
              <a:satMod val="200000"/>
            </a:schemeClr>
            <a:schemeClr val="phClr">
              <a:shade val="90000"/>
              <a:satMod val="150000"/>
            </a:schemeClr>
          </a:duotone>
        </a:blip>
        <a:tile tx="0" ty="0" sx="50000" sy="50000" flip="none" algn="tl"/>
      </a:blipFill>
      <a:blipFill rotWithShape="1">
        <a:blip xmlns:r="http://schemas.openxmlformats.org/officeDocument/2006/relationships" r:embed="rId2">
          <a:duotone>
            <a:schemeClr val="phClr">
              <a:tint val="80000"/>
              <a:satMod val="135000"/>
            </a:schemeClr>
            <a:schemeClr val="phClr">
              <a:shade val="80000"/>
              <a:satMod val="150000"/>
            </a:schemeClr>
          </a:duotone>
        </a:blip>
        <a:tile tx="0" ty="0" sx="65000" sy="65000" flip="none" algn="tl"/>
      </a:blipFill>
    </a:fillStyleLst>
    <a:lnStyleLst>
      <a:ln w="12700" cap="flat" cmpd="sng" algn="ctr">
        <a:solidFill>
          <a:schemeClr val="phClr">
            <a:shade val="95000"/>
            <a:satMod val="105000"/>
          </a:schemeClr>
        </a:solidFill>
        <a:prstDash val="solid"/>
        <a:miter/>
      </a:ln>
      <a:ln w="25400" cap="flat" cmpd="sng" algn="ctr">
        <a:solidFill>
          <a:schemeClr val="phClr">
            <a:shade val="90000"/>
            <a:alpha val="90000"/>
          </a:schemeClr>
        </a:solidFill>
        <a:prstDash val="solid"/>
        <a:miter/>
      </a:ln>
      <a:ln w="38100" cap="flat" cmpd="sng" algn="ctr">
        <a:solidFill>
          <a:schemeClr val="phClr">
            <a:shade val="85000"/>
            <a:alpha val="90000"/>
            <a:satMod val="125000"/>
          </a:schemeClr>
        </a:solidFill>
        <a:prstDash val="solid"/>
        <a:miter/>
      </a:ln>
    </a:lnStyleLst>
    <a:effectStyleLst>
      <a:effectStyle>
        <a:effectLst/>
      </a:effectStyle>
      <a:effectStyle>
        <a:effectLst>
          <a:outerShdw blurRad="38100" dist="25400" dir="5400000" rotWithShape="0">
            <a:srgbClr val="000000">
              <a:alpha val="50000"/>
            </a:srgbClr>
          </a:outerShdw>
        </a:effectLst>
      </a:effectStyle>
      <a:effectStyle>
        <a:effectLst>
          <a:outerShdw blurRad="88900" dist="38100" dir="5400000" sx="101000" sy="101000" rotWithShape="0">
            <a:srgbClr val="000000">
              <a:alpha val="50000"/>
            </a:srgbClr>
          </a:outerShdw>
        </a:effectLst>
        <a:scene3d>
          <a:camera prst="orthographicFront">
            <a:rot lat="0" lon="0" rev="0"/>
          </a:camera>
          <a:lightRig rig="morning" dir="t">
            <a:rot lat="0" lon="0" rev="6000000"/>
          </a:lightRig>
        </a:scene3d>
        <a:sp3d prstMaterial="metal">
          <a:bevelT w="25400" h="12700" prst="artDeco"/>
        </a:sp3d>
      </a:effectStyle>
    </a:effectStyleLst>
    <a:bgFillStyleLst>
      <a:solidFill>
        <a:schemeClr val="phClr"/>
      </a:solidFill>
      <a:blipFill rotWithShape="1">
        <a:blip xmlns:r="http://schemas.openxmlformats.org/officeDocument/2006/relationships" r:embed="rId3">
          <a:duotone>
            <a:schemeClr val="phClr">
              <a:tint val="50000"/>
              <a:satMod val="250000"/>
            </a:schemeClr>
            <a:schemeClr val="phClr">
              <a:shade val="80000"/>
              <a:satMod val="175000"/>
            </a:schemeClr>
          </a:duotone>
        </a:blip>
        <a:stretch/>
      </a:blipFill>
      <a:blipFill rotWithShape="1">
        <a:blip xmlns:r="http://schemas.openxmlformats.org/officeDocument/2006/relationships" r:embed="rId4">
          <a:duotone>
            <a:schemeClr val="phClr">
              <a:tint val="10000"/>
              <a:satMod val="260000"/>
              <a:lumMod val="115000"/>
            </a:schemeClr>
            <a:schemeClr val="phClr">
              <a:shade val="75000"/>
              <a:satMod val="175000"/>
              <a:lumMod val="105000"/>
            </a:schemeClr>
          </a:duotone>
        </a:blip>
        <a:stretch/>
      </a:blip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ormal">
    <a:fillStyleLst>
      <a:solidFill>
        <a:schemeClr val="phClr"/>
      </a:solidFill>
      <a:blipFill rotWithShape="1">
        <a:blip xmlns:r="http://schemas.openxmlformats.org/officeDocument/2006/relationships" r:embed="rId1">
          <a:duotone>
            <a:schemeClr val="phClr">
              <a:tint val="60000"/>
              <a:satMod val="200000"/>
            </a:schemeClr>
            <a:schemeClr val="phClr">
              <a:shade val="90000"/>
              <a:satMod val="150000"/>
            </a:schemeClr>
          </a:duotone>
        </a:blip>
        <a:tile tx="0" ty="0" sx="50000" sy="50000" flip="none" algn="tl"/>
      </a:blipFill>
      <a:blipFill rotWithShape="1">
        <a:blip xmlns:r="http://schemas.openxmlformats.org/officeDocument/2006/relationships" r:embed="rId2">
          <a:duotone>
            <a:schemeClr val="phClr">
              <a:tint val="80000"/>
              <a:satMod val="135000"/>
            </a:schemeClr>
            <a:schemeClr val="phClr">
              <a:shade val="80000"/>
              <a:satMod val="150000"/>
            </a:schemeClr>
          </a:duotone>
        </a:blip>
        <a:tile tx="0" ty="0" sx="65000" sy="65000" flip="none" algn="tl"/>
      </a:blipFill>
    </a:fillStyleLst>
    <a:lnStyleLst>
      <a:ln w="12700" cap="flat" cmpd="sng" algn="ctr">
        <a:solidFill>
          <a:schemeClr val="phClr">
            <a:shade val="95000"/>
            <a:satMod val="105000"/>
          </a:schemeClr>
        </a:solidFill>
        <a:prstDash val="solid"/>
        <a:miter/>
      </a:ln>
      <a:ln w="25400" cap="flat" cmpd="sng" algn="ctr">
        <a:solidFill>
          <a:schemeClr val="phClr">
            <a:shade val="90000"/>
            <a:alpha val="90000"/>
          </a:schemeClr>
        </a:solidFill>
        <a:prstDash val="solid"/>
        <a:miter/>
      </a:ln>
      <a:ln w="38100" cap="flat" cmpd="sng" algn="ctr">
        <a:solidFill>
          <a:schemeClr val="phClr">
            <a:shade val="85000"/>
            <a:alpha val="90000"/>
            <a:satMod val="125000"/>
          </a:schemeClr>
        </a:solidFill>
        <a:prstDash val="solid"/>
        <a:miter/>
      </a:ln>
    </a:lnStyleLst>
    <a:effectStyleLst>
      <a:effectStyle>
        <a:effectLst/>
      </a:effectStyle>
      <a:effectStyle>
        <a:effectLst>
          <a:outerShdw blurRad="38100" dist="25400" dir="5400000" rotWithShape="0">
            <a:srgbClr val="000000">
              <a:alpha val="50000"/>
            </a:srgbClr>
          </a:outerShdw>
        </a:effectLst>
      </a:effectStyle>
      <a:effectStyle>
        <a:effectLst>
          <a:outerShdw blurRad="88900" dist="38100" dir="5400000" sx="101000" sy="101000" rotWithShape="0">
            <a:srgbClr val="000000">
              <a:alpha val="50000"/>
            </a:srgbClr>
          </a:outerShdw>
        </a:effectLst>
        <a:scene3d>
          <a:camera prst="orthographicFront">
            <a:rot lat="0" lon="0" rev="0"/>
          </a:camera>
          <a:lightRig rig="morning" dir="t">
            <a:rot lat="0" lon="0" rev="6000000"/>
          </a:lightRig>
        </a:scene3d>
        <a:sp3d prstMaterial="metal">
          <a:bevelT w="25400" h="12700" prst="artDeco"/>
        </a:sp3d>
      </a:effectStyle>
    </a:effectStyleLst>
    <a:bgFillStyleLst>
      <a:solidFill>
        <a:schemeClr val="phClr"/>
      </a:solidFill>
      <a:blipFill rotWithShape="1">
        <a:blip xmlns:r="http://schemas.openxmlformats.org/officeDocument/2006/relationships" r:embed="rId3">
          <a:duotone>
            <a:schemeClr val="phClr">
              <a:tint val="50000"/>
              <a:satMod val="250000"/>
            </a:schemeClr>
            <a:schemeClr val="phClr">
              <a:shade val="80000"/>
              <a:satMod val="175000"/>
            </a:schemeClr>
          </a:duotone>
        </a:blip>
        <a:stretch/>
      </a:blipFill>
      <a:blipFill rotWithShape="1">
        <a:blip xmlns:r="http://schemas.openxmlformats.org/officeDocument/2006/relationships" r:embed="rId4">
          <a:duotone>
            <a:schemeClr val="phClr">
              <a:tint val="10000"/>
              <a:satMod val="260000"/>
              <a:lumMod val="115000"/>
            </a:schemeClr>
            <a:schemeClr val="phClr">
              <a:shade val="75000"/>
              <a:satMod val="175000"/>
              <a:lumMod val="105000"/>
            </a:schemeClr>
          </a:duotone>
        </a:blip>
        <a:stretch/>
      </a:blip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ormal">
    <a:fillStyleLst>
      <a:solidFill>
        <a:schemeClr val="phClr"/>
      </a:solidFill>
      <a:blipFill rotWithShape="1">
        <a:blip xmlns:r="http://schemas.openxmlformats.org/officeDocument/2006/relationships" r:embed="rId1">
          <a:duotone>
            <a:schemeClr val="phClr">
              <a:tint val="60000"/>
              <a:satMod val="200000"/>
            </a:schemeClr>
            <a:schemeClr val="phClr">
              <a:shade val="90000"/>
              <a:satMod val="150000"/>
            </a:schemeClr>
          </a:duotone>
        </a:blip>
        <a:tile tx="0" ty="0" sx="50000" sy="50000" flip="none" algn="tl"/>
      </a:blipFill>
      <a:blipFill rotWithShape="1">
        <a:blip xmlns:r="http://schemas.openxmlformats.org/officeDocument/2006/relationships" r:embed="rId2">
          <a:duotone>
            <a:schemeClr val="phClr">
              <a:tint val="80000"/>
              <a:satMod val="135000"/>
            </a:schemeClr>
            <a:schemeClr val="phClr">
              <a:shade val="80000"/>
              <a:satMod val="150000"/>
            </a:schemeClr>
          </a:duotone>
        </a:blip>
        <a:tile tx="0" ty="0" sx="65000" sy="65000" flip="none" algn="tl"/>
      </a:blipFill>
    </a:fillStyleLst>
    <a:lnStyleLst>
      <a:ln w="12700" cap="flat" cmpd="sng" algn="ctr">
        <a:solidFill>
          <a:schemeClr val="phClr">
            <a:shade val="95000"/>
            <a:satMod val="105000"/>
          </a:schemeClr>
        </a:solidFill>
        <a:prstDash val="solid"/>
        <a:miter/>
      </a:ln>
      <a:ln w="25400" cap="flat" cmpd="sng" algn="ctr">
        <a:solidFill>
          <a:schemeClr val="phClr">
            <a:shade val="90000"/>
            <a:alpha val="90000"/>
          </a:schemeClr>
        </a:solidFill>
        <a:prstDash val="solid"/>
        <a:miter/>
      </a:ln>
      <a:ln w="38100" cap="flat" cmpd="sng" algn="ctr">
        <a:solidFill>
          <a:schemeClr val="phClr">
            <a:shade val="85000"/>
            <a:alpha val="90000"/>
            <a:satMod val="125000"/>
          </a:schemeClr>
        </a:solidFill>
        <a:prstDash val="solid"/>
        <a:miter/>
      </a:ln>
    </a:lnStyleLst>
    <a:effectStyleLst>
      <a:effectStyle>
        <a:effectLst/>
      </a:effectStyle>
      <a:effectStyle>
        <a:effectLst>
          <a:outerShdw blurRad="38100" dist="25400" dir="5400000" rotWithShape="0">
            <a:srgbClr val="000000">
              <a:alpha val="50000"/>
            </a:srgbClr>
          </a:outerShdw>
        </a:effectLst>
      </a:effectStyle>
      <a:effectStyle>
        <a:effectLst>
          <a:outerShdw blurRad="88900" dist="38100" dir="5400000" sx="101000" sy="101000" rotWithShape="0">
            <a:srgbClr val="000000">
              <a:alpha val="50000"/>
            </a:srgbClr>
          </a:outerShdw>
        </a:effectLst>
        <a:scene3d>
          <a:camera prst="orthographicFront">
            <a:rot lat="0" lon="0" rev="0"/>
          </a:camera>
          <a:lightRig rig="morning" dir="t">
            <a:rot lat="0" lon="0" rev="6000000"/>
          </a:lightRig>
        </a:scene3d>
        <a:sp3d prstMaterial="metal">
          <a:bevelT w="25400" h="12700" prst="artDeco"/>
        </a:sp3d>
      </a:effectStyle>
    </a:effectStyleLst>
    <a:bgFillStyleLst>
      <a:solidFill>
        <a:schemeClr val="phClr"/>
      </a:solidFill>
      <a:blipFill rotWithShape="1">
        <a:blip xmlns:r="http://schemas.openxmlformats.org/officeDocument/2006/relationships" r:embed="rId3">
          <a:duotone>
            <a:schemeClr val="phClr">
              <a:tint val="50000"/>
              <a:satMod val="250000"/>
            </a:schemeClr>
            <a:schemeClr val="phClr">
              <a:shade val="80000"/>
              <a:satMod val="175000"/>
            </a:schemeClr>
          </a:duotone>
        </a:blip>
        <a:stretch/>
      </a:blipFill>
      <a:blipFill rotWithShape="1">
        <a:blip xmlns:r="http://schemas.openxmlformats.org/officeDocument/2006/relationships" r:embed="rId4">
          <a:duotone>
            <a:schemeClr val="phClr">
              <a:tint val="10000"/>
              <a:satMod val="260000"/>
              <a:lumMod val="115000"/>
            </a:schemeClr>
            <a:schemeClr val="phClr">
              <a:shade val="75000"/>
              <a:satMod val="175000"/>
              <a:lumMod val="105000"/>
            </a:schemeClr>
          </a:duotone>
        </a:blip>
        <a:stretch/>
      </a:blipFill>
    </a:bgFillStyleLst>
  </a:fmt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ormal">
    <a:fillStyleLst>
      <a:solidFill>
        <a:schemeClr val="phClr"/>
      </a:solidFill>
      <a:blipFill rotWithShape="1">
        <a:blip xmlns:r="http://schemas.openxmlformats.org/officeDocument/2006/relationships" r:embed="rId1">
          <a:duotone>
            <a:schemeClr val="phClr">
              <a:tint val="60000"/>
              <a:satMod val="200000"/>
            </a:schemeClr>
            <a:schemeClr val="phClr">
              <a:shade val="90000"/>
              <a:satMod val="150000"/>
            </a:schemeClr>
          </a:duotone>
        </a:blip>
        <a:tile tx="0" ty="0" sx="50000" sy="50000" flip="none" algn="tl"/>
      </a:blipFill>
      <a:blipFill rotWithShape="1">
        <a:blip xmlns:r="http://schemas.openxmlformats.org/officeDocument/2006/relationships" r:embed="rId2">
          <a:duotone>
            <a:schemeClr val="phClr">
              <a:tint val="80000"/>
              <a:satMod val="135000"/>
            </a:schemeClr>
            <a:schemeClr val="phClr">
              <a:shade val="80000"/>
              <a:satMod val="150000"/>
            </a:schemeClr>
          </a:duotone>
        </a:blip>
        <a:tile tx="0" ty="0" sx="65000" sy="65000" flip="none" algn="tl"/>
      </a:blipFill>
    </a:fillStyleLst>
    <a:lnStyleLst>
      <a:ln w="12700" cap="flat" cmpd="sng" algn="ctr">
        <a:solidFill>
          <a:schemeClr val="phClr">
            <a:shade val="95000"/>
            <a:satMod val="105000"/>
          </a:schemeClr>
        </a:solidFill>
        <a:prstDash val="solid"/>
        <a:miter/>
      </a:ln>
      <a:ln w="25400" cap="flat" cmpd="sng" algn="ctr">
        <a:solidFill>
          <a:schemeClr val="phClr">
            <a:shade val="90000"/>
            <a:alpha val="90000"/>
          </a:schemeClr>
        </a:solidFill>
        <a:prstDash val="solid"/>
        <a:miter/>
      </a:ln>
      <a:ln w="38100" cap="flat" cmpd="sng" algn="ctr">
        <a:solidFill>
          <a:schemeClr val="phClr">
            <a:shade val="85000"/>
            <a:alpha val="90000"/>
            <a:satMod val="125000"/>
          </a:schemeClr>
        </a:solidFill>
        <a:prstDash val="solid"/>
        <a:miter/>
      </a:ln>
    </a:lnStyleLst>
    <a:effectStyleLst>
      <a:effectStyle>
        <a:effectLst/>
      </a:effectStyle>
      <a:effectStyle>
        <a:effectLst>
          <a:outerShdw blurRad="38100" dist="25400" dir="5400000" rotWithShape="0">
            <a:srgbClr val="000000">
              <a:alpha val="50000"/>
            </a:srgbClr>
          </a:outerShdw>
        </a:effectLst>
      </a:effectStyle>
      <a:effectStyle>
        <a:effectLst>
          <a:outerShdw blurRad="88900" dist="38100" dir="5400000" sx="101000" sy="101000" rotWithShape="0">
            <a:srgbClr val="000000">
              <a:alpha val="50000"/>
            </a:srgbClr>
          </a:outerShdw>
        </a:effectLst>
        <a:scene3d>
          <a:camera prst="orthographicFront">
            <a:rot lat="0" lon="0" rev="0"/>
          </a:camera>
          <a:lightRig rig="morning" dir="t">
            <a:rot lat="0" lon="0" rev="6000000"/>
          </a:lightRig>
        </a:scene3d>
        <a:sp3d prstMaterial="metal">
          <a:bevelT w="25400" h="12700" prst="artDeco"/>
        </a:sp3d>
      </a:effectStyle>
    </a:effectStyleLst>
    <a:bgFillStyleLst>
      <a:solidFill>
        <a:schemeClr val="phClr"/>
      </a:solidFill>
      <a:blipFill rotWithShape="1">
        <a:blip xmlns:r="http://schemas.openxmlformats.org/officeDocument/2006/relationships" r:embed="rId3">
          <a:duotone>
            <a:schemeClr val="phClr">
              <a:tint val="50000"/>
              <a:satMod val="250000"/>
            </a:schemeClr>
            <a:schemeClr val="phClr">
              <a:shade val="80000"/>
              <a:satMod val="175000"/>
            </a:schemeClr>
          </a:duotone>
        </a:blip>
        <a:stretch/>
      </a:blipFill>
      <a:blipFill rotWithShape="1">
        <a:blip xmlns:r="http://schemas.openxmlformats.org/officeDocument/2006/relationships" r:embed="rId4">
          <a:duotone>
            <a:schemeClr val="phClr">
              <a:tint val="10000"/>
              <a:satMod val="260000"/>
              <a:lumMod val="115000"/>
            </a:schemeClr>
            <a:schemeClr val="phClr">
              <a:shade val="75000"/>
              <a:satMod val="175000"/>
              <a:lumMod val="105000"/>
            </a:schemeClr>
          </a:duotone>
        </a:blip>
        <a:stretch/>
      </a:blipFill>
    </a:bgFillStyleLst>
  </a:fmt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ormal">
    <a:fillStyleLst>
      <a:solidFill>
        <a:schemeClr val="phClr"/>
      </a:solidFill>
      <a:blipFill rotWithShape="1">
        <a:blip xmlns:r="http://schemas.openxmlformats.org/officeDocument/2006/relationships" r:embed="rId1">
          <a:duotone>
            <a:schemeClr val="phClr">
              <a:tint val="60000"/>
              <a:satMod val="200000"/>
            </a:schemeClr>
            <a:schemeClr val="phClr">
              <a:shade val="90000"/>
              <a:satMod val="150000"/>
            </a:schemeClr>
          </a:duotone>
        </a:blip>
        <a:tile tx="0" ty="0" sx="50000" sy="50000" flip="none" algn="tl"/>
      </a:blipFill>
      <a:blipFill rotWithShape="1">
        <a:blip xmlns:r="http://schemas.openxmlformats.org/officeDocument/2006/relationships" r:embed="rId2">
          <a:duotone>
            <a:schemeClr val="phClr">
              <a:tint val="80000"/>
              <a:satMod val="135000"/>
            </a:schemeClr>
            <a:schemeClr val="phClr">
              <a:shade val="80000"/>
              <a:satMod val="150000"/>
            </a:schemeClr>
          </a:duotone>
        </a:blip>
        <a:tile tx="0" ty="0" sx="65000" sy="65000" flip="none" algn="tl"/>
      </a:blipFill>
    </a:fillStyleLst>
    <a:lnStyleLst>
      <a:ln w="12700" cap="flat" cmpd="sng" algn="ctr">
        <a:solidFill>
          <a:schemeClr val="phClr">
            <a:shade val="95000"/>
            <a:satMod val="105000"/>
          </a:schemeClr>
        </a:solidFill>
        <a:prstDash val="solid"/>
        <a:miter/>
      </a:ln>
      <a:ln w="25400" cap="flat" cmpd="sng" algn="ctr">
        <a:solidFill>
          <a:schemeClr val="phClr">
            <a:shade val="90000"/>
            <a:alpha val="90000"/>
          </a:schemeClr>
        </a:solidFill>
        <a:prstDash val="solid"/>
        <a:miter/>
      </a:ln>
      <a:ln w="38100" cap="flat" cmpd="sng" algn="ctr">
        <a:solidFill>
          <a:schemeClr val="phClr">
            <a:shade val="85000"/>
            <a:alpha val="90000"/>
            <a:satMod val="125000"/>
          </a:schemeClr>
        </a:solidFill>
        <a:prstDash val="solid"/>
        <a:miter/>
      </a:ln>
    </a:lnStyleLst>
    <a:effectStyleLst>
      <a:effectStyle>
        <a:effectLst/>
      </a:effectStyle>
      <a:effectStyle>
        <a:effectLst>
          <a:outerShdw blurRad="38100" dist="25400" dir="5400000" rotWithShape="0">
            <a:srgbClr val="000000">
              <a:alpha val="50000"/>
            </a:srgbClr>
          </a:outerShdw>
        </a:effectLst>
      </a:effectStyle>
      <a:effectStyle>
        <a:effectLst>
          <a:outerShdw blurRad="88900" dist="38100" dir="5400000" sx="101000" sy="101000" rotWithShape="0">
            <a:srgbClr val="000000">
              <a:alpha val="50000"/>
            </a:srgbClr>
          </a:outerShdw>
        </a:effectLst>
        <a:scene3d>
          <a:camera prst="orthographicFront">
            <a:rot lat="0" lon="0" rev="0"/>
          </a:camera>
          <a:lightRig rig="morning" dir="t">
            <a:rot lat="0" lon="0" rev="6000000"/>
          </a:lightRig>
        </a:scene3d>
        <a:sp3d prstMaterial="metal">
          <a:bevelT w="25400" h="12700" prst="artDeco"/>
        </a:sp3d>
      </a:effectStyle>
    </a:effectStyleLst>
    <a:bgFillStyleLst>
      <a:solidFill>
        <a:schemeClr val="phClr"/>
      </a:solidFill>
      <a:blipFill rotWithShape="1">
        <a:blip xmlns:r="http://schemas.openxmlformats.org/officeDocument/2006/relationships" r:embed="rId3">
          <a:duotone>
            <a:schemeClr val="phClr">
              <a:tint val="50000"/>
              <a:satMod val="250000"/>
            </a:schemeClr>
            <a:schemeClr val="phClr">
              <a:shade val="80000"/>
              <a:satMod val="175000"/>
            </a:schemeClr>
          </a:duotone>
        </a:blip>
        <a:stretch/>
      </a:blipFill>
      <a:blipFill rotWithShape="1">
        <a:blip xmlns:r="http://schemas.openxmlformats.org/officeDocument/2006/relationships" r:embed="rId4">
          <a:duotone>
            <a:schemeClr val="phClr">
              <a:tint val="10000"/>
              <a:satMod val="260000"/>
              <a:lumMod val="115000"/>
            </a:schemeClr>
            <a:schemeClr val="phClr">
              <a:shade val="75000"/>
              <a:satMod val="175000"/>
              <a:lumMod val="105000"/>
            </a:schemeClr>
          </a:duotone>
        </a:blip>
        <a:stretch/>
      </a:blipFill>
    </a:bgFillStyleLst>
  </a:fmt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ormal">
    <a:fillStyleLst>
      <a:solidFill>
        <a:schemeClr val="phClr"/>
      </a:solidFill>
      <a:blipFill rotWithShape="1">
        <a:blip xmlns:r="http://schemas.openxmlformats.org/officeDocument/2006/relationships" r:embed="rId1">
          <a:duotone>
            <a:schemeClr val="phClr">
              <a:tint val="60000"/>
              <a:satMod val="200000"/>
            </a:schemeClr>
            <a:schemeClr val="phClr">
              <a:shade val="90000"/>
              <a:satMod val="150000"/>
            </a:schemeClr>
          </a:duotone>
        </a:blip>
        <a:tile tx="0" ty="0" sx="50000" sy="50000" flip="none" algn="tl"/>
      </a:blipFill>
      <a:blipFill rotWithShape="1">
        <a:blip xmlns:r="http://schemas.openxmlformats.org/officeDocument/2006/relationships" r:embed="rId2">
          <a:duotone>
            <a:schemeClr val="phClr">
              <a:tint val="80000"/>
              <a:satMod val="135000"/>
            </a:schemeClr>
            <a:schemeClr val="phClr">
              <a:shade val="80000"/>
              <a:satMod val="150000"/>
            </a:schemeClr>
          </a:duotone>
        </a:blip>
        <a:tile tx="0" ty="0" sx="65000" sy="65000" flip="none" algn="tl"/>
      </a:blipFill>
    </a:fillStyleLst>
    <a:lnStyleLst>
      <a:ln w="12700" cap="flat" cmpd="sng" algn="ctr">
        <a:solidFill>
          <a:schemeClr val="phClr">
            <a:shade val="95000"/>
            <a:satMod val="105000"/>
          </a:schemeClr>
        </a:solidFill>
        <a:prstDash val="solid"/>
        <a:miter/>
      </a:ln>
      <a:ln w="25400" cap="flat" cmpd="sng" algn="ctr">
        <a:solidFill>
          <a:schemeClr val="phClr">
            <a:shade val="90000"/>
            <a:alpha val="90000"/>
          </a:schemeClr>
        </a:solidFill>
        <a:prstDash val="solid"/>
        <a:miter/>
      </a:ln>
      <a:ln w="38100" cap="flat" cmpd="sng" algn="ctr">
        <a:solidFill>
          <a:schemeClr val="phClr">
            <a:shade val="85000"/>
            <a:alpha val="90000"/>
            <a:satMod val="125000"/>
          </a:schemeClr>
        </a:solidFill>
        <a:prstDash val="solid"/>
        <a:miter/>
      </a:ln>
    </a:lnStyleLst>
    <a:effectStyleLst>
      <a:effectStyle>
        <a:effectLst/>
      </a:effectStyle>
      <a:effectStyle>
        <a:effectLst>
          <a:outerShdw blurRad="38100" dist="25400" dir="5400000" rotWithShape="0">
            <a:srgbClr val="000000">
              <a:alpha val="50000"/>
            </a:srgbClr>
          </a:outerShdw>
        </a:effectLst>
      </a:effectStyle>
      <a:effectStyle>
        <a:effectLst>
          <a:outerShdw blurRad="88900" dist="38100" dir="5400000" sx="101000" sy="101000" rotWithShape="0">
            <a:srgbClr val="000000">
              <a:alpha val="50000"/>
            </a:srgbClr>
          </a:outerShdw>
        </a:effectLst>
        <a:scene3d>
          <a:camera prst="orthographicFront">
            <a:rot lat="0" lon="0" rev="0"/>
          </a:camera>
          <a:lightRig rig="morning" dir="t">
            <a:rot lat="0" lon="0" rev="6000000"/>
          </a:lightRig>
        </a:scene3d>
        <a:sp3d prstMaterial="metal">
          <a:bevelT w="25400" h="12700" prst="artDeco"/>
        </a:sp3d>
      </a:effectStyle>
    </a:effectStyleLst>
    <a:bgFillStyleLst>
      <a:solidFill>
        <a:schemeClr val="phClr"/>
      </a:solidFill>
      <a:blipFill rotWithShape="1">
        <a:blip xmlns:r="http://schemas.openxmlformats.org/officeDocument/2006/relationships" r:embed="rId3">
          <a:duotone>
            <a:schemeClr val="phClr">
              <a:tint val="50000"/>
              <a:satMod val="250000"/>
            </a:schemeClr>
            <a:schemeClr val="phClr">
              <a:shade val="80000"/>
              <a:satMod val="175000"/>
            </a:schemeClr>
          </a:duotone>
        </a:blip>
        <a:stretch/>
      </a:blipFill>
      <a:blipFill rotWithShape="1">
        <a:blip xmlns:r="http://schemas.openxmlformats.org/officeDocument/2006/relationships" r:embed="rId4">
          <a:duotone>
            <a:schemeClr val="phClr">
              <a:tint val="10000"/>
              <a:satMod val="260000"/>
              <a:lumMod val="115000"/>
            </a:schemeClr>
            <a:schemeClr val="phClr">
              <a:shade val="75000"/>
              <a:satMod val="175000"/>
              <a:lumMod val="105000"/>
            </a:schemeClr>
          </a:duotone>
        </a:blip>
        <a:stretch/>
      </a:blipFill>
    </a:bgFillStyleLst>
  </a:fmt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ormal">
    <a:fillStyleLst>
      <a:solidFill>
        <a:schemeClr val="phClr"/>
      </a:solidFill>
      <a:blipFill rotWithShape="1">
        <a:blip xmlns:r="http://schemas.openxmlformats.org/officeDocument/2006/relationships" r:embed="rId1">
          <a:duotone>
            <a:schemeClr val="phClr">
              <a:tint val="60000"/>
              <a:satMod val="200000"/>
            </a:schemeClr>
            <a:schemeClr val="phClr">
              <a:shade val="90000"/>
              <a:satMod val="150000"/>
            </a:schemeClr>
          </a:duotone>
        </a:blip>
        <a:tile tx="0" ty="0" sx="50000" sy="50000" flip="none" algn="tl"/>
      </a:blipFill>
      <a:blipFill rotWithShape="1">
        <a:blip xmlns:r="http://schemas.openxmlformats.org/officeDocument/2006/relationships" r:embed="rId2">
          <a:duotone>
            <a:schemeClr val="phClr">
              <a:tint val="80000"/>
              <a:satMod val="135000"/>
            </a:schemeClr>
            <a:schemeClr val="phClr">
              <a:shade val="80000"/>
              <a:satMod val="150000"/>
            </a:schemeClr>
          </a:duotone>
        </a:blip>
        <a:tile tx="0" ty="0" sx="65000" sy="65000" flip="none" algn="tl"/>
      </a:blipFill>
    </a:fillStyleLst>
    <a:lnStyleLst>
      <a:ln w="12700" cap="flat" cmpd="sng" algn="ctr">
        <a:solidFill>
          <a:schemeClr val="phClr">
            <a:shade val="95000"/>
            <a:satMod val="105000"/>
          </a:schemeClr>
        </a:solidFill>
        <a:prstDash val="solid"/>
        <a:miter/>
      </a:ln>
      <a:ln w="25400" cap="flat" cmpd="sng" algn="ctr">
        <a:solidFill>
          <a:schemeClr val="phClr">
            <a:shade val="90000"/>
            <a:alpha val="90000"/>
          </a:schemeClr>
        </a:solidFill>
        <a:prstDash val="solid"/>
        <a:miter/>
      </a:ln>
      <a:ln w="38100" cap="flat" cmpd="sng" algn="ctr">
        <a:solidFill>
          <a:schemeClr val="phClr">
            <a:shade val="85000"/>
            <a:alpha val="90000"/>
            <a:satMod val="125000"/>
          </a:schemeClr>
        </a:solidFill>
        <a:prstDash val="solid"/>
        <a:miter/>
      </a:ln>
    </a:lnStyleLst>
    <a:effectStyleLst>
      <a:effectStyle>
        <a:effectLst/>
      </a:effectStyle>
      <a:effectStyle>
        <a:effectLst>
          <a:outerShdw blurRad="38100" dist="25400" dir="5400000" rotWithShape="0">
            <a:srgbClr val="000000">
              <a:alpha val="50000"/>
            </a:srgbClr>
          </a:outerShdw>
        </a:effectLst>
      </a:effectStyle>
      <a:effectStyle>
        <a:effectLst>
          <a:outerShdw blurRad="88900" dist="38100" dir="5400000" sx="101000" sy="101000" rotWithShape="0">
            <a:srgbClr val="000000">
              <a:alpha val="50000"/>
            </a:srgbClr>
          </a:outerShdw>
        </a:effectLst>
        <a:scene3d>
          <a:camera prst="orthographicFront">
            <a:rot lat="0" lon="0" rev="0"/>
          </a:camera>
          <a:lightRig rig="morning" dir="t">
            <a:rot lat="0" lon="0" rev="6000000"/>
          </a:lightRig>
        </a:scene3d>
        <a:sp3d prstMaterial="metal">
          <a:bevelT w="25400" h="12700" prst="artDeco"/>
        </a:sp3d>
      </a:effectStyle>
    </a:effectStyleLst>
    <a:bgFillStyleLst>
      <a:solidFill>
        <a:schemeClr val="phClr"/>
      </a:solidFill>
      <a:blipFill rotWithShape="1">
        <a:blip xmlns:r="http://schemas.openxmlformats.org/officeDocument/2006/relationships" r:embed="rId3">
          <a:duotone>
            <a:schemeClr val="phClr">
              <a:tint val="50000"/>
              <a:satMod val="250000"/>
            </a:schemeClr>
            <a:schemeClr val="phClr">
              <a:shade val="80000"/>
              <a:satMod val="175000"/>
            </a:schemeClr>
          </a:duotone>
        </a:blip>
        <a:stretch/>
      </a:blipFill>
      <a:blipFill rotWithShape="1">
        <a:blip xmlns:r="http://schemas.openxmlformats.org/officeDocument/2006/relationships" r:embed="rId4">
          <a:duotone>
            <a:schemeClr val="phClr">
              <a:tint val="10000"/>
              <a:satMod val="260000"/>
              <a:lumMod val="115000"/>
            </a:schemeClr>
            <a:schemeClr val="phClr">
              <a:shade val="75000"/>
              <a:satMod val="175000"/>
              <a:lumMod val="105000"/>
            </a:schemeClr>
          </a:duotone>
        </a:blip>
        <a:stretch/>
      </a:blipFill>
    </a:bgFillStyleLst>
  </a:fmt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ormal">
    <a:fillStyleLst>
      <a:solidFill>
        <a:schemeClr val="phClr"/>
      </a:solidFill>
      <a:blipFill rotWithShape="1">
        <a:blip xmlns:r="http://schemas.openxmlformats.org/officeDocument/2006/relationships" r:embed="rId1">
          <a:duotone>
            <a:schemeClr val="phClr">
              <a:tint val="60000"/>
              <a:satMod val="200000"/>
            </a:schemeClr>
            <a:schemeClr val="phClr">
              <a:shade val="90000"/>
              <a:satMod val="150000"/>
            </a:schemeClr>
          </a:duotone>
        </a:blip>
        <a:tile tx="0" ty="0" sx="50000" sy="50000" flip="none" algn="tl"/>
      </a:blipFill>
      <a:blipFill rotWithShape="1">
        <a:blip xmlns:r="http://schemas.openxmlformats.org/officeDocument/2006/relationships" r:embed="rId2">
          <a:duotone>
            <a:schemeClr val="phClr">
              <a:tint val="80000"/>
              <a:satMod val="135000"/>
            </a:schemeClr>
            <a:schemeClr val="phClr">
              <a:shade val="80000"/>
              <a:satMod val="150000"/>
            </a:schemeClr>
          </a:duotone>
        </a:blip>
        <a:tile tx="0" ty="0" sx="65000" sy="65000" flip="none" algn="tl"/>
      </a:blipFill>
    </a:fillStyleLst>
    <a:lnStyleLst>
      <a:ln w="12700" cap="flat" cmpd="sng" algn="ctr">
        <a:solidFill>
          <a:schemeClr val="phClr">
            <a:shade val="95000"/>
            <a:satMod val="105000"/>
          </a:schemeClr>
        </a:solidFill>
        <a:prstDash val="solid"/>
        <a:miter/>
      </a:ln>
      <a:ln w="25400" cap="flat" cmpd="sng" algn="ctr">
        <a:solidFill>
          <a:schemeClr val="phClr">
            <a:shade val="90000"/>
            <a:alpha val="90000"/>
          </a:schemeClr>
        </a:solidFill>
        <a:prstDash val="solid"/>
        <a:miter/>
      </a:ln>
      <a:ln w="38100" cap="flat" cmpd="sng" algn="ctr">
        <a:solidFill>
          <a:schemeClr val="phClr">
            <a:shade val="85000"/>
            <a:alpha val="90000"/>
            <a:satMod val="125000"/>
          </a:schemeClr>
        </a:solidFill>
        <a:prstDash val="solid"/>
        <a:miter/>
      </a:ln>
    </a:lnStyleLst>
    <a:effectStyleLst>
      <a:effectStyle>
        <a:effectLst/>
      </a:effectStyle>
      <a:effectStyle>
        <a:effectLst>
          <a:outerShdw blurRad="38100" dist="25400" dir="5400000" rotWithShape="0">
            <a:srgbClr val="000000">
              <a:alpha val="50000"/>
            </a:srgbClr>
          </a:outerShdw>
        </a:effectLst>
      </a:effectStyle>
      <a:effectStyle>
        <a:effectLst>
          <a:outerShdw blurRad="88900" dist="38100" dir="5400000" sx="101000" sy="101000" rotWithShape="0">
            <a:srgbClr val="000000">
              <a:alpha val="50000"/>
            </a:srgbClr>
          </a:outerShdw>
        </a:effectLst>
        <a:scene3d>
          <a:camera prst="orthographicFront">
            <a:rot lat="0" lon="0" rev="0"/>
          </a:camera>
          <a:lightRig rig="morning" dir="t">
            <a:rot lat="0" lon="0" rev="6000000"/>
          </a:lightRig>
        </a:scene3d>
        <a:sp3d prstMaterial="metal">
          <a:bevelT w="25400" h="12700" prst="artDeco"/>
        </a:sp3d>
      </a:effectStyle>
    </a:effectStyleLst>
    <a:bgFillStyleLst>
      <a:solidFill>
        <a:schemeClr val="phClr"/>
      </a:solidFill>
      <a:blipFill rotWithShape="1">
        <a:blip xmlns:r="http://schemas.openxmlformats.org/officeDocument/2006/relationships" r:embed="rId3">
          <a:duotone>
            <a:schemeClr val="phClr">
              <a:tint val="50000"/>
              <a:satMod val="250000"/>
            </a:schemeClr>
            <a:schemeClr val="phClr">
              <a:shade val="80000"/>
              <a:satMod val="175000"/>
            </a:schemeClr>
          </a:duotone>
        </a:blip>
        <a:stretch/>
      </a:blipFill>
      <a:blipFill rotWithShape="1">
        <a:blip xmlns:r="http://schemas.openxmlformats.org/officeDocument/2006/relationships" r:embed="rId4">
          <a:duotone>
            <a:schemeClr val="phClr">
              <a:tint val="10000"/>
              <a:satMod val="260000"/>
              <a:lumMod val="115000"/>
            </a:schemeClr>
            <a:schemeClr val="phClr">
              <a:shade val="75000"/>
              <a:satMod val="175000"/>
              <a:lumMod val="105000"/>
            </a:schemeClr>
          </a:duotone>
        </a:blip>
        <a:stretch/>
      </a:blipFill>
    </a:bgFillStyleLst>
  </a:fmt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ormal">
    <a:fillStyleLst>
      <a:solidFill>
        <a:schemeClr val="phClr"/>
      </a:solidFill>
      <a:blipFill rotWithShape="1">
        <a:blip xmlns:r="http://schemas.openxmlformats.org/officeDocument/2006/relationships" r:embed="rId1">
          <a:duotone>
            <a:schemeClr val="phClr">
              <a:tint val="60000"/>
              <a:satMod val="200000"/>
            </a:schemeClr>
            <a:schemeClr val="phClr">
              <a:shade val="90000"/>
              <a:satMod val="150000"/>
            </a:schemeClr>
          </a:duotone>
        </a:blip>
        <a:tile tx="0" ty="0" sx="50000" sy="50000" flip="none" algn="tl"/>
      </a:blipFill>
      <a:blipFill rotWithShape="1">
        <a:blip xmlns:r="http://schemas.openxmlformats.org/officeDocument/2006/relationships" r:embed="rId2">
          <a:duotone>
            <a:schemeClr val="phClr">
              <a:tint val="80000"/>
              <a:satMod val="135000"/>
            </a:schemeClr>
            <a:schemeClr val="phClr">
              <a:shade val="80000"/>
              <a:satMod val="150000"/>
            </a:schemeClr>
          </a:duotone>
        </a:blip>
        <a:tile tx="0" ty="0" sx="65000" sy="65000" flip="none" algn="tl"/>
      </a:blipFill>
    </a:fillStyleLst>
    <a:lnStyleLst>
      <a:ln w="12700" cap="flat" cmpd="sng" algn="ctr">
        <a:solidFill>
          <a:schemeClr val="phClr">
            <a:shade val="95000"/>
            <a:satMod val="105000"/>
          </a:schemeClr>
        </a:solidFill>
        <a:prstDash val="solid"/>
        <a:miter/>
      </a:ln>
      <a:ln w="25400" cap="flat" cmpd="sng" algn="ctr">
        <a:solidFill>
          <a:schemeClr val="phClr">
            <a:shade val="90000"/>
            <a:alpha val="90000"/>
          </a:schemeClr>
        </a:solidFill>
        <a:prstDash val="solid"/>
        <a:miter/>
      </a:ln>
      <a:ln w="38100" cap="flat" cmpd="sng" algn="ctr">
        <a:solidFill>
          <a:schemeClr val="phClr">
            <a:shade val="85000"/>
            <a:alpha val="90000"/>
            <a:satMod val="125000"/>
          </a:schemeClr>
        </a:solidFill>
        <a:prstDash val="solid"/>
        <a:miter/>
      </a:ln>
    </a:lnStyleLst>
    <a:effectStyleLst>
      <a:effectStyle>
        <a:effectLst/>
      </a:effectStyle>
      <a:effectStyle>
        <a:effectLst>
          <a:outerShdw blurRad="38100" dist="25400" dir="5400000" rotWithShape="0">
            <a:srgbClr val="000000">
              <a:alpha val="50000"/>
            </a:srgbClr>
          </a:outerShdw>
        </a:effectLst>
      </a:effectStyle>
      <a:effectStyle>
        <a:effectLst>
          <a:outerShdw blurRad="88900" dist="38100" dir="5400000" sx="101000" sy="101000" rotWithShape="0">
            <a:srgbClr val="000000">
              <a:alpha val="50000"/>
            </a:srgbClr>
          </a:outerShdw>
        </a:effectLst>
        <a:scene3d>
          <a:camera prst="orthographicFront">
            <a:rot lat="0" lon="0" rev="0"/>
          </a:camera>
          <a:lightRig rig="morning" dir="t">
            <a:rot lat="0" lon="0" rev="6000000"/>
          </a:lightRig>
        </a:scene3d>
        <a:sp3d prstMaterial="metal">
          <a:bevelT w="25400" h="12700" prst="artDeco"/>
        </a:sp3d>
      </a:effectStyle>
    </a:effectStyleLst>
    <a:bgFillStyleLst>
      <a:solidFill>
        <a:schemeClr val="phClr"/>
      </a:solidFill>
      <a:blipFill rotWithShape="1">
        <a:blip xmlns:r="http://schemas.openxmlformats.org/officeDocument/2006/relationships" r:embed="rId3">
          <a:duotone>
            <a:schemeClr val="phClr">
              <a:tint val="50000"/>
              <a:satMod val="250000"/>
            </a:schemeClr>
            <a:schemeClr val="phClr">
              <a:shade val="80000"/>
              <a:satMod val="175000"/>
            </a:schemeClr>
          </a:duotone>
        </a:blip>
        <a:stretch/>
      </a:blipFill>
      <a:blipFill rotWithShape="1">
        <a:blip xmlns:r="http://schemas.openxmlformats.org/officeDocument/2006/relationships" r:embed="rId4">
          <a:duotone>
            <a:schemeClr val="phClr">
              <a:tint val="10000"/>
              <a:satMod val="260000"/>
              <a:lumMod val="115000"/>
            </a:schemeClr>
            <a:schemeClr val="phClr">
              <a:shade val="75000"/>
              <a:satMod val="175000"/>
              <a:lumMod val="105000"/>
            </a:schemeClr>
          </a:duotone>
        </a:blip>
        <a:stretch/>
      </a:blipFill>
    </a:bgFillStyleLst>
  </a:fmt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ormal">
    <a:fillStyleLst>
      <a:solidFill>
        <a:schemeClr val="phClr"/>
      </a:solidFill>
      <a:blipFill rotWithShape="1">
        <a:blip xmlns:r="http://schemas.openxmlformats.org/officeDocument/2006/relationships" r:embed="rId1">
          <a:duotone>
            <a:schemeClr val="phClr">
              <a:tint val="60000"/>
              <a:satMod val="200000"/>
            </a:schemeClr>
            <a:schemeClr val="phClr">
              <a:shade val="90000"/>
              <a:satMod val="150000"/>
            </a:schemeClr>
          </a:duotone>
        </a:blip>
        <a:tile tx="0" ty="0" sx="50000" sy="50000" flip="none" algn="tl"/>
      </a:blipFill>
      <a:blipFill rotWithShape="1">
        <a:blip xmlns:r="http://schemas.openxmlformats.org/officeDocument/2006/relationships" r:embed="rId2">
          <a:duotone>
            <a:schemeClr val="phClr">
              <a:tint val="80000"/>
              <a:satMod val="135000"/>
            </a:schemeClr>
            <a:schemeClr val="phClr">
              <a:shade val="80000"/>
              <a:satMod val="150000"/>
            </a:schemeClr>
          </a:duotone>
        </a:blip>
        <a:tile tx="0" ty="0" sx="65000" sy="65000" flip="none" algn="tl"/>
      </a:blipFill>
    </a:fillStyleLst>
    <a:lnStyleLst>
      <a:ln w="12700" cap="flat" cmpd="sng" algn="ctr">
        <a:solidFill>
          <a:schemeClr val="phClr">
            <a:shade val="95000"/>
            <a:satMod val="105000"/>
          </a:schemeClr>
        </a:solidFill>
        <a:prstDash val="solid"/>
        <a:miter/>
      </a:ln>
      <a:ln w="25400" cap="flat" cmpd="sng" algn="ctr">
        <a:solidFill>
          <a:schemeClr val="phClr">
            <a:shade val="90000"/>
            <a:alpha val="90000"/>
          </a:schemeClr>
        </a:solidFill>
        <a:prstDash val="solid"/>
        <a:miter/>
      </a:ln>
      <a:ln w="38100" cap="flat" cmpd="sng" algn="ctr">
        <a:solidFill>
          <a:schemeClr val="phClr">
            <a:shade val="85000"/>
            <a:alpha val="90000"/>
            <a:satMod val="125000"/>
          </a:schemeClr>
        </a:solidFill>
        <a:prstDash val="solid"/>
        <a:miter/>
      </a:ln>
    </a:lnStyleLst>
    <a:effectStyleLst>
      <a:effectStyle>
        <a:effectLst/>
      </a:effectStyle>
      <a:effectStyle>
        <a:effectLst>
          <a:outerShdw blurRad="38100" dist="25400" dir="5400000" rotWithShape="0">
            <a:srgbClr val="000000">
              <a:alpha val="50000"/>
            </a:srgbClr>
          </a:outerShdw>
        </a:effectLst>
      </a:effectStyle>
      <a:effectStyle>
        <a:effectLst>
          <a:outerShdw blurRad="88900" dist="38100" dir="5400000" sx="101000" sy="101000" rotWithShape="0">
            <a:srgbClr val="000000">
              <a:alpha val="50000"/>
            </a:srgbClr>
          </a:outerShdw>
        </a:effectLst>
        <a:scene3d>
          <a:camera prst="orthographicFront">
            <a:rot lat="0" lon="0" rev="0"/>
          </a:camera>
          <a:lightRig rig="morning" dir="t">
            <a:rot lat="0" lon="0" rev="6000000"/>
          </a:lightRig>
        </a:scene3d>
        <a:sp3d prstMaterial="metal">
          <a:bevelT w="25400" h="12700" prst="artDeco"/>
        </a:sp3d>
      </a:effectStyle>
    </a:effectStyleLst>
    <a:bgFillStyleLst>
      <a:solidFill>
        <a:schemeClr val="phClr"/>
      </a:solidFill>
      <a:blipFill rotWithShape="1">
        <a:blip xmlns:r="http://schemas.openxmlformats.org/officeDocument/2006/relationships" r:embed="rId3">
          <a:duotone>
            <a:schemeClr val="phClr">
              <a:tint val="50000"/>
              <a:satMod val="250000"/>
            </a:schemeClr>
            <a:schemeClr val="phClr">
              <a:shade val="80000"/>
              <a:satMod val="175000"/>
            </a:schemeClr>
          </a:duotone>
        </a:blip>
        <a:stretch/>
      </a:blipFill>
      <a:blipFill rotWithShape="1">
        <a:blip xmlns:r="http://schemas.openxmlformats.org/officeDocument/2006/relationships" r:embed="rId4">
          <a:duotone>
            <a:schemeClr val="phClr">
              <a:tint val="10000"/>
              <a:satMod val="260000"/>
              <a:lumMod val="115000"/>
            </a:schemeClr>
            <a:schemeClr val="phClr">
              <a:shade val="75000"/>
              <a:satMod val="175000"/>
              <a:lumMod val="105000"/>
            </a:schemeClr>
          </a:duotone>
        </a:blip>
        <a:stretch/>
      </a:blip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ormal">
    <a:fillStyleLst>
      <a:solidFill>
        <a:schemeClr val="phClr"/>
      </a:solidFill>
      <a:blipFill rotWithShape="1">
        <a:blip xmlns:r="http://schemas.openxmlformats.org/officeDocument/2006/relationships" r:embed="rId1">
          <a:duotone>
            <a:schemeClr val="phClr">
              <a:tint val="60000"/>
              <a:satMod val="200000"/>
            </a:schemeClr>
            <a:schemeClr val="phClr">
              <a:shade val="90000"/>
              <a:satMod val="150000"/>
            </a:schemeClr>
          </a:duotone>
        </a:blip>
        <a:tile tx="0" ty="0" sx="50000" sy="50000" flip="none" algn="tl"/>
      </a:blipFill>
      <a:blipFill rotWithShape="1">
        <a:blip xmlns:r="http://schemas.openxmlformats.org/officeDocument/2006/relationships" r:embed="rId2">
          <a:duotone>
            <a:schemeClr val="phClr">
              <a:tint val="80000"/>
              <a:satMod val="135000"/>
            </a:schemeClr>
            <a:schemeClr val="phClr">
              <a:shade val="80000"/>
              <a:satMod val="150000"/>
            </a:schemeClr>
          </a:duotone>
        </a:blip>
        <a:tile tx="0" ty="0" sx="65000" sy="65000" flip="none" algn="tl"/>
      </a:blipFill>
    </a:fillStyleLst>
    <a:lnStyleLst>
      <a:ln w="12700" cap="flat" cmpd="sng" algn="ctr">
        <a:solidFill>
          <a:schemeClr val="phClr">
            <a:shade val="95000"/>
            <a:satMod val="105000"/>
          </a:schemeClr>
        </a:solidFill>
        <a:prstDash val="solid"/>
        <a:miter/>
      </a:ln>
      <a:ln w="25400" cap="flat" cmpd="sng" algn="ctr">
        <a:solidFill>
          <a:schemeClr val="phClr">
            <a:shade val="90000"/>
            <a:alpha val="90000"/>
          </a:schemeClr>
        </a:solidFill>
        <a:prstDash val="solid"/>
        <a:miter/>
      </a:ln>
      <a:ln w="38100" cap="flat" cmpd="sng" algn="ctr">
        <a:solidFill>
          <a:schemeClr val="phClr">
            <a:shade val="85000"/>
            <a:alpha val="90000"/>
            <a:satMod val="125000"/>
          </a:schemeClr>
        </a:solidFill>
        <a:prstDash val="solid"/>
        <a:miter/>
      </a:ln>
    </a:lnStyleLst>
    <a:effectStyleLst>
      <a:effectStyle>
        <a:effectLst/>
      </a:effectStyle>
      <a:effectStyle>
        <a:effectLst>
          <a:outerShdw blurRad="38100" dist="25400" dir="5400000" rotWithShape="0">
            <a:srgbClr val="000000">
              <a:alpha val="50000"/>
            </a:srgbClr>
          </a:outerShdw>
        </a:effectLst>
      </a:effectStyle>
      <a:effectStyle>
        <a:effectLst>
          <a:outerShdw blurRad="88900" dist="38100" dir="5400000" sx="101000" sy="101000" rotWithShape="0">
            <a:srgbClr val="000000">
              <a:alpha val="50000"/>
            </a:srgbClr>
          </a:outerShdw>
        </a:effectLst>
        <a:scene3d>
          <a:camera prst="orthographicFront">
            <a:rot lat="0" lon="0" rev="0"/>
          </a:camera>
          <a:lightRig rig="morning" dir="t">
            <a:rot lat="0" lon="0" rev="6000000"/>
          </a:lightRig>
        </a:scene3d>
        <a:sp3d prstMaterial="metal">
          <a:bevelT w="25400" h="12700" prst="artDeco"/>
        </a:sp3d>
      </a:effectStyle>
    </a:effectStyleLst>
    <a:bgFillStyleLst>
      <a:solidFill>
        <a:schemeClr val="phClr"/>
      </a:solidFill>
      <a:blipFill rotWithShape="1">
        <a:blip xmlns:r="http://schemas.openxmlformats.org/officeDocument/2006/relationships" r:embed="rId3">
          <a:duotone>
            <a:schemeClr val="phClr">
              <a:tint val="50000"/>
              <a:satMod val="250000"/>
            </a:schemeClr>
            <a:schemeClr val="phClr">
              <a:shade val="80000"/>
              <a:satMod val="175000"/>
            </a:schemeClr>
          </a:duotone>
        </a:blip>
        <a:stretch/>
      </a:blipFill>
      <a:blipFill rotWithShape="1">
        <a:blip xmlns:r="http://schemas.openxmlformats.org/officeDocument/2006/relationships" r:embed="rId4">
          <a:duotone>
            <a:schemeClr val="phClr">
              <a:tint val="10000"/>
              <a:satMod val="260000"/>
              <a:lumMod val="115000"/>
            </a:schemeClr>
            <a:schemeClr val="phClr">
              <a:shade val="75000"/>
              <a:satMod val="175000"/>
              <a:lumMod val="105000"/>
            </a:schemeClr>
          </a:duotone>
        </a:blip>
        <a:stretch/>
      </a:blipFill>
    </a:bgFillStyleLst>
  </a:fmt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ormal">
    <a:fillStyleLst>
      <a:solidFill>
        <a:schemeClr val="phClr"/>
      </a:solidFill>
      <a:blipFill rotWithShape="1">
        <a:blip xmlns:r="http://schemas.openxmlformats.org/officeDocument/2006/relationships" r:embed="rId1">
          <a:duotone>
            <a:schemeClr val="phClr">
              <a:tint val="60000"/>
              <a:satMod val="200000"/>
            </a:schemeClr>
            <a:schemeClr val="phClr">
              <a:shade val="90000"/>
              <a:satMod val="150000"/>
            </a:schemeClr>
          </a:duotone>
        </a:blip>
        <a:tile tx="0" ty="0" sx="50000" sy="50000" flip="none" algn="tl"/>
      </a:blipFill>
      <a:blipFill rotWithShape="1">
        <a:blip xmlns:r="http://schemas.openxmlformats.org/officeDocument/2006/relationships" r:embed="rId2">
          <a:duotone>
            <a:schemeClr val="phClr">
              <a:tint val="80000"/>
              <a:satMod val="135000"/>
            </a:schemeClr>
            <a:schemeClr val="phClr">
              <a:shade val="80000"/>
              <a:satMod val="150000"/>
            </a:schemeClr>
          </a:duotone>
        </a:blip>
        <a:tile tx="0" ty="0" sx="65000" sy="65000" flip="none" algn="tl"/>
      </a:blipFill>
    </a:fillStyleLst>
    <a:lnStyleLst>
      <a:ln w="12700" cap="flat" cmpd="sng" algn="ctr">
        <a:solidFill>
          <a:schemeClr val="phClr">
            <a:shade val="95000"/>
            <a:satMod val="105000"/>
          </a:schemeClr>
        </a:solidFill>
        <a:prstDash val="solid"/>
        <a:miter/>
      </a:ln>
      <a:ln w="25400" cap="flat" cmpd="sng" algn="ctr">
        <a:solidFill>
          <a:schemeClr val="phClr">
            <a:shade val="90000"/>
            <a:alpha val="90000"/>
          </a:schemeClr>
        </a:solidFill>
        <a:prstDash val="solid"/>
        <a:miter/>
      </a:ln>
      <a:ln w="38100" cap="flat" cmpd="sng" algn="ctr">
        <a:solidFill>
          <a:schemeClr val="phClr">
            <a:shade val="85000"/>
            <a:alpha val="90000"/>
            <a:satMod val="125000"/>
          </a:schemeClr>
        </a:solidFill>
        <a:prstDash val="solid"/>
        <a:miter/>
      </a:ln>
    </a:lnStyleLst>
    <a:effectStyleLst>
      <a:effectStyle>
        <a:effectLst/>
      </a:effectStyle>
      <a:effectStyle>
        <a:effectLst>
          <a:outerShdw blurRad="38100" dist="25400" dir="5400000" rotWithShape="0">
            <a:srgbClr val="000000">
              <a:alpha val="50000"/>
            </a:srgbClr>
          </a:outerShdw>
        </a:effectLst>
      </a:effectStyle>
      <a:effectStyle>
        <a:effectLst>
          <a:outerShdw blurRad="88900" dist="38100" dir="5400000" sx="101000" sy="101000" rotWithShape="0">
            <a:srgbClr val="000000">
              <a:alpha val="50000"/>
            </a:srgbClr>
          </a:outerShdw>
        </a:effectLst>
        <a:scene3d>
          <a:camera prst="orthographicFront">
            <a:rot lat="0" lon="0" rev="0"/>
          </a:camera>
          <a:lightRig rig="morning" dir="t">
            <a:rot lat="0" lon="0" rev="6000000"/>
          </a:lightRig>
        </a:scene3d>
        <a:sp3d prstMaterial="metal">
          <a:bevelT w="25400" h="12700" prst="artDeco"/>
        </a:sp3d>
      </a:effectStyle>
    </a:effectStyleLst>
    <a:bgFillStyleLst>
      <a:solidFill>
        <a:schemeClr val="phClr"/>
      </a:solidFill>
      <a:blipFill rotWithShape="1">
        <a:blip xmlns:r="http://schemas.openxmlformats.org/officeDocument/2006/relationships" r:embed="rId3">
          <a:duotone>
            <a:schemeClr val="phClr">
              <a:tint val="50000"/>
              <a:satMod val="250000"/>
            </a:schemeClr>
            <a:schemeClr val="phClr">
              <a:shade val="80000"/>
              <a:satMod val="175000"/>
            </a:schemeClr>
          </a:duotone>
        </a:blip>
        <a:stretch/>
      </a:blipFill>
      <a:blipFill rotWithShape="1">
        <a:blip xmlns:r="http://schemas.openxmlformats.org/officeDocument/2006/relationships" r:embed="rId4">
          <a:duotone>
            <a:schemeClr val="phClr">
              <a:tint val="10000"/>
              <a:satMod val="260000"/>
              <a:lumMod val="115000"/>
            </a:schemeClr>
            <a:schemeClr val="phClr">
              <a:shade val="75000"/>
              <a:satMod val="175000"/>
              <a:lumMod val="105000"/>
            </a:schemeClr>
          </a:duotone>
        </a:blip>
        <a:stretch/>
      </a:blipFill>
    </a:bgFillStyleLst>
  </a:fmtScheme>
</a:themeOverride>
</file>

<file path=ppt/theme/themeOverride2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ormal">
    <a:fillStyleLst>
      <a:solidFill>
        <a:schemeClr val="phClr"/>
      </a:solidFill>
      <a:blipFill rotWithShape="1">
        <a:blip xmlns:r="http://schemas.openxmlformats.org/officeDocument/2006/relationships" r:embed="rId1">
          <a:duotone>
            <a:schemeClr val="phClr">
              <a:tint val="60000"/>
              <a:satMod val="200000"/>
            </a:schemeClr>
            <a:schemeClr val="phClr">
              <a:shade val="90000"/>
              <a:satMod val="150000"/>
            </a:schemeClr>
          </a:duotone>
        </a:blip>
        <a:tile tx="0" ty="0" sx="50000" sy="50000" flip="none" algn="tl"/>
      </a:blipFill>
      <a:blipFill rotWithShape="1">
        <a:blip xmlns:r="http://schemas.openxmlformats.org/officeDocument/2006/relationships" r:embed="rId2">
          <a:duotone>
            <a:schemeClr val="phClr">
              <a:tint val="80000"/>
              <a:satMod val="135000"/>
            </a:schemeClr>
            <a:schemeClr val="phClr">
              <a:shade val="80000"/>
              <a:satMod val="150000"/>
            </a:schemeClr>
          </a:duotone>
        </a:blip>
        <a:tile tx="0" ty="0" sx="65000" sy="65000" flip="none" algn="tl"/>
      </a:blipFill>
    </a:fillStyleLst>
    <a:lnStyleLst>
      <a:ln w="12700" cap="flat" cmpd="sng" algn="ctr">
        <a:solidFill>
          <a:schemeClr val="phClr">
            <a:shade val="95000"/>
            <a:satMod val="105000"/>
          </a:schemeClr>
        </a:solidFill>
        <a:prstDash val="solid"/>
        <a:miter/>
      </a:ln>
      <a:ln w="25400" cap="flat" cmpd="sng" algn="ctr">
        <a:solidFill>
          <a:schemeClr val="phClr">
            <a:shade val="90000"/>
            <a:alpha val="90000"/>
          </a:schemeClr>
        </a:solidFill>
        <a:prstDash val="solid"/>
        <a:miter/>
      </a:ln>
      <a:ln w="38100" cap="flat" cmpd="sng" algn="ctr">
        <a:solidFill>
          <a:schemeClr val="phClr">
            <a:shade val="85000"/>
            <a:alpha val="90000"/>
            <a:satMod val="125000"/>
          </a:schemeClr>
        </a:solidFill>
        <a:prstDash val="solid"/>
        <a:miter/>
      </a:ln>
    </a:lnStyleLst>
    <a:effectStyleLst>
      <a:effectStyle>
        <a:effectLst/>
      </a:effectStyle>
      <a:effectStyle>
        <a:effectLst>
          <a:outerShdw blurRad="38100" dist="25400" dir="5400000" rotWithShape="0">
            <a:srgbClr val="000000">
              <a:alpha val="50000"/>
            </a:srgbClr>
          </a:outerShdw>
        </a:effectLst>
      </a:effectStyle>
      <a:effectStyle>
        <a:effectLst>
          <a:outerShdw blurRad="88900" dist="38100" dir="5400000" sx="101000" sy="101000" rotWithShape="0">
            <a:srgbClr val="000000">
              <a:alpha val="50000"/>
            </a:srgbClr>
          </a:outerShdw>
        </a:effectLst>
        <a:scene3d>
          <a:camera prst="orthographicFront">
            <a:rot lat="0" lon="0" rev="0"/>
          </a:camera>
          <a:lightRig rig="morning" dir="t">
            <a:rot lat="0" lon="0" rev="6000000"/>
          </a:lightRig>
        </a:scene3d>
        <a:sp3d prstMaterial="metal">
          <a:bevelT w="25400" h="12700" prst="artDeco"/>
        </a:sp3d>
      </a:effectStyle>
    </a:effectStyleLst>
    <a:bgFillStyleLst>
      <a:solidFill>
        <a:schemeClr val="phClr"/>
      </a:solidFill>
      <a:blipFill rotWithShape="1">
        <a:blip xmlns:r="http://schemas.openxmlformats.org/officeDocument/2006/relationships" r:embed="rId3">
          <a:duotone>
            <a:schemeClr val="phClr">
              <a:tint val="50000"/>
              <a:satMod val="250000"/>
            </a:schemeClr>
            <a:schemeClr val="phClr">
              <a:shade val="80000"/>
              <a:satMod val="175000"/>
            </a:schemeClr>
          </a:duotone>
        </a:blip>
        <a:stretch/>
      </a:blipFill>
      <a:blipFill rotWithShape="1">
        <a:blip xmlns:r="http://schemas.openxmlformats.org/officeDocument/2006/relationships" r:embed="rId4">
          <a:duotone>
            <a:schemeClr val="phClr">
              <a:tint val="10000"/>
              <a:satMod val="260000"/>
              <a:lumMod val="115000"/>
            </a:schemeClr>
            <a:schemeClr val="phClr">
              <a:shade val="75000"/>
              <a:satMod val="175000"/>
              <a:lumMod val="105000"/>
            </a:schemeClr>
          </a:duotone>
        </a:blip>
        <a:stretch/>
      </a:blipFill>
    </a:bgFillStyleLst>
  </a:fmtScheme>
</a:themeOverride>
</file>

<file path=ppt/theme/themeOverride2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ormal">
    <a:fillStyleLst>
      <a:solidFill>
        <a:schemeClr val="phClr"/>
      </a:solidFill>
      <a:blipFill rotWithShape="1">
        <a:blip xmlns:r="http://schemas.openxmlformats.org/officeDocument/2006/relationships" r:embed="rId1">
          <a:duotone>
            <a:schemeClr val="phClr">
              <a:tint val="60000"/>
              <a:satMod val="200000"/>
            </a:schemeClr>
            <a:schemeClr val="phClr">
              <a:shade val="90000"/>
              <a:satMod val="150000"/>
            </a:schemeClr>
          </a:duotone>
        </a:blip>
        <a:tile tx="0" ty="0" sx="50000" sy="50000" flip="none" algn="tl"/>
      </a:blipFill>
      <a:blipFill rotWithShape="1">
        <a:blip xmlns:r="http://schemas.openxmlformats.org/officeDocument/2006/relationships" r:embed="rId2">
          <a:duotone>
            <a:schemeClr val="phClr">
              <a:tint val="80000"/>
              <a:satMod val="135000"/>
            </a:schemeClr>
            <a:schemeClr val="phClr">
              <a:shade val="80000"/>
              <a:satMod val="150000"/>
            </a:schemeClr>
          </a:duotone>
        </a:blip>
        <a:tile tx="0" ty="0" sx="65000" sy="65000" flip="none" algn="tl"/>
      </a:blipFill>
    </a:fillStyleLst>
    <a:lnStyleLst>
      <a:ln w="12700" cap="flat" cmpd="sng" algn="ctr">
        <a:solidFill>
          <a:schemeClr val="phClr">
            <a:shade val="95000"/>
            <a:satMod val="105000"/>
          </a:schemeClr>
        </a:solidFill>
        <a:prstDash val="solid"/>
        <a:miter/>
      </a:ln>
      <a:ln w="25400" cap="flat" cmpd="sng" algn="ctr">
        <a:solidFill>
          <a:schemeClr val="phClr">
            <a:shade val="90000"/>
            <a:alpha val="90000"/>
          </a:schemeClr>
        </a:solidFill>
        <a:prstDash val="solid"/>
        <a:miter/>
      </a:ln>
      <a:ln w="38100" cap="flat" cmpd="sng" algn="ctr">
        <a:solidFill>
          <a:schemeClr val="phClr">
            <a:shade val="85000"/>
            <a:alpha val="90000"/>
            <a:satMod val="125000"/>
          </a:schemeClr>
        </a:solidFill>
        <a:prstDash val="solid"/>
        <a:miter/>
      </a:ln>
    </a:lnStyleLst>
    <a:effectStyleLst>
      <a:effectStyle>
        <a:effectLst/>
      </a:effectStyle>
      <a:effectStyle>
        <a:effectLst>
          <a:outerShdw blurRad="38100" dist="25400" dir="5400000" rotWithShape="0">
            <a:srgbClr val="000000">
              <a:alpha val="50000"/>
            </a:srgbClr>
          </a:outerShdw>
        </a:effectLst>
      </a:effectStyle>
      <a:effectStyle>
        <a:effectLst>
          <a:outerShdw blurRad="88900" dist="38100" dir="5400000" sx="101000" sy="101000" rotWithShape="0">
            <a:srgbClr val="000000">
              <a:alpha val="50000"/>
            </a:srgbClr>
          </a:outerShdw>
        </a:effectLst>
        <a:scene3d>
          <a:camera prst="orthographicFront">
            <a:rot lat="0" lon="0" rev="0"/>
          </a:camera>
          <a:lightRig rig="morning" dir="t">
            <a:rot lat="0" lon="0" rev="6000000"/>
          </a:lightRig>
        </a:scene3d>
        <a:sp3d prstMaterial="metal">
          <a:bevelT w="25400" h="12700" prst="artDeco"/>
        </a:sp3d>
      </a:effectStyle>
    </a:effectStyleLst>
    <a:bgFillStyleLst>
      <a:solidFill>
        <a:schemeClr val="phClr"/>
      </a:solidFill>
      <a:blipFill rotWithShape="1">
        <a:blip xmlns:r="http://schemas.openxmlformats.org/officeDocument/2006/relationships" r:embed="rId3">
          <a:duotone>
            <a:schemeClr val="phClr">
              <a:tint val="50000"/>
              <a:satMod val="250000"/>
            </a:schemeClr>
            <a:schemeClr val="phClr">
              <a:shade val="80000"/>
              <a:satMod val="175000"/>
            </a:schemeClr>
          </a:duotone>
        </a:blip>
        <a:stretch/>
      </a:blipFill>
      <a:blipFill rotWithShape="1">
        <a:blip xmlns:r="http://schemas.openxmlformats.org/officeDocument/2006/relationships" r:embed="rId4">
          <a:duotone>
            <a:schemeClr val="phClr">
              <a:tint val="10000"/>
              <a:satMod val="260000"/>
              <a:lumMod val="115000"/>
            </a:schemeClr>
            <a:schemeClr val="phClr">
              <a:shade val="75000"/>
              <a:satMod val="175000"/>
              <a:lumMod val="105000"/>
            </a:schemeClr>
          </a:duotone>
        </a:blip>
        <a:stretch/>
      </a:blipFill>
    </a:bgFillStyleLst>
  </a:fmtScheme>
</a:themeOverride>
</file>

<file path=ppt/theme/themeOverride2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ormal">
    <a:fillStyleLst>
      <a:solidFill>
        <a:schemeClr val="phClr"/>
      </a:solidFill>
      <a:blipFill rotWithShape="1">
        <a:blip xmlns:r="http://schemas.openxmlformats.org/officeDocument/2006/relationships" r:embed="rId1">
          <a:duotone>
            <a:schemeClr val="phClr">
              <a:tint val="60000"/>
              <a:satMod val="200000"/>
            </a:schemeClr>
            <a:schemeClr val="phClr">
              <a:shade val="90000"/>
              <a:satMod val="150000"/>
            </a:schemeClr>
          </a:duotone>
        </a:blip>
        <a:tile tx="0" ty="0" sx="50000" sy="50000" flip="none" algn="tl"/>
      </a:blipFill>
      <a:blipFill rotWithShape="1">
        <a:blip xmlns:r="http://schemas.openxmlformats.org/officeDocument/2006/relationships" r:embed="rId2">
          <a:duotone>
            <a:schemeClr val="phClr">
              <a:tint val="80000"/>
              <a:satMod val="135000"/>
            </a:schemeClr>
            <a:schemeClr val="phClr">
              <a:shade val="80000"/>
              <a:satMod val="150000"/>
            </a:schemeClr>
          </a:duotone>
        </a:blip>
        <a:tile tx="0" ty="0" sx="65000" sy="65000" flip="none" algn="tl"/>
      </a:blipFill>
    </a:fillStyleLst>
    <a:lnStyleLst>
      <a:ln w="12700" cap="flat" cmpd="sng" algn="ctr">
        <a:solidFill>
          <a:schemeClr val="phClr">
            <a:shade val="95000"/>
            <a:satMod val="105000"/>
          </a:schemeClr>
        </a:solidFill>
        <a:prstDash val="solid"/>
        <a:miter/>
      </a:ln>
      <a:ln w="25400" cap="flat" cmpd="sng" algn="ctr">
        <a:solidFill>
          <a:schemeClr val="phClr">
            <a:shade val="90000"/>
            <a:alpha val="90000"/>
          </a:schemeClr>
        </a:solidFill>
        <a:prstDash val="solid"/>
        <a:miter/>
      </a:ln>
      <a:ln w="38100" cap="flat" cmpd="sng" algn="ctr">
        <a:solidFill>
          <a:schemeClr val="phClr">
            <a:shade val="85000"/>
            <a:alpha val="90000"/>
            <a:satMod val="125000"/>
          </a:schemeClr>
        </a:solidFill>
        <a:prstDash val="solid"/>
        <a:miter/>
      </a:ln>
    </a:lnStyleLst>
    <a:effectStyleLst>
      <a:effectStyle>
        <a:effectLst/>
      </a:effectStyle>
      <a:effectStyle>
        <a:effectLst>
          <a:outerShdw blurRad="38100" dist="25400" dir="5400000" rotWithShape="0">
            <a:srgbClr val="000000">
              <a:alpha val="50000"/>
            </a:srgbClr>
          </a:outerShdw>
        </a:effectLst>
      </a:effectStyle>
      <a:effectStyle>
        <a:effectLst>
          <a:outerShdw blurRad="88900" dist="38100" dir="5400000" sx="101000" sy="101000" rotWithShape="0">
            <a:srgbClr val="000000">
              <a:alpha val="50000"/>
            </a:srgbClr>
          </a:outerShdw>
        </a:effectLst>
        <a:scene3d>
          <a:camera prst="orthographicFront">
            <a:rot lat="0" lon="0" rev="0"/>
          </a:camera>
          <a:lightRig rig="morning" dir="t">
            <a:rot lat="0" lon="0" rev="6000000"/>
          </a:lightRig>
        </a:scene3d>
        <a:sp3d prstMaterial="metal">
          <a:bevelT w="25400" h="12700" prst="artDeco"/>
        </a:sp3d>
      </a:effectStyle>
    </a:effectStyleLst>
    <a:bgFillStyleLst>
      <a:solidFill>
        <a:schemeClr val="phClr"/>
      </a:solidFill>
      <a:blipFill rotWithShape="1">
        <a:blip xmlns:r="http://schemas.openxmlformats.org/officeDocument/2006/relationships" r:embed="rId3">
          <a:duotone>
            <a:schemeClr val="phClr">
              <a:tint val="50000"/>
              <a:satMod val="250000"/>
            </a:schemeClr>
            <a:schemeClr val="phClr">
              <a:shade val="80000"/>
              <a:satMod val="175000"/>
            </a:schemeClr>
          </a:duotone>
        </a:blip>
        <a:stretch/>
      </a:blipFill>
      <a:blipFill rotWithShape="1">
        <a:blip xmlns:r="http://schemas.openxmlformats.org/officeDocument/2006/relationships" r:embed="rId4">
          <a:duotone>
            <a:schemeClr val="phClr">
              <a:tint val="10000"/>
              <a:satMod val="260000"/>
              <a:lumMod val="115000"/>
            </a:schemeClr>
            <a:schemeClr val="phClr">
              <a:shade val="75000"/>
              <a:satMod val="175000"/>
              <a:lumMod val="105000"/>
            </a:schemeClr>
          </a:duotone>
        </a:blip>
        <a:stretch/>
      </a:blipFill>
    </a:bgFillStyleLst>
  </a:fmtScheme>
</a:themeOverride>
</file>

<file path=ppt/theme/themeOverride2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ormal">
    <a:fillStyleLst>
      <a:solidFill>
        <a:schemeClr val="phClr"/>
      </a:solidFill>
      <a:blipFill rotWithShape="1">
        <a:blip xmlns:r="http://schemas.openxmlformats.org/officeDocument/2006/relationships" r:embed="rId1">
          <a:duotone>
            <a:schemeClr val="phClr">
              <a:tint val="60000"/>
              <a:satMod val="200000"/>
            </a:schemeClr>
            <a:schemeClr val="phClr">
              <a:shade val="90000"/>
              <a:satMod val="150000"/>
            </a:schemeClr>
          </a:duotone>
        </a:blip>
        <a:tile tx="0" ty="0" sx="50000" sy="50000" flip="none" algn="tl"/>
      </a:blipFill>
      <a:blipFill rotWithShape="1">
        <a:blip xmlns:r="http://schemas.openxmlformats.org/officeDocument/2006/relationships" r:embed="rId2">
          <a:duotone>
            <a:schemeClr val="phClr">
              <a:tint val="80000"/>
              <a:satMod val="135000"/>
            </a:schemeClr>
            <a:schemeClr val="phClr">
              <a:shade val="80000"/>
              <a:satMod val="150000"/>
            </a:schemeClr>
          </a:duotone>
        </a:blip>
        <a:tile tx="0" ty="0" sx="65000" sy="65000" flip="none" algn="tl"/>
      </a:blipFill>
    </a:fillStyleLst>
    <a:lnStyleLst>
      <a:ln w="12700" cap="flat" cmpd="sng" algn="ctr">
        <a:solidFill>
          <a:schemeClr val="phClr">
            <a:shade val="95000"/>
            <a:satMod val="105000"/>
          </a:schemeClr>
        </a:solidFill>
        <a:prstDash val="solid"/>
        <a:miter/>
      </a:ln>
      <a:ln w="25400" cap="flat" cmpd="sng" algn="ctr">
        <a:solidFill>
          <a:schemeClr val="phClr">
            <a:shade val="90000"/>
            <a:alpha val="90000"/>
          </a:schemeClr>
        </a:solidFill>
        <a:prstDash val="solid"/>
        <a:miter/>
      </a:ln>
      <a:ln w="38100" cap="flat" cmpd="sng" algn="ctr">
        <a:solidFill>
          <a:schemeClr val="phClr">
            <a:shade val="85000"/>
            <a:alpha val="90000"/>
            <a:satMod val="125000"/>
          </a:schemeClr>
        </a:solidFill>
        <a:prstDash val="solid"/>
        <a:miter/>
      </a:ln>
    </a:lnStyleLst>
    <a:effectStyleLst>
      <a:effectStyle>
        <a:effectLst/>
      </a:effectStyle>
      <a:effectStyle>
        <a:effectLst>
          <a:outerShdw blurRad="38100" dist="25400" dir="5400000" rotWithShape="0">
            <a:srgbClr val="000000">
              <a:alpha val="50000"/>
            </a:srgbClr>
          </a:outerShdw>
        </a:effectLst>
      </a:effectStyle>
      <a:effectStyle>
        <a:effectLst>
          <a:outerShdw blurRad="88900" dist="38100" dir="5400000" sx="101000" sy="101000" rotWithShape="0">
            <a:srgbClr val="000000">
              <a:alpha val="50000"/>
            </a:srgbClr>
          </a:outerShdw>
        </a:effectLst>
        <a:scene3d>
          <a:camera prst="orthographicFront">
            <a:rot lat="0" lon="0" rev="0"/>
          </a:camera>
          <a:lightRig rig="morning" dir="t">
            <a:rot lat="0" lon="0" rev="6000000"/>
          </a:lightRig>
        </a:scene3d>
        <a:sp3d prstMaterial="metal">
          <a:bevelT w="25400" h="12700" prst="artDeco"/>
        </a:sp3d>
      </a:effectStyle>
    </a:effectStyleLst>
    <a:bgFillStyleLst>
      <a:solidFill>
        <a:schemeClr val="phClr"/>
      </a:solidFill>
      <a:blipFill rotWithShape="1">
        <a:blip xmlns:r="http://schemas.openxmlformats.org/officeDocument/2006/relationships" r:embed="rId3">
          <a:duotone>
            <a:schemeClr val="phClr">
              <a:tint val="50000"/>
              <a:satMod val="250000"/>
            </a:schemeClr>
            <a:schemeClr val="phClr">
              <a:shade val="80000"/>
              <a:satMod val="175000"/>
            </a:schemeClr>
          </a:duotone>
        </a:blip>
        <a:stretch/>
      </a:blipFill>
      <a:blipFill rotWithShape="1">
        <a:blip xmlns:r="http://schemas.openxmlformats.org/officeDocument/2006/relationships" r:embed="rId4">
          <a:duotone>
            <a:schemeClr val="phClr">
              <a:tint val="10000"/>
              <a:satMod val="260000"/>
              <a:lumMod val="115000"/>
            </a:schemeClr>
            <a:schemeClr val="phClr">
              <a:shade val="75000"/>
              <a:satMod val="175000"/>
              <a:lumMod val="105000"/>
            </a:schemeClr>
          </a:duotone>
        </a:blip>
        <a:stretch/>
      </a:blipFill>
    </a:bgFillStyleLst>
  </a:fmtScheme>
</a:themeOverride>
</file>

<file path=ppt/theme/themeOverride2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ormal">
    <a:fillStyleLst>
      <a:solidFill>
        <a:schemeClr val="phClr"/>
      </a:solidFill>
      <a:blipFill rotWithShape="1">
        <a:blip xmlns:r="http://schemas.openxmlformats.org/officeDocument/2006/relationships" r:embed="rId1">
          <a:duotone>
            <a:schemeClr val="phClr">
              <a:tint val="60000"/>
              <a:satMod val="200000"/>
            </a:schemeClr>
            <a:schemeClr val="phClr">
              <a:shade val="90000"/>
              <a:satMod val="150000"/>
            </a:schemeClr>
          </a:duotone>
        </a:blip>
        <a:tile tx="0" ty="0" sx="50000" sy="50000" flip="none" algn="tl"/>
      </a:blipFill>
      <a:blipFill rotWithShape="1">
        <a:blip xmlns:r="http://schemas.openxmlformats.org/officeDocument/2006/relationships" r:embed="rId2">
          <a:duotone>
            <a:schemeClr val="phClr">
              <a:tint val="80000"/>
              <a:satMod val="135000"/>
            </a:schemeClr>
            <a:schemeClr val="phClr">
              <a:shade val="80000"/>
              <a:satMod val="150000"/>
            </a:schemeClr>
          </a:duotone>
        </a:blip>
        <a:tile tx="0" ty="0" sx="65000" sy="65000" flip="none" algn="tl"/>
      </a:blipFill>
    </a:fillStyleLst>
    <a:lnStyleLst>
      <a:ln w="12700" cap="flat" cmpd="sng" algn="ctr">
        <a:solidFill>
          <a:schemeClr val="phClr">
            <a:shade val="95000"/>
            <a:satMod val="105000"/>
          </a:schemeClr>
        </a:solidFill>
        <a:prstDash val="solid"/>
        <a:miter/>
      </a:ln>
      <a:ln w="25400" cap="flat" cmpd="sng" algn="ctr">
        <a:solidFill>
          <a:schemeClr val="phClr">
            <a:shade val="90000"/>
            <a:alpha val="90000"/>
          </a:schemeClr>
        </a:solidFill>
        <a:prstDash val="solid"/>
        <a:miter/>
      </a:ln>
      <a:ln w="38100" cap="flat" cmpd="sng" algn="ctr">
        <a:solidFill>
          <a:schemeClr val="phClr">
            <a:shade val="85000"/>
            <a:alpha val="90000"/>
            <a:satMod val="125000"/>
          </a:schemeClr>
        </a:solidFill>
        <a:prstDash val="solid"/>
        <a:miter/>
      </a:ln>
    </a:lnStyleLst>
    <a:effectStyleLst>
      <a:effectStyle>
        <a:effectLst/>
      </a:effectStyle>
      <a:effectStyle>
        <a:effectLst>
          <a:outerShdw blurRad="38100" dist="25400" dir="5400000" rotWithShape="0">
            <a:srgbClr val="000000">
              <a:alpha val="50000"/>
            </a:srgbClr>
          </a:outerShdw>
        </a:effectLst>
      </a:effectStyle>
      <a:effectStyle>
        <a:effectLst>
          <a:outerShdw blurRad="88900" dist="38100" dir="5400000" sx="101000" sy="101000" rotWithShape="0">
            <a:srgbClr val="000000">
              <a:alpha val="50000"/>
            </a:srgbClr>
          </a:outerShdw>
        </a:effectLst>
        <a:scene3d>
          <a:camera prst="orthographicFront">
            <a:rot lat="0" lon="0" rev="0"/>
          </a:camera>
          <a:lightRig rig="morning" dir="t">
            <a:rot lat="0" lon="0" rev="6000000"/>
          </a:lightRig>
        </a:scene3d>
        <a:sp3d prstMaterial="metal">
          <a:bevelT w="25400" h="12700" prst="artDeco"/>
        </a:sp3d>
      </a:effectStyle>
    </a:effectStyleLst>
    <a:bgFillStyleLst>
      <a:solidFill>
        <a:schemeClr val="phClr"/>
      </a:solidFill>
      <a:blipFill rotWithShape="1">
        <a:blip xmlns:r="http://schemas.openxmlformats.org/officeDocument/2006/relationships" r:embed="rId3">
          <a:duotone>
            <a:schemeClr val="phClr">
              <a:tint val="50000"/>
              <a:satMod val="250000"/>
            </a:schemeClr>
            <a:schemeClr val="phClr">
              <a:shade val="80000"/>
              <a:satMod val="175000"/>
            </a:schemeClr>
          </a:duotone>
        </a:blip>
        <a:stretch/>
      </a:blipFill>
      <a:blipFill rotWithShape="1">
        <a:blip xmlns:r="http://schemas.openxmlformats.org/officeDocument/2006/relationships" r:embed="rId4">
          <a:duotone>
            <a:schemeClr val="phClr">
              <a:tint val="10000"/>
              <a:satMod val="260000"/>
              <a:lumMod val="115000"/>
            </a:schemeClr>
            <a:schemeClr val="phClr">
              <a:shade val="75000"/>
              <a:satMod val="175000"/>
              <a:lumMod val="105000"/>
            </a:schemeClr>
          </a:duotone>
        </a:blip>
        <a:stretch/>
      </a:blipFill>
    </a:bgFillStyleLst>
  </a:fmtScheme>
</a:themeOverride>
</file>

<file path=ppt/theme/themeOverride2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ormal">
    <a:fillStyleLst>
      <a:solidFill>
        <a:schemeClr val="phClr"/>
      </a:solidFill>
      <a:blipFill rotWithShape="1">
        <a:blip xmlns:r="http://schemas.openxmlformats.org/officeDocument/2006/relationships" r:embed="rId1">
          <a:duotone>
            <a:schemeClr val="phClr">
              <a:tint val="60000"/>
              <a:satMod val="200000"/>
            </a:schemeClr>
            <a:schemeClr val="phClr">
              <a:shade val="90000"/>
              <a:satMod val="150000"/>
            </a:schemeClr>
          </a:duotone>
        </a:blip>
        <a:tile tx="0" ty="0" sx="50000" sy="50000" flip="none" algn="tl"/>
      </a:blipFill>
      <a:blipFill rotWithShape="1">
        <a:blip xmlns:r="http://schemas.openxmlformats.org/officeDocument/2006/relationships" r:embed="rId2">
          <a:duotone>
            <a:schemeClr val="phClr">
              <a:tint val="80000"/>
              <a:satMod val="135000"/>
            </a:schemeClr>
            <a:schemeClr val="phClr">
              <a:shade val="80000"/>
              <a:satMod val="150000"/>
            </a:schemeClr>
          </a:duotone>
        </a:blip>
        <a:tile tx="0" ty="0" sx="65000" sy="65000" flip="none" algn="tl"/>
      </a:blipFill>
    </a:fillStyleLst>
    <a:lnStyleLst>
      <a:ln w="12700" cap="flat" cmpd="sng" algn="ctr">
        <a:solidFill>
          <a:schemeClr val="phClr">
            <a:shade val="95000"/>
            <a:satMod val="105000"/>
          </a:schemeClr>
        </a:solidFill>
        <a:prstDash val="solid"/>
        <a:miter/>
      </a:ln>
      <a:ln w="25400" cap="flat" cmpd="sng" algn="ctr">
        <a:solidFill>
          <a:schemeClr val="phClr">
            <a:shade val="90000"/>
            <a:alpha val="90000"/>
          </a:schemeClr>
        </a:solidFill>
        <a:prstDash val="solid"/>
        <a:miter/>
      </a:ln>
      <a:ln w="38100" cap="flat" cmpd="sng" algn="ctr">
        <a:solidFill>
          <a:schemeClr val="phClr">
            <a:shade val="85000"/>
            <a:alpha val="90000"/>
            <a:satMod val="125000"/>
          </a:schemeClr>
        </a:solidFill>
        <a:prstDash val="solid"/>
        <a:miter/>
      </a:ln>
    </a:lnStyleLst>
    <a:effectStyleLst>
      <a:effectStyle>
        <a:effectLst/>
      </a:effectStyle>
      <a:effectStyle>
        <a:effectLst>
          <a:outerShdw blurRad="38100" dist="25400" dir="5400000" rotWithShape="0">
            <a:srgbClr val="000000">
              <a:alpha val="50000"/>
            </a:srgbClr>
          </a:outerShdw>
        </a:effectLst>
      </a:effectStyle>
      <a:effectStyle>
        <a:effectLst>
          <a:outerShdw blurRad="88900" dist="38100" dir="5400000" sx="101000" sy="101000" rotWithShape="0">
            <a:srgbClr val="000000">
              <a:alpha val="50000"/>
            </a:srgbClr>
          </a:outerShdw>
        </a:effectLst>
        <a:scene3d>
          <a:camera prst="orthographicFront">
            <a:rot lat="0" lon="0" rev="0"/>
          </a:camera>
          <a:lightRig rig="morning" dir="t">
            <a:rot lat="0" lon="0" rev="6000000"/>
          </a:lightRig>
        </a:scene3d>
        <a:sp3d prstMaterial="metal">
          <a:bevelT w="25400" h="12700" prst="artDeco"/>
        </a:sp3d>
      </a:effectStyle>
    </a:effectStyleLst>
    <a:bgFillStyleLst>
      <a:solidFill>
        <a:schemeClr val="phClr"/>
      </a:solidFill>
      <a:blipFill rotWithShape="1">
        <a:blip xmlns:r="http://schemas.openxmlformats.org/officeDocument/2006/relationships" r:embed="rId3">
          <a:duotone>
            <a:schemeClr val="phClr">
              <a:tint val="50000"/>
              <a:satMod val="250000"/>
            </a:schemeClr>
            <a:schemeClr val="phClr">
              <a:shade val="80000"/>
              <a:satMod val="175000"/>
            </a:schemeClr>
          </a:duotone>
        </a:blip>
        <a:stretch/>
      </a:blipFill>
      <a:blipFill rotWithShape="1">
        <a:blip xmlns:r="http://schemas.openxmlformats.org/officeDocument/2006/relationships" r:embed="rId4">
          <a:duotone>
            <a:schemeClr val="phClr">
              <a:tint val="10000"/>
              <a:satMod val="260000"/>
              <a:lumMod val="115000"/>
            </a:schemeClr>
            <a:schemeClr val="phClr">
              <a:shade val="75000"/>
              <a:satMod val="175000"/>
              <a:lumMod val="105000"/>
            </a:schemeClr>
          </a:duotone>
        </a:blip>
        <a:stretch/>
      </a:blipFill>
    </a:bgFillStyleLst>
  </a:fmtScheme>
</a:themeOverride>
</file>

<file path=ppt/theme/themeOverride2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ormal">
    <a:fillStyleLst>
      <a:solidFill>
        <a:schemeClr val="phClr"/>
      </a:solidFill>
      <a:blipFill rotWithShape="1">
        <a:blip xmlns:r="http://schemas.openxmlformats.org/officeDocument/2006/relationships" r:embed="rId1">
          <a:duotone>
            <a:schemeClr val="phClr">
              <a:tint val="60000"/>
              <a:satMod val="200000"/>
            </a:schemeClr>
            <a:schemeClr val="phClr">
              <a:shade val="90000"/>
              <a:satMod val="150000"/>
            </a:schemeClr>
          </a:duotone>
        </a:blip>
        <a:tile tx="0" ty="0" sx="50000" sy="50000" flip="none" algn="tl"/>
      </a:blipFill>
      <a:blipFill rotWithShape="1">
        <a:blip xmlns:r="http://schemas.openxmlformats.org/officeDocument/2006/relationships" r:embed="rId2">
          <a:duotone>
            <a:schemeClr val="phClr">
              <a:tint val="80000"/>
              <a:satMod val="135000"/>
            </a:schemeClr>
            <a:schemeClr val="phClr">
              <a:shade val="80000"/>
              <a:satMod val="150000"/>
            </a:schemeClr>
          </a:duotone>
        </a:blip>
        <a:tile tx="0" ty="0" sx="65000" sy="65000" flip="none" algn="tl"/>
      </a:blipFill>
    </a:fillStyleLst>
    <a:lnStyleLst>
      <a:ln w="12700" cap="flat" cmpd="sng" algn="ctr">
        <a:solidFill>
          <a:schemeClr val="phClr">
            <a:shade val="95000"/>
            <a:satMod val="105000"/>
          </a:schemeClr>
        </a:solidFill>
        <a:prstDash val="solid"/>
        <a:miter/>
      </a:ln>
      <a:ln w="25400" cap="flat" cmpd="sng" algn="ctr">
        <a:solidFill>
          <a:schemeClr val="phClr">
            <a:shade val="90000"/>
            <a:alpha val="90000"/>
          </a:schemeClr>
        </a:solidFill>
        <a:prstDash val="solid"/>
        <a:miter/>
      </a:ln>
      <a:ln w="38100" cap="flat" cmpd="sng" algn="ctr">
        <a:solidFill>
          <a:schemeClr val="phClr">
            <a:shade val="85000"/>
            <a:alpha val="90000"/>
            <a:satMod val="125000"/>
          </a:schemeClr>
        </a:solidFill>
        <a:prstDash val="solid"/>
        <a:miter/>
      </a:ln>
    </a:lnStyleLst>
    <a:effectStyleLst>
      <a:effectStyle>
        <a:effectLst/>
      </a:effectStyle>
      <a:effectStyle>
        <a:effectLst>
          <a:outerShdw blurRad="38100" dist="25400" dir="5400000" rotWithShape="0">
            <a:srgbClr val="000000">
              <a:alpha val="50000"/>
            </a:srgbClr>
          </a:outerShdw>
        </a:effectLst>
      </a:effectStyle>
      <a:effectStyle>
        <a:effectLst>
          <a:outerShdw blurRad="88900" dist="38100" dir="5400000" sx="101000" sy="101000" rotWithShape="0">
            <a:srgbClr val="000000">
              <a:alpha val="50000"/>
            </a:srgbClr>
          </a:outerShdw>
        </a:effectLst>
        <a:scene3d>
          <a:camera prst="orthographicFront">
            <a:rot lat="0" lon="0" rev="0"/>
          </a:camera>
          <a:lightRig rig="morning" dir="t">
            <a:rot lat="0" lon="0" rev="6000000"/>
          </a:lightRig>
        </a:scene3d>
        <a:sp3d prstMaterial="metal">
          <a:bevelT w="25400" h="12700" prst="artDeco"/>
        </a:sp3d>
      </a:effectStyle>
    </a:effectStyleLst>
    <a:bgFillStyleLst>
      <a:solidFill>
        <a:schemeClr val="phClr"/>
      </a:solidFill>
      <a:blipFill rotWithShape="1">
        <a:blip xmlns:r="http://schemas.openxmlformats.org/officeDocument/2006/relationships" r:embed="rId3">
          <a:duotone>
            <a:schemeClr val="phClr">
              <a:tint val="50000"/>
              <a:satMod val="250000"/>
            </a:schemeClr>
            <a:schemeClr val="phClr">
              <a:shade val="80000"/>
              <a:satMod val="175000"/>
            </a:schemeClr>
          </a:duotone>
        </a:blip>
        <a:stretch/>
      </a:blipFill>
      <a:blipFill rotWithShape="1">
        <a:blip xmlns:r="http://schemas.openxmlformats.org/officeDocument/2006/relationships" r:embed="rId4">
          <a:duotone>
            <a:schemeClr val="phClr">
              <a:tint val="10000"/>
              <a:satMod val="260000"/>
              <a:lumMod val="115000"/>
            </a:schemeClr>
            <a:schemeClr val="phClr">
              <a:shade val="75000"/>
              <a:satMod val="175000"/>
              <a:lumMod val="105000"/>
            </a:schemeClr>
          </a:duotone>
        </a:blip>
        <a:stretch/>
      </a:blipFill>
    </a:bgFillStyleLst>
  </a:fmtScheme>
</a:themeOverride>
</file>

<file path=ppt/theme/themeOverride2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ormal">
    <a:fillStyleLst>
      <a:solidFill>
        <a:schemeClr val="phClr"/>
      </a:solidFill>
      <a:blipFill rotWithShape="1">
        <a:blip xmlns:r="http://schemas.openxmlformats.org/officeDocument/2006/relationships" r:embed="rId1">
          <a:duotone>
            <a:schemeClr val="phClr">
              <a:tint val="60000"/>
              <a:satMod val="200000"/>
            </a:schemeClr>
            <a:schemeClr val="phClr">
              <a:shade val="90000"/>
              <a:satMod val="150000"/>
            </a:schemeClr>
          </a:duotone>
        </a:blip>
        <a:tile tx="0" ty="0" sx="50000" sy="50000" flip="none" algn="tl"/>
      </a:blipFill>
      <a:blipFill rotWithShape="1">
        <a:blip xmlns:r="http://schemas.openxmlformats.org/officeDocument/2006/relationships" r:embed="rId2">
          <a:duotone>
            <a:schemeClr val="phClr">
              <a:tint val="80000"/>
              <a:satMod val="135000"/>
            </a:schemeClr>
            <a:schemeClr val="phClr">
              <a:shade val="80000"/>
              <a:satMod val="150000"/>
            </a:schemeClr>
          </a:duotone>
        </a:blip>
        <a:tile tx="0" ty="0" sx="65000" sy="65000" flip="none" algn="tl"/>
      </a:blipFill>
    </a:fillStyleLst>
    <a:lnStyleLst>
      <a:ln w="12700" cap="flat" cmpd="sng" algn="ctr">
        <a:solidFill>
          <a:schemeClr val="phClr">
            <a:shade val="95000"/>
            <a:satMod val="105000"/>
          </a:schemeClr>
        </a:solidFill>
        <a:prstDash val="solid"/>
        <a:miter/>
      </a:ln>
      <a:ln w="25400" cap="flat" cmpd="sng" algn="ctr">
        <a:solidFill>
          <a:schemeClr val="phClr">
            <a:shade val="90000"/>
            <a:alpha val="90000"/>
          </a:schemeClr>
        </a:solidFill>
        <a:prstDash val="solid"/>
        <a:miter/>
      </a:ln>
      <a:ln w="38100" cap="flat" cmpd="sng" algn="ctr">
        <a:solidFill>
          <a:schemeClr val="phClr">
            <a:shade val="85000"/>
            <a:alpha val="90000"/>
            <a:satMod val="125000"/>
          </a:schemeClr>
        </a:solidFill>
        <a:prstDash val="solid"/>
        <a:miter/>
      </a:ln>
    </a:lnStyleLst>
    <a:effectStyleLst>
      <a:effectStyle>
        <a:effectLst/>
      </a:effectStyle>
      <a:effectStyle>
        <a:effectLst>
          <a:outerShdw blurRad="38100" dist="25400" dir="5400000" rotWithShape="0">
            <a:srgbClr val="000000">
              <a:alpha val="50000"/>
            </a:srgbClr>
          </a:outerShdw>
        </a:effectLst>
      </a:effectStyle>
      <a:effectStyle>
        <a:effectLst>
          <a:outerShdw blurRad="88900" dist="38100" dir="5400000" sx="101000" sy="101000" rotWithShape="0">
            <a:srgbClr val="000000">
              <a:alpha val="50000"/>
            </a:srgbClr>
          </a:outerShdw>
        </a:effectLst>
        <a:scene3d>
          <a:camera prst="orthographicFront">
            <a:rot lat="0" lon="0" rev="0"/>
          </a:camera>
          <a:lightRig rig="morning" dir="t">
            <a:rot lat="0" lon="0" rev="6000000"/>
          </a:lightRig>
        </a:scene3d>
        <a:sp3d prstMaterial="metal">
          <a:bevelT w="25400" h="12700" prst="artDeco"/>
        </a:sp3d>
      </a:effectStyle>
    </a:effectStyleLst>
    <a:bgFillStyleLst>
      <a:solidFill>
        <a:schemeClr val="phClr"/>
      </a:solidFill>
      <a:blipFill rotWithShape="1">
        <a:blip xmlns:r="http://schemas.openxmlformats.org/officeDocument/2006/relationships" r:embed="rId3">
          <a:duotone>
            <a:schemeClr val="phClr">
              <a:tint val="50000"/>
              <a:satMod val="250000"/>
            </a:schemeClr>
            <a:schemeClr val="phClr">
              <a:shade val="80000"/>
              <a:satMod val="175000"/>
            </a:schemeClr>
          </a:duotone>
        </a:blip>
        <a:stretch/>
      </a:blipFill>
      <a:blipFill rotWithShape="1">
        <a:blip xmlns:r="http://schemas.openxmlformats.org/officeDocument/2006/relationships" r:embed="rId4">
          <a:duotone>
            <a:schemeClr val="phClr">
              <a:tint val="10000"/>
              <a:satMod val="260000"/>
              <a:lumMod val="115000"/>
            </a:schemeClr>
            <a:schemeClr val="phClr">
              <a:shade val="75000"/>
              <a:satMod val="175000"/>
              <a:lumMod val="105000"/>
            </a:schemeClr>
          </a:duotone>
        </a:blip>
        <a:stretch/>
      </a:blipFill>
    </a:bgFillStyleLst>
  </a:fmtScheme>
</a:themeOverride>
</file>

<file path=ppt/theme/themeOverride2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ormal">
    <a:fillStyleLst>
      <a:solidFill>
        <a:schemeClr val="phClr"/>
      </a:solidFill>
      <a:blipFill rotWithShape="1">
        <a:blip xmlns:r="http://schemas.openxmlformats.org/officeDocument/2006/relationships" r:embed="rId1">
          <a:duotone>
            <a:schemeClr val="phClr">
              <a:tint val="60000"/>
              <a:satMod val="200000"/>
            </a:schemeClr>
            <a:schemeClr val="phClr">
              <a:shade val="90000"/>
              <a:satMod val="150000"/>
            </a:schemeClr>
          </a:duotone>
        </a:blip>
        <a:tile tx="0" ty="0" sx="50000" sy="50000" flip="none" algn="tl"/>
      </a:blipFill>
      <a:blipFill rotWithShape="1">
        <a:blip xmlns:r="http://schemas.openxmlformats.org/officeDocument/2006/relationships" r:embed="rId2">
          <a:duotone>
            <a:schemeClr val="phClr">
              <a:tint val="80000"/>
              <a:satMod val="135000"/>
            </a:schemeClr>
            <a:schemeClr val="phClr">
              <a:shade val="80000"/>
              <a:satMod val="150000"/>
            </a:schemeClr>
          </a:duotone>
        </a:blip>
        <a:tile tx="0" ty="0" sx="65000" sy="65000" flip="none" algn="tl"/>
      </a:blipFill>
    </a:fillStyleLst>
    <a:lnStyleLst>
      <a:ln w="12700" cap="flat" cmpd="sng" algn="ctr">
        <a:solidFill>
          <a:schemeClr val="phClr">
            <a:shade val="95000"/>
            <a:satMod val="105000"/>
          </a:schemeClr>
        </a:solidFill>
        <a:prstDash val="solid"/>
        <a:miter/>
      </a:ln>
      <a:ln w="25400" cap="flat" cmpd="sng" algn="ctr">
        <a:solidFill>
          <a:schemeClr val="phClr">
            <a:shade val="90000"/>
            <a:alpha val="90000"/>
          </a:schemeClr>
        </a:solidFill>
        <a:prstDash val="solid"/>
        <a:miter/>
      </a:ln>
      <a:ln w="38100" cap="flat" cmpd="sng" algn="ctr">
        <a:solidFill>
          <a:schemeClr val="phClr">
            <a:shade val="85000"/>
            <a:alpha val="90000"/>
            <a:satMod val="125000"/>
          </a:schemeClr>
        </a:solidFill>
        <a:prstDash val="solid"/>
        <a:miter/>
      </a:ln>
    </a:lnStyleLst>
    <a:effectStyleLst>
      <a:effectStyle>
        <a:effectLst/>
      </a:effectStyle>
      <a:effectStyle>
        <a:effectLst>
          <a:outerShdw blurRad="38100" dist="25400" dir="5400000" rotWithShape="0">
            <a:srgbClr val="000000">
              <a:alpha val="50000"/>
            </a:srgbClr>
          </a:outerShdw>
        </a:effectLst>
      </a:effectStyle>
      <a:effectStyle>
        <a:effectLst>
          <a:outerShdw blurRad="88900" dist="38100" dir="5400000" sx="101000" sy="101000" rotWithShape="0">
            <a:srgbClr val="000000">
              <a:alpha val="50000"/>
            </a:srgbClr>
          </a:outerShdw>
        </a:effectLst>
        <a:scene3d>
          <a:camera prst="orthographicFront">
            <a:rot lat="0" lon="0" rev="0"/>
          </a:camera>
          <a:lightRig rig="morning" dir="t">
            <a:rot lat="0" lon="0" rev="6000000"/>
          </a:lightRig>
        </a:scene3d>
        <a:sp3d prstMaterial="metal">
          <a:bevelT w="25400" h="12700" prst="artDeco"/>
        </a:sp3d>
      </a:effectStyle>
    </a:effectStyleLst>
    <a:bgFillStyleLst>
      <a:solidFill>
        <a:schemeClr val="phClr"/>
      </a:solidFill>
      <a:blipFill rotWithShape="1">
        <a:blip xmlns:r="http://schemas.openxmlformats.org/officeDocument/2006/relationships" r:embed="rId3">
          <a:duotone>
            <a:schemeClr val="phClr">
              <a:tint val="50000"/>
              <a:satMod val="250000"/>
            </a:schemeClr>
            <a:schemeClr val="phClr">
              <a:shade val="80000"/>
              <a:satMod val="175000"/>
            </a:schemeClr>
          </a:duotone>
        </a:blip>
        <a:stretch/>
      </a:blipFill>
      <a:blipFill rotWithShape="1">
        <a:blip xmlns:r="http://schemas.openxmlformats.org/officeDocument/2006/relationships" r:embed="rId4">
          <a:duotone>
            <a:schemeClr val="phClr">
              <a:tint val="10000"/>
              <a:satMod val="260000"/>
              <a:lumMod val="115000"/>
            </a:schemeClr>
            <a:schemeClr val="phClr">
              <a:shade val="75000"/>
              <a:satMod val="175000"/>
              <a:lumMod val="105000"/>
            </a:schemeClr>
          </a:duotone>
        </a:blip>
        <a:stretch/>
      </a:blip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ormal">
    <a:fillStyleLst>
      <a:solidFill>
        <a:schemeClr val="phClr"/>
      </a:solidFill>
      <a:blipFill rotWithShape="1">
        <a:blip xmlns:r="http://schemas.openxmlformats.org/officeDocument/2006/relationships" r:embed="rId1">
          <a:duotone>
            <a:schemeClr val="phClr">
              <a:tint val="60000"/>
              <a:satMod val="200000"/>
            </a:schemeClr>
            <a:schemeClr val="phClr">
              <a:shade val="90000"/>
              <a:satMod val="150000"/>
            </a:schemeClr>
          </a:duotone>
        </a:blip>
        <a:tile tx="0" ty="0" sx="50000" sy="50000" flip="none" algn="tl"/>
      </a:blipFill>
      <a:blipFill rotWithShape="1">
        <a:blip xmlns:r="http://schemas.openxmlformats.org/officeDocument/2006/relationships" r:embed="rId2">
          <a:duotone>
            <a:schemeClr val="phClr">
              <a:tint val="80000"/>
              <a:satMod val="135000"/>
            </a:schemeClr>
            <a:schemeClr val="phClr">
              <a:shade val="80000"/>
              <a:satMod val="150000"/>
            </a:schemeClr>
          </a:duotone>
        </a:blip>
        <a:tile tx="0" ty="0" sx="65000" sy="65000" flip="none" algn="tl"/>
      </a:blipFill>
    </a:fillStyleLst>
    <a:lnStyleLst>
      <a:ln w="12700" cap="flat" cmpd="sng" algn="ctr">
        <a:solidFill>
          <a:schemeClr val="phClr">
            <a:shade val="95000"/>
            <a:satMod val="105000"/>
          </a:schemeClr>
        </a:solidFill>
        <a:prstDash val="solid"/>
        <a:miter/>
      </a:ln>
      <a:ln w="25400" cap="flat" cmpd="sng" algn="ctr">
        <a:solidFill>
          <a:schemeClr val="phClr">
            <a:shade val="90000"/>
            <a:alpha val="90000"/>
          </a:schemeClr>
        </a:solidFill>
        <a:prstDash val="solid"/>
        <a:miter/>
      </a:ln>
      <a:ln w="38100" cap="flat" cmpd="sng" algn="ctr">
        <a:solidFill>
          <a:schemeClr val="phClr">
            <a:shade val="85000"/>
            <a:alpha val="90000"/>
            <a:satMod val="125000"/>
          </a:schemeClr>
        </a:solidFill>
        <a:prstDash val="solid"/>
        <a:miter/>
      </a:ln>
    </a:lnStyleLst>
    <a:effectStyleLst>
      <a:effectStyle>
        <a:effectLst/>
      </a:effectStyle>
      <a:effectStyle>
        <a:effectLst>
          <a:outerShdw blurRad="38100" dist="25400" dir="5400000" rotWithShape="0">
            <a:srgbClr val="000000">
              <a:alpha val="50000"/>
            </a:srgbClr>
          </a:outerShdw>
        </a:effectLst>
      </a:effectStyle>
      <a:effectStyle>
        <a:effectLst>
          <a:outerShdw blurRad="88900" dist="38100" dir="5400000" sx="101000" sy="101000" rotWithShape="0">
            <a:srgbClr val="000000">
              <a:alpha val="50000"/>
            </a:srgbClr>
          </a:outerShdw>
        </a:effectLst>
        <a:scene3d>
          <a:camera prst="orthographicFront">
            <a:rot lat="0" lon="0" rev="0"/>
          </a:camera>
          <a:lightRig rig="morning" dir="t">
            <a:rot lat="0" lon="0" rev="6000000"/>
          </a:lightRig>
        </a:scene3d>
        <a:sp3d prstMaterial="metal">
          <a:bevelT w="25400" h="12700" prst="artDeco"/>
        </a:sp3d>
      </a:effectStyle>
    </a:effectStyleLst>
    <a:bgFillStyleLst>
      <a:solidFill>
        <a:schemeClr val="phClr"/>
      </a:solidFill>
      <a:blipFill rotWithShape="1">
        <a:blip xmlns:r="http://schemas.openxmlformats.org/officeDocument/2006/relationships" r:embed="rId3">
          <a:duotone>
            <a:schemeClr val="phClr">
              <a:tint val="50000"/>
              <a:satMod val="250000"/>
            </a:schemeClr>
            <a:schemeClr val="phClr">
              <a:shade val="80000"/>
              <a:satMod val="175000"/>
            </a:schemeClr>
          </a:duotone>
        </a:blip>
        <a:stretch/>
      </a:blipFill>
      <a:blipFill rotWithShape="1">
        <a:blip xmlns:r="http://schemas.openxmlformats.org/officeDocument/2006/relationships" r:embed="rId4">
          <a:duotone>
            <a:schemeClr val="phClr">
              <a:tint val="10000"/>
              <a:satMod val="260000"/>
              <a:lumMod val="115000"/>
            </a:schemeClr>
            <a:schemeClr val="phClr">
              <a:shade val="75000"/>
              <a:satMod val="175000"/>
              <a:lumMod val="105000"/>
            </a:schemeClr>
          </a:duotone>
        </a:blip>
        <a:stretch/>
      </a:blipFill>
    </a:bgFillStyleLst>
  </a:fmtScheme>
</a:themeOverride>
</file>

<file path=ppt/theme/themeOverride3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ormal">
    <a:fillStyleLst>
      <a:solidFill>
        <a:schemeClr val="phClr"/>
      </a:solidFill>
      <a:blipFill rotWithShape="1">
        <a:blip xmlns:r="http://schemas.openxmlformats.org/officeDocument/2006/relationships" r:embed="rId1">
          <a:duotone>
            <a:schemeClr val="phClr">
              <a:tint val="60000"/>
              <a:satMod val="200000"/>
            </a:schemeClr>
            <a:schemeClr val="phClr">
              <a:shade val="90000"/>
              <a:satMod val="150000"/>
            </a:schemeClr>
          </a:duotone>
        </a:blip>
        <a:tile tx="0" ty="0" sx="50000" sy="50000" flip="none" algn="tl"/>
      </a:blipFill>
      <a:blipFill rotWithShape="1">
        <a:blip xmlns:r="http://schemas.openxmlformats.org/officeDocument/2006/relationships" r:embed="rId2">
          <a:duotone>
            <a:schemeClr val="phClr">
              <a:tint val="80000"/>
              <a:satMod val="135000"/>
            </a:schemeClr>
            <a:schemeClr val="phClr">
              <a:shade val="80000"/>
              <a:satMod val="150000"/>
            </a:schemeClr>
          </a:duotone>
        </a:blip>
        <a:tile tx="0" ty="0" sx="65000" sy="65000" flip="none" algn="tl"/>
      </a:blipFill>
    </a:fillStyleLst>
    <a:lnStyleLst>
      <a:ln w="12700" cap="flat" cmpd="sng" algn="ctr">
        <a:solidFill>
          <a:schemeClr val="phClr">
            <a:shade val="95000"/>
            <a:satMod val="105000"/>
          </a:schemeClr>
        </a:solidFill>
        <a:prstDash val="solid"/>
        <a:miter/>
      </a:ln>
      <a:ln w="25400" cap="flat" cmpd="sng" algn="ctr">
        <a:solidFill>
          <a:schemeClr val="phClr">
            <a:shade val="90000"/>
            <a:alpha val="90000"/>
          </a:schemeClr>
        </a:solidFill>
        <a:prstDash val="solid"/>
        <a:miter/>
      </a:ln>
      <a:ln w="38100" cap="flat" cmpd="sng" algn="ctr">
        <a:solidFill>
          <a:schemeClr val="phClr">
            <a:shade val="85000"/>
            <a:alpha val="90000"/>
            <a:satMod val="125000"/>
          </a:schemeClr>
        </a:solidFill>
        <a:prstDash val="solid"/>
        <a:miter/>
      </a:ln>
    </a:lnStyleLst>
    <a:effectStyleLst>
      <a:effectStyle>
        <a:effectLst/>
      </a:effectStyle>
      <a:effectStyle>
        <a:effectLst>
          <a:outerShdw blurRad="38100" dist="25400" dir="5400000" rotWithShape="0">
            <a:srgbClr val="000000">
              <a:alpha val="50000"/>
            </a:srgbClr>
          </a:outerShdw>
        </a:effectLst>
      </a:effectStyle>
      <a:effectStyle>
        <a:effectLst>
          <a:outerShdw blurRad="88900" dist="38100" dir="5400000" sx="101000" sy="101000" rotWithShape="0">
            <a:srgbClr val="000000">
              <a:alpha val="50000"/>
            </a:srgbClr>
          </a:outerShdw>
        </a:effectLst>
        <a:scene3d>
          <a:camera prst="orthographicFront">
            <a:rot lat="0" lon="0" rev="0"/>
          </a:camera>
          <a:lightRig rig="morning" dir="t">
            <a:rot lat="0" lon="0" rev="6000000"/>
          </a:lightRig>
        </a:scene3d>
        <a:sp3d prstMaterial="metal">
          <a:bevelT w="25400" h="12700" prst="artDeco"/>
        </a:sp3d>
      </a:effectStyle>
    </a:effectStyleLst>
    <a:bgFillStyleLst>
      <a:solidFill>
        <a:schemeClr val="phClr"/>
      </a:solidFill>
      <a:blipFill rotWithShape="1">
        <a:blip xmlns:r="http://schemas.openxmlformats.org/officeDocument/2006/relationships" r:embed="rId3">
          <a:duotone>
            <a:schemeClr val="phClr">
              <a:tint val="50000"/>
              <a:satMod val="250000"/>
            </a:schemeClr>
            <a:schemeClr val="phClr">
              <a:shade val="80000"/>
              <a:satMod val="175000"/>
            </a:schemeClr>
          </a:duotone>
        </a:blip>
        <a:stretch/>
      </a:blipFill>
      <a:blipFill rotWithShape="1">
        <a:blip xmlns:r="http://schemas.openxmlformats.org/officeDocument/2006/relationships" r:embed="rId4">
          <a:duotone>
            <a:schemeClr val="phClr">
              <a:tint val="10000"/>
              <a:satMod val="260000"/>
              <a:lumMod val="115000"/>
            </a:schemeClr>
            <a:schemeClr val="phClr">
              <a:shade val="75000"/>
              <a:satMod val="175000"/>
              <a:lumMod val="105000"/>
            </a:schemeClr>
          </a:duotone>
        </a:blip>
        <a:stretch/>
      </a:blipFill>
    </a:bgFillStyleLst>
  </a:fmtScheme>
</a:themeOverride>
</file>

<file path=ppt/theme/themeOverride3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ormal">
    <a:fillStyleLst>
      <a:solidFill>
        <a:schemeClr val="phClr"/>
      </a:solidFill>
      <a:blipFill rotWithShape="1">
        <a:blip xmlns:r="http://schemas.openxmlformats.org/officeDocument/2006/relationships" r:embed="rId1">
          <a:duotone>
            <a:schemeClr val="phClr">
              <a:tint val="60000"/>
              <a:satMod val="200000"/>
            </a:schemeClr>
            <a:schemeClr val="phClr">
              <a:shade val="90000"/>
              <a:satMod val="150000"/>
            </a:schemeClr>
          </a:duotone>
        </a:blip>
        <a:tile tx="0" ty="0" sx="50000" sy="50000" flip="none" algn="tl"/>
      </a:blipFill>
      <a:blipFill rotWithShape="1">
        <a:blip xmlns:r="http://schemas.openxmlformats.org/officeDocument/2006/relationships" r:embed="rId2">
          <a:duotone>
            <a:schemeClr val="phClr">
              <a:tint val="80000"/>
              <a:satMod val="135000"/>
            </a:schemeClr>
            <a:schemeClr val="phClr">
              <a:shade val="80000"/>
              <a:satMod val="150000"/>
            </a:schemeClr>
          </a:duotone>
        </a:blip>
        <a:tile tx="0" ty="0" sx="65000" sy="65000" flip="none" algn="tl"/>
      </a:blipFill>
    </a:fillStyleLst>
    <a:lnStyleLst>
      <a:ln w="12700" cap="flat" cmpd="sng" algn="ctr">
        <a:solidFill>
          <a:schemeClr val="phClr">
            <a:shade val="95000"/>
            <a:satMod val="105000"/>
          </a:schemeClr>
        </a:solidFill>
        <a:prstDash val="solid"/>
        <a:miter/>
      </a:ln>
      <a:ln w="25400" cap="flat" cmpd="sng" algn="ctr">
        <a:solidFill>
          <a:schemeClr val="phClr">
            <a:shade val="90000"/>
            <a:alpha val="90000"/>
          </a:schemeClr>
        </a:solidFill>
        <a:prstDash val="solid"/>
        <a:miter/>
      </a:ln>
      <a:ln w="38100" cap="flat" cmpd="sng" algn="ctr">
        <a:solidFill>
          <a:schemeClr val="phClr">
            <a:shade val="85000"/>
            <a:alpha val="90000"/>
            <a:satMod val="125000"/>
          </a:schemeClr>
        </a:solidFill>
        <a:prstDash val="solid"/>
        <a:miter/>
      </a:ln>
    </a:lnStyleLst>
    <a:effectStyleLst>
      <a:effectStyle>
        <a:effectLst/>
      </a:effectStyle>
      <a:effectStyle>
        <a:effectLst>
          <a:outerShdw blurRad="38100" dist="25400" dir="5400000" rotWithShape="0">
            <a:srgbClr val="000000">
              <a:alpha val="50000"/>
            </a:srgbClr>
          </a:outerShdw>
        </a:effectLst>
      </a:effectStyle>
      <a:effectStyle>
        <a:effectLst>
          <a:outerShdw blurRad="88900" dist="38100" dir="5400000" sx="101000" sy="101000" rotWithShape="0">
            <a:srgbClr val="000000">
              <a:alpha val="50000"/>
            </a:srgbClr>
          </a:outerShdw>
        </a:effectLst>
        <a:scene3d>
          <a:camera prst="orthographicFront">
            <a:rot lat="0" lon="0" rev="0"/>
          </a:camera>
          <a:lightRig rig="morning" dir="t">
            <a:rot lat="0" lon="0" rev="6000000"/>
          </a:lightRig>
        </a:scene3d>
        <a:sp3d prstMaterial="metal">
          <a:bevelT w="25400" h="12700" prst="artDeco"/>
        </a:sp3d>
      </a:effectStyle>
    </a:effectStyleLst>
    <a:bgFillStyleLst>
      <a:solidFill>
        <a:schemeClr val="phClr"/>
      </a:solidFill>
      <a:blipFill rotWithShape="1">
        <a:blip xmlns:r="http://schemas.openxmlformats.org/officeDocument/2006/relationships" r:embed="rId3">
          <a:duotone>
            <a:schemeClr val="phClr">
              <a:tint val="50000"/>
              <a:satMod val="250000"/>
            </a:schemeClr>
            <a:schemeClr val="phClr">
              <a:shade val="80000"/>
              <a:satMod val="175000"/>
            </a:schemeClr>
          </a:duotone>
        </a:blip>
        <a:stretch/>
      </a:blipFill>
      <a:blipFill rotWithShape="1">
        <a:blip xmlns:r="http://schemas.openxmlformats.org/officeDocument/2006/relationships" r:embed="rId4">
          <a:duotone>
            <a:schemeClr val="phClr">
              <a:tint val="10000"/>
              <a:satMod val="260000"/>
              <a:lumMod val="115000"/>
            </a:schemeClr>
            <a:schemeClr val="phClr">
              <a:shade val="75000"/>
              <a:satMod val="175000"/>
              <a:lumMod val="105000"/>
            </a:schemeClr>
          </a:duotone>
        </a:blip>
        <a:stretch/>
      </a:blipFill>
    </a:bgFillStyleLst>
  </a:fmtScheme>
</a:themeOverride>
</file>

<file path=ppt/theme/themeOverride3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ormal">
    <a:fillStyleLst>
      <a:solidFill>
        <a:schemeClr val="phClr"/>
      </a:solidFill>
      <a:blipFill rotWithShape="1">
        <a:blip xmlns:r="http://schemas.openxmlformats.org/officeDocument/2006/relationships" r:embed="rId1">
          <a:duotone>
            <a:schemeClr val="phClr">
              <a:tint val="60000"/>
              <a:satMod val="200000"/>
            </a:schemeClr>
            <a:schemeClr val="phClr">
              <a:shade val="90000"/>
              <a:satMod val="150000"/>
            </a:schemeClr>
          </a:duotone>
        </a:blip>
        <a:tile tx="0" ty="0" sx="50000" sy="50000" flip="none" algn="tl"/>
      </a:blipFill>
      <a:blipFill rotWithShape="1">
        <a:blip xmlns:r="http://schemas.openxmlformats.org/officeDocument/2006/relationships" r:embed="rId2">
          <a:duotone>
            <a:schemeClr val="phClr">
              <a:tint val="80000"/>
              <a:satMod val="135000"/>
            </a:schemeClr>
            <a:schemeClr val="phClr">
              <a:shade val="80000"/>
              <a:satMod val="150000"/>
            </a:schemeClr>
          </a:duotone>
        </a:blip>
        <a:tile tx="0" ty="0" sx="65000" sy="65000" flip="none" algn="tl"/>
      </a:blipFill>
    </a:fillStyleLst>
    <a:lnStyleLst>
      <a:ln w="12700" cap="flat" cmpd="sng" algn="ctr">
        <a:solidFill>
          <a:schemeClr val="phClr">
            <a:shade val="95000"/>
            <a:satMod val="105000"/>
          </a:schemeClr>
        </a:solidFill>
        <a:prstDash val="solid"/>
        <a:miter/>
      </a:ln>
      <a:ln w="25400" cap="flat" cmpd="sng" algn="ctr">
        <a:solidFill>
          <a:schemeClr val="phClr">
            <a:shade val="90000"/>
            <a:alpha val="90000"/>
          </a:schemeClr>
        </a:solidFill>
        <a:prstDash val="solid"/>
        <a:miter/>
      </a:ln>
      <a:ln w="38100" cap="flat" cmpd="sng" algn="ctr">
        <a:solidFill>
          <a:schemeClr val="phClr">
            <a:shade val="85000"/>
            <a:alpha val="90000"/>
            <a:satMod val="125000"/>
          </a:schemeClr>
        </a:solidFill>
        <a:prstDash val="solid"/>
        <a:miter/>
      </a:ln>
    </a:lnStyleLst>
    <a:effectStyleLst>
      <a:effectStyle>
        <a:effectLst/>
      </a:effectStyle>
      <a:effectStyle>
        <a:effectLst>
          <a:outerShdw blurRad="38100" dist="25400" dir="5400000" rotWithShape="0">
            <a:srgbClr val="000000">
              <a:alpha val="50000"/>
            </a:srgbClr>
          </a:outerShdw>
        </a:effectLst>
      </a:effectStyle>
      <a:effectStyle>
        <a:effectLst>
          <a:outerShdw blurRad="88900" dist="38100" dir="5400000" sx="101000" sy="101000" rotWithShape="0">
            <a:srgbClr val="000000">
              <a:alpha val="50000"/>
            </a:srgbClr>
          </a:outerShdw>
        </a:effectLst>
        <a:scene3d>
          <a:camera prst="orthographicFront">
            <a:rot lat="0" lon="0" rev="0"/>
          </a:camera>
          <a:lightRig rig="morning" dir="t">
            <a:rot lat="0" lon="0" rev="6000000"/>
          </a:lightRig>
        </a:scene3d>
        <a:sp3d prstMaterial="metal">
          <a:bevelT w="25400" h="12700" prst="artDeco"/>
        </a:sp3d>
      </a:effectStyle>
    </a:effectStyleLst>
    <a:bgFillStyleLst>
      <a:solidFill>
        <a:schemeClr val="phClr"/>
      </a:solidFill>
      <a:blipFill rotWithShape="1">
        <a:blip xmlns:r="http://schemas.openxmlformats.org/officeDocument/2006/relationships" r:embed="rId3">
          <a:duotone>
            <a:schemeClr val="phClr">
              <a:tint val="50000"/>
              <a:satMod val="250000"/>
            </a:schemeClr>
            <a:schemeClr val="phClr">
              <a:shade val="80000"/>
              <a:satMod val="175000"/>
            </a:schemeClr>
          </a:duotone>
        </a:blip>
        <a:stretch/>
      </a:blipFill>
      <a:blipFill rotWithShape="1">
        <a:blip xmlns:r="http://schemas.openxmlformats.org/officeDocument/2006/relationships" r:embed="rId4">
          <a:duotone>
            <a:schemeClr val="phClr">
              <a:tint val="10000"/>
              <a:satMod val="260000"/>
              <a:lumMod val="115000"/>
            </a:schemeClr>
            <a:schemeClr val="phClr">
              <a:shade val="75000"/>
              <a:satMod val="175000"/>
              <a:lumMod val="105000"/>
            </a:schemeClr>
          </a:duotone>
        </a:blip>
        <a:stretch/>
      </a:blipFill>
    </a:bgFillStyleLst>
  </a:fmtScheme>
</a:themeOverride>
</file>

<file path=ppt/theme/themeOverride3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4.xml><?xml version="1.0" encoding="utf-8"?>
<a:themeOverride xmlns:a="http://schemas.openxmlformats.org/drawingml/2006/main">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007 - 2010">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 - 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ormal">
    <a:fillStyleLst>
      <a:solidFill>
        <a:schemeClr val="phClr"/>
      </a:solidFill>
      <a:blipFill rotWithShape="1">
        <a:blip xmlns:r="http://schemas.openxmlformats.org/officeDocument/2006/relationships" r:embed="rId1">
          <a:duotone>
            <a:schemeClr val="phClr">
              <a:tint val="60000"/>
              <a:satMod val="200000"/>
            </a:schemeClr>
            <a:schemeClr val="phClr">
              <a:shade val="90000"/>
              <a:satMod val="150000"/>
            </a:schemeClr>
          </a:duotone>
        </a:blip>
        <a:tile tx="0" ty="0" sx="50000" sy="50000" flip="none" algn="tl"/>
      </a:blipFill>
      <a:blipFill rotWithShape="1">
        <a:blip xmlns:r="http://schemas.openxmlformats.org/officeDocument/2006/relationships" r:embed="rId2">
          <a:duotone>
            <a:schemeClr val="phClr">
              <a:tint val="80000"/>
              <a:satMod val="135000"/>
            </a:schemeClr>
            <a:schemeClr val="phClr">
              <a:shade val="80000"/>
              <a:satMod val="150000"/>
            </a:schemeClr>
          </a:duotone>
        </a:blip>
        <a:tile tx="0" ty="0" sx="65000" sy="65000" flip="none" algn="tl"/>
      </a:blipFill>
    </a:fillStyleLst>
    <a:lnStyleLst>
      <a:ln w="12700" cap="flat" cmpd="sng" algn="ctr">
        <a:solidFill>
          <a:schemeClr val="phClr">
            <a:shade val="95000"/>
            <a:satMod val="105000"/>
          </a:schemeClr>
        </a:solidFill>
        <a:prstDash val="solid"/>
        <a:miter/>
      </a:ln>
      <a:ln w="25400" cap="flat" cmpd="sng" algn="ctr">
        <a:solidFill>
          <a:schemeClr val="phClr">
            <a:shade val="90000"/>
            <a:alpha val="90000"/>
          </a:schemeClr>
        </a:solidFill>
        <a:prstDash val="solid"/>
        <a:miter/>
      </a:ln>
      <a:ln w="38100" cap="flat" cmpd="sng" algn="ctr">
        <a:solidFill>
          <a:schemeClr val="phClr">
            <a:shade val="85000"/>
            <a:alpha val="90000"/>
            <a:satMod val="125000"/>
          </a:schemeClr>
        </a:solidFill>
        <a:prstDash val="solid"/>
        <a:miter/>
      </a:ln>
    </a:lnStyleLst>
    <a:effectStyleLst>
      <a:effectStyle>
        <a:effectLst/>
      </a:effectStyle>
      <a:effectStyle>
        <a:effectLst>
          <a:outerShdw blurRad="38100" dist="25400" dir="5400000" rotWithShape="0">
            <a:srgbClr val="000000">
              <a:alpha val="50000"/>
            </a:srgbClr>
          </a:outerShdw>
        </a:effectLst>
      </a:effectStyle>
      <a:effectStyle>
        <a:effectLst>
          <a:outerShdw blurRad="88900" dist="38100" dir="5400000" sx="101000" sy="101000" rotWithShape="0">
            <a:srgbClr val="000000">
              <a:alpha val="50000"/>
            </a:srgbClr>
          </a:outerShdw>
        </a:effectLst>
        <a:scene3d>
          <a:camera prst="orthographicFront">
            <a:rot lat="0" lon="0" rev="0"/>
          </a:camera>
          <a:lightRig rig="morning" dir="t">
            <a:rot lat="0" lon="0" rev="6000000"/>
          </a:lightRig>
        </a:scene3d>
        <a:sp3d prstMaterial="metal">
          <a:bevelT w="25400" h="12700" prst="artDeco"/>
        </a:sp3d>
      </a:effectStyle>
    </a:effectStyleLst>
    <a:bgFillStyleLst>
      <a:solidFill>
        <a:schemeClr val="phClr"/>
      </a:solidFill>
      <a:blipFill rotWithShape="1">
        <a:blip xmlns:r="http://schemas.openxmlformats.org/officeDocument/2006/relationships" r:embed="rId3">
          <a:duotone>
            <a:schemeClr val="phClr">
              <a:tint val="50000"/>
              <a:satMod val="250000"/>
            </a:schemeClr>
            <a:schemeClr val="phClr">
              <a:shade val="80000"/>
              <a:satMod val="175000"/>
            </a:schemeClr>
          </a:duotone>
        </a:blip>
        <a:stretch/>
      </a:blipFill>
      <a:blipFill rotWithShape="1">
        <a:blip xmlns:r="http://schemas.openxmlformats.org/officeDocument/2006/relationships" r:embed="rId4">
          <a:duotone>
            <a:schemeClr val="phClr">
              <a:tint val="10000"/>
              <a:satMod val="260000"/>
              <a:lumMod val="115000"/>
            </a:schemeClr>
            <a:schemeClr val="phClr">
              <a:shade val="75000"/>
              <a:satMod val="175000"/>
              <a:lumMod val="105000"/>
            </a:schemeClr>
          </a:duotone>
        </a:blip>
        <a:stretch/>
      </a:blip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ormal">
    <a:fillStyleLst>
      <a:solidFill>
        <a:schemeClr val="phClr"/>
      </a:solidFill>
      <a:blipFill rotWithShape="1">
        <a:blip xmlns:r="http://schemas.openxmlformats.org/officeDocument/2006/relationships" r:embed="rId1">
          <a:duotone>
            <a:schemeClr val="phClr">
              <a:tint val="60000"/>
              <a:satMod val="200000"/>
            </a:schemeClr>
            <a:schemeClr val="phClr">
              <a:shade val="90000"/>
              <a:satMod val="150000"/>
            </a:schemeClr>
          </a:duotone>
        </a:blip>
        <a:tile tx="0" ty="0" sx="50000" sy="50000" flip="none" algn="tl"/>
      </a:blipFill>
      <a:blipFill rotWithShape="1">
        <a:blip xmlns:r="http://schemas.openxmlformats.org/officeDocument/2006/relationships" r:embed="rId2">
          <a:duotone>
            <a:schemeClr val="phClr">
              <a:tint val="80000"/>
              <a:satMod val="135000"/>
            </a:schemeClr>
            <a:schemeClr val="phClr">
              <a:shade val="80000"/>
              <a:satMod val="150000"/>
            </a:schemeClr>
          </a:duotone>
        </a:blip>
        <a:tile tx="0" ty="0" sx="65000" sy="65000" flip="none" algn="tl"/>
      </a:blipFill>
    </a:fillStyleLst>
    <a:lnStyleLst>
      <a:ln w="12700" cap="flat" cmpd="sng" algn="ctr">
        <a:solidFill>
          <a:schemeClr val="phClr">
            <a:shade val="95000"/>
            <a:satMod val="105000"/>
          </a:schemeClr>
        </a:solidFill>
        <a:prstDash val="solid"/>
        <a:miter/>
      </a:ln>
      <a:ln w="25400" cap="flat" cmpd="sng" algn="ctr">
        <a:solidFill>
          <a:schemeClr val="phClr">
            <a:shade val="90000"/>
            <a:alpha val="90000"/>
          </a:schemeClr>
        </a:solidFill>
        <a:prstDash val="solid"/>
        <a:miter/>
      </a:ln>
      <a:ln w="38100" cap="flat" cmpd="sng" algn="ctr">
        <a:solidFill>
          <a:schemeClr val="phClr">
            <a:shade val="85000"/>
            <a:alpha val="90000"/>
            <a:satMod val="125000"/>
          </a:schemeClr>
        </a:solidFill>
        <a:prstDash val="solid"/>
        <a:miter/>
      </a:ln>
    </a:lnStyleLst>
    <a:effectStyleLst>
      <a:effectStyle>
        <a:effectLst/>
      </a:effectStyle>
      <a:effectStyle>
        <a:effectLst>
          <a:outerShdw blurRad="38100" dist="25400" dir="5400000" rotWithShape="0">
            <a:srgbClr val="000000">
              <a:alpha val="50000"/>
            </a:srgbClr>
          </a:outerShdw>
        </a:effectLst>
      </a:effectStyle>
      <a:effectStyle>
        <a:effectLst>
          <a:outerShdw blurRad="88900" dist="38100" dir="5400000" sx="101000" sy="101000" rotWithShape="0">
            <a:srgbClr val="000000">
              <a:alpha val="50000"/>
            </a:srgbClr>
          </a:outerShdw>
        </a:effectLst>
        <a:scene3d>
          <a:camera prst="orthographicFront">
            <a:rot lat="0" lon="0" rev="0"/>
          </a:camera>
          <a:lightRig rig="morning" dir="t">
            <a:rot lat="0" lon="0" rev="6000000"/>
          </a:lightRig>
        </a:scene3d>
        <a:sp3d prstMaterial="metal">
          <a:bevelT w="25400" h="12700" prst="artDeco"/>
        </a:sp3d>
      </a:effectStyle>
    </a:effectStyleLst>
    <a:bgFillStyleLst>
      <a:solidFill>
        <a:schemeClr val="phClr"/>
      </a:solidFill>
      <a:blipFill rotWithShape="1">
        <a:blip xmlns:r="http://schemas.openxmlformats.org/officeDocument/2006/relationships" r:embed="rId3">
          <a:duotone>
            <a:schemeClr val="phClr">
              <a:tint val="50000"/>
              <a:satMod val="250000"/>
            </a:schemeClr>
            <a:schemeClr val="phClr">
              <a:shade val="80000"/>
              <a:satMod val="175000"/>
            </a:schemeClr>
          </a:duotone>
        </a:blip>
        <a:stretch/>
      </a:blipFill>
      <a:blipFill rotWithShape="1">
        <a:blip xmlns:r="http://schemas.openxmlformats.org/officeDocument/2006/relationships" r:embed="rId4">
          <a:duotone>
            <a:schemeClr val="phClr">
              <a:tint val="10000"/>
              <a:satMod val="260000"/>
              <a:lumMod val="115000"/>
            </a:schemeClr>
            <a:schemeClr val="phClr">
              <a:shade val="75000"/>
              <a:satMod val="175000"/>
              <a:lumMod val="105000"/>
            </a:schemeClr>
          </a:duotone>
        </a:blip>
        <a:stretch/>
      </a:blip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ormal">
    <a:fillStyleLst>
      <a:solidFill>
        <a:schemeClr val="phClr"/>
      </a:solidFill>
      <a:blipFill rotWithShape="1">
        <a:blip xmlns:r="http://schemas.openxmlformats.org/officeDocument/2006/relationships" r:embed="rId1">
          <a:duotone>
            <a:schemeClr val="phClr">
              <a:tint val="60000"/>
              <a:satMod val="200000"/>
            </a:schemeClr>
            <a:schemeClr val="phClr">
              <a:shade val="90000"/>
              <a:satMod val="150000"/>
            </a:schemeClr>
          </a:duotone>
        </a:blip>
        <a:tile tx="0" ty="0" sx="50000" sy="50000" flip="none" algn="tl"/>
      </a:blipFill>
      <a:blipFill rotWithShape="1">
        <a:blip xmlns:r="http://schemas.openxmlformats.org/officeDocument/2006/relationships" r:embed="rId2">
          <a:duotone>
            <a:schemeClr val="phClr">
              <a:tint val="80000"/>
              <a:satMod val="135000"/>
            </a:schemeClr>
            <a:schemeClr val="phClr">
              <a:shade val="80000"/>
              <a:satMod val="150000"/>
            </a:schemeClr>
          </a:duotone>
        </a:blip>
        <a:tile tx="0" ty="0" sx="65000" sy="65000" flip="none" algn="tl"/>
      </a:blipFill>
    </a:fillStyleLst>
    <a:lnStyleLst>
      <a:ln w="12700" cap="flat" cmpd="sng" algn="ctr">
        <a:solidFill>
          <a:schemeClr val="phClr">
            <a:shade val="95000"/>
            <a:satMod val="105000"/>
          </a:schemeClr>
        </a:solidFill>
        <a:prstDash val="solid"/>
        <a:miter/>
      </a:ln>
      <a:ln w="25400" cap="flat" cmpd="sng" algn="ctr">
        <a:solidFill>
          <a:schemeClr val="phClr">
            <a:shade val="90000"/>
            <a:alpha val="90000"/>
          </a:schemeClr>
        </a:solidFill>
        <a:prstDash val="solid"/>
        <a:miter/>
      </a:ln>
      <a:ln w="38100" cap="flat" cmpd="sng" algn="ctr">
        <a:solidFill>
          <a:schemeClr val="phClr">
            <a:shade val="85000"/>
            <a:alpha val="90000"/>
            <a:satMod val="125000"/>
          </a:schemeClr>
        </a:solidFill>
        <a:prstDash val="solid"/>
        <a:miter/>
      </a:ln>
    </a:lnStyleLst>
    <a:effectStyleLst>
      <a:effectStyle>
        <a:effectLst/>
      </a:effectStyle>
      <a:effectStyle>
        <a:effectLst>
          <a:outerShdw blurRad="38100" dist="25400" dir="5400000" rotWithShape="0">
            <a:srgbClr val="000000">
              <a:alpha val="50000"/>
            </a:srgbClr>
          </a:outerShdw>
        </a:effectLst>
      </a:effectStyle>
      <a:effectStyle>
        <a:effectLst>
          <a:outerShdw blurRad="88900" dist="38100" dir="5400000" sx="101000" sy="101000" rotWithShape="0">
            <a:srgbClr val="000000">
              <a:alpha val="50000"/>
            </a:srgbClr>
          </a:outerShdw>
        </a:effectLst>
        <a:scene3d>
          <a:camera prst="orthographicFront">
            <a:rot lat="0" lon="0" rev="0"/>
          </a:camera>
          <a:lightRig rig="morning" dir="t">
            <a:rot lat="0" lon="0" rev="6000000"/>
          </a:lightRig>
        </a:scene3d>
        <a:sp3d prstMaterial="metal">
          <a:bevelT w="25400" h="12700" prst="artDeco"/>
        </a:sp3d>
      </a:effectStyle>
    </a:effectStyleLst>
    <a:bgFillStyleLst>
      <a:solidFill>
        <a:schemeClr val="phClr"/>
      </a:solidFill>
      <a:blipFill rotWithShape="1">
        <a:blip xmlns:r="http://schemas.openxmlformats.org/officeDocument/2006/relationships" r:embed="rId3">
          <a:duotone>
            <a:schemeClr val="phClr">
              <a:tint val="50000"/>
              <a:satMod val="250000"/>
            </a:schemeClr>
            <a:schemeClr val="phClr">
              <a:shade val="80000"/>
              <a:satMod val="175000"/>
            </a:schemeClr>
          </a:duotone>
        </a:blip>
        <a:stretch/>
      </a:blipFill>
      <a:blipFill rotWithShape="1">
        <a:blip xmlns:r="http://schemas.openxmlformats.org/officeDocument/2006/relationships" r:embed="rId4">
          <a:duotone>
            <a:schemeClr val="phClr">
              <a:tint val="10000"/>
              <a:satMod val="260000"/>
              <a:lumMod val="115000"/>
            </a:schemeClr>
            <a:schemeClr val="phClr">
              <a:shade val="75000"/>
              <a:satMod val="175000"/>
              <a:lumMod val="105000"/>
            </a:schemeClr>
          </a:duotone>
        </a:blip>
        <a:stretch/>
      </a:blip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ormal">
    <a:fillStyleLst>
      <a:solidFill>
        <a:schemeClr val="phClr"/>
      </a:solidFill>
      <a:blipFill rotWithShape="1">
        <a:blip xmlns:r="http://schemas.openxmlformats.org/officeDocument/2006/relationships" r:embed="rId1">
          <a:duotone>
            <a:schemeClr val="phClr">
              <a:tint val="60000"/>
              <a:satMod val="200000"/>
            </a:schemeClr>
            <a:schemeClr val="phClr">
              <a:shade val="90000"/>
              <a:satMod val="150000"/>
            </a:schemeClr>
          </a:duotone>
        </a:blip>
        <a:tile tx="0" ty="0" sx="50000" sy="50000" flip="none" algn="tl"/>
      </a:blipFill>
      <a:blipFill rotWithShape="1">
        <a:blip xmlns:r="http://schemas.openxmlformats.org/officeDocument/2006/relationships" r:embed="rId2">
          <a:duotone>
            <a:schemeClr val="phClr">
              <a:tint val="80000"/>
              <a:satMod val="135000"/>
            </a:schemeClr>
            <a:schemeClr val="phClr">
              <a:shade val="80000"/>
              <a:satMod val="150000"/>
            </a:schemeClr>
          </a:duotone>
        </a:blip>
        <a:tile tx="0" ty="0" sx="65000" sy="65000" flip="none" algn="tl"/>
      </a:blipFill>
    </a:fillStyleLst>
    <a:lnStyleLst>
      <a:ln w="12700" cap="flat" cmpd="sng" algn="ctr">
        <a:solidFill>
          <a:schemeClr val="phClr">
            <a:shade val="95000"/>
            <a:satMod val="105000"/>
          </a:schemeClr>
        </a:solidFill>
        <a:prstDash val="solid"/>
        <a:miter/>
      </a:ln>
      <a:ln w="25400" cap="flat" cmpd="sng" algn="ctr">
        <a:solidFill>
          <a:schemeClr val="phClr">
            <a:shade val="90000"/>
            <a:alpha val="90000"/>
          </a:schemeClr>
        </a:solidFill>
        <a:prstDash val="solid"/>
        <a:miter/>
      </a:ln>
      <a:ln w="38100" cap="flat" cmpd="sng" algn="ctr">
        <a:solidFill>
          <a:schemeClr val="phClr">
            <a:shade val="85000"/>
            <a:alpha val="90000"/>
            <a:satMod val="125000"/>
          </a:schemeClr>
        </a:solidFill>
        <a:prstDash val="solid"/>
        <a:miter/>
      </a:ln>
    </a:lnStyleLst>
    <a:effectStyleLst>
      <a:effectStyle>
        <a:effectLst/>
      </a:effectStyle>
      <a:effectStyle>
        <a:effectLst>
          <a:outerShdw blurRad="38100" dist="25400" dir="5400000" rotWithShape="0">
            <a:srgbClr val="000000">
              <a:alpha val="50000"/>
            </a:srgbClr>
          </a:outerShdw>
        </a:effectLst>
      </a:effectStyle>
      <a:effectStyle>
        <a:effectLst>
          <a:outerShdw blurRad="88900" dist="38100" dir="5400000" sx="101000" sy="101000" rotWithShape="0">
            <a:srgbClr val="000000">
              <a:alpha val="50000"/>
            </a:srgbClr>
          </a:outerShdw>
        </a:effectLst>
        <a:scene3d>
          <a:camera prst="orthographicFront">
            <a:rot lat="0" lon="0" rev="0"/>
          </a:camera>
          <a:lightRig rig="morning" dir="t">
            <a:rot lat="0" lon="0" rev="6000000"/>
          </a:lightRig>
        </a:scene3d>
        <a:sp3d prstMaterial="metal">
          <a:bevelT w="25400" h="12700" prst="artDeco"/>
        </a:sp3d>
      </a:effectStyle>
    </a:effectStyleLst>
    <a:bgFillStyleLst>
      <a:solidFill>
        <a:schemeClr val="phClr"/>
      </a:solidFill>
      <a:blipFill rotWithShape="1">
        <a:blip xmlns:r="http://schemas.openxmlformats.org/officeDocument/2006/relationships" r:embed="rId3">
          <a:duotone>
            <a:schemeClr val="phClr">
              <a:tint val="50000"/>
              <a:satMod val="250000"/>
            </a:schemeClr>
            <a:schemeClr val="phClr">
              <a:shade val="80000"/>
              <a:satMod val="175000"/>
            </a:schemeClr>
          </a:duotone>
        </a:blip>
        <a:stretch/>
      </a:blipFill>
      <a:blipFill rotWithShape="1">
        <a:blip xmlns:r="http://schemas.openxmlformats.org/officeDocument/2006/relationships" r:embed="rId4">
          <a:duotone>
            <a:schemeClr val="phClr">
              <a:tint val="10000"/>
              <a:satMod val="260000"/>
              <a:lumMod val="115000"/>
            </a:schemeClr>
            <a:schemeClr val="phClr">
              <a:shade val="75000"/>
              <a:satMod val="175000"/>
              <a:lumMod val="105000"/>
            </a:schemeClr>
          </a:duotone>
        </a:blip>
        <a:stretch/>
      </a:blip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ormal">
    <a:fillStyleLst>
      <a:solidFill>
        <a:schemeClr val="phClr"/>
      </a:solidFill>
      <a:blipFill rotWithShape="1">
        <a:blip xmlns:r="http://schemas.openxmlformats.org/officeDocument/2006/relationships" r:embed="rId1">
          <a:duotone>
            <a:schemeClr val="phClr">
              <a:tint val="60000"/>
              <a:satMod val="200000"/>
            </a:schemeClr>
            <a:schemeClr val="phClr">
              <a:shade val="90000"/>
              <a:satMod val="150000"/>
            </a:schemeClr>
          </a:duotone>
        </a:blip>
        <a:tile tx="0" ty="0" sx="50000" sy="50000" flip="none" algn="tl"/>
      </a:blipFill>
      <a:blipFill rotWithShape="1">
        <a:blip xmlns:r="http://schemas.openxmlformats.org/officeDocument/2006/relationships" r:embed="rId2">
          <a:duotone>
            <a:schemeClr val="phClr">
              <a:tint val="80000"/>
              <a:satMod val="135000"/>
            </a:schemeClr>
            <a:schemeClr val="phClr">
              <a:shade val="80000"/>
              <a:satMod val="150000"/>
            </a:schemeClr>
          </a:duotone>
        </a:blip>
        <a:tile tx="0" ty="0" sx="65000" sy="65000" flip="none" algn="tl"/>
      </a:blipFill>
    </a:fillStyleLst>
    <a:lnStyleLst>
      <a:ln w="12700" cap="flat" cmpd="sng" algn="ctr">
        <a:solidFill>
          <a:schemeClr val="phClr">
            <a:shade val="95000"/>
            <a:satMod val="105000"/>
          </a:schemeClr>
        </a:solidFill>
        <a:prstDash val="solid"/>
        <a:miter/>
      </a:ln>
      <a:ln w="25400" cap="flat" cmpd="sng" algn="ctr">
        <a:solidFill>
          <a:schemeClr val="phClr">
            <a:shade val="90000"/>
            <a:alpha val="90000"/>
          </a:schemeClr>
        </a:solidFill>
        <a:prstDash val="solid"/>
        <a:miter/>
      </a:ln>
      <a:ln w="38100" cap="flat" cmpd="sng" algn="ctr">
        <a:solidFill>
          <a:schemeClr val="phClr">
            <a:shade val="85000"/>
            <a:alpha val="90000"/>
            <a:satMod val="125000"/>
          </a:schemeClr>
        </a:solidFill>
        <a:prstDash val="solid"/>
        <a:miter/>
      </a:ln>
    </a:lnStyleLst>
    <a:effectStyleLst>
      <a:effectStyle>
        <a:effectLst/>
      </a:effectStyle>
      <a:effectStyle>
        <a:effectLst>
          <a:outerShdw blurRad="38100" dist="25400" dir="5400000" rotWithShape="0">
            <a:srgbClr val="000000">
              <a:alpha val="50000"/>
            </a:srgbClr>
          </a:outerShdw>
        </a:effectLst>
      </a:effectStyle>
      <a:effectStyle>
        <a:effectLst>
          <a:outerShdw blurRad="88900" dist="38100" dir="5400000" sx="101000" sy="101000" rotWithShape="0">
            <a:srgbClr val="000000">
              <a:alpha val="50000"/>
            </a:srgbClr>
          </a:outerShdw>
        </a:effectLst>
        <a:scene3d>
          <a:camera prst="orthographicFront">
            <a:rot lat="0" lon="0" rev="0"/>
          </a:camera>
          <a:lightRig rig="morning" dir="t">
            <a:rot lat="0" lon="0" rev="6000000"/>
          </a:lightRig>
        </a:scene3d>
        <a:sp3d prstMaterial="metal">
          <a:bevelT w="25400" h="12700" prst="artDeco"/>
        </a:sp3d>
      </a:effectStyle>
    </a:effectStyleLst>
    <a:bgFillStyleLst>
      <a:solidFill>
        <a:schemeClr val="phClr"/>
      </a:solidFill>
      <a:blipFill rotWithShape="1">
        <a:blip xmlns:r="http://schemas.openxmlformats.org/officeDocument/2006/relationships" r:embed="rId3">
          <a:duotone>
            <a:schemeClr val="phClr">
              <a:tint val="50000"/>
              <a:satMod val="250000"/>
            </a:schemeClr>
            <a:schemeClr val="phClr">
              <a:shade val="80000"/>
              <a:satMod val="175000"/>
            </a:schemeClr>
          </a:duotone>
        </a:blip>
        <a:stretch/>
      </a:blipFill>
      <a:blipFill rotWithShape="1">
        <a:blip xmlns:r="http://schemas.openxmlformats.org/officeDocument/2006/relationships" r:embed="rId4">
          <a:duotone>
            <a:schemeClr val="phClr">
              <a:tint val="10000"/>
              <a:satMod val="260000"/>
              <a:lumMod val="115000"/>
            </a:schemeClr>
            <a:schemeClr val="phClr">
              <a:shade val="75000"/>
              <a:satMod val="175000"/>
              <a:lumMod val="105000"/>
            </a:schemeClr>
          </a:duotone>
        </a:blip>
        <a:stretch/>
      </a:blip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ormal">
    <a:fillStyleLst>
      <a:solidFill>
        <a:schemeClr val="phClr"/>
      </a:solidFill>
      <a:blipFill rotWithShape="1">
        <a:blip xmlns:r="http://schemas.openxmlformats.org/officeDocument/2006/relationships" r:embed="rId1">
          <a:duotone>
            <a:schemeClr val="phClr">
              <a:tint val="60000"/>
              <a:satMod val="200000"/>
            </a:schemeClr>
            <a:schemeClr val="phClr">
              <a:shade val="90000"/>
              <a:satMod val="150000"/>
            </a:schemeClr>
          </a:duotone>
        </a:blip>
        <a:tile tx="0" ty="0" sx="50000" sy="50000" flip="none" algn="tl"/>
      </a:blipFill>
      <a:blipFill rotWithShape="1">
        <a:blip xmlns:r="http://schemas.openxmlformats.org/officeDocument/2006/relationships" r:embed="rId2">
          <a:duotone>
            <a:schemeClr val="phClr">
              <a:tint val="80000"/>
              <a:satMod val="135000"/>
            </a:schemeClr>
            <a:schemeClr val="phClr">
              <a:shade val="80000"/>
              <a:satMod val="150000"/>
            </a:schemeClr>
          </a:duotone>
        </a:blip>
        <a:tile tx="0" ty="0" sx="65000" sy="65000" flip="none" algn="tl"/>
      </a:blipFill>
    </a:fillStyleLst>
    <a:lnStyleLst>
      <a:ln w="12700" cap="flat" cmpd="sng" algn="ctr">
        <a:solidFill>
          <a:schemeClr val="phClr">
            <a:shade val="95000"/>
            <a:satMod val="105000"/>
          </a:schemeClr>
        </a:solidFill>
        <a:prstDash val="solid"/>
        <a:miter/>
      </a:ln>
      <a:ln w="25400" cap="flat" cmpd="sng" algn="ctr">
        <a:solidFill>
          <a:schemeClr val="phClr">
            <a:shade val="90000"/>
            <a:alpha val="90000"/>
          </a:schemeClr>
        </a:solidFill>
        <a:prstDash val="solid"/>
        <a:miter/>
      </a:ln>
      <a:ln w="38100" cap="flat" cmpd="sng" algn="ctr">
        <a:solidFill>
          <a:schemeClr val="phClr">
            <a:shade val="85000"/>
            <a:alpha val="90000"/>
            <a:satMod val="125000"/>
          </a:schemeClr>
        </a:solidFill>
        <a:prstDash val="solid"/>
        <a:miter/>
      </a:ln>
    </a:lnStyleLst>
    <a:effectStyleLst>
      <a:effectStyle>
        <a:effectLst/>
      </a:effectStyle>
      <a:effectStyle>
        <a:effectLst>
          <a:outerShdw blurRad="38100" dist="25400" dir="5400000" rotWithShape="0">
            <a:srgbClr val="000000">
              <a:alpha val="50000"/>
            </a:srgbClr>
          </a:outerShdw>
        </a:effectLst>
      </a:effectStyle>
      <a:effectStyle>
        <a:effectLst>
          <a:outerShdw blurRad="88900" dist="38100" dir="5400000" sx="101000" sy="101000" rotWithShape="0">
            <a:srgbClr val="000000">
              <a:alpha val="50000"/>
            </a:srgbClr>
          </a:outerShdw>
        </a:effectLst>
        <a:scene3d>
          <a:camera prst="orthographicFront">
            <a:rot lat="0" lon="0" rev="0"/>
          </a:camera>
          <a:lightRig rig="morning" dir="t">
            <a:rot lat="0" lon="0" rev="6000000"/>
          </a:lightRig>
        </a:scene3d>
        <a:sp3d prstMaterial="metal">
          <a:bevelT w="25400" h="12700" prst="artDeco"/>
        </a:sp3d>
      </a:effectStyle>
    </a:effectStyleLst>
    <a:bgFillStyleLst>
      <a:solidFill>
        <a:schemeClr val="phClr"/>
      </a:solidFill>
      <a:blipFill rotWithShape="1">
        <a:blip xmlns:r="http://schemas.openxmlformats.org/officeDocument/2006/relationships" r:embed="rId3">
          <a:duotone>
            <a:schemeClr val="phClr">
              <a:tint val="50000"/>
              <a:satMod val="250000"/>
            </a:schemeClr>
            <a:schemeClr val="phClr">
              <a:shade val="80000"/>
              <a:satMod val="175000"/>
            </a:schemeClr>
          </a:duotone>
        </a:blip>
        <a:stretch/>
      </a:blipFill>
      <a:blipFill rotWithShape="1">
        <a:blip xmlns:r="http://schemas.openxmlformats.org/officeDocument/2006/relationships" r:embed="rId4">
          <a:duotone>
            <a:schemeClr val="phClr">
              <a:tint val="10000"/>
              <a:satMod val="260000"/>
              <a:lumMod val="115000"/>
            </a:schemeClr>
            <a:schemeClr val="phClr">
              <a:shade val="75000"/>
              <a:satMod val="175000"/>
              <a:lumMod val="105000"/>
            </a:schemeClr>
          </a:duotone>
        </a:blip>
        <a:stretch/>
      </a:blip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BD09F7524CDBA478F5C7CD02A0663FB" ma:contentTypeVersion="18" ma:contentTypeDescription="Create a new document." ma:contentTypeScope="" ma:versionID="86a03b2cdfe19698ea45ca617e86256f">
  <xsd:schema xmlns:xsd="http://www.w3.org/2001/XMLSchema" xmlns:xs="http://www.w3.org/2001/XMLSchema" xmlns:p="http://schemas.microsoft.com/office/2006/metadata/properties" xmlns:ns2="5c70e84a-c976-4e69-97a2-357c21b3f425" xmlns:ns3="5ecba3fe-b107-400f-b694-8f99ebcce3b9" targetNamespace="http://schemas.microsoft.com/office/2006/metadata/properties" ma:root="true" ma:fieldsID="60c96f645fc794bfa9f08b04c80d1a04" ns2:_="" ns3:_="">
    <xsd:import namespace="5c70e84a-c976-4e69-97a2-357c21b3f425"/>
    <xsd:import namespace="5ecba3fe-b107-400f-b694-8f99ebcce3b9"/>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lcf76f155ced4ddcb4097134ff3c332f" minOccurs="0"/>
                <xsd:element ref="ns3:TaxCatchAll" minOccurs="0"/>
                <xsd:element ref="ns2:MediaLengthInSeconds" minOccurs="0"/>
                <xsd:element ref="ns2:_Flow_SignoffStatu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c70e84a-c976-4e69-97a2-357c21b3f42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d0b86647-47c0-4ed6-9825-01222d2e3378" ma:termSetId="09814cd3-568e-fe90-9814-8d621ff8fb84" ma:anchorId="fba54fb3-c3e1-fe81-a776-ca4b69148c4d" ma:open="true" ma:isKeyword="false">
      <xsd:complexType>
        <xsd:sequence>
          <xsd:element ref="pc:Terms" minOccurs="0" maxOccurs="1"/>
        </xsd:sequence>
      </xsd:complexType>
    </xsd:element>
    <xsd:element name="MediaLengthInSeconds" ma:index="22" nillable="true" ma:displayName="MediaLengthInSeconds" ma:hidden="true" ma:internalName="MediaLengthInSeconds" ma:readOnly="true">
      <xsd:simpleType>
        <xsd:restriction base="dms:Unknown"/>
      </xsd:simpleType>
    </xsd:element>
    <xsd:element name="_Flow_SignoffStatus" ma:index="23" nillable="true" ma:displayName="Sign-off status" ma:internalName="Sign_x002d_off_x0020_status">
      <xsd:simpleType>
        <xsd:restriction base="dms:Text"/>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ecba3fe-b107-400f-b694-8f99ebcce3b9"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f1ed8f27-f375-40fc-a67c-139e302c2eb8}" ma:internalName="TaxCatchAll" ma:showField="CatchAllData" ma:web="5ecba3fe-b107-400f-b694-8f99ebcce3b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5ecba3fe-b107-400f-b694-8f99ebcce3b9" xsi:nil="true"/>
    <lcf76f155ced4ddcb4097134ff3c332f xmlns="5c70e84a-c976-4e69-97a2-357c21b3f425">
      <Terms xmlns="http://schemas.microsoft.com/office/infopath/2007/PartnerControls"/>
    </lcf76f155ced4ddcb4097134ff3c332f>
    <_Flow_SignoffStatus xmlns="5c70e84a-c976-4e69-97a2-357c21b3f425" xsi:nil="true"/>
  </documentManagement>
</p:properties>
</file>

<file path=customXml/itemProps1.xml><?xml version="1.0" encoding="utf-8"?>
<ds:datastoreItem xmlns:ds="http://schemas.openxmlformats.org/officeDocument/2006/customXml" ds:itemID="{C0E4ADC0-E6A3-4FF9-AF36-8735F54266C4}">
  <ds:schemaRefs>
    <ds:schemaRef ds:uri="http://schemas.microsoft.com/sharepoint/v3/contenttype/forms"/>
  </ds:schemaRefs>
</ds:datastoreItem>
</file>

<file path=customXml/itemProps2.xml><?xml version="1.0" encoding="utf-8"?>
<ds:datastoreItem xmlns:ds="http://schemas.openxmlformats.org/officeDocument/2006/customXml" ds:itemID="{E69EF188-D2DA-4984-AE96-2A2BA7E63FA1}">
  <ds:schemaRefs>
    <ds:schemaRef ds:uri="5c70e84a-c976-4e69-97a2-357c21b3f425"/>
    <ds:schemaRef ds:uri="5ecba3fe-b107-400f-b694-8f99ebcce3b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E8526DD9-BFF7-494F-9601-FEA7B2A497A7}">
  <ds:schemaRefs>
    <ds:schemaRef ds:uri="5c70e84a-c976-4e69-97a2-357c21b3f425"/>
    <ds:schemaRef ds:uri="5ecba3fe-b107-400f-b694-8f99ebcce3b9"/>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Office Theme</Template>
  <TotalTime>438</TotalTime>
  <Words>7609</Words>
  <Application>Microsoft Office PowerPoint</Application>
  <PresentationFormat>Widescreen</PresentationFormat>
  <Paragraphs>1619</Paragraphs>
  <Slides>50</Slides>
  <Notes>45</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50</vt:i4>
      </vt:variant>
    </vt:vector>
  </HeadingPairs>
  <TitlesOfParts>
    <vt:vector size="59" baseType="lpstr">
      <vt:lpstr>Aharoni</vt:lpstr>
      <vt:lpstr>Arial</vt:lpstr>
      <vt:lpstr>Calibri</vt:lpstr>
      <vt:lpstr>Calibri Light</vt:lpstr>
      <vt:lpstr>Lucida Grande</vt:lpstr>
      <vt:lpstr>Times New Roman</vt:lpstr>
      <vt:lpstr>1_Clarity</vt:lpstr>
      <vt:lpstr>2_Clarity</vt:lpstr>
      <vt:lpstr>Office 2013 - 2022 Theme</vt:lpstr>
      <vt:lpstr>PowerPoint Presentation</vt:lpstr>
      <vt:lpstr>18 ERCs Referenced in Slides 1–5</vt:lpstr>
      <vt:lpstr>“Annualized ERCs” on slides 1–5 include the 18 ERCs from the previous slide and the following additional 9 ERCs</vt:lpstr>
      <vt:lpstr>ERC Products of Innovation, FY 1985–2023*</vt:lpstr>
      <vt:lpstr>ERC Influence on Curriculum, FY 1985–2023*</vt:lpstr>
      <vt:lpstr>ERC Information Dissemination, FY 1985–2023*</vt:lpstr>
      <vt:lpstr>Curricular Impact of ERCs, FY 2007–2023*</vt:lpstr>
      <vt:lpstr>ERC Student Degrees, FY 1985–2023*</vt:lpstr>
      <vt:lpstr>Degrees Granted to ERC Students vs. All U.S. Engineering Graduates, FY 2017–2023</vt:lpstr>
      <vt:lpstr>ERC Graduate Employment (18 Centers), FY 2023</vt:lpstr>
      <vt:lpstr>ERC Research and Education Personnel, by Underrepresented Group and Citizenship Status, FY 2023</vt:lpstr>
      <vt:lpstr>Participants Impacted by ERC Engineering Education Activities, FY 2023</vt:lpstr>
      <vt:lpstr>Women in ERCs, FY 2018–2023</vt:lpstr>
      <vt:lpstr>Hispanics and Latinos in ERCs, FY 2018–2023</vt:lpstr>
      <vt:lpstr>Underrepresented Racial Minorities in ERCs, FY 2018–2023</vt:lpstr>
      <vt:lpstr>Persons With Disabilities in ERCs, FY 2018–2023</vt:lpstr>
      <vt:lpstr>U.S. Citizens and Permanent Residents in ERCs, FY 2018–2023</vt:lpstr>
      <vt:lpstr>Personnel Conducting ERC Research, FY 2023</vt:lpstr>
      <vt:lpstr>Citizenship in ERCs, FY 2018–2023</vt:lpstr>
      <vt:lpstr>ERC Industrial/Practitioner Members and Supporting Organizations, FY 2017–2023*</vt:lpstr>
      <vt:lpstr>ERC Industrial/Practitioner Members and Supporting Organizations, FY 2017–2023*</vt:lpstr>
      <vt:lpstr>Industrial/Practitioner Member Support by Year, FY 2017–2023*</vt:lpstr>
      <vt:lpstr>Industrial/Practitioner Member Support by Year, FY 2017–2023*</vt:lpstr>
      <vt:lpstr>Distribution of Industrial/Practitioner Members by Industry Size, FY 2019–2023</vt:lpstr>
      <vt:lpstr>Total ERC New Cash Support, FY 2023 (18 ERCs)</vt:lpstr>
      <vt:lpstr>Functional Budgets of ERCs in the Aggregate, FY 2023*</vt:lpstr>
      <vt:lpstr>Industrial/Practitioner New Support to 18 ERCs, FY 2023</vt:lpstr>
      <vt:lpstr>Non-NSF Government Support by ERC Technology Sector, FY 2017–2023*,**,***</vt:lpstr>
      <vt:lpstr>Industry Support by ERC Technology Sector, FY 2017–2023 *,**,***</vt:lpstr>
      <vt:lpstr>FY 2023 Sources of Support to 18 ERCs, by Technology Sector</vt:lpstr>
      <vt:lpstr>FY 2023 Support to ERCs in Advanced Manufacturing Sector: 3 Centers (NASCENT, CMaT, HAMMER)</vt:lpstr>
      <vt:lpstr>FY 2023 Support to ERCs in Biotechnology and Healthcare Sector: 5 Centers (ASSIST, ATP-Bio, CELL-MET, PATHS-UP, PreMiEr)</vt:lpstr>
      <vt:lpstr>FY 2023 Support to ERCs in Energy, Sustainability, and Infrastructure Sector: 5 Centers (ASPIRE, CASFER, CBBG, CISTAR, NEWT)</vt:lpstr>
      <vt:lpstr>FY 2023 Support to ERCs in Micro/Optoelectronics, Sensing, and Information Technology Sector: 5 Centers (CQN, CS3, IoT4Ag, POETS, TANMS) </vt:lpstr>
      <vt:lpstr>FY 2023 Expenditures by Type of Research: All ERCs</vt:lpstr>
      <vt:lpstr>FY 2023 Expenditures by Type of Research: Advanced Manufacturing</vt:lpstr>
      <vt:lpstr>FY 2023 Expenditures by Type of Research: Biotechnology and Healthcare </vt:lpstr>
      <vt:lpstr>FY 2023 Expenditures by Type of Research: Energy, Sustainability, and Infrastructure </vt:lpstr>
      <vt:lpstr>FY 2023 Expenditures by Type of Research: Micro/Optoelectronics, Sensing, and Information Technology </vt:lpstr>
      <vt:lpstr>All ERC Disciplines, FY 2023</vt:lpstr>
      <vt:lpstr>Disciplines by Technology Sector: Advanced Manufacturing, FY 2023</vt:lpstr>
      <vt:lpstr>Disciplines by Technology Sector: Biotechnology and Healthcare, FY 2023</vt:lpstr>
      <vt:lpstr>Disciplines by Technology Sector: Energy, Sustainability, and Infrastructure, FY 2023</vt:lpstr>
      <vt:lpstr>Disciplines by Technology Sector: Micro/Optoelectronics, Sensing, and Information Technology, FY 2023</vt:lpstr>
      <vt:lpstr>Country of Citizenship of ERC Foreign Personnel, FY 2023</vt:lpstr>
      <vt:lpstr>Locations of the Active ERCs, FY 2023</vt:lpstr>
      <vt:lpstr>Locations of Foreign Participating Organizations, FY 2023</vt:lpstr>
      <vt:lpstr>Locations of Foreign Participating Institutions, FY 2023</vt:lpstr>
      <vt:lpstr>Number of Institutions and Organizations With Financial Headquarters Abroad Collaborating With ERCs, by Country of Origin, FY 2023*,**</vt:lpstr>
      <vt:lpstr>Comparisons by Member Firms of the Performance of ERC Hires vs. Non-ERC Hires*</vt:lpstr>
    </vt:vector>
  </TitlesOfParts>
  <Company>ICF International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Higgins, Patrick</dc:creator>
  <cp:lastModifiedBy>Alexander  Onukwugha</cp:lastModifiedBy>
  <cp:revision>4</cp:revision>
  <dcterms:created xsi:type="dcterms:W3CDTF">2017-05-22T17:46:12Z</dcterms:created>
  <dcterms:modified xsi:type="dcterms:W3CDTF">2024-07-08T21:47:05Z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0x0101000BD09F7524CDBA478F5C7CD02A0663FB</vt:lpwstr>
  </property>
  <property fmtid="{D5CDD505-2E9C-101B-9397-08002B2CF9AE}" pid="3" name="MediaServiceImageTags">
    <vt:lpwstr/>
  </property>
</Properties>
</file>