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charts/chart1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31.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32.xml" ContentType="application/vnd.openxmlformats-officedocument.presentationml.notesSlide+xml"/>
  <Override PartName="/ppt/charts/chart24.xml" ContentType="application/vnd.openxmlformats-officedocument.drawingml.chart+xml"/>
  <Override PartName="/ppt/notesSlides/notesSlide33.xml" ContentType="application/vnd.openxmlformats-officedocument.presentationml.notesSlide+xml"/>
  <Override PartName="/ppt/charts/chart25.xml" ContentType="application/vnd.openxmlformats-officedocument.drawingml.chart+xml"/>
  <Override PartName="/ppt/notesSlides/notesSlide34.xml" ContentType="application/vnd.openxmlformats-officedocument.presentationml.notesSlide+xml"/>
  <Override PartName="/ppt/charts/chart26.xml" ContentType="application/vnd.openxmlformats-officedocument.drawingml.chart+xml"/>
  <Override PartName="/ppt/notesSlides/notesSlide35.xml" ContentType="application/vnd.openxmlformats-officedocument.presentationml.notesSlide+xml"/>
  <Override PartName="/ppt/charts/chart27.xml" ContentType="application/vnd.openxmlformats-officedocument.drawingml.chart+xml"/>
  <Override PartName="/ppt/notesSlides/notesSlide36.xml" ContentType="application/vnd.openxmlformats-officedocument.presentationml.notesSlide+xml"/>
  <Override PartName="/ppt/charts/chart28.xml" ContentType="application/vnd.openxmlformats-officedocument.drawingml.chart+xml"/>
  <Override PartName="/ppt/notesSlides/notesSlide37.xml" ContentType="application/vnd.openxmlformats-officedocument.presentationml.notesSlide+xml"/>
  <Override PartName="/ppt/charts/chart29.xml" ContentType="application/vnd.openxmlformats-officedocument.drawingml.chart+xml"/>
  <Override PartName="/ppt/notesSlides/notesSlide38.xml" ContentType="application/vnd.openxmlformats-officedocument.presentationml.notesSlide+xml"/>
  <Override PartName="/ppt/charts/chart30.xml" ContentType="application/vnd.openxmlformats-officedocument.drawingml.chart+xml"/>
  <Override PartName="/ppt/notesSlides/notesSlide39.xml" ContentType="application/vnd.openxmlformats-officedocument.presentationml.notesSlide+xml"/>
  <Override PartName="/ppt/charts/chart31.xml" ContentType="application/vnd.openxmlformats-officedocument.drawingml.chart+xml"/>
  <Override PartName="/ppt/notesSlides/notesSlide40.xml" ContentType="application/vnd.openxmlformats-officedocument.presentationml.notesSlide+xml"/>
  <Override PartName="/ppt/charts/chart32.xml" ContentType="application/vnd.openxmlformats-officedocument.drawingml.chart+xml"/>
  <Override PartName="/ppt/notesSlides/notesSlide41.xml" ContentType="application/vnd.openxmlformats-officedocument.presentationml.notesSlide+xml"/>
  <Override PartName="/ppt/charts/chart33.xml" ContentType="application/vnd.openxmlformats-officedocument.drawingml.chart+xml"/>
  <Override PartName="/ppt/notesSlides/notesSlide42.xml" ContentType="application/vnd.openxmlformats-officedocument.presentationml.notesSlide+xml"/>
  <Override PartName="/ppt/charts/chart34.xml" ContentType="application/vnd.openxmlformats-officedocument.drawingml.chart+xml"/>
  <Override PartName="/ppt/notesSlides/notesSlide43.xml" ContentType="application/vnd.openxmlformats-officedocument.presentationml.notesSlide+xml"/>
  <Override PartName="/ppt/charts/chart35.xml" ContentType="application/vnd.openxmlformats-officedocument.drawingml.chart+xml"/>
  <Override PartName="/ppt/notesSlides/notesSlide44.xml" ContentType="application/vnd.openxmlformats-officedocument.presentationml.notesSlide+xml"/>
  <Override PartName="/ppt/charts/chart36.xml" ContentType="application/vnd.openxmlformats-officedocument.drawingml.chart+xml"/>
  <Override PartName="/ppt/notesSlides/notesSlide45.xml" ContentType="application/vnd.openxmlformats-officedocument.presentationml.notesSlide+xml"/>
  <Override PartName="/ppt/charts/chart37.xml" ContentType="application/vnd.openxmlformats-officedocument.drawingml.chart+xml"/>
  <Override PartName="/ppt/notesSlides/notesSlide46.xml" ContentType="application/vnd.openxmlformats-officedocument.presentationml.notesSlide+xml"/>
  <Override PartName="/ppt/charts/chart38.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3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53"/>
  </p:notesMasterIdLst>
  <p:sldIdLst>
    <p:sldId id="1025" r:id="rId2"/>
    <p:sldId id="1053" r:id="rId3"/>
    <p:sldId id="1059" r:id="rId4"/>
    <p:sldId id="1076" r:id="rId5"/>
    <p:sldId id="748" r:id="rId6"/>
    <p:sldId id="1077" r:id="rId7"/>
    <p:sldId id="1088" r:id="rId8"/>
    <p:sldId id="1090" r:id="rId9"/>
    <p:sldId id="761" r:id="rId10"/>
    <p:sldId id="1029" r:id="rId11"/>
    <p:sldId id="785" r:id="rId12"/>
    <p:sldId id="1097" r:id="rId13"/>
    <p:sldId id="834" r:id="rId14"/>
    <p:sldId id="829" r:id="rId15"/>
    <p:sldId id="830" r:id="rId16"/>
    <p:sldId id="831" r:id="rId17"/>
    <p:sldId id="832" r:id="rId18"/>
    <p:sldId id="1000" r:id="rId19"/>
    <p:sldId id="540" r:id="rId20"/>
    <p:sldId id="790" r:id="rId21"/>
    <p:sldId id="539" r:id="rId22"/>
    <p:sldId id="843" r:id="rId23"/>
    <p:sldId id="848" r:id="rId24"/>
    <p:sldId id="1075" r:id="rId25"/>
    <p:sldId id="545" r:id="rId26"/>
    <p:sldId id="906" r:id="rId27"/>
    <p:sldId id="1026" r:id="rId28"/>
    <p:sldId id="1028" r:id="rId29"/>
    <p:sldId id="1038" r:id="rId30"/>
    <p:sldId id="921" r:id="rId31"/>
    <p:sldId id="919" r:id="rId32"/>
    <p:sldId id="1024" r:id="rId33"/>
    <p:sldId id="992" r:id="rId34"/>
    <p:sldId id="993" r:id="rId35"/>
    <p:sldId id="994" r:id="rId36"/>
    <p:sldId id="995" r:id="rId37"/>
    <p:sldId id="1126" r:id="rId38"/>
    <p:sldId id="1127" r:id="rId39"/>
    <p:sldId id="1128" r:id="rId40"/>
    <p:sldId id="1129" r:id="rId41"/>
    <p:sldId id="1130" r:id="rId42"/>
    <p:sldId id="922" r:id="rId43"/>
    <p:sldId id="923" r:id="rId44"/>
    <p:sldId id="924" r:id="rId45"/>
    <p:sldId id="1069" r:id="rId46"/>
    <p:sldId id="926" r:id="rId47"/>
    <p:sldId id="300" r:id="rId48"/>
    <p:sldId id="636" r:id="rId49"/>
    <p:sldId id="637" r:id="rId50"/>
    <p:sldId id="638" r:id="rId51"/>
    <p:sldId id="1071" r:id="rId52"/>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37E"/>
    <a:srgbClr val="6B2D8B"/>
    <a:srgbClr val="473B70"/>
    <a:srgbClr val="00758D"/>
    <a:srgbClr val="D3B34E"/>
    <a:srgbClr val="666666"/>
    <a:srgbClr val="7C7C7C"/>
    <a:srgbClr val="1A6FA8"/>
    <a:srgbClr val="005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96" autoAdjust="0"/>
    <p:restoredTop sz="94388" autoAdjust="0"/>
  </p:normalViewPr>
  <p:slideViewPr>
    <p:cSldViewPr snapToGrid="0" snapToObjects="1">
      <p:cViewPr varScale="1">
        <p:scale>
          <a:sx n="112" d="100"/>
          <a:sy n="112" d="100"/>
        </p:scale>
        <p:origin x="126" y="19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pPr algn="ctr">
              <a:buNone/>
            </a:pPr>
            <a:r>
              <a:rPr lang="en-US" sz="1300" b="1" dirty="0">
                <a:solidFill>
                  <a:srgbClr val="333333"/>
                </a:solidFill>
                <a:latin typeface="Open Sans"/>
              </a:rPr>
              <a:t>Degrees Granted to ERC Students</a:t>
            </a:r>
          </a:p>
          <a:p>
            <a:pPr algn="ctr">
              <a:buNone/>
            </a:pPr>
            <a:r>
              <a:rPr lang="en-US" sz="1300" b="1" dirty="0">
                <a:solidFill>
                  <a:srgbClr val="333333"/>
                </a:solidFill>
                <a:latin typeface="Open Sans"/>
              </a:rPr>
              <a:t>(Domestic and Foreign Students)</a:t>
            </a:r>
          </a:p>
        </c:rich>
      </c:tx>
      <c:overlay val="0"/>
    </c:title>
    <c:autoTitleDeleted val="0"/>
    <c:plotArea>
      <c:layout/>
      <c:barChart>
        <c:barDir val="col"/>
        <c:grouping val="percentStacked"/>
        <c:varyColors val="0"/>
        <c:ser>
          <c:idx val="0"/>
          <c:order val="0"/>
          <c:tx>
            <c:strRef>
              <c:f>Sheet1!A1</c:f>
              <c:strCache>
                <c:ptCount val="1"/>
                <c:pt idx="0">
                  <c:v>Bachelor's Degrees</c:v>
                </c:pt>
              </c:strCache>
            </c:strRef>
          </c:tx>
          <c:spPr>
            <a:solidFill>
              <a:srgbClr val="A8CCE0"/>
            </a:solidFill>
            <a:ln w="12700">
              <a:solidFill>
                <a:srgbClr val="FFFFFF"/>
              </a:solidFill>
            </a:ln>
          </c:spPr>
          <c:invertIfNegative val="1"/>
          <c:dLbls>
            <c:numFmt formatCode="0%" sourceLinked="0"/>
            <c:spPr>
              <a:noFill/>
              <a:ln>
                <a:noFill/>
              </a:ln>
            </c:spPr>
            <c:txPr>
              <a:bodyPr/>
              <a:lstStyle/>
              <a:p>
                <a:pPr>
                  <a:defRPr sz="1100" b="0">
                    <a:solidFill>
                      <a:srgbClr val="000000"/>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7"/>
                <c:pt idx="0">
                  <c:v>2019</c:v>
                </c:pt>
                <c:pt idx="1">
                  <c:v>2020</c:v>
                </c:pt>
                <c:pt idx="2">
                  <c:v>2021</c:v>
                </c:pt>
                <c:pt idx="3">
                  <c:v>2022</c:v>
                </c:pt>
                <c:pt idx="4">
                  <c:v>2023</c:v>
                </c:pt>
                <c:pt idx="5">
                  <c:v>2024</c:v>
                </c:pt>
                <c:pt idx="6">
                  <c:v>2025</c:v>
                </c:pt>
              </c:strCache>
            </c:strRef>
          </c:cat>
          <c:val>
            <c:numRef>
              <c:f>Sheet1!C1</c:f>
              <c:numCache>
                <c:formatCode>0%</c:formatCode>
                <c:ptCount val="7"/>
                <c:pt idx="0">
                  <c:v>0.32</c:v>
                </c:pt>
                <c:pt idx="1">
                  <c:v>0.33</c:v>
                </c:pt>
                <c:pt idx="2">
                  <c:v>0.26</c:v>
                </c:pt>
                <c:pt idx="3">
                  <c:v>0.36</c:v>
                </c:pt>
                <c:pt idx="4">
                  <c:v>0.31</c:v>
                </c:pt>
                <c:pt idx="5">
                  <c:v>0.32</c:v>
                </c:pt>
                <c:pt idx="6">
                  <c:v>0.34</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FFFFFF"/>
                    </a:solidFill>
                  </a:ln>
                </c14:spPr>
              </c14:invertSolidFillFmt>
            </c:ext>
            <c:ext xmlns:c16="http://schemas.microsoft.com/office/drawing/2014/chart" uri="{C3380CC4-5D6E-409C-BE32-E72D297353CC}">
              <c16:uniqueId val="{00000000-226D-4393-876D-7B9A70074B41}"/>
            </c:ext>
          </c:extLst>
        </c:ser>
        <c:ser>
          <c:idx val="1"/>
          <c:order val="1"/>
          <c:tx>
            <c:strRef>
              <c:f>Sheet1!A2</c:f>
              <c:strCache>
                <c:ptCount val="1"/>
                <c:pt idx="0">
                  <c:v>Master's Degrees</c:v>
                </c:pt>
              </c:strCache>
            </c:strRef>
          </c:tx>
          <c:spPr>
            <a:solidFill>
              <a:srgbClr val="4A90C4"/>
            </a:solidFill>
            <a:ln w="12700">
              <a:solidFill>
                <a:srgbClr val="FFFFFF"/>
              </a:solidFill>
            </a:ln>
          </c:spPr>
          <c:invertIfNegative val="1"/>
          <c:dLbls>
            <c:numFmt formatCode="0%" sourceLinked="0"/>
            <c:spPr>
              <a:noFill/>
              <a:ln>
                <a:noFill/>
              </a:ln>
            </c:spPr>
            <c:txPr>
              <a:bodyPr/>
              <a:lstStyle/>
              <a:p>
                <a:pPr>
                  <a:defRPr sz="1100" b="0">
                    <a:solidFill>
                      <a:srgbClr val="000000"/>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c:f>
              <c:strCache>
                <c:ptCount val="7"/>
                <c:pt idx="0">
                  <c:v>2019</c:v>
                </c:pt>
                <c:pt idx="1">
                  <c:v>2020</c:v>
                </c:pt>
                <c:pt idx="2">
                  <c:v>2021</c:v>
                </c:pt>
                <c:pt idx="3">
                  <c:v>2022</c:v>
                </c:pt>
                <c:pt idx="4">
                  <c:v>2023</c:v>
                </c:pt>
                <c:pt idx="5">
                  <c:v>2024</c:v>
                </c:pt>
                <c:pt idx="6">
                  <c:v>2025</c:v>
                </c:pt>
              </c:strCache>
            </c:strRef>
          </c:cat>
          <c:val>
            <c:numRef>
              <c:f>Sheet1!C2</c:f>
              <c:numCache>
                <c:formatCode>0%</c:formatCode>
                <c:ptCount val="7"/>
                <c:pt idx="0">
                  <c:v>0.27</c:v>
                </c:pt>
                <c:pt idx="1">
                  <c:v>0.21</c:v>
                </c:pt>
                <c:pt idx="2">
                  <c:v>0.22</c:v>
                </c:pt>
                <c:pt idx="3">
                  <c:v>0.14000000000000001</c:v>
                </c:pt>
                <c:pt idx="4">
                  <c:v>0.21</c:v>
                </c:pt>
                <c:pt idx="5">
                  <c:v>0.25</c:v>
                </c:pt>
                <c:pt idx="6">
                  <c:v>0.25</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FFFFFF"/>
                    </a:solidFill>
                  </a:ln>
                </c14:spPr>
              </c14:invertSolidFillFmt>
            </c:ext>
            <c:ext xmlns:c16="http://schemas.microsoft.com/office/drawing/2014/chart" uri="{C3380CC4-5D6E-409C-BE32-E72D297353CC}">
              <c16:uniqueId val="{00000001-226D-4393-876D-7B9A70074B41}"/>
            </c:ext>
          </c:extLst>
        </c:ser>
        <c:ser>
          <c:idx val="2"/>
          <c:order val="2"/>
          <c:tx>
            <c:strRef>
              <c:f>Sheet1!A3</c:f>
              <c:strCache>
                <c:ptCount val="1"/>
                <c:pt idx="0">
                  <c:v>Doctoral Degrees</c:v>
                </c:pt>
              </c:strCache>
            </c:strRef>
          </c:tx>
          <c:spPr>
            <a:solidFill>
              <a:srgbClr val="005699"/>
            </a:solidFill>
            <a:ln w="12700">
              <a:solidFill>
                <a:srgbClr val="FFFFFF"/>
              </a:solidFill>
            </a:ln>
          </c:spPr>
          <c:invertIfNegative val="1"/>
          <c:dLbls>
            <c:numFmt formatCode="0%" sourceLinked="0"/>
            <c:spPr>
              <a:noFill/>
              <a:ln>
                <a:noFill/>
              </a:ln>
            </c:spPr>
            <c:txPr>
              <a:bodyPr/>
              <a:lstStyle/>
              <a:p>
                <a:pPr>
                  <a:defRPr sz="1100" b="0">
                    <a:solidFill>
                      <a:srgbClr val="FFFFFF"/>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c:f>
              <c:strCache>
                <c:ptCount val="7"/>
                <c:pt idx="0">
                  <c:v>2019</c:v>
                </c:pt>
                <c:pt idx="1">
                  <c:v>2020</c:v>
                </c:pt>
                <c:pt idx="2">
                  <c:v>2021</c:v>
                </c:pt>
                <c:pt idx="3">
                  <c:v>2022</c:v>
                </c:pt>
                <c:pt idx="4">
                  <c:v>2023</c:v>
                </c:pt>
                <c:pt idx="5">
                  <c:v>2024</c:v>
                </c:pt>
                <c:pt idx="6">
                  <c:v>2025</c:v>
                </c:pt>
              </c:strCache>
            </c:strRef>
          </c:cat>
          <c:val>
            <c:numRef>
              <c:f>Sheet1!C3</c:f>
              <c:numCache>
                <c:formatCode>0%</c:formatCode>
                <c:ptCount val="7"/>
                <c:pt idx="0">
                  <c:v>0.41</c:v>
                </c:pt>
                <c:pt idx="1">
                  <c:v>0.46</c:v>
                </c:pt>
                <c:pt idx="2">
                  <c:v>0.52</c:v>
                </c:pt>
                <c:pt idx="3">
                  <c:v>0.5</c:v>
                </c:pt>
                <c:pt idx="4">
                  <c:v>0.48</c:v>
                </c:pt>
                <c:pt idx="5">
                  <c:v>0.43</c:v>
                </c:pt>
                <c:pt idx="6">
                  <c:v>0.41</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FFFFFF"/>
                    </a:solidFill>
                  </a:ln>
                </c14:spPr>
              </c14:invertSolidFillFmt>
            </c:ext>
            <c:ext xmlns:c16="http://schemas.microsoft.com/office/drawing/2014/chart" uri="{C3380CC4-5D6E-409C-BE32-E72D297353CC}">
              <c16:uniqueId val="{00000002-226D-4393-876D-7B9A70074B41}"/>
            </c:ext>
          </c:extLst>
        </c:ser>
        <c:dLbls>
          <c:showLegendKey val="0"/>
          <c:showVal val="0"/>
          <c:showCatName val="0"/>
          <c:showSerName val="0"/>
          <c:showPercent val="0"/>
          <c:showBubbleSize val="0"/>
        </c:dLbls>
        <c:gapWidth val="0"/>
        <c:overlap val="100"/>
        <c:axId val="101"/>
        <c:axId val="102"/>
      </c:barChart>
      <c:catAx>
        <c:axId val="101"/>
        <c:scaling>
          <c:orientation val="minMax"/>
        </c:scaling>
        <c:delete val="0"/>
        <c:axPos val="b"/>
        <c:numFmt formatCode="General" sourceLinked="0"/>
        <c:majorTickMark val="none"/>
        <c:minorTickMark val="none"/>
        <c:tickLblPos val="nextTo"/>
        <c:spPr>
          <a:ln>
            <a:solidFill>
              <a:srgbClr val="CCCCCC"/>
            </a:solidFill>
          </a:ln>
        </c:spPr>
        <c:txPr>
          <a:bodyPr/>
          <a:lstStyle/>
          <a:p>
            <a:pPr>
              <a:defRPr sz="1200" b="1">
                <a:solidFill>
                  <a:srgbClr val="333333"/>
                </a:solidFill>
                <a:latin typeface="Open Sans"/>
              </a:defRPr>
            </a:pPr>
            <a:endParaRPr lang="en-US"/>
          </a:p>
        </c:txPr>
        <c:crossAx val="102"/>
        <c:crosses val="autoZero"/>
        <c:auto val="1"/>
        <c:lblAlgn val="ctr"/>
        <c:lblOffset val="100"/>
        <c:noMultiLvlLbl val="1"/>
      </c:catAx>
      <c:valAx>
        <c:axId val="102"/>
        <c:scaling>
          <c:orientation val="minMax"/>
        </c:scaling>
        <c:delete val="1"/>
        <c:axPos val="l"/>
        <c:numFmt formatCode="0%" sourceLinked="1"/>
        <c:majorTickMark val="none"/>
        <c:minorTickMark val="none"/>
        <c:tickLblPos val="none"/>
        <c:crossAx val="101"/>
        <c:crosses val="autoZero"/>
        <c:crossBetween val="between"/>
      </c:valAx>
    </c:plotArea>
    <c:legend>
      <c:legendPos val="t"/>
      <c:overlay val="0"/>
      <c:txPr>
        <a:bodyPr/>
        <a:lstStyle/>
        <a:p>
          <a:pPr>
            <a:defRPr sz="1200">
              <a:solidFill>
                <a:srgbClr val="333333"/>
              </a:solidFill>
              <a:latin typeface="Open Sans"/>
            </a:defRPr>
          </a:pPr>
          <a:endParaRPr lang="en-US"/>
        </a:p>
      </c:txPr>
    </c:legend>
    <c:plotVisOnly val="1"/>
    <c:dispBlanksAs val="zero"/>
    <c:showDLblsOverMax val="1"/>
  </c:chart>
  <c:spPr>
    <a:noFill/>
    <a:ln>
      <a:noFill/>
    </a:ln>
  </c:sp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14965851924759405"/>
          <c:y val="2.5720164609053499E-2"/>
          <c:w val="0.80990745297462818"/>
          <c:h val="0.82542772431223876"/>
        </c:manualLayout>
      </c:layout>
      <c:barChart>
        <c:barDir val="bar"/>
        <c:grouping val="stacked"/>
        <c:varyColors val="0"/>
        <c:ser>
          <c:idx val="0"/>
          <c:order val="0"/>
          <c:tx>
            <c:strRef>
              <c:f>Sheet1!$B$1</c:f>
              <c:strCache>
                <c:ptCount val="1"/>
                <c:pt idx="0">
                  <c:v>Domestic</c:v>
                </c:pt>
              </c:strCache>
            </c:strRef>
          </c:tx>
          <c:spPr>
            <a:solidFill>
              <a:srgbClr val="005699"/>
            </a:solidFill>
            <a:effectLst/>
          </c:spPr>
          <c:invertIfNegative val="0"/>
          <c:dLbls>
            <c:numFmt formatCode="#,##0" sourceLinked="0"/>
            <c:spPr>
              <a:noFill/>
              <a:ln>
                <a:noFill/>
              </a:ln>
              <a:effectLst/>
            </c:spPr>
            <c:txPr>
              <a:bodyPr/>
              <a:lstStyle/>
              <a:p>
                <a:pPr>
                  <a:defRPr sz="950" b="1" i="0" u="none" strike="noStrike">
                    <a:solidFill>
                      <a:srgbClr val="FFFFFF"/>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Faculty</c:v>
                </c:pt>
                <c:pt idx="1">
                  <c:v>Postdoctoral
Students</c:v>
                </c:pt>
                <c:pt idx="2">
                  <c:v>Doctoral
Students</c:v>
                </c:pt>
                <c:pt idx="3">
                  <c:v>Master's
Students</c:v>
                </c:pt>
                <c:pt idx="4">
                  <c:v>Undergraduate
Students</c:v>
                </c:pt>
                <c:pt idx="5">
                  <c:v>REU Students</c:v>
                </c:pt>
              </c:strCache>
            </c:strRef>
          </c:cat>
          <c:val>
            <c:numRef>
              <c:f>Sheet1!$B$2:$B$7</c:f>
              <c:numCache>
                <c:formatCode>General</c:formatCode>
                <c:ptCount val="6"/>
                <c:pt idx="0">
                  <c:v>188</c:v>
                </c:pt>
                <c:pt idx="1">
                  <c:v>16</c:v>
                </c:pt>
                <c:pt idx="2">
                  <c:v>140</c:v>
                </c:pt>
                <c:pt idx="3">
                  <c:v>18</c:v>
                </c:pt>
                <c:pt idx="4">
                  <c:v>74</c:v>
                </c:pt>
                <c:pt idx="5">
                  <c:v>178</c:v>
                </c:pt>
              </c:numCache>
            </c:numRef>
          </c:val>
          <c:extLst>
            <c:ext xmlns:c16="http://schemas.microsoft.com/office/drawing/2014/chart" uri="{C3380CC4-5D6E-409C-BE32-E72D297353CC}">
              <c16:uniqueId val="{00000000-1E07-42F5-AA99-0E8E5FD5F9DE}"/>
            </c:ext>
          </c:extLst>
        </c:ser>
        <c:ser>
          <c:idx val="1"/>
          <c:order val="1"/>
          <c:tx>
            <c:strRef>
              <c:f>Sheet1!$C$1</c:f>
              <c:strCache>
                <c:ptCount val="1"/>
                <c:pt idx="0">
                  <c:v>Foreign</c:v>
                </c:pt>
              </c:strCache>
            </c:strRef>
          </c:tx>
          <c:spPr>
            <a:solidFill>
              <a:srgbClr val="D3B34E"/>
            </a:solidFill>
            <a:effectLst/>
          </c:spPr>
          <c:invertIfNegative val="0"/>
          <c:dLbls>
            <c:numFmt formatCode="#,##0" sourceLinked="0"/>
            <c:spPr>
              <a:noFill/>
              <a:ln>
                <a:noFill/>
              </a:ln>
              <a:effectLst/>
            </c:spPr>
            <c:txPr>
              <a:bodyPr/>
              <a:lstStyle/>
              <a:p>
                <a:pPr>
                  <a:defRPr sz="950" b="1" i="0" u="none" strike="noStrike">
                    <a:solidFill>
                      <a:srgbClr val="FFFFFF"/>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Faculty</c:v>
                </c:pt>
                <c:pt idx="1">
                  <c:v>Postdoctoral
Students</c:v>
                </c:pt>
                <c:pt idx="2">
                  <c:v>Doctoral
Students</c:v>
                </c:pt>
                <c:pt idx="3">
                  <c:v>Master's
Students</c:v>
                </c:pt>
                <c:pt idx="4">
                  <c:v>Undergraduate
Students</c:v>
                </c:pt>
                <c:pt idx="5">
                  <c:v>REU Students</c:v>
                </c:pt>
              </c:strCache>
            </c:strRef>
          </c:cat>
          <c:val>
            <c:numRef>
              <c:f>Sheet1!$C$2:$C$7</c:f>
              <c:numCache>
                <c:formatCode>General</c:formatCode>
                <c:ptCount val="6"/>
                <c:pt idx="0">
                  <c:v>20</c:v>
                </c:pt>
                <c:pt idx="1">
                  <c:v>35</c:v>
                </c:pt>
                <c:pt idx="2">
                  <c:v>132</c:v>
                </c:pt>
                <c:pt idx="3">
                  <c:v>12</c:v>
                </c:pt>
                <c:pt idx="4">
                  <c:v>3</c:v>
                </c:pt>
                <c:pt idx="5">
                  <c:v>8</c:v>
                </c:pt>
              </c:numCache>
            </c:numRef>
          </c:val>
          <c:extLst>
            <c:ext xmlns:c16="http://schemas.microsoft.com/office/drawing/2014/chart" uri="{C3380CC4-5D6E-409C-BE32-E72D297353CC}">
              <c16:uniqueId val="{00000001-1E07-42F5-AA99-0E8E5FD5F9DE}"/>
            </c:ext>
          </c:extLst>
        </c:ser>
        <c:dLbls>
          <c:showLegendKey val="0"/>
          <c:showVal val="1"/>
          <c:showCatName val="0"/>
          <c:showSerName val="0"/>
          <c:showPercent val="0"/>
          <c:showBubbleSize val="0"/>
        </c:dLbls>
        <c:gapWidth val="50"/>
        <c:overlap val="10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333333"/>
                </a:solidFill>
                <a:latin typeface="Open Sans"/>
              </a:defRPr>
            </a:pPr>
            <a:endParaRPr lang="en-US"/>
          </a:p>
        </c:txPr>
        <c:crossAx val="2094734552"/>
        <c:crosses val="autoZero"/>
        <c:auto val="1"/>
        <c:lblAlgn val="ctr"/>
        <c:lblOffset val="100"/>
        <c:noMultiLvlLbl val="1"/>
      </c:catAx>
      <c:valAx>
        <c:axId val="2094734552"/>
        <c:scaling>
          <c:orientation val="minMax"/>
        </c:scaling>
        <c:delete val="0"/>
        <c:axPos val="b"/>
        <c:majorGridlines>
          <c:spPr>
            <a:ln w="6350" cap="flat">
              <a:solidFill>
                <a:srgbClr val="E2E8F0"/>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333333"/>
                </a:solidFill>
                <a:latin typeface="Open Sans"/>
              </a:defRPr>
            </a:pPr>
            <a:endParaRPr lang="en-US"/>
          </a:p>
        </c:txPr>
        <c:crossAx val="2094734554"/>
        <c:crosses val="autoZero"/>
        <c:crossBetween val="between"/>
      </c:valAx>
      <c:spPr>
        <a:noFill/>
        <a:ln>
          <a:noFill/>
        </a:ln>
        <a:effectLst/>
      </c:spPr>
    </c:plotArea>
    <c:legend>
      <c:legendPos val="b"/>
      <c:legendEntry>
        <c:idx val="0"/>
        <c:txPr>
          <a:bodyPr/>
          <a:lstStyle/>
          <a:p>
            <a:pPr>
              <a:defRPr sz="1200">
                <a:latin typeface="Open Sans" panose="020B0606030504020204" pitchFamily="34" charset="0"/>
                <a:ea typeface="Open Sans" panose="020B0606030504020204" pitchFamily="34" charset="0"/>
                <a:cs typeface="Open Sans" panose="020B0606030504020204" pitchFamily="34" charset="0"/>
              </a:defRPr>
            </a:pPr>
            <a:endParaRPr lang="en-US"/>
          </a:p>
        </c:txPr>
      </c:legendEntry>
      <c:legendEntry>
        <c:idx val="1"/>
        <c:txPr>
          <a:bodyPr/>
          <a:lstStyle/>
          <a:p>
            <a:pPr>
              <a:defRPr sz="1200">
                <a:latin typeface="Open Sans" panose="020B0606030504020204" pitchFamily="34" charset="0"/>
                <a:ea typeface="Open Sans" panose="020B0606030504020204" pitchFamily="34" charset="0"/>
                <a:cs typeface="Open Sans" panose="020B0606030504020204" pitchFamily="34" charset="0"/>
              </a:defRPr>
            </a:pPr>
            <a:endParaRPr lang="en-US"/>
          </a:p>
        </c:txPr>
      </c:legendEntry>
      <c:overlay val="0"/>
      <c:txPr>
        <a:bodyPr/>
        <a:lstStyle/>
        <a:p>
          <a:pPr>
            <a:defRPr sz="1000">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stacked"/>
        <c:varyColors val="0"/>
        <c:ser>
          <c:idx val="0"/>
          <c:order val="0"/>
          <c:tx>
            <c:strRef>
              <c:f>Sheet1!$B$1</c:f>
              <c:strCache>
                <c:ptCount val="1"/>
                <c:pt idx="0">
                  <c:v>U.S. Citizens/PR</c:v>
                </c:pt>
              </c:strCache>
            </c:strRef>
          </c:tx>
          <c:spPr>
            <a:solidFill>
              <a:srgbClr val="005699"/>
            </a:solidFill>
            <a:effectLst/>
          </c:spPr>
          <c:invertIfNegative val="0"/>
          <c:dLbls>
            <c:numFmt formatCode="#,##0" sourceLinked="0"/>
            <c:spPr>
              <a:noFill/>
              <a:ln>
                <a:noFill/>
              </a:ln>
              <a:effectLst/>
            </c:spPr>
            <c:txPr>
              <a:bodyPr/>
              <a:lstStyle/>
              <a:p>
                <a:pPr>
                  <a:defRPr sz="950" b="1" i="0" u="none" strike="noStrike">
                    <a:solidFill>
                      <a:srgbClr val="FFFFFF"/>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Faculty</c:v>
                </c:pt>
                <c:pt idx="1">
                  <c:v>PostDoctoral</c:v>
                </c:pt>
                <c:pt idx="2">
                  <c:v>Doctoral</c:v>
                </c:pt>
                <c:pt idx="3">
                  <c:v>Master's</c:v>
                </c:pt>
                <c:pt idx="4">
                  <c:v>Undergraduate</c:v>
                </c:pt>
              </c:strCache>
            </c:strRef>
          </c:cat>
          <c:val>
            <c:numRef>
              <c:f>Sheet1!$B$2:$B$6</c:f>
              <c:numCache>
                <c:formatCode>General</c:formatCode>
                <c:ptCount val="5"/>
                <c:pt idx="0">
                  <c:v>561</c:v>
                </c:pt>
                <c:pt idx="1">
                  <c:v>53</c:v>
                </c:pt>
                <c:pt idx="2">
                  <c:v>379</c:v>
                </c:pt>
                <c:pt idx="3">
                  <c:v>76</c:v>
                </c:pt>
                <c:pt idx="4">
                  <c:v>474</c:v>
                </c:pt>
              </c:numCache>
            </c:numRef>
          </c:val>
          <c:extLst>
            <c:ext xmlns:c16="http://schemas.microsoft.com/office/drawing/2014/chart" uri="{C3380CC4-5D6E-409C-BE32-E72D297353CC}">
              <c16:uniqueId val="{00000000-A5AF-4644-8E5C-DB098F5EF018}"/>
            </c:ext>
          </c:extLst>
        </c:ser>
        <c:ser>
          <c:idx val="1"/>
          <c:order val="1"/>
          <c:tx>
            <c:strRef>
              <c:f>Sheet1!$C$1</c:f>
              <c:strCache>
                <c:ptCount val="1"/>
                <c:pt idx="0">
                  <c:v>Foreign</c:v>
                </c:pt>
              </c:strCache>
            </c:strRef>
          </c:tx>
          <c:spPr>
            <a:solidFill>
              <a:srgbClr val="D3B34E"/>
            </a:solidFill>
            <a:effectLst/>
          </c:spPr>
          <c:invertIfNegative val="0"/>
          <c:dLbls>
            <c:numFmt formatCode="#,##0" sourceLinked="0"/>
            <c:spPr>
              <a:noFill/>
              <a:ln>
                <a:noFill/>
              </a:ln>
              <a:effectLst/>
            </c:spPr>
            <c:txPr>
              <a:bodyPr/>
              <a:lstStyle/>
              <a:p>
                <a:pPr>
                  <a:defRPr sz="950" b="1" i="0" u="none" strike="noStrike">
                    <a:solidFill>
                      <a:srgbClr val="FFFFFF"/>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Faculty</c:v>
                </c:pt>
                <c:pt idx="1">
                  <c:v>PostDoctoral</c:v>
                </c:pt>
                <c:pt idx="2">
                  <c:v>Doctoral</c:v>
                </c:pt>
                <c:pt idx="3">
                  <c:v>Master's</c:v>
                </c:pt>
                <c:pt idx="4">
                  <c:v>Undergraduate</c:v>
                </c:pt>
              </c:strCache>
            </c:strRef>
          </c:cat>
          <c:val>
            <c:numRef>
              <c:f>Sheet1!$C$2:$C$6</c:f>
              <c:numCache>
                <c:formatCode>General</c:formatCode>
                <c:ptCount val="5"/>
                <c:pt idx="0">
                  <c:v>52</c:v>
                </c:pt>
                <c:pt idx="1">
                  <c:v>104</c:v>
                </c:pt>
                <c:pt idx="2">
                  <c:v>412</c:v>
                </c:pt>
                <c:pt idx="3">
                  <c:v>54</c:v>
                </c:pt>
                <c:pt idx="4">
                  <c:v>41</c:v>
                </c:pt>
              </c:numCache>
            </c:numRef>
          </c:val>
          <c:extLst>
            <c:ext xmlns:c16="http://schemas.microsoft.com/office/drawing/2014/chart" uri="{C3380CC4-5D6E-409C-BE32-E72D297353CC}">
              <c16:uniqueId val="{00000001-A5AF-4644-8E5C-DB098F5EF018}"/>
            </c:ext>
          </c:extLst>
        </c:ser>
        <c:ser>
          <c:idx val="2"/>
          <c:order val="2"/>
          <c:tx>
            <c:strRef>
              <c:f>Sheet1!$D$1</c:f>
              <c:strCache>
                <c:ptCount val="1"/>
                <c:pt idx="0">
                  <c:v>Not Reported</c:v>
                </c:pt>
              </c:strCache>
            </c:strRef>
          </c:tx>
          <c:spPr>
            <a:solidFill>
              <a:srgbClr val="AAAAAA"/>
            </a:solidFill>
            <a:effectLst/>
          </c:spPr>
          <c:invertIfNegative val="0"/>
          <c:dLbls>
            <c:numFmt formatCode="#,##0" sourceLinked="0"/>
            <c:spPr>
              <a:noFill/>
              <a:ln>
                <a:noFill/>
              </a:ln>
              <a:effectLst/>
            </c:spPr>
            <c:txPr>
              <a:bodyPr/>
              <a:lstStyle/>
              <a:p>
                <a:pPr>
                  <a:defRPr sz="950" b="1" i="0" u="none" strike="noStrike">
                    <a:solidFill>
                      <a:srgbClr val="FFFFFF"/>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Faculty</c:v>
                </c:pt>
                <c:pt idx="1">
                  <c:v>PostDoctoral</c:v>
                </c:pt>
                <c:pt idx="2">
                  <c:v>Doctoral</c:v>
                </c:pt>
                <c:pt idx="3">
                  <c:v>Master's</c:v>
                </c:pt>
                <c:pt idx="4">
                  <c:v>Undergraduate</c:v>
                </c:pt>
              </c:strCache>
            </c:strRef>
          </c:cat>
          <c:val>
            <c:numRef>
              <c:f>Sheet1!$D$2:$D$6</c:f>
              <c:numCache>
                <c:formatCode>General</c:formatCode>
                <c:ptCount val="5"/>
                <c:pt idx="0">
                  <c:v>128</c:v>
                </c:pt>
                <c:pt idx="1">
                  <c:v>55</c:v>
                </c:pt>
                <c:pt idx="2">
                  <c:v>211</c:v>
                </c:pt>
                <c:pt idx="3">
                  <c:v>42</c:v>
                </c:pt>
                <c:pt idx="4">
                  <c:v>216</c:v>
                </c:pt>
              </c:numCache>
            </c:numRef>
          </c:val>
          <c:extLst>
            <c:ext xmlns:c16="http://schemas.microsoft.com/office/drawing/2014/chart" uri="{C3380CC4-5D6E-409C-BE32-E72D297353CC}">
              <c16:uniqueId val="{00000002-A5AF-4644-8E5C-DB098F5EF018}"/>
            </c:ext>
          </c:extLst>
        </c:ser>
        <c:dLbls>
          <c:showLegendKey val="0"/>
          <c:showVal val="1"/>
          <c:showCatName val="0"/>
          <c:showSerName val="0"/>
          <c:showPercent val="0"/>
          <c:showBubbleSize val="0"/>
        </c:dLbls>
        <c:gapWidth val="50"/>
        <c:overlap val="10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333333"/>
                </a:solidFill>
                <a:latin typeface="Open Sans"/>
              </a:defRPr>
            </a:pPr>
            <a:endParaRPr lang="en-US"/>
          </a:p>
        </c:txPr>
        <c:crossAx val="2094734552"/>
        <c:crosses val="autoZero"/>
        <c:auto val="1"/>
        <c:lblAlgn val="ctr"/>
        <c:lblOffset val="100"/>
        <c:noMultiLvlLbl val="1"/>
      </c:catAx>
      <c:valAx>
        <c:axId val="2094734552"/>
        <c:scaling>
          <c:orientation val="minMax"/>
        </c:scaling>
        <c:delete val="0"/>
        <c:axPos val="b"/>
        <c:majorGridlines>
          <c:spPr>
            <a:ln w="6350" cap="flat">
              <a:solidFill>
                <a:srgbClr val="E2E8F0"/>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333333"/>
                </a:solidFill>
                <a:latin typeface="Open Sans"/>
              </a:defRPr>
            </a:pPr>
            <a:endParaRPr lang="en-US"/>
          </a:p>
        </c:txPr>
        <c:crossAx val="2094734554"/>
        <c:crosses val="autoZero"/>
        <c:crossBetween val="between"/>
      </c:valAx>
      <c:spPr>
        <a:noFill/>
        <a:ln>
          <a:noFill/>
        </a:ln>
        <a:effectLst/>
      </c:spPr>
    </c:plotArea>
    <c:legend>
      <c:legendPos val="b"/>
      <c:overlay val="0"/>
      <c:txPr>
        <a:bodyPr/>
        <a:lstStyle/>
        <a:p>
          <a:pPr>
            <a:defRPr sz="1200">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percentStacked"/>
        <c:varyColors val="0"/>
        <c:ser>
          <c:idx val="0"/>
          <c:order val="0"/>
          <c:tx>
            <c:strRef>
              <c:f>Sheet1!$C$1</c:f>
              <c:strCache>
                <c:ptCount val="1"/>
                <c:pt idx="0">
                  <c:v>U.S. Citizen / Permanent Resident</c:v>
                </c:pt>
              </c:strCache>
            </c:strRef>
          </c:tx>
          <c:spPr>
            <a:solidFill>
              <a:srgbClr val="005699"/>
            </a:solidFill>
            <a:ln>
              <a:noFill/>
            </a:ln>
          </c:spPr>
          <c:invertIfNegative val="1"/>
          <c:dLbls>
            <c:dLbl>
              <c:idx val="0"/>
              <c:tx>
                <c:rich>
                  <a:bodyPr/>
                  <a:lstStyle/>
                  <a:p>
                    <a:r>
                      <a:rPr lang="en-US" sz="700" b="0" dirty="0">
                        <a:solidFill>
                          <a:srgbClr val="FFFFFF"/>
                        </a:solidFill>
                        <a:latin typeface="Open Sans"/>
                      </a:rPr>
                      <a:t>470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A44-4006-A493-AE3785372F4E}"/>
                </c:ext>
              </c:extLst>
            </c:dLbl>
            <c:dLbl>
              <c:idx val="1"/>
              <c:tx>
                <c:rich>
                  <a:bodyPr/>
                  <a:lstStyle/>
                  <a:p>
                    <a:r>
                      <a:rPr lang="en-US" sz="700" b="0" dirty="0">
                        <a:solidFill>
                          <a:srgbClr val="FFFFFF"/>
                        </a:solidFill>
                        <a:latin typeface="Open Sans"/>
                      </a:rPr>
                      <a:t>570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A44-4006-A493-AE3785372F4E}"/>
                </c:ext>
              </c:extLst>
            </c:dLbl>
            <c:dLbl>
              <c:idx val="2"/>
              <c:tx>
                <c:rich>
                  <a:bodyPr/>
                  <a:lstStyle/>
                  <a:p>
                    <a:r>
                      <a:rPr lang="en-US" sz="700" b="0" dirty="0">
                        <a:solidFill>
                          <a:srgbClr val="FFFFFF"/>
                        </a:solidFill>
                        <a:latin typeface="Open Sans"/>
                      </a:rPr>
                      <a:t>485</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A44-4006-A493-AE3785372F4E}"/>
                </c:ext>
              </c:extLst>
            </c:dLbl>
            <c:dLbl>
              <c:idx val="3"/>
              <c:tx>
                <c:rich>
                  <a:bodyPr/>
                  <a:lstStyle/>
                  <a:p>
                    <a:r>
                      <a:rPr lang="en-US" sz="700" b="0" dirty="0">
                        <a:solidFill>
                          <a:srgbClr val="FFFFFF"/>
                        </a:solidFill>
                        <a:latin typeface="Open Sans"/>
                      </a:rPr>
                      <a:t>547</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A44-4006-A493-AE3785372F4E}"/>
                </c:ext>
              </c:extLst>
            </c:dLbl>
            <c:dLbl>
              <c:idx val="4"/>
              <c:tx>
                <c:rich>
                  <a:bodyPr/>
                  <a:lstStyle/>
                  <a:p>
                    <a:r>
                      <a:rPr lang="en-US" sz="700" b="0" dirty="0">
                        <a:solidFill>
                          <a:srgbClr val="FFFFFF"/>
                        </a:solidFill>
                        <a:latin typeface="Open Sans"/>
                      </a:rPr>
                      <a:t>520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A44-4006-A493-AE3785372F4E}"/>
                </c:ext>
              </c:extLst>
            </c:dLbl>
            <c:dLbl>
              <c:idx val="5"/>
              <c:tx>
                <c:rich>
                  <a:bodyPr/>
                  <a:lstStyle/>
                  <a:p>
                    <a:r>
                      <a:rPr lang="en-US" sz="700" b="0" dirty="0">
                        <a:solidFill>
                          <a:srgbClr val="FFFFFF"/>
                        </a:solidFill>
                        <a:latin typeface="Open Sans"/>
                      </a:rPr>
                      <a:t>561</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A44-4006-A493-AE3785372F4E}"/>
                </c:ext>
              </c:extLst>
            </c:dLbl>
            <c:dLbl>
              <c:idx val="6"/>
              <c:tx>
                <c:rich>
                  <a:bodyPr/>
                  <a:lstStyle/>
                  <a:p>
                    <a:r>
                      <a:rPr lang="en-US" sz="700" b="0" dirty="0">
                        <a:solidFill>
                          <a:srgbClr val="FFFFFF"/>
                        </a:solidFill>
                        <a:latin typeface="Open Sans"/>
                      </a:rPr>
                      <a:t>52</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A44-4006-A493-AE3785372F4E}"/>
                </c:ext>
              </c:extLst>
            </c:dLbl>
            <c:dLbl>
              <c:idx val="7"/>
              <c:tx>
                <c:rich>
                  <a:bodyPr/>
                  <a:lstStyle/>
                  <a:p>
                    <a:r>
                      <a:rPr lang="en-US" sz="700" b="0" dirty="0">
                        <a:solidFill>
                          <a:srgbClr val="FFFFFF"/>
                        </a:solidFill>
                        <a:latin typeface="Open Sans"/>
                      </a:rPr>
                      <a:t>62</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A44-4006-A493-AE3785372F4E}"/>
                </c:ext>
              </c:extLst>
            </c:dLbl>
            <c:dLbl>
              <c:idx val="8"/>
              <c:tx>
                <c:rich>
                  <a:bodyPr/>
                  <a:lstStyle/>
                  <a:p>
                    <a:r>
                      <a:rPr lang="en-US" sz="700" b="0" dirty="0">
                        <a:solidFill>
                          <a:srgbClr val="FFFFFF"/>
                        </a:solidFill>
                        <a:latin typeface="Open Sans"/>
                      </a:rPr>
                      <a:t>48</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A44-4006-A493-AE3785372F4E}"/>
                </c:ext>
              </c:extLst>
            </c:dLbl>
            <c:dLbl>
              <c:idx val="9"/>
              <c:tx>
                <c:rich>
                  <a:bodyPr/>
                  <a:lstStyle/>
                  <a:p>
                    <a:r>
                      <a:rPr lang="en-US" sz="700" b="0" dirty="0">
                        <a:solidFill>
                          <a:srgbClr val="FFFFFF"/>
                        </a:solidFill>
                        <a:latin typeface="Open Sans"/>
                      </a:rPr>
                      <a:t>49</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A44-4006-A493-AE3785372F4E}"/>
                </c:ext>
              </c:extLst>
            </c:dLbl>
            <c:dLbl>
              <c:idx val="10"/>
              <c:tx>
                <c:rich>
                  <a:bodyPr/>
                  <a:lstStyle/>
                  <a:p>
                    <a:r>
                      <a:rPr lang="en-US" sz="700" b="0" dirty="0">
                        <a:solidFill>
                          <a:srgbClr val="FFFFFF"/>
                        </a:solidFill>
                        <a:latin typeface="Open Sans"/>
                      </a:rPr>
                      <a:t>57</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A44-4006-A493-AE3785372F4E}"/>
                </c:ext>
              </c:extLst>
            </c:dLbl>
            <c:dLbl>
              <c:idx val="11"/>
              <c:tx>
                <c:rich>
                  <a:bodyPr/>
                  <a:lstStyle/>
                  <a:p>
                    <a:r>
                      <a:rPr lang="en-US" sz="700" b="0" dirty="0">
                        <a:solidFill>
                          <a:srgbClr val="FFFFFF"/>
                        </a:solidFill>
                        <a:latin typeface="Open Sans"/>
                      </a:rPr>
                      <a:t>53</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AA44-4006-A493-AE3785372F4E}"/>
                </c:ext>
              </c:extLst>
            </c:dLbl>
            <c:dLbl>
              <c:idx val="12"/>
              <c:tx>
                <c:rich>
                  <a:bodyPr/>
                  <a:lstStyle/>
                  <a:p>
                    <a:r>
                      <a:rPr lang="en-US" sz="700" b="0" dirty="0">
                        <a:solidFill>
                          <a:srgbClr val="FFFFFF"/>
                        </a:solidFill>
                        <a:latin typeface="Open Sans"/>
                      </a:rPr>
                      <a:t>438</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AA44-4006-A493-AE3785372F4E}"/>
                </c:ext>
              </c:extLst>
            </c:dLbl>
            <c:dLbl>
              <c:idx val="13"/>
              <c:tx>
                <c:rich>
                  <a:bodyPr/>
                  <a:lstStyle/>
                  <a:p>
                    <a:r>
                      <a:rPr lang="en-US" sz="700" b="0" dirty="0">
                        <a:solidFill>
                          <a:srgbClr val="FFFFFF"/>
                        </a:solidFill>
                        <a:latin typeface="Open Sans"/>
                      </a:rPr>
                      <a:t>433</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AA44-4006-A493-AE3785372F4E}"/>
                </c:ext>
              </c:extLst>
            </c:dLbl>
            <c:dLbl>
              <c:idx val="14"/>
              <c:tx>
                <c:rich>
                  <a:bodyPr/>
                  <a:lstStyle/>
                  <a:p>
                    <a:r>
                      <a:rPr lang="en-US" sz="700" b="0" dirty="0">
                        <a:solidFill>
                          <a:srgbClr val="FFFFFF"/>
                        </a:solidFill>
                        <a:latin typeface="Open Sans"/>
                      </a:rPr>
                      <a:t>376</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AA44-4006-A493-AE3785372F4E}"/>
                </c:ext>
              </c:extLst>
            </c:dLbl>
            <c:dLbl>
              <c:idx val="15"/>
              <c:tx>
                <c:rich>
                  <a:bodyPr/>
                  <a:lstStyle/>
                  <a:p>
                    <a:r>
                      <a:rPr lang="en-US" sz="700" b="0" dirty="0">
                        <a:solidFill>
                          <a:srgbClr val="FFFFFF"/>
                        </a:solidFill>
                        <a:latin typeface="Open Sans"/>
                      </a:rPr>
                      <a:t>346</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AA44-4006-A493-AE3785372F4E}"/>
                </c:ext>
              </c:extLst>
            </c:dLbl>
            <c:dLbl>
              <c:idx val="16"/>
              <c:tx>
                <c:rich>
                  <a:bodyPr/>
                  <a:lstStyle/>
                  <a:p>
                    <a:r>
                      <a:rPr lang="en-US" sz="700" b="0" dirty="0">
                        <a:solidFill>
                          <a:srgbClr val="FFFFFF"/>
                        </a:solidFill>
                        <a:latin typeface="Open Sans"/>
                      </a:rPr>
                      <a:t>390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AA44-4006-A493-AE3785372F4E}"/>
                </c:ext>
              </c:extLst>
            </c:dLbl>
            <c:dLbl>
              <c:idx val="17"/>
              <c:tx>
                <c:rich>
                  <a:bodyPr/>
                  <a:lstStyle/>
                  <a:p>
                    <a:r>
                      <a:rPr lang="en-US" sz="700" b="0" dirty="0">
                        <a:solidFill>
                          <a:srgbClr val="FFFFFF"/>
                        </a:solidFill>
                        <a:latin typeface="Open Sans"/>
                      </a:rPr>
                      <a:t>379</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AA44-4006-A493-AE3785372F4E}"/>
                </c:ext>
              </c:extLst>
            </c:dLbl>
            <c:dLbl>
              <c:idx val="18"/>
              <c:tx>
                <c:rich>
                  <a:bodyPr/>
                  <a:lstStyle/>
                  <a:p>
                    <a:r>
                      <a:rPr lang="en-US" sz="700" b="0" dirty="0">
                        <a:solidFill>
                          <a:srgbClr val="FFFFFF"/>
                        </a:solidFill>
                        <a:latin typeface="Open Sans"/>
                      </a:rPr>
                      <a:t>106</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AA44-4006-A493-AE3785372F4E}"/>
                </c:ext>
              </c:extLst>
            </c:dLbl>
            <c:dLbl>
              <c:idx val="19"/>
              <c:tx>
                <c:rich>
                  <a:bodyPr/>
                  <a:lstStyle/>
                  <a:p>
                    <a:r>
                      <a:rPr lang="en-US" sz="700" b="0" dirty="0">
                        <a:solidFill>
                          <a:srgbClr val="FFFFFF"/>
                        </a:solidFill>
                        <a:latin typeface="Open Sans"/>
                      </a:rPr>
                      <a:t>107</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AA44-4006-A493-AE3785372F4E}"/>
                </c:ext>
              </c:extLst>
            </c:dLbl>
            <c:dLbl>
              <c:idx val="20"/>
              <c:tx>
                <c:rich>
                  <a:bodyPr/>
                  <a:lstStyle/>
                  <a:p>
                    <a:r>
                      <a:rPr lang="en-US" sz="700" b="0" dirty="0">
                        <a:solidFill>
                          <a:srgbClr val="FFFFFF"/>
                        </a:solidFill>
                        <a:latin typeface="Open Sans"/>
                      </a:rPr>
                      <a:t>99</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AA44-4006-A493-AE3785372F4E}"/>
                </c:ext>
              </c:extLst>
            </c:dLbl>
            <c:dLbl>
              <c:idx val="21"/>
              <c:tx>
                <c:rich>
                  <a:bodyPr/>
                  <a:lstStyle/>
                  <a:p>
                    <a:r>
                      <a:rPr lang="en-US" sz="700" b="0" dirty="0">
                        <a:solidFill>
                          <a:srgbClr val="FFFFFF"/>
                        </a:solidFill>
                        <a:latin typeface="Open Sans"/>
                      </a:rPr>
                      <a:t>85</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AA44-4006-A493-AE3785372F4E}"/>
                </c:ext>
              </c:extLst>
            </c:dLbl>
            <c:dLbl>
              <c:idx val="22"/>
              <c:tx>
                <c:rich>
                  <a:bodyPr/>
                  <a:lstStyle/>
                  <a:p>
                    <a:r>
                      <a:rPr lang="en-US" sz="700" b="0" dirty="0">
                        <a:solidFill>
                          <a:srgbClr val="FFFFFF"/>
                        </a:solidFill>
                        <a:latin typeface="Open Sans"/>
                      </a:rPr>
                      <a:t>75</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AA44-4006-A493-AE3785372F4E}"/>
                </c:ext>
              </c:extLst>
            </c:dLbl>
            <c:dLbl>
              <c:idx val="23"/>
              <c:tx>
                <c:rich>
                  <a:bodyPr/>
                  <a:lstStyle/>
                  <a:p>
                    <a:r>
                      <a:rPr lang="en-US" sz="700" b="0" dirty="0">
                        <a:solidFill>
                          <a:srgbClr val="FFFFFF"/>
                        </a:solidFill>
                        <a:latin typeface="Open Sans"/>
                      </a:rPr>
                      <a:t>76</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AA44-4006-A493-AE3785372F4E}"/>
                </c:ext>
              </c:extLst>
            </c:dLbl>
            <c:dLbl>
              <c:idx val="24"/>
              <c:tx>
                <c:rich>
                  <a:bodyPr/>
                  <a:lstStyle/>
                  <a:p>
                    <a:r>
                      <a:rPr lang="en-US" sz="700" b="0" dirty="0">
                        <a:solidFill>
                          <a:srgbClr val="FFFFFF"/>
                        </a:solidFill>
                        <a:latin typeface="Open Sans"/>
                      </a:rPr>
                      <a:t>594</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AA44-4006-A493-AE3785372F4E}"/>
                </c:ext>
              </c:extLst>
            </c:dLbl>
            <c:dLbl>
              <c:idx val="25"/>
              <c:tx>
                <c:rich>
                  <a:bodyPr/>
                  <a:lstStyle/>
                  <a:p>
                    <a:r>
                      <a:rPr lang="en-US" sz="700" b="0" dirty="0">
                        <a:solidFill>
                          <a:srgbClr val="FFFFFF"/>
                        </a:solidFill>
                        <a:latin typeface="Open Sans"/>
                      </a:rPr>
                      <a:t>612</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AA44-4006-A493-AE3785372F4E}"/>
                </c:ext>
              </c:extLst>
            </c:dLbl>
            <c:dLbl>
              <c:idx val="26"/>
              <c:tx>
                <c:rich>
                  <a:bodyPr/>
                  <a:lstStyle/>
                  <a:p>
                    <a:r>
                      <a:rPr lang="en-US" sz="700" b="0" dirty="0">
                        <a:solidFill>
                          <a:srgbClr val="FFFFFF"/>
                        </a:solidFill>
                        <a:latin typeface="Open Sans"/>
                      </a:rPr>
                      <a:t>573</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AA44-4006-A493-AE3785372F4E}"/>
                </c:ext>
              </c:extLst>
            </c:dLbl>
            <c:dLbl>
              <c:idx val="27"/>
              <c:tx>
                <c:rich>
                  <a:bodyPr/>
                  <a:lstStyle/>
                  <a:p>
                    <a:r>
                      <a:rPr lang="en-US" sz="700" b="0" dirty="0">
                        <a:solidFill>
                          <a:srgbClr val="FFFFFF"/>
                        </a:solidFill>
                        <a:latin typeface="Open Sans"/>
                      </a:rPr>
                      <a:t>460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AA44-4006-A493-AE3785372F4E}"/>
                </c:ext>
              </c:extLst>
            </c:dLbl>
            <c:dLbl>
              <c:idx val="28"/>
              <c:tx>
                <c:rich>
                  <a:bodyPr/>
                  <a:lstStyle/>
                  <a:p>
                    <a:r>
                      <a:rPr lang="en-US" sz="700" b="0" dirty="0">
                        <a:solidFill>
                          <a:srgbClr val="FFFFFF"/>
                        </a:solidFill>
                        <a:latin typeface="Open Sans"/>
                      </a:rPr>
                      <a:t>579</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AA44-4006-A493-AE3785372F4E}"/>
                </c:ext>
              </c:extLst>
            </c:dLbl>
            <c:dLbl>
              <c:idx val="29"/>
              <c:tx>
                <c:rich>
                  <a:bodyPr/>
                  <a:lstStyle/>
                  <a:p>
                    <a:r>
                      <a:rPr lang="en-US" sz="700" b="0" dirty="0">
                        <a:solidFill>
                          <a:srgbClr val="FFFFFF"/>
                        </a:solidFill>
                        <a:latin typeface="Open Sans"/>
                      </a:rPr>
                      <a:t>474</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AA44-4006-A493-AE3785372F4E}"/>
                </c:ext>
              </c:extLst>
            </c:dLbl>
            <c:numFmt formatCode="General" sourceLinked="0"/>
            <c:spPr>
              <a:noFill/>
              <a:ln>
                <a:noFill/>
              </a:ln>
            </c:spPr>
            <c:txPr>
              <a:bodyPr/>
              <a:lstStyle/>
              <a:p>
                <a:pPr>
                  <a:defRPr sz="700" b="0">
                    <a:solidFill>
                      <a:srgbClr val="FFFFFF"/>
                    </a:solidFill>
                    <a:latin typeface="Open San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Sheet1!$A$2:$B$31</c:f>
              <c:strCache>
                <c:ptCount val="30"/>
                <c:pt idx="0">
                  <c:v>2020</c:v>
                </c:pt>
                <c:pt idx="1">
                  <c:v>2021</c:v>
                </c:pt>
                <c:pt idx="2">
                  <c:v>2022</c:v>
                </c:pt>
                <c:pt idx="3">
                  <c:v>2023</c:v>
                </c:pt>
                <c:pt idx="4">
                  <c:v>2024</c:v>
                </c:pt>
                <c:pt idx="5">
                  <c:v>2025</c:v>
                </c:pt>
                <c:pt idx="6">
                  <c:v>2020</c:v>
                </c:pt>
                <c:pt idx="7">
                  <c:v>2021</c:v>
                </c:pt>
                <c:pt idx="8">
                  <c:v>2022</c:v>
                </c:pt>
                <c:pt idx="9">
                  <c:v>2023</c:v>
                </c:pt>
                <c:pt idx="10">
                  <c:v>2024</c:v>
                </c:pt>
                <c:pt idx="11">
                  <c:v>2025</c:v>
                </c:pt>
                <c:pt idx="12">
                  <c:v>2020</c:v>
                </c:pt>
                <c:pt idx="13">
                  <c:v>2021</c:v>
                </c:pt>
                <c:pt idx="14">
                  <c:v>2022</c:v>
                </c:pt>
                <c:pt idx="15">
                  <c:v>2023</c:v>
                </c:pt>
                <c:pt idx="16">
                  <c:v>2024</c:v>
                </c:pt>
                <c:pt idx="17">
                  <c:v>2025</c:v>
                </c:pt>
                <c:pt idx="18">
                  <c:v>2020</c:v>
                </c:pt>
                <c:pt idx="19">
                  <c:v>2021</c:v>
                </c:pt>
                <c:pt idx="20">
                  <c:v>2022</c:v>
                </c:pt>
                <c:pt idx="21">
                  <c:v>2023</c:v>
                </c:pt>
                <c:pt idx="22">
                  <c:v>2024</c:v>
                </c:pt>
                <c:pt idx="23">
                  <c:v>2025</c:v>
                </c:pt>
                <c:pt idx="24">
                  <c:v>2020</c:v>
                </c:pt>
                <c:pt idx="25">
                  <c:v>2021</c:v>
                </c:pt>
                <c:pt idx="26">
                  <c:v>2022</c:v>
                </c:pt>
                <c:pt idx="27">
                  <c:v>2023</c:v>
                </c:pt>
                <c:pt idx="28">
                  <c:v>2024</c:v>
                </c:pt>
                <c:pt idx="29">
                  <c:v>2025</c:v>
                </c:pt>
              </c:strCache>
            </c:strRef>
          </c:cat>
          <c:val>
            <c:numRef>
              <c:f>Sheet1!$C$2:$C$31</c:f>
              <c:numCache>
                <c:formatCode>General</c:formatCode>
                <c:ptCount val="30"/>
                <c:pt idx="0">
                  <c:v>82</c:v>
                </c:pt>
                <c:pt idx="1">
                  <c:v>83</c:v>
                </c:pt>
                <c:pt idx="2">
                  <c:v>85</c:v>
                </c:pt>
                <c:pt idx="3">
                  <c:v>85</c:v>
                </c:pt>
                <c:pt idx="4">
                  <c:v>84</c:v>
                </c:pt>
                <c:pt idx="5">
                  <c:v>76</c:v>
                </c:pt>
                <c:pt idx="6">
                  <c:v>29</c:v>
                </c:pt>
                <c:pt idx="7">
                  <c:v>31</c:v>
                </c:pt>
                <c:pt idx="8">
                  <c:v>27</c:v>
                </c:pt>
                <c:pt idx="9">
                  <c:v>28</c:v>
                </c:pt>
                <c:pt idx="10">
                  <c:v>29</c:v>
                </c:pt>
                <c:pt idx="11">
                  <c:v>25</c:v>
                </c:pt>
                <c:pt idx="12">
                  <c:v>47</c:v>
                </c:pt>
                <c:pt idx="13">
                  <c:v>44</c:v>
                </c:pt>
                <c:pt idx="14">
                  <c:v>45</c:v>
                </c:pt>
                <c:pt idx="15">
                  <c:v>42</c:v>
                </c:pt>
                <c:pt idx="16">
                  <c:v>42</c:v>
                </c:pt>
                <c:pt idx="17">
                  <c:v>38</c:v>
                </c:pt>
                <c:pt idx="18">
                  <c:v>54</c:v>
                </c:pt>
                <c:pt idx="19">
                  <c:v>47</c:v>
                </c:pt>
                <c:pt idx="20">
                  <c:v>50</c:v>
                </c:pt>
                <c:pt idx="21">
                  <c:v>43</c:v>
                </c:pt>
                <c:pt idx="22">
                  <c:v>39</c:v>
                </c:pt>
                <c:pt idx="23">
                  <c:v>44</c:v>
                </c:pt>
                <c:pt idx="24">
                  <c:v>73</c:v>
                </c:pt>
                <c:pt idx="25">
                  <c:v>78</c:v>
                </c:pt>
                <c:pt idx="26">
                  <c:v>73</c:v>
                </c:pt>
                <c:pt idx="27">
                  <c:v>67</c:v>
                </c:pt>
                <c:pt idx="28">
                  <c:v>72</c:v>
                </c:pt>
                <c:pt idx="29">
                  <c:v>65</c:v>
                </c:pt>
              </c:numCache>
            </c:numRef>
          </c:val>
          <c:extLst>
            <c:ext xmlns:c14="http://schemas.microsoft.com/office/drawing/2007/8/2/chart" uri="{6F2FDCE9-48DA-4B69-8628-5D25D57E5C99}">
              <c14:invertSolidFillFmt>
                <c14:spPr xmlns:c14="http://schemas.microsoft.com/office/drawing/2007/8/2/chart">
                  <a:solidFill>
                    <a:srgbClr val="FFFFFF"/>
                  </a:solidFill>
                  <a:ln>
                    <a:noFill/>
                  </a:ln>
                </c14:spPr>
              </c14:invertSolidFillFmt>
            </c:ext>
            <c:ext xmlns:c16="http://schemas.microsoft.com/office/drawing/2014/chart" uri="{C3380CC4-5D6E-409C-BE32-E72D297353CC}">
              <c16:uniqueId val="{00000000-70A8-4013-9C20-B0D6981D6FAF}"/>
            </c:ext>
          </c:extLst>
        </c:ser>
        <c:ser>
          <c:idx val="1"/>
          <c:order val="1"/>
          <c:tx>
            <c:strRef>
              <c:f>Sheet1!$D$1</c:f>
              <c:strCache>
                <c:ptCount val="1"/>
                <c:pt idx="0">
                  <c:v>Foreign National</c:v>
                </c:pt>
              </c:strCache>
            </c:strRef>
          </c:tx>
          <c:spPr>
            <a:solidFill>
              <a:srgbClr val="D3B34E"/>
            </a:solidFill>
            <a:ln>
              <a:noFill/>
            </a:ln>
          </c:spPr>
          <c:invertIfNegative val="1"/>
          <c:dLbls>
            <c:dLbl>
              <c:idx val="0"/>
              <c:tx>
                <c:rich>
                  <a:bodyPr/>
                  <a:lstStyle/>
                  <a:p>
                    <a:r>
                      <a:rPr lang="en-US" sz="700" b="0" dirty="0">
                        <a:solidFill>
                          <a:srgbClr val="000000"/>
                        </a:solidFill>
                        <a:latin typeface="Open Sans"/>
                      </a:rPr>
                      <a:t>60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AA44-4006-A493-AE3785372F4E}"/>
                </c:ext>
              </c:extLst>
            </c:dLbl>
            <c:dLbl>
              <c:idx val="1"/>
              <c:tx>
                <c:rich>
                  <a:bodyPr/>
                  <a:lstStyle/>
                  <a:p>
                    <a:r>
                      <a:rPr lang="en-US" sz="700" b="0" dirty="0">
                        <a:solidFill>
                          <a:srgbClr val="000000"/>
                        </a:solidFill>
                        <a:latin typeface="Open Sans"/>
                      </a:rPr>
                      <a:t>66</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AA44-4006-A493-AE3785372F4E}"/>
                </c:ext>
              </c:extLst>
            </c:dLbl>
            <c:dLbl>
              <c:idx val="2"/>
              <c:tx>
                <c:rich>
                  <a:bodyPr/>
                  <a:lstStyle/>
                  <a:p>
                    <a:r>
                      <a:rPr lang="en-US" sz="700" b="0" dirty="0">
                        <a:solidFill>
                          <a:srgbClr val="000000"/>
                        </a:solidFill>
                        <a:latin typeface="Open Sans"/>
                      </a:rPr>
                      <a:t>51</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AA44-4006-A493-AE3785372F4E}"/>
                </c:ext>
              </c:extLst>
            </c:dLbl>
            <c:dLbl>
              <c:idx val="3"/>
              <c:tx>
                <c:rich>
                  <a:bodyPr/>
                  <a:lstStyle/>
                  <a:p>
                    <a:r>
                      <a:rPr lang="en-US" sz="700" b="0" dirty="0">
                        <a:solidFill>
                          <a:srgbClr val="000000"/>
                        </a:solidFill>
                        <a:latin typeface="Open Sans"/>
                      </a:rPr>
                      <a:t>52</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AA44-4006-A493-AE3785372F4E}"/>
                </c:ext>
              </c:extLst>
            </c:dLbl>
            <c:dLbl>
              <c:idx val="4"/>
              <c:tx>
                <c:rich>
                  <a:bodyPr/>
                  <a:lstStyle/>
                  <a:p>
                    <a:r>
                      <a:rPr lang="en-US" sz="700" b="0" dirty="0">
                        <a:solidFill>
                          <a:srgbClr val="000000"/>
                        </a:solidFill>
                        <a:latin typeface="Open Sans"/>
                      </a:rPr>
                      <a:t>57</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AA44-4006-A493-AE3785372F4E}"/>
                </c:ext>
              </c:extLst>
            </c:dLbl>
            <c:dLbl>
              <c:idx val="5"/>
              <c:tx>
                <c:rich>
                  <a:bodyPr/>
                  <a:lstStyle/>
                  <a:p>
                    <a:r>
                      <a:rPr lang="en-US" sz="700" b="0" dirty="0">
                        <a:solidFill>
                          <a:srgbClr val="000000"/>
                        </a:solidFill>
                        <a:latin typeface="Open Sans"/>
                      </a:rPr>
                      <a:t>52</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AA44-4006-A493-AE3785372F4E}"/>
                </c:ext>
              </c:extLst>
            </c:dLbl>
            <c:dLbl>
              <c:idx val="6"/>
              <c:tx>
                <c:rich>
                  <a:bodyPr/>
                  <a:lstStyle/>
                  <a:p>
                    <a:r>
                      <a:rPr lang="en-US" sz="700" b="0" dirty="0">
                        <a:solidFill>
                          <a:srgbClr val="000000"/>
                        </a:solidFill>
                        <a:latin typeface="Open Sans"/>
                      </a:rPr>
                      <a:t>104</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AA44-4006-A493-AE3785372F4E}"/>
                </c:ext>
              </c:extLst>
            </c:dLbl>
            <c:dLbl>
              <c:idx val="7"/>
              <c:tx>
                <c:rich>
                  <a:bodyPr/>
                  <a:lstStyle/>
                  <a:p>
                    <a:r>
                      <a:rPr lang="en-US" sz="700" b="0" dirty="0">
                        <a:solidFill>
                          <a:srgbClr val="000000"/>
                        </a:solidFill>
                        <a:latin typeface="Open Sans"/>
                      </a:rPr>
                      <a:t>123</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AA44-4006-A493-AE3785372F4E}"/>
                </c:ext>
              </c:extLst>
            </c:dLbl>
            <c:dLbl>
              <c:idx val="8"/>
              <c:tx>
                <c:rich>
                  <a:bodyPr/>
                  <a:lstStyle/>
                  <a:p>
                    <a:r>
                      <a:rPr lang="en-US" sz="700" b="0" dirty="0">
                        <a:solidFill>
                          <a:srgbClr val="000000"/>
                        </a:solidFill>
                        <a:latin typeface="Open Sans"/>
                      </a:rPr>
                      <a:t>111</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AA44-4006-A493-AE3785372F4E}"/>
                </c:ext>
              </c:extLst>
            </c:dLbl>
            <c:dLbl>
              <c:idx val="9"/>
              <c:tx>
                <c:rich>
                  <a:bodyPr/>
                  <a:lstStyle/>
                  <a:p>
                    <a:r>
                      <a:rPr lang="en-US" sz="700" b="0" dirty="0">
                        <a:solidFill>
                          <a:srgbClr val="000000"/>
                        </a:solidFill>
                        <a:latin typeface="Open Sans"/>
                      </a:rPr>
                      <a:t>111</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AA44-4006-A493-AE3785372F4E}"/>
                </c:ext>
              </c:extLst>
            </c:dLbl>
            <c:dLbl>
              <c:idx val="10"/>
              <c:tx>
                <c:rich>
                  <a:bodyPr/>
                  <a:lstStyle/>
                  <a:p>
                    <a:r>
                      <a:rPr lang="en-US" sz="700" b="0" dirty="0">
                        <a:solidFill>
                          <a:srgbClr val="000000"/>
                        </a:solidFill>
                        <a:latin typeface="Open Sans"/>
                      </a:rPr>
                      <a:t>121</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8-AA44-4006-A493-AE3785372F4E}"/>
                </c:ext>
              </c:extLst>
            </c:dLbl>
            <c:dLbl>
              <c:idx val="11"/>
              <c:tx>
                <c:rich>
                  <a:bodyPr/>
                  <a:lstStyle/>
                  <a:p>
                    <a:r>
                      <a:rPr lang="en-US" sz="700" b="0" dirty="0">
                        <a:solidFill>
                          <a:srgbClr val="000000"/>
                        </a:solidFill>
                        <a:latin typeface="Open Sans"/>
                      </a:rPr>
                      <a:t>104</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AA44-4006-A493-AE3785372F4E}"/>
                </c:ext>
              </c:extLst>
            </c:dLbl>
            <c:dLbl>
              <c:idx val="12"/>
              <c:tx>
                <c:rich>
                  <a:bodyPr/>
                  <a:lstStyle/>
                  <a:p>
                    <a:r>
                      <a:rPr lang="en-US" sz="700" b="0" dirty="0">
                        <a:solidFill>
                          <a:srgbClr val="000000"/>
                        </a:solidFill>
                        <a:latin typeface="Open Sans"/>
                      </a:rPr>
                      <a:t>423</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A-AA44-4006-A493-AE3785372F4E}"/>
                </c:ext>
              </c:extLst>
            </c:dLbl>
            <c:dLbl>
              <c:idx val="13"/>
              <c:tx>
                <c:rich>
                  <a:bodyPr/>
                  <a:lstStyle/>
                  <a:p>
                    <a:r>
                      <a:rPr lang="en-US" sz="700" b="0" dirty="0">
                        <a:solidFill>
                          <a:srgbClr val="000000"/>
                        </a:solidFill>
                        <a:latin typeface="Open Sans"/>
                      </a:rPr>
                      <a:t>462</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B-AA44-4006-A493-AE3785372F4E}"/>
                </c:ext>
              </c:extLst>
            </c:dLbl>
            <c:dLbl>
              <c:idx val="14"/>
              <c:tx>
                <c:rich>
                  <a:bodyPr/>
                  <a:lstStyle/>
                  <a:p>
                    <a:r>
                      <a:rPr lang="en-US" sz="700" b="0" dirty="0">
                        <a:solidFill>
                          <a:srgbClr val="000000"/>
                        </a:solidFill>
                        <a:latin typeface="Open Sans"/>
                      </a:rPr>
                      <a:t>373</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C-AA44-4006-A493-AE3785372F4E}"/>
                </c:ext>
              </c:extLst>
            </c:dLbl>
            <c:dLbl>
              <c:idx val="15"/>
              <c:tx>
                <c:rich>
                  <a:bodyPr/>
                  <a:lstStyle/>
                  <a:p>
                    <a:r>
                      <a:rPr lang="en-US" sz="700" b="0" dirty="0">
                        <a:solidFill>
                          <a:srgbClr val="000000"/>
                        </a:solidFill>
                        <a:latin typeface="Open Sans"/>
                      </a:rPr>
                      <a:t>391</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D-AA44-4006-A493-AE3785372F4E}"/>
                </c:ext>
              </c:extLst>
            </c:dLbl>
            <c:dLbl>
              <c:idx val="16"/>
              <c:tx>
                <c:rich>
                  <a:bodyPr/>
                  <a:lstStyle/>
                  <a:p>
                    <a:r>
                      <a:rPr lang="en-US" sz="700" b="0" dirty="0">
                        <a:solidFill>
                          <a:srgbClr val="000000"/>
                        </a:solidFill>
                        <a:latin typeface="Open Sans"/>
                      </a:rPr>
                      <a:t>430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E-AA44-4006-A493-AE3785372F4E}"/>
                </c:ext>
              </c:extLst>
            </c:dLbl>
            <c:dLbl>
              <c:idx val="17"/>
              <c:tx>
                <c:rich>
                  <a:bodyPr/>
                  <a:lstStyle/>
                  <a:p>
                    <a:r>
                      <a:rPr lang="en-US" sz="700" b="0" dirty="0">
                        <a:solidFill>
                          <a:srgbClr val="000000"/>
                        </a:solidFill>
                        <a:latin typeface="Open Sans"/>
                      </a:rPr>
                      <a:t>412</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F-AA44-4006-A493-AE3785372F4E}"/>
                </c:ext>
              </c:extLst>
            </c:dLbl>
            <c:dLbl>
              <c:idx val="18"/>
              <c:tx>
                <c:rich>
                  <a:bodyPr/>
                  <a:lstStyle/>
                  <a:p>
                    <a:r>
                      <a:rPr lang="en-US" sz="700" b="0" dirty="0">
                        <a:solidFill>
                          <a:srgbClr val="000000"/>
                        </a:solidFill>
                        <a:latin typeface="Open Sans"/>
                      </a:rPr>
                      <a:t>58</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0-AA44-4006-A493-AE3785372F4E}"/>
                </c:ext>
              </c:extLst>
            </c:dLbl>
            <c:dLbl>
              <c:idx val="19"/>
              <c:tx>
                <c:rich>
                  <a:bodyPr/>
                  <a:lstStyle/>
                  <a:p>
                    <a:r>
                      <a:rPr lang="en-US" sz="700" b="0" dirty="0">
                        <a:solidFill>
                          <a:srgbClr val="000000"/>
                        </a:solidFill>
                        <a:latin typeface="Open Sans"/>
                      </a:rPr>
                      <a:t>67</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1-AA44-4006-A493-AE3785372F4E}"/>
                </c:ext>
              </c:extLst>
            </c:dLbl>
            <c:dLbl>
              <c:idx val="20"/>
              <c:tx>
                <c:rich>
                  <a:bodyPr/>
                  <a:lstStyle/>
                  <a:p>
                    <a:r>
                      <a:rPr lang="en-US" sz="700" b="0" dirty="0">
                        <a:solidFill>
                          <a:srgbClr val="000000"/>
                        </a:solidFill>
                        <a:latin typeface="Open Sans"/>
                      </a:rPr>
                      <a:t>59</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2-AA44-4006-A493-AE3785372F4E}"/>
                </c:ext>
              </c:extLst>
            </c:dLbl>
            <c:dLbl>
              <c:idx val="21"/>
              <c:tx>
                <c:rich>
                  <a:bodyPr/>
                  <a:lstStyle/>
                  <a:p>
                    <a:r>
                      <a:rPr lang="en-US" sz="700" b="0" dirty="0">
                        <a:solidFill>
                          <a:srgbClr val="000000"/>
                        </a:solidFill>
                        <a:latin typeface="Open Sans"/>
                      </a:rPr>
                      <a:t>66</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3-AA44-4006-A493-AE3785372F4E}"/>
                </c:ext>
              </c:extLst>
            </c:dLbl>
            <c:dLbl>
              <c:idx val="22"/>
              <c:tx>
                <c:rich>
                  <a:bodyPr/>
                  <a:lstStyle/>
                  <a:p>
                    <a:r>
                      <a:rPr lang="en-US" sz="700" b="0" dirty="0">
                        <a:solidFill>
                          <a:srgbClr val="000000"/>
                        </a:solidFill>
                        <a:latin typeface="Open Sans"/>
                      </a:rPr>
                      <a:t>63</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4-AA44-4006-A493-AE3785372F4E}"/>
                </c:ext>
              </c:extLst>
            </c:dLbl>
            <c:dLbl>
              <c:idx val="23"/>
              <c:tx>
                <c:rich>
                  <a:bodyPr/>
                  <a:lstStyle/>
                  <a:p>
                    <a:r>
                      <a:rPr lang="en-US" sz="700" b="0" dirty="0">
                        <a:solidFill>
                          <a:srgbClr val="000000"/>
                        </a:solidFill>
                        <a:latin typeface="Open Sans"/>
                      </a:rPr>
                      <a:t>54</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5-AA44-4006-A493-AE3785372F4E}"/>
                </c:ext>
              </c:extLst>
            </c:dLbl>
            <c:dLbl>
              <c:idx val="24"/>
              <c:tx>
                <c:rich>
                  <a:bodyPr/>
                  <a:lstStyle/>
                  <a:p>
                    <a:r>
                      <a:rPr lang="en-US" sz="700" b="0" dirty="0">
                        <a:solidFill>
                          <a:srgbClr val="000000"/>
                        </a:solidFill>
                        <a:latin typeface="Open Sans"/>
                      </a:rPr>
                      <a:t>31</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6-AA44-4006-A493-AE3785372F4E}"/>
                </c:ext>
              </c:extLst>
            </c:dLbl>
            <c:dLbl>
              <c:idx val="25"/>
              <c:tx>
                <c:rich>
                  <a:bodyPr/>
                  <a:lstStyle/>
                  <a:p>
                    <a:r>
                      <a:rPr lang="en-US" sz="700" b="0" dirty="0">
                        <a:solidFill>
                          <a:srgbClr val="000000"/>
                        </a:solidFill>
                        <a:latin typeface="Open Sans"/>
                      </a:rPr>
                      <a:t>27</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7-AA44-4006-A493-AE3785372F4E}"/>
                </c:ext>
              </c:extLst>
            </c:dLbl>
            <c:dLbl>
              <c:idx val="26"/>
              <c:tx>
                <c:rich>
                  <a:bodyPr/>
                  <a:lstStyle/>
                  <a:p>
                    <a:r>
                      <a:rPr lang="en-US" sz="700" b="0" dirty="0">
                        <a:solidFill>
                          <a:srgbClr val="000000"/>
                        </a:solidFill>
                        <a:latin typeface="Open Sans"/>
                      </a:rPr>
                      <a:t>23</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8-AA44-4006-A493-AE3785372F4E}"/>
                </c:ext>
              </c:extLst>
            </c:dLbl>
            <c:dLbl>
              <c:idx val="27"/>
              <c:tx>
                <c:rich>
                  <a:bodyPr/>
                  <a:lstStyle/>
                  <a:p>
                    <a:r>
                      <a:rPr lang="en-US" sz="700" b="0" dirty="0">
                        <a:solidFill>
                          <a:srgbClr val="000000"/>
                        </a:solidFill>
                        <a:latin typeface="Open Sans"/>
                      </a:rPr>
                      <a:t>27</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9-AA44-4006-A493-AE3785372F4E}"/>
                </c:ext>
              </c:extLst>
            </c:dLbl>
            <c:dLbl>
              <c:idx val="28"/>
              <c:tx>
                <c:rich>
                  <a:bodyPr/>
                  <a:lstStyle/>
                  <a:p>
                    <a:r>
                      <a:rPr lang="en-US" sz="700" b="0" dirty="0">
                        <a:solidFill>
                          <a:srgbClr val="000000"/>
                        </a:solidFill>
                        <a:latin typeface="Open Sans"/>
                      </a:rPr>
                      <a:t>46</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A-AA44-4006-A493-AE3785372F4E}"/>
                </c:ext>
              </c:extLst>
            </c:dLbl>
            <c:dLbl>
              <c:idx val="29"/>
              <c:tx>
                <c:rich>
                  <a:bodyPr/>
                  <a:lstStyle/>
                  <a:p>
                    <a:r>
                      <a:rPr lang="en-US" sz="700" b="0" dirty="0">
                        <a:solidFill>
                          <a:srgbClr val="000000"/>
                        </a:solidFill>
                        <a:latin typeface="Open Sans"/>
                      </a:rPr>
                      <a:t>41</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B-AA44-4006-A493-AE3785372F4E}"/>
                </c:ext>
              </c:extLst>
            </c:dLbl>
            <c:numFmt formatCode="General" sourceLinked="0"/>
            <c:spPr>
              <a:noFill/>
              <a:ln>
                <a:noFill/>
              </a:ln>
            </c:spPr>
            <c:txPr>
              <a:bodyPr/>
              <a:lstStyle/>
              <a:p>
                <a:pPr>
                  <a:defRPr sz="700" b="0">
                    <a:solidFill>
                      <a:srgbClr val="FFFFFF"/>
                    </a:solidFill>
                    <a:latin typeface="Open San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Sheet1!$A$2:$B$31</c:f>
              <c:strCache>
                <c:ptCount val="30"/>
                <c:pt idx="0">
                  <c:v>2020</c:v>
                </c:pt>
                <c:pt idx="1">
                  <c:v>2021</c:v>
                </c:pt>
                <c:pt idx="2">
                  <c:v>2022</c:v>
                </c:pt>
                <c:pt idx="3">
                  <c:v>2023</c:v>
                </c:pt>
                <c:pt idx="4">
                  <c:v>2024</c:v>
                </c:pt>
                <c:pt idx="5">
                  <c:v>2025</c:v>
                </c:pt>
                <c:pt idx="6">
                  <c:v>2020</c:v>
                </c:pt>
                <c:pt idx="7">
                  <c:v>2021</c:v>
                </c:pt>
                <c:pt idx="8">
                  <c:v>2022</c:v>
                </c:pt>
                <c:pt idx="9">
                  <c:v>2023</c:v>
                </c:pt>
                <c:pt idx="10">
                  <c:v>2024</c:v>
                </c:pt>
                <c:pt idx="11">
                  <c:v>2025</c:v>
                </c:pt>
                <c:pt idx="12">
                  <c:v>2020</c:v>
                </c:pt>
                <c:pt idx="13">
                  <c:v>2021</c:v>
                </c:pt>
                <c:pt idx="14">
                  <c:v>2022</c:v>
                </c:pt>
                <c:pt idx="15">
                  <c:v>2023</c:v>
                </c:pt>
                <c:pt idx="16">
                  <c:v>2024</c:v>
                </c:pt>
                <c:pt idx="17">
                  <c:v>2025</c:v>
                </c:pt>
                <c:pt idx="18">
                  <c:v>2020</c:v>
                </c:pt>
                <c:pt idx="19">
                  <c:v>2021</c:v>
                </c:pt>
                <c:pt idx="20">
                  <c:v>2022</c:v>
                </c:pt>
                <c:pt idx="21">
                  <c:v>2023</c:v>
                </c:pt>
                <c:pt idx="22">
                  <c:v>2024</c:v>
                </c:pt>
                <c:pt idx="23">
                  <c:v>2025</c:v>
                </c:pt>
                <c:pt idx="24">
                  <c:v>2020</c:v>
                </c:pt>
                <c:pt idx="25">
                  <c:v>2021</c:v>
                </c:pt>
                <c:pt idx="26">
                  <c:v>2022</c:v>
                </c:pt>
                <c:pt idx="27">
                  <c:v>2023</c:v>
                </c:pt>
                <c:pt idx="28">
                  <c:v>2024</c:v>
                </c:pt>
                <c:pt idx="29">
                  <c:v>2025</c:v>
                </c:pt>
              </c:strCache>
            </c:strRef>
          </c:cat>
          <c:val>
            <c:numRef>
              <c:f>Sheet1!$D$2:$D$31</c:f>
              <c:numCache>
                <c:formatCode>General</c:formatCode>
                <c:ptCount val="30"/>
                <c:pt idx="0">
                  <c:v>11</c:v>
                </c:pt>
                <c:pt idx="1">
                  <c:v>10</c:v>
                </c:pt>
                <c:pt idx="2">
                  <c:v>9</c:v>
                </c:pt>
                <c:pt idx="3">
                  <c:v>8</c:v>
                </c:pt>
                <c:pt idx="4">
                  <c:v>9</c:v>
                </c:pt>
                <c:pt idx="5">
                  <c:v>7</c:v>
                </c:pt>
                <c:pt idx="6">
                  <c:v>59</c:v>
                </c:pt>
                <c:pt idx="7">
                  <c:v>61</c:v>
                </c:pt>
                <c:pt idx="8">
                  <c:v>63</c:v>
                </c:pt>
                <c:pt idx="9">
                  <c:v>64</c:v>
                </c:pt>
                <c:pt idx="10">
                  <c:v>61</c:v>
                </c:pt>
                <c:pt idx="11">
                  <c:v>49</c:v>
                </c:pt>
                <c:pt idx="12">
                  <c:v>45</c:v>
                </c:pt>
                <c:pt idx="13">
                  <c:v>47</c:v>
                </c:pt>
                <c:pt idx="14">
                  <c:v>44</c:v>
                </c:pt>
                <c:pt idx="15">
                  <c:v>47</c:v>
                </c:pt>
                <c:pt idx="16">
                  <c:v>46</c:v>
                </c:pt>
                <c:pt idx="17">
                  <c:v>41</c:v>
                </c:pt>
                <c:pt idx="18">
                  <c:v>30</c:v>
                </c:pt>
                <c:pt idx="19">
                  <c:v>30</c:v>
                </c:pt>
                <c:pt idx="20">
                  <c:v>30</c:v>
                </c:pt>
                <c:pt idx="21">
                  <c:v>33</c:v>
                </c:pt>
                <c:pt idx="22">
                  <c:v>33</c:v>
                </c:pt>
                <c:pt idx="23">
                  <c:v>31</c:v>
                </c:pt>
                <c:pt idx="24">
                  <c:v>4</c:v>
                </c:pt>
                <c:pt idx="25">
                  <c:v>3</c:v>
                </c:pt>
                <c:pt idx="26">
                  <c:v>3</c:v>
                </c:pt>
                <c:pt idx="27">
                  <c:v>4</c:v>
                </c:pt>
                <c:pt idx="28">
                  <c:v>6</c:v>
                </c:pt>
                <c:pt idx="29">
                  <c:v>5</c:v>
                </c:pt>
              </c:numCache>
            </c:numRef>
          </c:val>
          <c:extLst>
            <c:ext xmlns:c14="http://schemas.microsoft.com/office/drawing/2007/8/2/chart" uri="{6F2FDCE9-48DA-4B69-8628-5D25D57E5C99}">
              <c14:invertSolidFillFmt>
                <c14:spPr xmlns:c14="http://schemas.microsoft.com/office/drawing/2007/8/2/chart">
                  <a:solidFill>
                    <a:srgbClr val="FFFFFF"/>
                  </a:solidFill>
                  <a:ln>
                    <a:noFill/>
                  </a:ln>
                </c14:spPr>
              </c14:invertSolidFillFmt>
            </c:ext>
            <c:ext xmlns:c16="http://schemas.microsoft.com/office/drawing/2014/chart" uri="{C3380CC4-5D6E-409C-BE32-E72D297353CC}">
              <c16:uniqueId val="{00000001-70A8-4013-9C20-B0D6981D6FAF}"/>
            </c:ext>
          </c:extLst>
        </c:ser>
        <c:ser>
          <c:idx val="2"/>
          <c:order val="2"/>
          <c:tx>
            <c:strRef>
              <c:f>Sheet1!$E$1</c:f>
              <c:strCache>
                <c:ptCount val="1"/>
                <c:pt idx="0">
                  <c:v>Not Reported</c:v>
                </c:pt>
              </c:strCache>
            </c:strRef>
          </c:tx>
          <c:spPr>
            <a:solidFill>
              <a:srgbClr val="AAAAAA"/>
            </a:solidFill>
            <a:ln>
              <a:noFill/>
            </a:ln>
          </c:spPr>
          <c:invertIfNegative val="1"/>
          <c:dLbls>
            <c:dLbl>
              <c:idx val="0"/>
              <c:tx>
                <c:rich>
                  <a:bodyPr/>
                  <a:lstStyle/>
                  <a:p>
                    <a:r>
                      <a:rPr lang="en-US" sz="700" b="0" dirty="0">
                        <a:solidFill>
                          <a:srgbClr val="000000"/>
                        </a:solidFill>
                        <a:latin typeface="Open Sans"/>
                      </a:rPr>
                      <a:t>41</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C-AA44-4006-A493-AE3785372F4E}"/>
                </c:ext>
              </c:extLst>
            </c:dLbl>
            <c:dLbl>
              <c:idx val="1"/>
              <c:tx>
                <c:rich>
                  <a:bodyPr/>
                  <a:lstStyle/>
                  <a:p>
                    <a:r>
                      <a:rPr lang="en-US" sz="700" b="0" dirty="0">
                        <a:solidFill>
                          <a:srgbClr val="000000"/>
                        </a:solidFill>
                        <a:latin typeface="Open Sans"/>
                      </a:rPr>
                      <a:t>51</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D-AA44-4006-A493-AE3785372F4E}"/>
                </c:ext>
              </c:extLst>
            </c:dLbl>
            <c:dLbl>
              <c:idx val="2"/>
              <c:tx>
                <c:rich>
                  <a:bodyPr/>
                  <a:lstStyle/>
                  <a:p>
                    <a:r>
                      <a:rPr lang="en-US" sz="700" b="0" dirty="0">
                        <a:solidFill>
                          <a:srgbClr val="000000"/>
                        </a:solidFill>
                        <a:latin typeface="Open Sans"/>
                      </a:rPr>
                      <a:t>37</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E-AA44-4006-A493-AE3785372F4E}"/>
                </c:ext>
              </c:extLst>
            </c:dLbl>
            <c:dLbl>
              <c:idx val="3"/>
              <c:tx>
                <c:rich>
                  <a:bodyPr/>
                  <a:lstStyle/>
                  <a:p>
                    <a:r>
                      <a:rPr lang="en-US" sz="700" b="0" dirty="0">
                        <a:solidFill>
                          <a:srgbClr val="000000"/>
                        </a:solidFill>
                        <a:latin typeface="Open Sans"/>
                      </a:rPr>
                      <a:t>48</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F-AA44-4006-A493-AE3785372F4E}"/>
                </c:ext>
              </c:extLst>
            </c:dLbl>
            <c:dLbl>
              <c:idx val="4"/>
              <c:tx>
                <c:rich>
                  <a:bodyPr/>
                  <a:lstStyle/>
                  <a:p>
                    <a:r>
                      <a:rPr lang="en-US" sz="700" b="0" dirty="0">
                        <a:solidFill>
                          <a:srgbClr val="000000"/>
                        </a:solidFill>
                        <a:latin typeface="Open Sans"/>
                      </a:rPr>
                      <a:t>46</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0-AA44-4006-A493-AE3785372F4E}"/>
                </c:ext>
              </c:extLst>
            </c:dLbl>
            <c:dLbl>
              <c:idx val="5"/>
              <c:tx>
                <c:rich>
                  <a:bodyPr/>
                  <a:lstStyle/>
                  <a:p>
                    <a:r>
                      <a:rPr lang="en-US" sz="700" b="0" dirty="0">
                        <a:solidFill>
                          <a:srgbClr val="000000"/>
                        </a:solidFill>
                        <a:latin typeface="Open Sans"/>
                      </a:rPr>
                      <a:t>128</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1-AA44-4006-A493-AE3785372F4E}"/>
                </c:ext>
              </c:extLst>
            </c:dLbl>
            <c:dLbl>
              <c:idx val="6"/>
              <c:tx>
                <c:rich>
                  <a:bodyPr/>
                  <a:lstStyle/>
                  <a:p>
                    <a:r>
                      <a:rPr lang="en-US" sz="700" b="0" dirty="0">
                        <a:solidFill>
                          <a:srgbClr val="000000"/>
                        </a:solidFill>
                        <a:latin typeface="Open Sans"/>
                      </a:rPr>
                      <a:t>21</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2-AA44-4006-A493-AE3785372F4E}"/>
                </c:ext>
              </c:extLst>
            </c:dLbl>
            <c:dLbl>
              <c:idx val="7"/>
              <c:tx>
                <c:rich>
                  <a:bodyPr/>
                  <a:lstStyle/>
                  <a:p>
                    <a:r>
                      <a:rPr lang="en-US" sz="700" b="0" dirty="0">
                        <a:solidFill>
                          <a:srgbClr val="000000"/>
                        </a:solidFill>
                        <a:latin typeface="Open Sans"/>
                      </a:rPr>
                      <a:t>17</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3-AA44-4006-A493-AE3785372F4E}"/>
                </c:ext>
              </c:extLst>
            </c:dLbl>
            <c:dLbl>
              <c:idx val="8"/>
              <c:tx>
                <c:rich>
                  <a:bodyPr/>
                  <a:lstStyle/>
                  <a:p>
                    <a:r>
                      <a:rPr lang="en-US" sz="700" b="0" dirty="0">
                        <a:solidFill>
                          <a:srgbClr val="000000"/>
                        </a:solidFill>
                        <a:latin typeface="Open Sans"/>
                      </a:rPr>
                      <a:t>18</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4-AA44-4006-A493-AE3785372F4E}"/>
                </c:ext>
              </c:extLst>
            </c:dLbl>
            <c:dLbl>
              <c:idx val="9"/>
              <c:tx>
                <c:rich>
                  <a:bodyPr/>
                  <a:lstStyle/>
                  <a:p>
                    <a:r>
                      <a:rPr lang="en-US" sz="700" b="0" dirty="0">
                        <a:solidFill>
                          <a:srgbClr val="000000"/>
                        </a:solidFill>
                        <a:latin typeface="Open Sans"/>
                      </a:rPr>
                      <a:t>14</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5-AA44-4006-A493-AE3785372F4E}"/>
                </c:ext>
              </c:extLst>
            </c:dLbl>
            <c:dLbl>
              <c:idx val="10"/>
              <c:tx>
                <c:rich>
                  <a:bodyPr/>
                  <a:lstStyle/>
                  <a:p>
                    <a:r>
                      <a:rPr lang="en-US" sz="700" b="0" dirty="0">
                        <a:solidFill>
                          <a:srgbClr val="000000"/>
                        </a:solidFill>
                        <a:latin typeface="Open Sans"/>
                      </a:rPr>
                      <a:t>19</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6-AA44-4006-A493-AE3785372F4E}"/>
                </c:ext>
              </c:extLst>
            </c:dLbl>
            <c:dLbl>
              <c:idx val="11"/>
              <c:tx>
                <c:rich>
                  <a:bodyPr/>
                  <a:lstStyle/>
                  <a:p>
                    <a:r>
                      <a:rPr lang="en-US" sz="700" b="0" dirty="0">
                        <a:solidFill>
                          <a:srgbClr val="000000"/>
                        </a:solidFill>
                        <a:latin typeface="Open Sans"/>
                      </a:rPr>
                      <a:t>55</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7-AA44-4006-A493-AE3785372F4E}"/>
                </c:ext>
              </c:extLst>
            </c:dLbl>
            <c:dLbl>
              <c:idx val="12"/>
              <c:tx>
                <c:rich>
                  <a:bodyPr/>
                  <a:lstStyle/>
                  <a:p>
                    <a:r>
                      <a:rPr lang="en-US" sz="700" b="0" dirty="0">
                        <a:solidFill>
                          <a:srgbClr val="000000"/>
                        </a:solidFill>
                        <a:latin typeface="Open Sans"/>
                      </a:rPr>
                      <a:t>77</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8-AA44-4006-A493-AE3785372F4E}"/>
                </c:ext>
              </c:extLst>
            </c:dLbl>
            <c:dLbl>
              <c:idx val="13"/>
              <c:tx>
                <c:rich>
                  <a:bodyPr/>
                  <a:lstStyle/>
                  <a:p>
                    <a:r>
                      <a:rPr lang="en-US" sz="700" b="0" dirty="0">
                        <a:solidFill>
                          <a:srgbClr val="000000"/>
                        </a:solidFill>
                        <a:latin typeface="Open Sans"/>
                      </a:rPr>
                      <a:t>95</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9-AA44-4006-A493-AE3785372F4E}"/>
                </c:ext>
              </c:extLst>
            </c:dLbl>
            <c:dLbl>
              <c:idx val="14"/>
              <c:tx>
                <c:rich>
                  <a:bodyPr/>
                  <a:lstStyle/>
                  <a:p>
                    <a:r>
                      <a:rPr lang="en-US" sz="700" b="0" dirty="0">
                        <a:solidFill>
                          <a:srgbClr val="000000"/>
                        </a:solidFill>
                        <a:latin typeface="Open Sans"/>
                      </a:rPr>
                      <a:t>94</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A-AA44-4006-A493-AE3785372F4E}"/>
                </c:ext>
              </c:extLst>
            </c:dLbl>
            <c:dLbl>
              <c:idx val="15"/>
              <c:tx>
                <c:rich>
                  <a:bodyPr/>
                  <a:lstStyle/>
                  <a:p>
                    <a:r>
                      <a:rPr lang="en-US" sz="700" b="0" dirty="0">
                        <a:solidFill>
                          <a:srgbClr val="000000"/>
                        </a:solidFill>
                        <a:latin typeface="Open Sans"/>
                      </a:rPr>
                      <a:t>89</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B-AA44-4006-A493-AE3785372F4E}"/>
                </c:ext>
              </c:extLst>
            </c:dLbl>
            <c:dLbl>
              <c:idx val="16"/>
              <c:tx>
                <c:rich>
                  <a:bodyPr/>
                  <a:lstStyle/>
                  <a:p>
                    <a:r>
                      <a:rPr lang="en-US" sz="700" b="0" dirty="0">
                        <a:solidFill>
                          <a:srgbClr val="000000"/>
                        </a:solidFill>
                        <a:latin typeface="Open Sans"/>
                      </a:rPr>
                      <a:t>113</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C-AA44-4006-A493-AE3785372F4E}"/>
                </c:ext>
              </c:extLst>
            </c:dLbl>
            <c:dLbl>
              <c:idx val="17"/>
              <c:tx>
                <c:rich>
                  <a:bodyPr/>
                  <a:lstStyle/>
                  <a:p>
                    <a:r>
                      <a:rPr lang="en-US" sz="700" b="0" dirty="0">
                        <a:solidFill>
                          <a:srgbClr val="000000"/>
                        </a:solidFill>
                        <a:latin typeface="Open Sans"/>
                      </a:rPr>
                      <a:t>211</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D-AA44-4006-A493-AE3785372F4E}"/>
                </c:ext>
              </c:extLst>
            </c:dLbl>
            <c:dLbl>
              <c:idx val="18"/>
              <c:tx>
                <c:rich>
                  <a:bodyPr/>
                  <a:lstStyle/>
                  <a:p>
                    <a:r>
                      <a:rPr lang="en-US" sz="700" b="0" dirty="0">
                        <a:solidFill>
                          <a:srgbClr val="000000"/>
                        </a:solidFill>
                        <a:latin typeface="Open Sans"/>
                      </a:rPr>
                      <a:t>32</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E-AA44-4006-A493-AE3785372F4E}"/>
                </c:ext>
              </c:extLst>
            </c:dLbl>
            <c:dLbl>
              <c:idx val="19"/>
              <c:tx>
                <c:rich>
                  <a:bodyPr/>
                  <a:lstStyle/>
                  <a:p>
                    <a:r>
                      <a:rPr lang="en-US" sz="700" b="0" dirty="0">
                        <a:solidFill>
                          <a:srgbClr val="000000"/>
                        </a:solidFill>
                        <a:latin typeface="Open Sans"/>
                      </a:rPr>
                      <a:t>53</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F-AA44-4006-A493-AE3785372F4E}"/>
                </c:ext>
              </c:extLst>
            </c:dLbl>
            <c:dLbl>
              <c:idx val="20"/>
              <c:tx>
                <c:rich>
                  <a:bodyPr/>
                  <a:lstStyle/>
                  <a:p>
                    <a:r>
                      <a:rPr lang="en-US" sz="700" b="0" dirty="0">
                        <a:solidFill>
                          <a:srgbClr val="000000"/>
                        </a:solidFill>
                        <a:latin typeface="Open Sans"/>
                      </a:rPr>
                      <a:t>40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0-AA44-4006-A493-AE3785372F4E}"/>
                </c:ext>
              </c:extLst>
            </c:dLbl>
            <c:dLbl>
              <c:idx val="21"/>
              <c:tx>
                <c:rich>
                  <a:bodyPr/>
                  <a:lstStyle/>
                  <a:p>
                    <a:r>
                      <a:rPr lang="en-US" sz="700" b="0" dirty="0">
                        <a:solidFill>
                          <a:srgbClr val="000000"/>
                        </a:solidFill>
                        <a:latin typeface="Open Sans"/>
                      </a:rPr>
                      <a:t>47</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1-AA44-4006-A493-AE3785372F4E}"/>
                </c:ext>
              </c:extLst>
            </c:dLbl>
            <c:dLbl>
              <c:idx val="22"/>
              <c:tx>
                <c:rich>
                  <a:bodyPr/>
                  <a:lstStyle/>
                  <a:p>
                    <a:r>
                      <a:rPr lang="en-US" sz="700" b="0" dirty="0">
                        <a:solidFill>
                          <a:srgbClr val="000000"/>
                        </a:solidFill>
                        <a:latin typeface="Open Sans"/>
                      </a:rPr>
                      <a:t>53</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2-AA44-4006-A493-AE3785372F4E}"/>
                </c:ext>
              </c:extLst>
            </c:dLbl>
            <c:dLbl>
              <c:idx val="23"/>
              <c:tx>
                <c:rich>
                  <a:bodyPr/>
                  <a:lstStyle/>
                  <a:p>
                    <a:r>
                      <a:rPr lang="en-US" sz="700" b="0" dirty="0">
                        <a:solidFill>
                          <a:srgbClr val="000000"/>
                        </a:solidFill>
                        <a:latin typeface="Open Sans"/>
                      </a:rPr>
                      <a:t>42</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3-AA44-4006-A493-AE3785372F4E}"/>
                </c:ext>
              </c:extLst>
            </c:dLbl>
            <c:dLbl>
              <c:idx val="24"/>
              <c:tx>
                <c:rich>
                  <a:bodyPr/>
                  <a:lstStyle/>
                  <a:p>
                    <a:r>
                      <a:rPr lang="en-US" sz="700" b="0" dirty="0">
                        <a:solidFill>
                          <a:srgbClr val="000000"/>
                        </a:solidFill>
                        <a:latin typeface="Open Sans"/>
                      </a:rPr>
                      <a:t>192</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4-AA44-4006-A493-AE3785372F4E}"/>
                </c:ext>
              </c:extLst>
            </c:dLbl>
            <c:dLbl>
              <c:idx val="25"/>
              <c:tx>
                <c:rich>
                  <a:bodyPr/>
                  <a:lstStyle/>
                  <a:p>
                    <a:r>
                      <a:rPr lang="en-US" sz="700" b="0" dirty="0">
                        <a:solidFill>
                          <a:srgbClr val="000000"/>
                        </a:solidFill>
                        <a:latin typeface="Open Sans"/>
                      </a:rPr>
                      <a:t>150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5-AA44-4006-A493-AE3785372F4E}"/>
                </c:ext>
              </c:extLst>
            </c:dLbl>
            <c:dLbl>
              <c:idx val="26"/>
              <c:tx>
                <c:rich>
                  <a:bodyPr/>
                  <a:lstStyle/>
                  <a:p>
                    <a:r>
                      <a:rPr lang="en-US" sz="700" b="0" dirty="0">
                        <a:solidFill>
                          <a:srgbClr val="000000"/>
                        </a:solidFill>
                        <a:latin typeface="Open Sans"/>
                      </a:rPr>
                      <a:t>189</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6-AA44-4006-A493-AE3785372F4E}"/>
                </c:ext>
              </c:extLst>
            </c:dLbl>
            <c:dLbl>
              <c:idx val="27"/>
              <c:tx>
                <c:rich>
                  <a:bodyPr/>
                  <a:lstStyle/>
                  <a:p>
                    <a:r>
                      <a:rPr lang="en-US" sz="700" b="0" dirty="0">
                        <a:solidFill>
                          <a:srgbClr val="000000"/>
                        </a:solidFill>
                        <a:latin typeface="Open Sans"/>
                      </a:rPr>
                      <a:t>197</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7-AA44-4006-A493-AE3785372F4E}"/>
                </c:ext>
              </c:extLst>
            </c:dLbl>
            <c:dLbl>
              <c:idx val="28"/>
              <c:tx>
                <c:rich>
                  <a:bodyPr/>
                  <a:lstStyle/>
                  <a:p>
                    <a:r>
                      <a:rPr lang="en-US" sz="700" b="0" dirty="0">
                        <a:solidFill>
                          <a:srgbClr val="000000"/>
                        </a:solidFill>
                        <a:latin typeface="Open Sans"/>
                      </a:rPr>
                      <a:t>181</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8-AA44-4006-A493-AE3785372F4E}"/>
                </c:ext>
              </c:extLst>
            </c:dLbl>
            <c:dLbl>
              <c:idx val="29"/>
              <c:tx>
                <c:rich>
                  <a:bodyPr/>
                  <a:lstStyle/>
                  <a:p>
                    <a:r>
                      <a:rPr lang="en-US" sz="700" b="0" dirty="0">
                        <a:solidFill>
                          <a:srgbClr val="000000"/>
                        </a:solidFill>
                        <a:latin typeface="Open Sans"/>
                      </a:rPr>
                      <a:t>216</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9-AA44-4006-A493-AE3785372F4E}"/>
                </c:ext>
              </c:extLst>
            </c:dLbl>
            <c:numFmt formatCode="General" sourceLinked="0"/>
            <c:spPr>
              <a:noFill/>
              <a:ln>
                <a:noFill/>
              </a:ln>
            </c:spPr>
            <c:txPr>
              <a:bodyPr/>
              <a:lstStyle/>
              <a:p>
                <a:pPr>
                  <a:defRPr sz="700" b="0">
                    <a:solidFill>
                      <a:srgbClr val="333333"/>
                    </a:solidFill>
                    <a:latin typeface="Open San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Sheet1!$A$2:$B$31</c:f>
              <c:strCache>
                <c:ptCount val="30"/>
                <c:pt idx="0">
                  <c:v>2020</c:v>
                </c:pt>
                <c:pt idx="1">
                  <c:v>2021</c:v>
                </c:pt>
                <c:pt idx="2">
                  <c:v>2022</c:v>
                </c:pt>
                <c:pt idx="3">
                  <c:v>2023</c:v>
                </c:pt>
                <c:pt idx="4">
                  <c:v>2024</c:v>
                </c:pt>
                <c:pt idx="5">
                  <c:v>2025</c:v>
                </c:pt>
                <c:pt idx="6">
                  <c:v>2020</c:v>
                </c:pt>
                <c:pt idx="7">
                  <c:v>2021</c:v>
                </c:pt>
                <c:pt idx="8">
                  <c:v>2022</c:v>
                </c:pt>
                <c:pt idx="9">
                  <c:v>2023</c:v>
                </c:pt>
                <c:pt idx="10">
                  <c:v>2024</c:v>
                </c:pt>
                <c:pt idx="11">
                  <c:v>2025</c:v>
                </c:pt>
                <c:pt idx="12">
                  <c:v>2020</c:v>
                </c:pt>
                <c:pt idx="13">
                  <c:v>2021</c:v>
                </c:pt>
                <c:pt idx="14">
                  <c:v>2022</c:v>
                </c:pt>
                <c:pt idx="15">
                  <c:v>2023</c:v>
                </c:pt>
                <c:pt idx="16">
                  <c:v>2024</c:v>
                </c:pt>
                <c:pt idx="17">
                  <c:v>2025</c:v>
                </c:pt>
                <c:pt idx="18">
                  <c:v>2020</c:v>
                </c:pt>
                <c:pt idx="19">
                  <c:v>2021</c:v>
                </c:pt>
                <c:pt idx="20">
                  <c:v>2022</c:v>
                </c:pt>
                <c:pt idx="21">
                  <c:v>2023</c:v>
                </c:pt>
                <c:pt idx="22">
                  <c:v>2024</c:v>
                </c:pt>
                <c:pt idx="23">
                  <c:v>2025</c:v>
                </c:pt>
                <c:pt idx="24">
                  <c:v>2020</c:v>
                </c:pt>
                <c:pt idx="25">
                  <c:v>2021</c:v>
                </c:pt>
                <c:pt idx="26">
                  <c:v>2022</c:v>
                </c:pt>
                <c:pt idx="27">
                  <c:v>2023</c:v>
                </c:pt>
                <c:pt idx="28">
                  <c:v>2024</c:v>
                </c:pt>
                <c:pt idx="29">
                  <c:v>2025</c:v>
                </c:pt>
              </c:strCache>
            </c:strRef>
          </c:cat>
          <c:val>
            <c:numRef>
              <c:f>Sheet1!$E$2:$E$31</c:f>
              <c:numCache>
                <c:formatCode>General</c:formatCode>
                <c:ptCount val="30"/>
                <c:pt idx="0">
                  <c:v>7</c:v>
                </c:pt>
                <c:pt idx="1">
                  <c:v>7</c:v>
                </c:pt>
                <c:pt idx="2">
                  <c:v>6</c:v>
                </c:pt>
                <c:pt idx="3">
                  <c:v>7</c:v>
                </c:pt>
                <c:pt idx="4">
                  <c:v>7</c:v>
                </c:pt>
                <c:pt idx="5">
                  <c:v>17</c:v>
                </c:pt>
                <c:pt idx="6">
                  <c:v>12</c:v>
                </c:pt>
                <c:pt idx="7">
                  <c:v>8</c:v>
                </c:pt>
                <c:pt idx="8">
                  <c:v>10</c:v>
                </c:pt>
                <c:pt idx="9">
                  <c:v>8</c:v>
                </c:pt>
                <c:pt idx="10">
                  <c:v>10</c:v>
                </c:pt>
                <c:pt idx="11">
                  <c:v>26</c:v>
                </c:pt>
                <c:pt idx="12">
                  <c:v>8</c:v>
                </c:pt>
                <c:pt idx="13">
                  <c:v>9</c:v>
                </c:pt>
                <c:pt idx="14">
                  <c:v>11</c:v>
                </c:pt>
                <c:pt idx="15">
                  <c:v>11</c:v>
                </c:pt>
                <c:pt idx="16">
                  <c:v>12</c:v>
                </c:pt>
                <c:pt idx="17">
                  <c:v>21</c:v>
                </c:pt>
                <c:pt idx="18">
                  <c:v>16</c:v>
                </c:pt>
                <c:pt idx="19">
                  <c:v>23</c:v>
                </c:pt>
                <c:pt idx="20">
                  <c:v>20</c:v>
                </c:pt>
                <c:pt idx="21">
                  <c:v>24</c:v>
                </c:pt>
                <c:pt idx="22">
                  <c:v>28</c:v>
                </c:pt>
                <c:pt idx="23">
                  <c:v>25</c:v>
                </c:pt>
                <c:pt idx="24">
                  <c:v>23</c:v>
                </c:pt>
                <c:pt idx="25">
                  <c:v>19</c:v>
                </c:pt>
                <c:pt idx="26">
                  <c:v>24</c:v>
                </c:pt>
                <c:pt idx="27">
                  <c:v>29</c:v>
                </c:pt>
                <c:pt idx="28">
                  <c:v>22</c:v>
                </c:pt>
                <c:pt idx="29">
                  <c:v>30</c:v>
                </c:pt>
              </c:numCache>
            </c:numRef>
          </c:val>
          <c:extLst>
            <c:ext xmlns:c14="http://schemas.microsoft.com/office/drawing/2007/8/2/chart" uri="{6F2FDCE9-48DA-4B69-8628-5D25D57E5C99}">
              <c14:invertSolidFillFmt>
                <c14:spPr xmlns:c14="http://schemas.microsoft.com/office/drawing/2007/8/2/chart">
                  <a:solidFill>
                    <a:srgbClr val="FFFFFF"/>
                  </a:solidFill>
                  <a:ln>
                    <a:noFill/>
                  </a:ln>
                </c14:spPr>
              </c14:invertSolidFillFmt>
            </c:ext>
            <c:ext xmlns:c16="http://schemas.microsoft.com/office/drawing/2014/chart" uri="{C3380CC4-5D6E-409C-BE32-E72D297353CC}">
              <c16:uniqueId val="{00000002-70A8-4013-9C20-B0D6981D6FAF}"/>
            </c:ext>
          </c:extLst>
        </c:ser>
        <c:dLbls>
          <c:showLegendKey val="0"/>
          <c:showVal val="0"/>
          <c:showCatName val="0"/>
          <c:showSerName val="0"/>
          <c:showPercent val="0"/>
          <c:showBubbleSize val="0"/>
        </c:dLbls>
        <c:gapWidth val="30"/>
        <c:overlap val="100"/>
        <c:axId val="1"/>
        <c:axId val="2"/>
      </c:barChart>
      <c:catAx>
        <c:axId val="1"/>
        <c:scaling>
          <c:orientation val="minMax"/>
        </c:scaling>
        <c:delete val="0"/>
        <c:axPos val="b"/>
        <c:numFmt formatCode="General" sourceLinked="0"/>
        <c:majorTickMark val="out"/>
        <c:minorTickMark val="none"/>
        <c:tickLblPos val="nextTo"/>
        <c:spPr>
          <a:ln>
            <a:solidFill>
              <a:srgbClr val="000000"/>
            </a:solidFill>
          </a:ln>
        </c:spPr>
        <c:txPr>
          <a:bodyPr rot="-5400000"/>
          <a:lstStyle/>
          <a:p>
            <a:pPr>
              <a:defRPr sz="900" b="0">
                <a:solidFill>
                  <a:srgbClr val="333333"/>
                </a:solidFill>
                <a:latin typeface="Open Sans"/>
              </a:defRPr>
            </a:pPr>
            <a:endParaRPr lang="en-US"/>
          </a:p>
        </c:txPr>
        <c:crossAx val="2"/>
        <c:crosses val="autoZero"/>
        <c:auto val="1"/>
        <c:lblAlgn val="ctr"/>
        <c:lblOffset val="100"/>
        <c:noMultiLvlLbl val="1"/>
      </c:catAx>
      <c:valAx>
        <c:axId val="2"/>
        <c:scaling>
          <c:orientation val="minMax"/>
          <c:max val="1"/>
          <c:min val="0"/>
        </c:scaling>
        <c:delete val="0"/>
        <c:axPos val="l"/>
        <c:numFmt formatCode="0%" sourceLinked="0"/>
        <c:majorTickMark val="out"/>
        <c:minorTickMark val="none"/>
        <c:tickLblPos val="nextTo"/>
        <c:spPr>
          <a:ln>
            <a:solidFill>
              <a:srgbClr val="000000"/>
            </a:solidFill>
          </a:ln>
        </c:spPr>
        <c:txPr>
          <a:bodyPr/>
          <a:lstStyle/>
          <a:p>
            <a:pPr>
              <a:defRPr sz="1100" b="0">
                <a:solidFill>
                  <a:srgbClr val="333333"/>
                </a:solidFill>
                <a:latin typeface="Open Sans"/>
              </a:defRPr>
            </a:pPr>
            <a:endParaRPr lang="en-US"/>
          </a:p>
        </c:txPr>
        <c:crossAx val="1"/>
        <c:crosses val="autoZero"/>
        <c:crossBetween val="between"/>
      </c:valAx>
      <c:spPr>
        <a:noFill/>
      </c:spPr>
    </c:plotArea>
    <c:legend>
      <c:legendPos val="t"/>
      <c:overlay val="0"/>
      <c:txPr>
        <a:bodyPr/>
        <a:lstStyle/>
        <a:p>
          <a:pPr>
            <a:defRPr sz="1400" b="0">
              <a:solidFill>
                <a:srgbClr val="333333"/>
              </a:solidFill>
              <a:latin typeface="Open Sans"/>
            </a:defRPr>
          </a:pPr>
          <a:endParaRPr lang="en-US"/>
        </a:p>
      </c:txPr>
    </c:legend>
    <c:plotVisOnly val="1"/>
    <c:dispBlanksAs val="zero"/>
    <c:showDLblsOverMax val="1"/>
  </c:chart>
  <c:spPr>
    <a:noFill/>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95993635510589E-2"/>
          <c:y val="1.3562371064757406E-2"/>
          <c:w val="0.7598790679014864"/>
          <c:h val="0.9"/>
        </c:manualLayout>
      </c:layout>
      <c:barChart>
        <c:barDir val="col"/>
        <c:grouping val="stacked"/>
        <c:varyColors val="0"/>
        <c:ser>
          <c:idx val="0"/>
          <c:order val="0"/>
          <c:tx>
            <c:strRef>
              <c:f>Sheet1!$B$1</c:f>
              <c:strCache>
                <c:ptCount val="1"/>
                <c:pt idx="0">
                  <c:v>Innovation Partners</c:v>
                </c:pt>
              </c:strCache>
            </c:strRef>
          </c:tx>
          <c:spPr>
            <a:solidFill>
              <a:srgbClr val="0056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FFFF"/>
                    </a:solidFill>
                    <a:latin typeface="Open Sans" pitchFamily="34" charset="0"/>
                    <a:ea typeface="Open Sans" pitchFamily="34" charset="0"/>
                    <a:cs typeface="Open Sans"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Sheet1!$A$2:$A$8</c:f>
              <c:multiLvlStrCache>
                <c:ptCount val="7"/>
                <c:lvl>
                  <c:pt idx="0">
                    <c:v>Total: 672</c:v>
                  </c:pt>
                  <c:pt idx="1">
                    <c:v>Total: 690</c:v>
                  </c:pt>
                  <c:pt idx="2">
                    <c:v>Total: 677</c:v>
                  </c:pt>
                  <c:pt idx="3">
                    <c:v>Total: 576</c:v>
                  </c:pt>
                  <c:pt idx="4">
                    <c:v>Total: 567</c:v>
                  </c:pt>
                  <c:pt idx="5">
                    <c:v>Total: 612</c:v>
                  </c:pt>
                  <c:pt idx="6">
                    <c:v>Total: 710</c:v>
                  </c:pt>
                </c:lvl>
                <c:lvl>
                  <c:pt idx="0">
                    <c:v>2019</c:v>
                  </c:pt>
                  <c:pt idx="1">
                    <c:v>2020</c:v>
                  </c:pt>
                  <c:pt idx="2">
                    <c:v>2021</c:v>
                  </c:pt>
                  <c:pt idx="3">
                    <c:v>2022</c:v>
                  </c:pt>
                  <c:pt idx="4">
                    <c:v>2023</c:v>
                  </c:pt>
                  <c:pt idx="5">
                    <c:v>2024</c:v>
                  </c:pt>
                  <c:pt idx="6">
                    <c:v>2025</c:v>
                  </c:pt>
                </c:lvl>
              </c:multiLvlStrCache>
            </c:multiLvlStrRef>
          </c:cat>
          <c:val>
            <c:numRef>
              <c:f>Sheet1!$B$2:$B$8</c:f>
              <c:numCache>
                <c:formatCode>General</c:formatCode>
                <c:ptCount val="7"/>
                <c:pt idx="0">
                  <c:v>188</c:v>
                </c:pt>
                <c:pt idx="1">
                  <c:v>169</c:v>
                </c:pt>
                <c:pt idx="2">
                  <c:v>202</c:v>
                </c:pt>
                <c:pt idx="3">
                  <c:v>187</c:v>
                </c:pt>
                <c:pt idx="4">
                  <c:v>172</c:v>
                </c:pt>
                <c:pt idx="5">
                  <c:v>199</c:v>
                </c:pt>
                <c:pt idx="6">
                  <c:v>241</c:v>
                </c:pt>
              </c:numCache>
            </c:numRef>
          </c:val>
          <c:extLst>
            <c:ext xmlns:c16="http://schemas.microsoft.com/office/drawing/2014/chart" uri="{C3380CC4-5D6E-409C-BE32-E72D297353CC}">
              <c16:uniqueId val="{00000000-20DF-4001-9E3D-FC5A5ED23698}"/>
            </c:ext>
          </c:extLst>
        </c:ser>
        <c:ser>
          <c:idx val="1"/>
          <c:order val="1"/>
          <c:tx>
            <c:strRef>
              <c:f>Sheet1!$C$1</c:f>
              <c:strCache>
                <c:ptCount val="1"/>
                <c:pt idx="0">
                  <c:v>U.S. Industrial/Practitioner Members</c:v>
                </c:pt>
              </c:strCache>
            </c:strRef>
          </c:tx>
          <c:spPr>
            <a:solidFill>
              <a:srgbClr val="D3B3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FFFF"/>
                    </a:solidFill>
                    <a:latin typeface="Open Sans" pitchFamily="34" charset="0"/>
                    <a:ea typeface="Open Sans" pitchFamily="34" charset="0"/>
                    <a:cs typeface="Open Sans"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Sheet1!$A$2:$A$8</c:f>
              <c:multiLvlStrCache>
                <c:ptCount val="7"/>
                <c:lvl>
                  <c:pt idx="0">
                    <c:v>Total: 672</c:v>
                  </c:pt>
                  <c:pt idx="1">
                    <c:v>Total: 690</c:v>
                  </c:pt>
                  <c:pt idx="2">
                    <c:v>Total: 677</c:v>
                  </c:pt>
                  <c:pt idx="3">
                    <c:v>Total: 576</c:v>
                  </c:pt>
                  <c:pt idx="4">
                    <c:v>Total: 567</c:v>
                  </c:pt>
                  <c:pt idx="5">
                    <c:v>Total: 612</c:v>
                  </c:pt>
                  <c:pt idx="6">
                    <c:v>Total: 710</c:v>
                  </c:pt>
                </c:lvl>
                <c:lvl>
                  <c:pt idx="0">
                    <c:v>2019</c:v>
                  </c:pt>
                  <c:pt idx="1">
                    <c:v>2020</c:v>
                  </c:pt>
                  <c:pt idx="2">
                    <c:v>2021</c:v>
                  </c:pt>
                  <c:pt idx="3">
                    <c:v>2022</c:v>
                  </c:pt>
                  <c:pt idx="4">
                    <c:v>2023</c:v>
                  </c:pt>
                  <c:pt idx="5">
                    <c:v>2024</c:v>
                  </c:pt>
                  <c:pt idx="6">
                    <c:v>2025</c:v>
                  </c:pt>
                </c:lvl>
              </c:multiLvlStrCache>
            </c:multiLvlStrRef>
          </c:cat>
          <c:val>
            <c:numRef>
              <c:f>Sheet1!$C$2:$C$8</c:f>
              <c:numCache>
                <c:formatCode>General</c:formatCode>
                <c:ptCount val="7"/>
                <c:pt idx="0">
                  <c:v>234</c:v>
                </c:pt>
                <c:pt idx="1">
                  <c:v>240</c:v>
                </c:pt>
                <c:pt idx="2">
                  <c:v>250</c:v>
                </c:pt>
                <c:pt idx="3">
                  <c:v>207</c:v>
                </c:pt>
                <c:pt idx="4">
                  <c:v>202</c:v>
                </c:pt>
                <c:pt idx="5">
                  <c:v>212</c:v>
                </c:pt>
                <c:pt idx="6">
                  <c:v>246</c:v>
                </c:pt>
              </c:numCache>
            </c:numRef>
          </c:val>
          <c:extLst>
            <c:ext xmlns:c16="http://schemas.microsoft.com/office/drawing/2014/chart" uri="{C3380CC4-5D6E-409C-BE32-E72D297353CC}">
              <c16:uniqueId val="{00000001-20DF-4001-9E3D-FC5A5ED23698}"/>
            </c:ext>
          </c:extLst>
        </c:ser>
        <c:ser>
          <c:idx val="2"/>
          <c:order val="2"/>
          <c:tx>
            <c:strRef>
              <c:f>Sheet1!$D$1</c:f>
              <c:strCache>
                <c:ptCount val="1"/>
                <c:pt idx="0">
                  <c:v>Foreign Industrial/Practitioner Members</c:v>
                </c:pt>
              </c:strCache>
            </c:strRef>
          </c:tx>
          <c:spPr>
            <a:solidFill>
              <a:srgbClr val="00C37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FFFF"/>
                    </a:solidFill>
                    <a:latin typeface="Open Sans" pitchFamily="34" charset="0"/>
                    <a:ea typeface="Open Sans" pitchFamily="34" charset="0"/>
                    <a:cs typeface="Open Sans"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Sheet1!$A$2:$A$8</c:f>
              <c:multiLvlStrCache>
                <c:ptCount val="7"/>
                <c:lvl>
                  <c:pt idx="0">
                    <c:v>Total: 672</c:v>
                  </c:pt>
                  <c:pt idx="1">
                    <c:v>Total: 690</c:v>
                  </c:pt>
                  <c:pt idx="2">
                    <c:v>Total: 677</c:v>
                  </c:pt>
                  <c:pt idx="3">
                    <c:v>Total: 576</c:v>
                  </c:pt>
                  <c:pt idx="4">
                    <c:v>Total: 567</c:v>
                  </c:pt>
                  <c:pt idx="5">
                    <c:v>Total: 612</c:v>
                  </c:pt>
                  <c:pt idx="6">
                    <c:v>Total: 710</c:v>
                  </c:pt>
                </c:lvl>
                <c:lvl>
                  <c:pt idx="0">
                    <c:v>2019</c:v>
                  </c:pt>
                  <c:pt idx="1">
                    <c:v>2020</c:v>
                  </c:pt>
                  <c:pt idx="2">
                    <c:v>2021</c:v>
                  </c:pt>
                  <c:pt idx="3">
                    <c:v>2022</c:v>
                  </c:pt>
                  <c:pt idx="4">
                    <c:v>2023</c:v>
                  </c:pt>
                  <c:pt idx="5">
                    <c:v>2024</c:v>
                  </c:pt>
                  <c:pt idx="6">
                    <c:v>2025</c:v>
                  </c:pt>
                </c:lvl>
              </c:multiLvlStrCache>
            </c:multiLvlStrRef>
          </c:cat>
          <c:val>
            <c:numRef>
              <c:f>Sheet1!$D$2:$D$8</c:f>
              <c:numCache>
                <c:formatCode>General</c:formatCode>
                <c:ptCount val="7"/>
                <c:pt idx="0">
                  <c:v>31</c:v>
                </c:pt>
                <c:pt idx="1">
                  <c:v>38</c:v>
                </c:pt>
                <c:pt idx="2">
                  <c:v>40</c:v>
                </c:pt>
                <c:pt idx="3">
                  <c:v>37</c:v>
                </c:pt>
                <c:pt idx="4">
                  <c:v>36</c:v>
                </c:pt>
                <c:pt idx="5">
                  <c:v>34</c:v>
                </c:pt>
                <c:pt idx="6">
                  <c:v>38</c:v>
                </c:pt>
              </c:numCache>
            </c:numRef>
          </c:val>
          <c:extLst>
            <c:ext xmlns:c16="http://schemas.microsoft.com/office/drawing/2014/chart" uri="{C3380CC4-5D6E-409C-BE32-E72D297353CC}">
              <c16:uniqueId val="{00000002-20DF-4001-9E3D-FC5A5ED23698}"/>
            </c:ext>
          </c:extLst>
        </c:ser>
        <c:ser>
          <c:idx val="3"/>
          <c:order val="3"/>
          <c:tx>
            <c:strRef>
              <c:f>Sheet1!$E$1</c:f>
              <c:strCache>
                <c:ptCount val="1"/>
                <c:pt idx="0">
                  <c:v>Funders of Sponsored Projects</c:v>
                </c:pt>
              </c:strCache>
            </c:strRef>
          </c:tx>
          <c:spPr>
            <a:solidFill>
              <a:srgbClr val="4EC3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FFFF"/>
                    </a:solidFill>
                    <a:latin typeface="Open Sans" pitchFamily="34" charset="0"/>
                    <a:ea typeface="Open Sans" pitchFamily="34" charset="0"/>
                    <a:cs typeface="Open Sans"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Sheet1!$A$2:$A$8</c:f>
              <c:multiLvlStrCache>
                <c:ptCount val="7"/>
                <c:lvl>
                  <c:pt idx="0">
                    <c:v>Total: 672</c:v>
                  </c:pt>
                  <c:pt idx="1">
                    <c:v>Total: 690</c:v>
                  </c:pt>
                  <c:pt idx="2">
                    <c:v>Total: 677</c:v>
                  </c:pt>
                  <c:pt idx="3">
                    <c:v>Total: 576</c:v>
                  </c:pt>
                  <c:pt idx="4">
                    <c:v>Total: 567</c:v>
                  </c:pt>
                  <c:pt idx="5">
                    <c:v>Total: 612</c:v>
                  </c:pt>
                  <c:pt idx="6">
                    <c:v>Total: 710</c:v>
                  </c:pt>
                </c:lvl>
                <c:lvl>
                  <c:pt idx="0">
                    <c:v>2019</c:v>
                  </c:pt>
                  <c:pt idx="1">
                    <c:v>2020</c:v>
                  </c:pt>
                  <c:pt idx="2">
                    <c:v>2021</c:v>
                  </c:pt>
                  <c:pt idx="3">
                    <c:v>2022</c:v>
                  </c:pt>
                  <c:pt idx="4">
                    <c:v>2023</c:v>
                  </c:pt>
                  <c:pt idx="5">
                    <c:v>2024</c:v>
                  </c:pt>
                  <c:pt idx="6">
                    <c:v>2025</c:v>
                  </c:pt>
                </c:lvl>
              </c:multiLvlStrCache>
            </c:multiLvlStrRef>
          </c:cat>
          <c:val>
            <c:numRef>
              <c:f>Sheet1!$E$2:$E$8</c:f>
              <c:numCache>
                <c:formatCode>General</c:formatCode>
                <c:ptCount val="7"/>
                <c:pt idx="0">
                  <c:v>11</c:v>
                </c:pt>
                <c:pt idx="1">
                  <c:v>10</c:v>
                </c:pt>
                <c:pt idx="2">
                  <c:v>6</c:v>
                </c:pt>
                <c:pt idx="3">
                  <c:v>12</c:v>
                </c:pt>
                <c:pt idx="4">
                  <c:v>11</c:v>
                </c:pt>
                <c:pt idx="5">
                  <c:v>13</c:v>
                </c:pt>
                <c:pt idx="6">
                  <c:v>11</c:v>
                </c:pt>
              </c:numCache>
            </c:numRef>
          </c:val>
          <c:extLst>
            <c:ext xmlns:c16="http://schemas.microsoft.com/office/drawing/2014/chart" uri="{C3380CC4-5D6E-409C-BE32-E72D297353CC}">
              <c16:uniqueId val="{00000003-20DF-4001-9E3D-FC5A5ED23698}"/>
            </c:ext>
          </c:extLst>
        </c:ser>
        <c:ser>
          <c:idx val="4"/>
          <c:order val="4"/>
          <c:tx>
            <c:strRef>
              <c:f>Sheet1!$F$1</c:f>
              <c:strCache>
                <c:ptCount val="1"/>
                <c:pt idx="0">
                  <c:v>Funders of Associated Projects</c:v>
                </c:pt>
              </c:strCache>
            </c:strRef>
          </c:tx>
          <c:spPr>
            <a:solidFill>
              <a:srgbClr val="0075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FFFF"/>
                    </a:solidFill>
                    <a:latin typeface="Open Sans" pitchFamily="34" charset="0"/>
                    <a:ea typeface="Open Sans" pitchFamily="34" charset="0"/>
                    <a:cs typeface="Open Sans"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Sheet1!$A$2:$A$8</c:f>
              <c:multiLvlStrCache>
                <c:ptCount val="7"/>
                <c:lvl>
                  <c:pt idx="0">
                    <c:v>Total: 672</c:v>
                  </c:pt>
                  <c:pt idx="1">
                    <c:v>Total: 690</c:v>
                  </c:pt>
                  <c:pt idx="2">
                    <c:v>Total: 677</c:v>
                  </c:pt>
                  <c:pt idx="3">
                    <c:v>Total: 576</c:v>
                  </c:pt>
                  <c:pt idx="4">
                    <c:v>Total: 567</c:v>
                  </c:pt>
                  <c:pt idx="5">
                    <c:v>Total: 612</c:v>
                  </c:pt>
                  <c:pt idx="6">
                    <c:v>Total: 710</c:v>
                  </c:pt>
                </c:lvl>
                <c:lvl>
                  <c:pt idx="0">
                    <c:v>2019</c:v>
                  </c:pt>
                  <c:pt idx="1">
                    <c:v>2020</c:v>
                  </c:pt>
                  <c:pt idx="2">
                    <c:v>2021</c:v>
                  </c:pt>
                  <c:pt idx="3">
                    <c:v>2022</c:v>
                  </c:pt>
                  <c:pt idx="4">
                    <c:v>2023</c:v>
                  </c:pt>
                  <c:pt idx="5">
                    <c:v>2024</c:v>
                  </c:pt>
                  <c:pt idx="6">
                    <c:v>2025</c:v>
                  </c:pt>
                </c:lvl>
              </c:multiLvlStrCache>
            </c:multiLvlStrRef>
          </c:cat>
          <c:val>
            <c:numRef>
              <c:f>Sheet1!$F$2:$F$8</c:f>
              <c:numCache>
                <c:formatCode>General</c:formatCode>
                <c:ptCount val="7"/>
                <c:pt idx="0">
                  <c:v>108</c:v>
                </c:pt>
                <c:pt idx="1">
                  <c:v>113</c:v>
                </c:pt>
                <c:pt idx="2">
                  <c:v>126</c:v>
                </c:pt>
                <c:pt idx="3">
                  <c:v>98</c:v>
                </c:pt>
                <c:pt idx="4">
                  <c:v>99</c:v>
                </c:pt>
                <c:pt idx="5">
                  <c:v>105</c:v>
                </c:pt>
                <c:pt idx="6">
                  <c:v>125</c:v>
                </c:pt>
              </c:numCache>
            </c:numRef>
          </c:val>
          <c:extLst>
            <c:ext xmlns:c16="http://schemas.microsoft.com/office/drawing/2014/chart" uri="{C3380CC4-5D6E-409C-BE32-E72D297353CC}">
              <c16:uniqueId val="{00000004-20DF-4001-9E3D-FC5A5ED23698}"/>
            </c:ext>
          </c:extLst>
        </c:ser>
        <c:ser>
          <c:idx val="5"/>
          <c:order val="5"/>
          <c:tx>
            <c:strRef>
              <c:f>Sheet1!$G$1</c:f>
              <c:strCache>
                <c:ptCount val="1"/>
                <c:pt idx="0">
                  <c:v>Contributing Organizations</c:v>
                </c:pt>
              </c:strCache>
            </c:strRef>
          </c:tx>
          <c:spPr>
            <a:solidFill>
              <a:srgbClr val="473B7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FFFF"/>
                    </a:solidFill>
                    <a:latin typeface="Open Sans" pitchFamily="34" charset="0"/>
                    <a:ea typeface="Open Sans" pitchFamily="34" charset="0"/>
                    <a:cs typeface="Open Sans"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Sheet1!$A$2:$A$8</c:f>
              <c:multiLvlStrCache>
                <c:ptCount val="7"/>
                <c:lvl>
                  <c:pt idx="0">
                    <c:v>Total: 672</c:v>
                  </c:pt>
                  <c:pt idx="1">
                    <c:v>Total: 690</c:v>
                  </c:pt>
                  <c:pt idx="2">
                    <c:v>Total: 677</c:v>
                  </c:pt>
                  <c:pt idx="3">
                    <c:v>Total: 576</c:v>
                  </c:pt>
                  <c:pt idx="4">
                    <c:v>Total: 567</c:v>
                  </c:pt>
                  <c:pt idx="5">
                    <c:v>Total: 612</c:v>
                  </c:pt>
                  <c:pt idx="6">
                    <c:v>Total: 710</c:v>
                  </c:pt>
                </c:lvl>
                <c:lvl>
                  <c:pt idx="0">
                    <c:v>2019</c:v>
                  </c:pt>
                  <c:pt idx="1">
                    <c:v>2020</c:v>
                  </c:pt>
                  <c:pt idx="2">
                    <c:v>2021</c:v>
                  </c:pt>
                  <c:pt idx="3">
                    <c:v>2022</c:v>
                  </c:pt>
                  <c:pt idx="4">
                    <c:v>2023</c:v>
                  </c:pt>
                  <c:pt idx="5">
                    <c:v>2024</c:v>
                  </c:pt>
                  <c:pt idx="6">
                    <c:v>2025</c:v>
                  </c:pt>
                </c:lvl>
              </c:multiLvlStrCache>
            </c:multiLvlStrRef>
          </c:cat>
          <c:val>
            <c:numRef>
              <c:f>Sheet1!$G$2:$G$8</c:f>
              <c:numCache>
                <c:formatCode>General</c:formatCode>
                <c:ptCount val="7"/>
                <c:pt idx="0">
                  <c:v>100</c:v>
                </c:pt>
                <c:pt idx="1">
                  <c:v>120</c:v>
                </c:pt>
                <c:pt idx="2">
                  <c:v>53</c:v>
                </c:pt>
                <c:pt idx="3">
                  <c:v>35</c:v>
                </c:pt>
                <c:pt idx="4">
                  <c:v>47</c:v>
                </c:pt>
                <c:pt idx="5">
                  <c:v>49</c:v>
                </c:pt>
                <c:pt idx="6">
                  <c:v>49</c:v>
                </c:pt>
              </c:numCache>
            </c:numRef>
          </c:val>
          <c:extLst>
            <c:ext xmlns:c16="http://schemas.microsoft.com/office/drawing/2014/chart" uri="{C3380CC4-5D6E-409C-BE32-E72D297353CC}">
              <c16:uniqueId val="{00000005-20DF-4001-9E3D-FC5A5ED23698}"/>
            </c:ext>
          </c:extLst>
        </c:ser>
        <c:dLbls>
          <c:dLblPos val="ctr"/>
          <c:showLegendKey val="0"/>
          <c:showVal val="1"/>
          <c:showCatName val="0"/>
          <c:showSerName val="0"/>
          <c:showPercent val="0"/>
          <c:showBubbleSize val="0"/>
        </c:dLbls>
        <c:gapWidth val="79"/>
        <c:overlap val="100"/>
        <c:axId val="2094734554"/>
        <c:axId val="2094734552"/>
      </c:barChart>
      <c:catAx>
        <c:axId val="2094734554"/>
        <c:scaling>
          <c:orientation val="minMax"/>
        </c:scaling>
        <c:delete val="0"/>
        <c:axPos val="b"/>
        <c:majorGridlines>
          <c:spPr>
            <a:ln w="12700" cap="flat" cmpd="sng" algn="ctr">
              <a:solidFill>
                <a:srgbClr val="888888"/>
              </a:solidFill>
              <a:prstDash val="solid"/>
            </a:ln>
            <a:effectLst/>
          </c:spPr>
        </c:majorGridlines>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spcFirstLastPara="1" vertOverflow="ellipsis" vert="horz" wrap="square" anchor="ctr" anchorCtr="1"/>
          <a:lstStyle/>
          <a:p>
            <a:pPr>
              <a:defRPr sz="900" b="1" i="0" u="none" strike="noStrike" kern="1200" cap="all" spc="120" normalizeH="0" baseline="0">
                <a:solidFill>
                  <a:srgbClr val="595959"/>
                </a:solidFill>
                <a:latin typeface="Open Sans" pitchFamily="34" charset="0"/>
                <a:ea typeface="Open Sans" pitchFamily="34" charset="0"/>
                <a:cs typeface="Open Sans" pitchFamily="34" charset="0"/>
              </a:defRPr>
            </a:pPr>
            <a:endParaRPr lang="en-US"/>
          </a:p>
        </c:txPr>
        <c:crossAx val="2094734552"/>
        <c:crosses val="autoZero"/>
        <c:auto val="1"/>
        <c:lblAlgn val="ctr"/>
        <c:lblOffset val="100"/>
        <c:noMultiLvlLbl val="0"/>
      </c:catAx>
      <c:valAx>
        <c:axId val="2094734552"/>
        <c:scaling>
          <c:orientation val="minMax"/>
        </c:scaling>
        <c:delete val="0"/>
        <c:axPos val="l"/>
        <c:majorGridlines>
          <c:spPr>
            <a:ln w="6350" cap="flat">
              <a:solidFill>
                <a:srgbClr val="DDDDDD"/>
              </a:solidFill>
              <a:prstDash val="solid"/>
            </a:ln>
          </c:spPr>
        </c:majorGridlines>
        <c:numFmt formatCode="General" sourceLinked="0"/>
        <c:majorTickMark val="out"/>
        <c:minorTickMark val="none"/>
        <c:tickLblPos val="nextTo"/>
        <c:spPr>
          <a:ln w="12700">
            <a:solidFill>
              <a:srgbClr val="888888"/>
            </a:solidFill>
          </a:ln>
        </c:spPr>
        <c:txPr>
          <a:bodyPr/>
          <a:lstStyle/>
          <a:p>
            <a:pPr>
              <a:defRPr sz="900" b="0" i="0" u="none" strike="noStrike">
                <a:solidFill>
                  <a:srgbClr val="595959"/>
                </a:solidFill>
                <a:latin typeface="Open Sans" pitchFamily="34" charset="0"/>
              </a:defRPr>
            </a:pPr>
            <a:endParaRPr lang="en-US"/>
          </a:p>
        </c:txPr>
        <c:crossAx val="2094734554"/>
        <c:crosses val="autoZero"/>
        <c:crossBetween val="between"/>
      </c:valAx>
      <c:spPr>
        <a:noFill/>
        <a:ln>
          <a:noFill/>
        </a:ln>
        <a:effectLst/>
      </c:spPr>
    </c:plotArea>
    <c:legend>
      <c:legendPos val="r"/>
      <c:layout>
        <c:manualLayout>
          <c:xMode val="edge"/>
          <c:yMode val="edge"/>
          <c:x val="0.83197203976445955"/>
          <c:y val="5.7061333482982597E-2"/>
          <c:w val="0.14178124107543552"/>
          <c:h val="0.90280419828922309"/>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404040"/>
              </a:solidFill>
              <a:latin typeface="Open Sans" pitchFamily="34" charset="0"/>
              <a:ea typeface="Open Sans" pitchFamily="34" charset="0"/>
              <a:cs typeface="Open Sans" pitchFamily="34" charset="0"/>
            </a:defRPr>
          </a:pPr>
          <a:endParaRPr lang="en-US"/>
        </a:p>
      </c:txPr>
    </c:legend>
    <c:plotVisOnly val="1"/>
    <c:dispBlanksAs val="span"/>
    <c:showDLblsOverMax val="1"/>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lineChart>
        <c:grouping val="standard"/>
        <c:varyColors val="0"/>
        <c:ser>
          <c:idx val="0"/>
          <c:order val="0"/>
          <c:tx>
            <c:strRef>
              <c:f>Sheet1!$B$1</c:f>
              <c:strCache>
                <c:ptCount val="1"/>
                <c:pt idx="0">
                  <c:v>Total Membership Fees</c:v>
                </c:pt>
              </c:strCache>
            </c:strRef>
          </c:tx>
          <c:spPr>
            <a:ln w="38100" cap="flat">
              <a:solidFill>
                <a:srgbClr val="005699"/>
              </a:solidFill>
              <a:prstDash val="solid"/>
              <a:round/>
            </a:ln>
            <a:effectLst/>
          </c:spPr>
          <c:marker>
            <c:symbol val="circle"/>
            <c:size val="6"/>
            <c:spPr>
              <a:solidFill>
                <a:srgbClr val="005699"/>
              </a:solidFill>
              <a:ln w="9525" cap="flat">
                <a:solidFill>
                  <a:srgbClr val="005699"/>
                </a:solidFill>
                <a:prstDash val="solid"/>
                <a:round/>
              </a:ln>
              <a:effectLst/>
            </c:spPr>
          </c:marker>
          <c:dLbls>
            <c:delete val="1"/>
          </c:dLbls>
          <c:cat>
            <c:strRef>
              <c:f>Sheet1!$A$2:$A$8</c:f>
              <c:strCache>
                <c:ptCount val="7"/>
                <c:pt idx="0">
                  <c:v>FY 2019</c:v>
                </c:pt>
                <c:pt idx="1">
                  <c:v>FY 2020</c:v>
                </c:pt>
                <c:pt idx="2">
                  <c:v>FY 2021</c:v>
                </c:pt>
                <c:pt idx="3">
                  <c:v>FY 2022</c:v>
                </c:pt>
                <c:pt idx="4">
                  <c:v>FY 2023</c:v>
                </c:pt>
                <c:pt idx="5">
                  <c:v>FY 2024</c:v>
                </c:pt>
                <c:pt idx="6">
                  <c:v>FY 2025 [1]</c:v>
                </c:pt>
              </c:strCache>
            </c:strRef>
          </c:cat>
          <c:val>
            <c:numRef>
              <c:f>Sheet1!$B$2:$B$8</c:f>
              <c:numCache>
                <c:formatCode>#,##0</c:formatCode>
                <c:ptCount val="7"/>
                <c:pt idx="0">
                  <c:v>3505352</c:v>
                </c:pt>
                <c:pt idx="1">
                  <c:v>3329864</c:v>
                </c:pt>
                <c:pt idx="2">
                  <c:v>2699714</c:v>
                </c:pt>
                <c:pt idx="3">
                  <c:v>3889583</c:v>
                </c:pt>
                <c:pt idx="4">
                  <c:v>3013012</c:v>
                </c:pt>
                <c:pt idx="5">
                  <c:v>2552112</c:v>
                </c:pt>
                <c:pt idx="6">
                  <c:v>3023492</c:v>
                </c:pt>
              </c:numCache>
            </c:numRef>
          </c:val>
          <c:smooth val="1"/>
          <c:extLst>
            <c:ext xmlns:c16="http://schemas.microsoft.com/office/drawing/2014/chart" uri="{C3380CC4-5D6E-409C-BE32-E72D297353CC}">
              <c16:uniqueId val="{00000000-77C5-45F0-97EC-05FD938DFBC6}"/>
            </c:ext>
          </c:extLst>
        </c:ser>
        <c:ser>
          <c:idx val="1"/>
          <c:order val="1"/>
          <c:tx>
            <c:strRef>
              <c:f>Sheet1!$C$1</c:f>
              <c:strCache>
                <c:ptCount val="1"/>
                <c:pt idx="0">
                  <c:v>Member Sponsored Projects</c:v>
                </c:pt>
              </c:strCache>
            </c:strRef>
          </c:tx>
          <c:spPr>
            <a:ln w="38100" cap="flat">
              <a:solidFill>
                <a:srgbClr val="00C37E"/>
              </a:solidFill>
              <a:prstDash val="solid"/>
              <a:round/>
            </a:ln>
            <a:effectLst/>
          </c:spPr>
          <c:marker>
            <c:symbol val="circle"/>
            <c:size val="6"/>
            <c:spPr>
              <a:solidFill>
                <a:srgbClr val="00C37E"/>
              </a:solidFill>
              <a:ln w="9525" cap="flat">
                <a:solidFill>
                  <a:srgbClr val="00C37E"/>
                </a:solidFill>
                <a:prstDash val="solid"/>
                <a:round/>
              </a:ln>
              <a:effectLst/>
            </c:spPr>
          </c:marker>
          <c:dLbls>
            <c:delete val="1"/>
          </c:dLbls>
          <c:cat>
            <c:strRef>
              <c:f>Sheet1!$A$2:$A$8</c:f>
              <c:strCache>
                <c:ptCount val="7"/>
                <c:pt idx="0">
                  <c:v>FY 2019</c:v>
                </c:pt>
                <c:pt idx="1">
                  <c:v>FY 2020</c:v>
                </c:pt>
                <c:pt idx="2">
                  <c:v>FY 2021</c:v>
                </c:pt>
                <c:pt idx="3">
                  <c:v>FY 2022</c:v>
                </c:pt>
                <c:pt idx="4">
                  <c:v>FY 2023</c:v>
                </c:pt>
                <c:pt idx="5">
                  <c:v>FY 2024</c:v>
                </c:pt>
                <c:pt idx="6">
                  <c:v>FY 2025 [1]</c:v>
                </c:pt>
              </c:strCache>
            </c:strRef>
          </c:cat>
          <c:val>
            <c:numRef>
              <c:f>Sheet1!$C$2:$C$8</c:f>
              <c:numCache>
                <c:formatCode>#,##0</c:formatCode>
                <c:ptCount val="7"/>
                <c:pt idx="0">
                  <c:v>662354</c:v>
                </c:pt>
                <c:pt idx="1">
                  <c:v>691321</c:v>
                </c:pt>
                <c:pt idx="2">
                  <c:v>434796</c:v>
                </c:pt>
                <c:pt idx="3">
                  <c:v>376869</c:v>
                </c:pt>
                <c:pt idx="4">
                  <c:v>2212408</c:v>
                </c:pt>
                <c:pt idx="5">
                  <c:v>2100000</c:v>
                </c:pt>
                <c:pt idx="6">
                  <c:v>3196663</c:v>
                </c:pt>
              </c:numCache>
            </c:numRef>
          </c:val>
          <c:smooth val="1"/>
          <c:extLst>
            <c:ext xmlns:c16="http://schemas.microsoft.com/office/drawing/2014/chart" uri="{C3380CC4-5D6E-409C-BE32-E72D297353CC}">
              <c16:uniqueId val="{00000001-77C5-45F0-97EC-05FD938DFBC6}"/>
            </c:ext>
          </c:extLst>
        </c:ser>
        <c:ser>
          <c:idx val="2"/>
          <c:order val="2"/>
          <c:tx>
            <c:strRef>
              <c:f>Sheet1!$D$1</c:f>
              <c:strCache>
                <c:ptCount val="1"/>
                <c:pt idx="0">
                  <c:v>Member Associated Projects</c:v>
                </c:pt>
              </c:strCache>
            </c:strRef>
          </c:tx>
          <c:spPr>
            <a:ln w="38100" cap="flat">
              <a:solidFill>
                <a:srgbClr val="D3B34E"/>
              </a:solidFill>
              <a:prstDash val="solid"/>
              <a:round/>
            </a:ln>
            <a:effectLst/>
          </c:spPr>
          <c:marker>
            <c:symbol val="circle"/>
            <c:size val="6"/>
            <c:spPr>
              <a:solidFill>
                <a:srgbClr val="D3B34E"/>
              </a:solidFill>
              <a:ln w="9525" cap="flat">
                <a:solidFill>
                  <a:srgbClr val="D3B34E"/>
                </a:solidFill>
                <a:prstDash val="solid"/>
                <a:round/>
              </a:ln>
              <a:effectLst/>
            </c:spPr>
          </c:marker>
          <c:dLbls>
            <c:delete val="1"/>
          </c:dLbls>
          <c:cat>
            <c:strRef>
              <c:f>Sheet1!$A$2:$A$8</c:f>
              <c:strCache>
                <c:ptCount val="7"/>
                <c:pt idx="0">
                  <c:v>FY 2019</c:v>
                </c:pt>
                <c:pt idx="1">
                  <c:v>FY 2020</c:v>
                </c:pt>
                <c:pt idx="2">
                  <c:v>FY 2021</c:v>
                </c:pt>
                <c:pt idx="3">
                  <c:v>FY 2022</c:v>
                </c:pt>
                <c:pt idx="4">
                  <c:v>FY 2023</c:v>
                </c:pt>
                <c:pt idx="5">
                  <c:v>FY 2024</c:v>
                </c:pt>
                <c:pt idx="6">
                  <c:v>FY 2025 [1]</c:v>
                </c:pt>
              </c:strCache>
            </c:strRef>
          </c:cat>
          <c:val>
            <c:numRef>
              <c:f>Sheet1!$D$2:$D$8</c:f>
              <c:numCache>
                <c:formatCode>#,##0</c:formatCode>
                <c:ptCount val="7"/>
                <c:pt idx="0">
                  <c:v>1506932</c:v>
                </c:pt>
                <c:pt idx="1">
                  <c:v>1475615</c:v>
                </c:pt>
                <c:pt idx="2">
                  <c:v>1359434</c:v>
                </c:pt>
                <c:pt idx="3">
                  <c:v>5305913</c:v>
                </c:pt>
                <c:pt idx="4">
                  <c:v>6747291</c:v>
                </c:pt>
                <c:pt idx="5">
                  <c:v>16792303</c:v>
                </c:pt>
                <c:pt idx="6">
                  <c:v>14599964</c:v>
                </c:pt>
              </c:numCache>
            </c:numRef>
          </c:val>
          <c:smooth val="1"/>
          <c:extLst>
            <c:ext xmlns:c16="http://schemas.microsoft.com/office/drawing/2014/chart" uri="{C3380CC4-5D6E-409C-BE32-E72D297353CC}">
              <c16:uniqueId val="{00000002-77C5-45F0-97EC-05FD938DFBC6}"/>
            </c:ext>
          </c:extLst>
        </c:ser>
        <c:ser>
          <c:idx val="3"/>
          <c:order val="3"/>
          <c:tx>
            <c:strRef>
              <c:f>Sheet1!$E$1</c:f>
              <c:strCache>
                <c:ptCount val="1"/>
                <c:pt idx="0">
                  <c:v>Member In-Kind [2]</c:v>
                </c:pt>
              </c:strCache>
            </c:strRef>
          </c:tx>
          <c:spPr>
            <a:ln w="38100" cap="flat">
              <a:solidFill>
                <a:srgbClr val="4EC3E0"/>
              </a:solidFill>
              <a:prstDash val="solid"/>
              <a:round/>
            </a:ln>
            <a:effectLst/>
          </c:spPr>
          <c:marker>
            <c:symbol val="circle"/>
            <c:size val="6"/>
            <c:spPr>
              <a:solidFill>
                <a:srgbClr val="4EC3E0"/>
              </a:solidFill>
              <a:ln w="9525" cap="flat">
                <a:solidFill>
                  <a:srgbClr val="4EC3E0"/>
                </a:solidFill>
                <a:prstDash val="solid"/>
                <a:round/>
              </a:ln>
              <a:effectLst/>
            </c:spPr>
          </c:marker>
          <c:dLbls>
            <c:delete val="1"/>
          </c:dLbls>
          <c:cat>
            <c:strRef>
              <c:f>Sheet1!$A$2:$A$8</c:f>
              <c:strCache>
                <c:ptCount val="7"/>
                <c:pt idx="0">
                  <c:v>FY 2019</c:v>
                </c:pt>
                <c:pt idx="1">
                  <c:v>FY 2020</c:v>
                </c:pt>
                <c:pt idx="2">
                  <c:v>FY 2021</c:v>
                </c:pt>
                <c:pt idx="3">
                  <c:v>FY 2022</c:v>
                </c:pt>
                <c:pt idx="4">
                  <c:v>FY 2023</c:v>
                </c:pt>
                <c:pt idx="5">
                  <c:v>FY 2024</c:v>
                </c:pt>
                <c:pt idx="6">
                  <c:v>FY 2025 [1]</c:v>
                </c:pt>
              </c:strCache>
            </c:strRef>
          </c:cat>
          <c:val>
            <c:numRef>
              <c:f>Sheet1!$E$2:$E$8</c:f>
              <c:numCache>
                <c:formatCode>#,##0</c:formatCode>
                <c:ptCount val="7"/>
                <c:pt idx="0">
                  <c:v>1486785</c:v>
                </c:pt>
                <c:pt idx="1">
                  <c:v>1139124</c:v>
                </c:pt>
                <c:pt idx="2">
                  <c:v>890196</c:v>
                </c:pt>
                <c:pt idx="3">
                  <c:v>1110903</c:v>
                </c:pt>
                <c:pt idx="4">
                  <c:v>663716</c:v>
                </c:pt>
                <c:pt idx="5">
                  <c:v>1059697</c:v>
                </c:pt>
                <c:pt idx="6">
                  <c:v>1795488</c:v>
                </c:pt>
              </c:numCache>
            </c:numRef>
          </c:val>
          <c:smooth val="1"/>
          <c:extLst>
            <c:ext xmlns:c16="http://schemas.microsoft.com/office/drawing/2014/chart" uri="{C3380CC4-5D6E-409C-BE32-E72D297353CC}">
              <c16:uniqueId val="{00000003-77C5-45F0-97EC-05FD938DFBC6}"/>
            </c:ext>
          </c:extLst>
        </c:ser>
        <c:dLbls>
          <c:showLegendKey val="0"/>
          <c:showVal val="1"/>
          <c:showCatName val="0"/>
          <c:showSerName val="0"/>
          <c:showPercent val="0"/>
          <c:showBubbleSize val="0"/>
        </c:dLbls>
        <c:marker val="1"/>
        <c:smooth val="0"/>
        <c:axId val="2094734554"/>
        <c:axId val="2094734552"/>
      </c:line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000" b="0" i="0" u="none" strike="noStrike">
                <a:solidFill>
                  <a:srgbClr val="333333"/>
                </a:solidFill>
                <a:latin typeface="Open Sans"/>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6350" cap="flat">
              <a:solidFill>
                <a:srgbClr val="E2E8F0"/>
              </a:solidFill>
              <a:prstDash val="solid"/>
              <a:round/>
            </a:ln>
          </c:spPr>
        </c:majorGridlines>
        <c:numFmt formatCode="\$#,##0"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333333"/>
                </a:solidFill>
                <a:latin typeface="Open Sans"/>
              </a:defRPr>
            </a:pPr>
            <a:endParaRPr lang="en-US"/>
          </a:p>
        </c:txPr>
        <c:crossAx val="2094734554"/>
        <c:crosses val="autoZero"/>
        <c:crossBetween val="between"/>
      </c:valAx>
      <c:spPr>
        <a:noFill/>
        <a:ln>
          <a:noFill/>
        </a:ln>
        <a:effectLst/>
      </c:spPr>
    </c:plotArea>
    <c:legend>
      <c:legendPos val="b"/>
      <c:overlay val="0"/>
      <c:txPr>
        <a:bodyPr/>
        <a:lstStyle/>
        <a:p>
          <a:pPr>
            <a:defRPr sz="1100">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stacked"/>
        <c:varyColors val="0"/>
        <c:ser>
          <c:idx val="0"/>
          <c:order val="0"/>
          <c:tx>
            <c:strRef>
              <c:f>Sheet1!$B$1</c:f>
              <c:strCache>
                <c:ptCount val="1"/>
                <c:pt idx="0">
                  <c:v>Small</c:v>
                </c:pt>
              </c:strCache>
            </c:strRef>
          </c:tx>
          <c:spPr>
            <a:solidFill>
              <a:srgbClr val="4A90BF"/>
            </a:solidFill>
            <a:effectLst/>
          </c:spPr>
          <c:invertIfNegative val="0"/>
          <c:dLbls>
            <c:numFmt formatCode="0&quot;%&quot;" sourceLinked="0"/>
            <c:spPr>
              <a:noFill/>
              <a:ln>
                <a:noFill/>
              </a:ln>
              <a:effectLst/>
            </c:spPr>
            <c:txPr>
              <a:bodyPr/>
              <a:lstStyle/>
              <a:p>
                <a:pPr>
                  <a:defRPr sz="1100" b="1" i="0" u="none" strike="noStrike">
                    <a:solidFill>
                      <a:srgbClr val="FFFFFF"/>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2021</c:v>
                </c:pt>
                <c:pt idx="1">
                  <c:v>FY 2022</c:v>
                </c:pt>
                <c:pt idx="2">
                  <c:v>FY 2023</c:v>
                </c:pt>
                <c:pt idx="3">
                  <c:v>FY 2024</c:v>
                </c:pt>
                <c:pt idx="4">
                  <c:v>FY 2025</c:v>
                </c:pt>
              </c:strCache>
            </c:strRef>
          </c:cat>
          <c:val>
            <c:numRef>
              <c:f>Sheet1!$B$2:$B$6</c:f>
              <c:numCache>
                <c:formatCode>General</c:formatCode>
                <c:ptCount val="5"/>
                <c:pt idx="0">
                  <c:v>52</c:v>
                </c:pt>
                <c:pt idx="1">
                  <c:v>54</c:v>
                </c:pt>
                <c:pt idx="2">
                  <c:v>53</c:v>
                </c:pt>
                <c:pt idx="3">
                  <c:v>55</c:v>
                </c:pt>
                <c:pt idx="4">
                  <c:v>56</c:v>
                </c:pt>
              </c:numCache>
            </c:numRef>
          </c:val>
          <c:extLst>
            <c:ext xmlns:c16="http://schemas.microsoft.com/office/drawing/2014/chart" uri="{C3380CC4-5D6E-409C-BE32-E72D297353CC}">
              <c16:uniqueId val="{00000000-45D8-4E93-9005-BEA14CC15D03}"/>
            </c:ext>
          </c:extLst>
        </c:ser>
        <c:ser>
          <c:idx val="1"/>
          <c:order val="1"/>
          <c:tx>
            <c:strRef>
              <c:f>Sheet1!$C$1</c:f>
              <c:strCache>
                <c:ptCount val="1"/>
                <c:pt idx="0">
                  <c:v>Medium</c:v>
                </c:pt>
              </c:strCache>
            </c:strRef>
          </c:tx>
          <c:spPr>
            <a:solidFill>
              <a:srgbClr val="D3B34E"/>
            </a:solidFill>
            <a:effectLst/>
          </c:spPr>
          <c:invertIfNegative val="0"/>
          <c:dLbls>
            <c:numFmt formatCode="0&quot;%&quot;" sourceLinked="0"/>
            <c:spPr>
              <a:noFill/>
              <a:ln>
                <a:noFill/>
              </a:ln>
              <a:effectLst/>
            </c:spPr>
            <c:txPr>
              <a:bodyPr/>
              <a:lstStyle/>
              <a:p>
                <a:pPr>
                  <a:defRPr sz="1100" b="1" i="0" u="none" strike="noStrike">
                    <a:solidFill>
                      <a:srgbClr val="FFFFFF"/>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2021</c:v>
                </c:pt>
                <c:pt idx="1">
                  <c:v>FY 2022</c:v>
                </c:pt>
                <c:pt idx="2">
                  <c:v>FY 2023</c:v>
                </c:pt>
                <c:pt idx="3">
                  <c:v>FY 2024</c:v>
                </c:pt>
                <c:pt idx="4">
                  <c:v>FY 2025</c:v>
                </c:pt>
              </c:strCache>
            </c:strRef>
          </c:cat>
          <c:val>
            <c:numRef>
              <c:f>Sheet1!$C$2:$C$6</c:f>
              <c:numCache>
                <c:formatCode>General</c:formatCode>
                <c:ptCount val="5"/>
                <c:pt idx="0">
                  <c:v>5</c:v>
                </c:pt>
                <c:pt idx="1">
                  <c:v>3</c:v>
                </c:pt>
                <c:pt idx="2">
                  <c:v>4</c:v>
                </c:pt>
                <c:pt idx="3">
                  <c:v>4</c:v>
                </c:pt>
                <c:pt idx="4">
                  <c:v>7</c:v>
                </c:pt>
              </c:numCache>
            </c:numRef>
          </c:val>
          <c:extLst>
            <c:ext xmlns:c16="http://schemas.microsoft.com/office/drawing/2014/chart" uri="{C3380CC4-5D6E-409C-BE32-E72D297353CC}">
              <c16:uniqueId val="{00000001-45D8-4E93-9005-BEA14CC15D03}"/>
            </c:ext>
          </c:extLst>
        </c:ser>
        <c:ser>
          <c:idx val="2"/>
          <c:order val="2"/>
          <c:tx>
            <c:strRef>
              <c:f>Sheet1!$D$1</c:f>
              <c:strCache>
                <c:ptCount val="1"/>
                <c:pt idx="0">
                  <c:v>Large</c:v>
                </c:pt>
              </c:strCache>
            </c:strRef>
          </c:tx>
          <c:spPr>
            <a:solidFill>
              <a:srgbClr val="005699"/>
            </a:solidFill>
            <a:effectLst/>
          </c:spPr>
          <c:invertIfNegative val="0"/>
          <c:dLbls>
            <c:numFmt formatCode="0&quot;%&quot;" sourceLinked="0"/>
            <c:spPr>
              <a:noFill/>
              <a:ln>
                <a:noFill/>
              </a:ln>
              <a:effectLst/>
            </c:spPr>
            <c:txPr>
              <a:bodyPr/>
              <a:lstStyle/>
              <a:p>
                <a:pPr>
                  <a:defRPr sz="1100" b="1" i="0" u="none" strike="noStrike">
                    <a:solidFill>
                      <a:srgbClr val="FFFFFF"/>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2021</c:v>
                </c:pt>
                <c:pt idx="1">
                  <c:v>FY 2022</c:v>
                </c:pt>
                <c:pt idx="2">
                  <c:v>FY 2023</c:v>
                </c:pt>
                <c:pt idx="3">
                  <c:v>FY 2024</c:v>
                </c:pt>
                <c:pt idx="4">
                  <c:v>FY 2025</c:v>
                </c:pt>
              </c:strCache>
            </c:strRef>
          </c:cat>
          <c:val>
            <c:numRef>
              <c:f>Sheet1!$D$2:$D$6</c:f>
              <c:numCache>
                <c:formatCode>General</c:formatCode>
                <c:ptCount val="5"/>
                <c:pt idx="0">
                  <c:v>43</c:v>
                </c:pt>
                <c:pt idx="1">
                  <c:v>43</c:v>
                </c:pt>
                <c:pt idx="2">
                  <c:v>43</c:v>
                </c:pt>
                <c:pt idx="3">
                  <c:v>41</c:v>
                </c:pt>
                <c:pt idx="4">
                  <c:v>37</c:v>
                </c:pt>
              </c:numCache>
            </c:numRef>
          </c:val>
          <c:extLst>
            <c:ext xmlns:c16="http://schemas.microsoft.com/office/drawing/2014/chart" uri="{C3380CC4-5D6E-409C-BE32-E72D297353CC}">
              <c16:uniqueId val="{00000002-45D8-4E93-9005-BEA14CC15D03}"/>
            </c:ext>
          </c:extLst>
        </c:ser>
        <c:dLbls>
          <c:showLegendKey val="0"/>
          <c:showVal val="1"/>
          <c:showCatName val="0"/>
          <c:showSerName val="0"/>
          <c:showPercent val="0"/>
          <c:showBubbleSize val="0"/>
        </c:dLbls>
        <c:gapWidth val="50"/>
        <c:overlap val="10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333333"/>
                </a:solidFill>
                <a:latin typeface="Open Sans"/>
              </a:defRPr>
            </a:pPr>
            <a:endParaRPr lang="en-US"/>
          </a:p>
        </c:txPr>
        <c:crossAx val="2094734552"/>
        <c:crosses val="autoZero"/>
        <c:auto val="1"/>
        <c:lblAlgn val="ctr"/>
        <c:lblOffset val="100"/>
        <c:noMultiLvlLbl val="1"/>
      </c:catAx>
      <c:valAx>
        <c:axId val="2094734552"/>
        <c:scaling>
          <c:orientation val="minMax"/>
          <c:max val="100"/>
        </c:scaling>
        <c:delete val="0"/>
        <c:axPos val="l"/>
        <c:majorGridlines>
          <c:spPr>
            <a:ln w="6350" cap="flat">
              <a:solidFill>
                <a:srgbClr val="E2E8F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333333"/>
                </a:solidFill>
                <a:latin typeface="Open Sans"/>
              </a:defRPr>
            </a:pPr>
            <a:endParaRPr lang="en-US"/>
          </a:p>
        </c:txPr>
        <c:crossAx val="2094734554"/>
        <c:crosses val="autoZero"/>
        <c:crossBetween val="between"/>
      </c:valAx>
      <c:spPr>
        <a:noFill/>
        <a:ln>
          <a:noFill/>
        </a:ln>
        <a:effectLst/>
      </c:spPr>
    </c:plotArea>
    <c:legend>
      <c:legendPos val="b"/>
      <c:layout>
        <c:manualLayout>
          <c:xMode val="edge"/>
          <c:yMode val="edge"/>
          <c:x val="0.26241233734672054"/>
          <c:y val="0.92371956790036991"/>
          <c:w val="0.50383485050479793"/>
          <c:h val="6.1456383056539936E-2"/>
        </c:manualLayout>
      </c:layout>
      <c:overlay val="0"/>
      <c:txPr>
        <a:bodyPr/>
        <a:lstStyle/>
        <a:p>
          <a:pPr>
            <a:defRPr sz="1400">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manualLayout>
          <c:layoutTarget val="inner"/>
          <c:xMode val="edge"/>
          <c:yMode val="edge"/>
          <c:x val="0.12"/>
          <c:y val="0.03"/>
          <c:w val="0.86"/>
          <c:h val="0.9"/>
        </c:manualLayout>
      </c:layout>
      <c:barChart>
        <c:barDir val="col"/>
        <c:grouping val="clustered"/>
        <c:varyColors val="0"/>
        <c:ser>
          <c:idx val="0"/>
          <c:order val="0"/>
          <c:spPr>
            <a:solidFill>
              <a:srgbClr val="00758D"/>
            </a:solidFill>
            <a:ln>
              <a:noFill/>
            </a:ln>
          </c:spPr>
          <c:invertIfNegative val="0"/>
          <c:cat>
            <c:strLit>
              <c:ptCount val="7"/>
              <c:pt idx="0">
                <c:v>2019</c:v>
              </c:pt>
              <c:pt idx="1">
                <c:v>2020</c:v>
              </c:pt>
              <c:pt idx="2">
                <c:v>2021</c:v>
              </c:pt>
              <c:pt idx="3">
                <c:v>2022</c:v>
              </c:pt>
              <c:pt idx="4">
                <c:v>2023</c:v>
              </c:pt>
              <c:pt idx="5">
                <c:v>2024</c:v>
              </c:pt>
              <c:pt idx="6">
                <c:v>2025</c:v>
              </c:pt>
            </c:strLit>
          </c:cat>
          <c:val>
            <c:numLit>
              <c:formatCode>General</c:formatCode>
              <c:ptCount val="7"/>
              <c:pt idx="0">
                <c:v>211323</c:v>
              </c:pt>
              <c:pt idx="1">
                <c:v>439324</c:v>
              </c:pt>
              <c:pt idx="2">
                <c:v>241612</c:v>
              </c:pt>
              <c:pt idx="3">
                <c:v>74828</c:v>
              </c:pt>
              <c:pt idx="4">
                <c:v>4500</c:v>
              </c:pt>
              <c:pt idx="5">
                <c:v>1000</c:v>
              </c:pt>
              <c:pt idx="6">
                <c:v>4000</c:v>
              </c:pt>
            </c:numLit>
          </c:val>
          <c:extLst>
            <c:ext xmlns:c16="http://schemas.microsoft.com/office/drawing/2014/chart" uri="{C3380CC4-5D6E-409C-BE32-E72D297353CC}">
              <c16:uniqueId val="{00000000-F0ED-4054-A3C9-13766349F469}"/>
            </c:ext>
          </c:extLst>
        </c:ser>
        <c:dLbls>
          <c:showLegendKey val="0"/>
          <c:showVal val="0"/>
          <c:showCatName val="0"/>
          <c:showSerName val="0"/>
          <c:showPercent val="0"/>
          <c:showBubbleSize val="0"/>
        </c:dLbls>
        <c:gapWidth val="50"/>
        <c:axId val="1000"/>
        <c:axId val="2000"/>
      </c:barChart>
      <c:catAx>
        <c:axId val="1000"/>
        <c:scaling>
          <c:orientation val="minMax"/>
        </c:scaling>
        <c:delete val="0"/>
        <c:axPos val="b"/>
        <c:numFmt formatCode="General" sourceLinked="0"/>
        <c:majorTickMark val="none"/>
        <c:minorTickMark val="none"/>
        <c:tickLblPos val="nextTo"/>
        <c:spPr>
          <a:ln w="12700">
            <a:solidFill>
              <a:srgbClr val="AAAAAA"/>
            </a:solidFill>
          </a:ln>
        </c:spPr>
        <c:txPr>
          <a:bodyPr/>
          <a:lstStyle/>
          <a:p>
            <a:pPr>
              <a:defRPr sz="900" b="0">
                <a:solidFill>
                  <a:srgbClr val="444444"/>
                </a:solidFill>
                <a:latin typeface="Open Sans"/>
              </a:defRPr>
            </a:pPr>
            <a:endParaRPr lang="en-US"/>
          </a:p>
        </c:txPr>
        <c:crossAx val="2000"/>
        <c:crosses val="autoZero"/>
        <c:auto val="1"/>
        <c:lblAlgn val="ctr"/>
        <c:lblOffset val="100"/>
        <c:noMultiLvlLbl val="1"/>
      </c:catAx>
      <c:valAx>
        <c:axId val="2000"/>
        <c:scaling>
          <c:orientation val="minMax"/>
          <c:max val="500000"/>
          <c:min val="0"/>
        </c:scaling>
        <c:delete val="0"/>
        <c:axPos val="l"/>
        <c:majorGridlines>
          <c:spPr>
            <a:ln w="6350">
              <a:solidFill>
                <a:srgbClr val="DDDDDD"/>
              </a:solidFill>
              <a:prstDash val="dash"/>
            </a:ln>
          </c:spPr>
        </c:majorGridlines>
        <c:numFmt formatCode="\$#,##0" sourceLinked="0"/>
        <c:majorTickMark val="none"/>
        <c:minorTickMark val="none"/>
        <c:tickLblPos val="nextTo"/>
        <c:spPr>
          <a:ln>
            <a:noFill/>
          </a:ln>
        </c:spPr>
        <c:txPr>
          <a:bodyPr/>
          <a:lstStyle/>
          <a:p>
            <a:pPr>
              <a:defRPr sz="850" b="0">
                <a:solidFill>
                  <a:srgbClr val="444444"/>
                </a:solidFill>
                <a:latin typeface="Open Sans"/>
              </a:defRPr>
            </a:pPr>
            <a:endParaRPr lang="en-US"/>
          </a:p>
        </c:txPr>
        <c:crossAx val="1000"/>
        <c:crosses val="autoZero"/>
        <c:crossBetween val="between"/>
      </c:valAx>
    </c:plotArea>
    <c:plotVisOnly val="1"/>
    <c:dispBlanksAs val="zero"/>
    <c:showDLblsOverMax val="1"/>
  </c:chart>
  <c:spPr>
    <a:noFill/>
    <a:ln>
      <a:noFill/>
    </a:ln>
  </c:spPr>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manualLayout>
          <c:layoutTarget val="inner"/>
          <c:xMode val="edge"/>
          <c:yMode val="edge"/>
          <c:x val="0.12"/>
          <c:y val="0.03"/>
          <c:w val="0.86"/>
          <c:h val="0.9"/>
        </c:manualLayout>
      </c:layout>
      <c:barChart>
        <c:barDir val="col"/>
        <c:grouping val="clustered"/>
        <c:varyColors val="0"/>
        <c:ser>
          <c:idx val="0"/>
          <c:order val="0"/>
          <c:spPr>
            <a:solidFill>
              <a:srgbClr val="005699"/>
            </a:solidFill>
            <a:ln>
              <a:noFill/>
            </a:ln>
          </c:spPr>
          <c:invertIfNegative val="0"/>
          <c:cat>
            <c:strLit>
              <c:ptCount val="7"/>
              <c:pt idx="0">
                <c:v>2019</c:v>
              </c:pt>
              <c:pt idx="1">
                <c:v>2020</c:v>
              </c:pt>
              <c:pt idx="2">
                <c:v>2021</c:v>
              </c:pt>
              <c:pt idx="3">
                <c:v>2022</c:v>
              </c:pt>
              <c:pt idx="4">
                <c:v>2023</c:v>
              </c:pt>
              <c:pt idx="5">
                <c:v>2024</c:v>
              </c:pt>
              <c:pt idx="6">
                <c:v>2025</c:v>
              </c:pt>
            </c:strLit>
          </c:cat>
          <c:val>
            <c:numLit>
              <c:formatCode>General</c:formatCode>
              <c:ptCount val="7"/>
              <c:pt idx="0">
                <c:v>865611</c:v>
              </c:pt>
              <c:pt idx="1">
                <c:v>372100</c:v>
              </c:pt>
              <c:pt idx="2">
                <c:v>456718</c:v>
              </c:pt>
              <c:pt idx="3">
                <c:v>351234</c:v>
              </c:pt>
              <c:pt idx="4">
                <c:v>0</c:v>
              </c:pt>
              <c:pt idx="5">
                <c:v>0</c:v>
              </c:pt>
              <c:pt idx="6">
                <c:v>0</c:v>
              </c:pt>
            </c:numLit>
          </c:val>
          <c:extLst>
            <c:ext xmlns:c16="http://schemas.microsoft.com/office/drawing/2014/chart" uri="{C3380CC4-5D6E-409C-BE32-E72D297353CC}">
              <c16:uniqueId val="{00000000-2375-455F-AE07-B1A800797846}"/>
            </c:ext>
          </c:extLst>
        </c:ser>
        <c:dLbls>
          <c:showLegendKey val="0"/>
          <c:showVal val="0"/>
          <c:showCatName val="0"/>
          <c:showSerName val="0"/>
          <c:showPercent val="0"/>
          <c:showBubbleSize val="0"/>
        </c:dLbls>
        <c:gapWidth val="50"/>
        <c:axId val="1001"/>
        <c:axId val="2001"/>
      </c:barChart>
      <c:catAx>
        <c:axId val="1001"/>
        <c:scaling>
          <c:orientation val="minMax"/>
        </c:scaling>
        <c:delete val="0"/>
        <c:axPos val="b"/>
        <c:numFmt formatCode="General" sourceLinked="0"/>
        <c:majorTickMark val="none"/>
        <c:minorTickMark val="none"/>
        <c:tickLblPos val="nextTo"/>
        <c:spPr>
          <a:ln w="12700">
            <a:solidFill>
              <a:srgbClr val="AAAAAA"/>
            </a:solidFill>
          </a:ln>
        </c:spPr>
        <c:txPr>
          <a:bodyPr/>
          <a:lstStyle/>
          <a:p>
            <a:pPr>
              <a:defRPr sz="900" b="0">
                <a:solidFill>
                  <a:srgbClr val="444444"/>
                </a:solidFill>
                <a:latin typeface="Open Sans"/>
              </a:defRPr>
            </a:pPr>
            <a:endParaRPr lang="en-US"/>
          </a:p>
        </c:txPr>
        <c:crossAx val="2001"/>
        <c:crosses val="autoZero"/>
        <c:auto val="1"/>
        <c:lblAlgn val="ctr"/>
        <c:lblOffset val="100"/>
        <c:noMultiLvlLbl val="1"/>
      </c:catAx>
      <c:valAx>
        <c:axId val="2001"/>
        <c:scaling>
          <c:orientation val="minMax"/>
          <c:max val="1000000"/>
          <c:min val="0"/>
        </c:scaling>
        <c:delete val="0"/>
        <c:axPos val="l"/>
        <c:majorGridlines>
          <c:spPr>
            <a:ln w="6350">
              <a:solidFill>
                <a:srgbClr val="DDDDDD"/>
              </a:solidFill>
              <a:prstDash val="dash"/>
            </a:ln>
          </c:spPr>
        </c:majorGridlines>
        <c:numFmt formatCode="\$#,##0" sourceLinked="0"/>
        <c:majorTickMark val="none"/>
        <c:minorTickMark val="none"/>
        <c:tickLblPos val="nextTo"/>
        <c:spPr>
          <a:ln>
            <a:noFill/>
          </a:ln>
        </c:spPr>
        <c:txPr>
          <a:bodyPr/>
          <a:lstStyle/>
          <a:p>
            <a:pPr>
              <a:defRPr sz="850" b="0">
                <a:solidFill>
                  <a:srgbClr val="444444"/>
                </a:solidFill>
                <a:latin typeface="Open Sans"/>
              </a:defRPr>
            </a:pPr>
            <a:endParaRPr lang="en-US"/>
          </a:p>
        </c:txPr>
        <c:crossAx val="1001"/>
        <c:crosses val="autoZero"/>
        <c:crossBetween val="between"/>
      </c:valAx>
    </c:plotArea>
    <c:plotVisOnly val="1"/>
    <c:dispBlanksAs val="zero"/>
    <c:showDLblsOverMax val="1"/>
  </c:chart>
  <c:spPr>
    <a:noFill/>
    <a:ln>
      <a:noFill/>
    </a:ln>
  </c:spPr>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manualLayout>
          <c:layoutTarget val="inner"/>
          <c:xMode val="edge"/>
          <c:yMode val="edge"/>
          <c:x val="0.12"/>
          <c:y val="0.03"/>
          <c:w val="0.86"/>
          <c:h val="0.9"/>
        </c:manualLayout>
      </c:layout>
      <c:barChart>
        <c:barDir val="col"/>
        <c:grouping val="clustered"/>
        <c:varyColors val="0"/>
        <c:ser>
          <c:idx val="0"/>
          <c:order val="0"/>
          <c:spPr>
            <a:solidFill>
              <a:srgbClr val="D3B34E"/>
            </a:solidFill>
            <a:ln>
              <a:noFill/>
            </a:ln>
          </c:spPr>
          <c:invertIfNegative val="0"/>
          <c:cat>
            <c:strLit>
              <c:ptCount val="7"/>
              <c:pt idx="0">
                <c:v>2019</c:v>
              </c:pt>
              <c:pt idx="1">
                <c:v>2020</c:v>
              </c:pt>
              <c:pt idx="2">
                <c:v>2021</c:v>
              </c:pt>
              <c:pt idx="3">
                <c:v>2022</c:v>
              </c:pt>
              <c:pt idx="4">
                <c:v>2023</c:v>
              </c:pt>
              <c:pt idx="5">
                <c:v>2024</c:v>
              </c:pt>
              <c:pt idx="6">
                <c:v>2025</c:v>
              </c:pt>
            </c:strLit>
          </c:cat>
          <c:val>
            <c:numLit>
              <c:formatCode>General</c:formatCode>
              <c:ptCount val="7"/>
              <c:pt idx="0">
                <c:v>1022202</c:v>
              </c:pt>
              <c:pt idx="1">
                <c:v>855005</c:v>
              </c:pt>
              <c:pt idx="2">
                <c:v>2870803</c:v>
              </c:pt>
              <c:pt idx="3">
                <c:v>60001</c:v>
              </c:pt>
              <c:pt idx="4">
                <c:v>2100001</c:v>
              </c:pt>
              <c:pt idx="5">
                <c:v>2100003</c:v>
              </c:pt>
              <c:pt idx="6">
                <c:v>2126892</c:v>
              </c:pt>
            </c:numLit>
          </c:val>
          <c:extLst>
            <c:ext xmlns:c16="http://schemas.microsoft.com/office/drawing/2014/chart" uri="{C3380CC4-5D6E-409C-BE32-E72D297353CC}">
              <c16:uniqueId val="{00000000-F62E-4026-AB4C-CEFF534B4E41}"/>
            </c:ext>
          </c:extLst>
        </c:ser>
        <c:dLbls>
          <c:showLegendKey val="0"/>
          <c:showVal val="0"/>
          <c:showCatName val="0"/>
          <c:showSerName val="0"/>
          <c:showPercent val="0"/>
          <c:showBubbleSize val="0"/>
        </c:dLbls>
        <c:gapWidth val="50"/>
        <c:axId val="1002"/>
        <c:axId val="2002"/>
      </c:barChart>
      <c:catAx>
        <c:axId val="1002"/>
        <c:scaling>
          <c:orientation val="minMax"/>
        </c:scaling>
        <c:delete val="0"/>
        <c:axPos val="b"/>
        <c:numFmt formatCode="General" sourceLinked="0"/>
        <c:majorTickMark val="none"/>
        <c:minorTickMark val="none"/>
        <c:tickLblPos val="nextTo"/>
        <c:spPr>
          <a:ln w="12700">
            <a:solidFill>
              <a:srgbClr val="AAAAAA"/>
            </a:solidFill>
          </a:ln>
        </c:spPr>
        <c:txPr>
          <a:bodyPr/>
          <a:lstStyle/>
          <a:p>
            <a:pPr>
              <a:defRPr sz="900" b="0">
                <a:solidFill>
                  <a:srgbClr val="444444"/>
                </a:solidFill>
                <a:latin typeface="Open Sans"/>
              </a:defRPr>
            </a:pPr>
            <a:endParaRPr lang="en-US"/>
          </a:p>
        </c:txPr>
        <c:crossAx val="2002"/>
        <c:crosses val="autoZero"/>
        <c:auto val="1"/>
        <c:lblAlgn val="ctr"/>
        <c:lblOffset val="100"/>
        <c:noMultiLvlLbl val="1"/>
      </c:catAx>
      <c:valAx>
        <c:axId val="2002"/>
        <c:scaling>
          <c:orientation val="minMax"/>
          <c:max val="3000000"/>
          <c:min val="0"/>
        </c:scaling>
        <c:delete val="0"/>
        <c:axPos val="l"/>
        <c:majorGridlines>
          <c:spPr>
            <a:ln w="6350">
              <a:solidFill>
                <a:srgbClr val="DDDDDD"/>
              </a:solidFill>
              <a:prstDash val="dash"/>
            </a:ln>
          </c:spPr>
        </c:majorGridlines>
        <c:numFmt formatCode="\$#,##0" sourceLinked="0"/>
        <c:majorTickMark val="none"/>
        <c:minorTickMark val="none"/>
        <c:tickLblPos val="nextTo"/>
        <c:spPr>
          <a:ln>
            <a:noFill/>
          </a:ln>
        </c:spPr>
        <c:txPr>
          <a:bodyPr/>
          <a:lstStyle/>
          <a:p>
            <a:pPr>
              <a:defRPr sz="850" b="0">
                <a:solidFill>
                  <a:srgbClr val="444444"/>
                </a:solidFill>
                <a:latin typeface="Open Sans"/>
              </a:defRPr>
            </a:pPr>
            <a:endParaRPr lang="en-US"/>
          </a:p>
        </c:txPr>
        <c:crossAx val="1002"/>
        <c:crosses val="autoZero"/>
        <c:crossBetween val="between"/>
      </c:valAx>
    </c:plotArea>
    <c:plotVisOnly val="1"/>
    <c:dispBlanksAs val="zero"/>
    <c:showDLblsOverMax val="1"/>
  </c:chart>
  <c:spPr>
    <a:noFill/>
    <a:ln>
      <a:noFill/>
    </a:ln>
  </c:spPr>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manualLayout>
          <c:layoutTarget val="inner"/>
          <c:xMode val="edge"/>
          <c:yMode val="edge"/>
          <c:x val="0.12"/>
          <c:y val="0.03"/>
          <c:w val="0.86"/>
          <c:h val="0.9"/>
        </c:manualLayout>
      </c:layout>
      <c:barChart>
        <c:barDir val="col"/>
        <c:grouping val="clustered"/>
        <c:varyColors val="0"/>
        <c:ser>
          <c:idx val="0"/>
          <c:order val="0"/>
          <c:spPr>
            <a:solidFill>
              <a:srgbClr val="473B70"/>
            </a:solidFill>
            <a:ln>
              <a:noFill/>
            </a:ln>
          </c:spPr>
          <c:invertIfNegative val="0"/>
          <c:cat>
            <c:strLit>
              <c:ptCount val="7"/>
              <c:pt idx="0">
                <c:v>2019</c:v>
              </c:pt>
              <c:pt idx="1">
                <c:v>2020</c:v>
              </c:pt>
              <c:pt idx="2">
                <c:v>2021</c:v>
              </c:pt>
              <c:pt idx="3">
                <c:v>2022</c:v>
              </c:pt>
              <c:pt idx="4">
                <c:v>2023</c:v>
              </c:pt>
              <c:pt idx="5">
                <c:v>2024</c:v>
              </c:pt>
              <c:pt idx="6">
                <c:v>2025</c:v>
              </c:pt>
            </c:strLit>
          </c:cat>
          <c:val>
            <c:numLit>
              <c:formatCode>General</c:formatCode>
              <c:ptCount val="7"/>
              <c:pt idx="0">
                <c:v>150003</c:v>
              </c:pt>
              <c:pt idx="1">
                <c:v>50005</c:v>
              </c:pt>
              <c:pt idx="2">
                <c:v>150011</c:v>
              </c:pt>
              <c:pt idx="3">
                <c:v>100005</c:v>
              </c:pt>
              <c:pt idx="4">
                <c:v>167699</c:v>
              </c:pt>
              <c:pt idx="5">
                <c:v>238123</c:v>
              </c:pt>
              <c:pt idx="6">
                <c:v>113328</c:v>
              </c:pt>
            </c:numLit>
          </c:val>
          <c:extLst>
            <c:ext xmlns:c16="http://schemas.microsoft.com/office/drawing/2014/chart" uri="{C3380CC4-5D6E-409C-BE32-E72D297353CC}">
              <c16:uniqueId val="{00000000-11FC-4A38-8F69-3EC3C3E70AD7}"/>
            </c:ext>
          </c:extLst>
        </c:ser>
        <c:dLbls>
          <c:showLegendKey val="0"/>
          <c:showVal val="0"/>
          <c:showCatName val="0"/>
          <c:showSerName val="0"/>
          <c:showPercent val="0"/>
          <c:showBubbleSize val="0"/>
        </c:dLbls>
        <c:gapWidth val="50"/>
        <c:axId val="1003"/>
        <c:axId val="2003"/>
      </c:barChart>
      <c:catAx>
        <c:axId val="1003"/>
        <c:scaling>
          <c:orientation val="minMax"/>
        </c:scaling>
        <c:delete val="0"/>
        <c:axPos val="b"/>
        <c:numFmt formatCode="General" sourceLinked="0"/>
        <c:majorTickMark val="none"/>
        <c:minorTickMark val="none"/>
        <c:tickLblPos val="nextTo"/>
        <c:spPr>
          <a:ln w="12700">
            <a:solidFill>
              <a:srgbClr val="AAAAAA"/>
            </a:solidFill>
          </a:ln>
        </c:spPr>
        <c:txPr>
          <a:bodyPr/>
          <a:lstStyle/>
          <a:p>
            <a:pPr>
              <a:defRPr sz="900" b="0">
                <a:solidFill>
                  <a:srgbClr val="444444"/>
                </a:solidFill>
                <a:latin typeface="Open Sans"/>
              </a:defRPr>
            </a:pPr>
            <a:endParaRPr lang="en-US"/>
          </a:p>
        </c:txPr>
        <c:crossAx val="2003"/>
        <c:crosses val="autoZero"/>
        <c:auto val="1"/>
        <c:lblAlgn val="ctr"/>
        <c:lblOffset val="100"/>
        <c:noMultiLvlLbl val="1"/>
      </c:catAx>
      <c:valAx>
        <c:axId val="2003"/>
        <c:scaling>
          <c:orientation val="minMax"/>
          <c:max val="1000000"/>
          <c:min val="0"/>
        </c:scaling>
        <c:delete val="0"/>
        <c:axPos val="l"/>
        <c:majorGridlines>
          <c:spPr>
            <a:ln w="6350">
              <a:solidFill>
                <a:srgbClr val="DDDDDD"/>
              </a:solidFill>
              <a:prstDash val="dash"/>
            </a:ln>
          </c:spPr>
        </c:majorGridlines>
        <c:numFmt formatCode="\$#,##0" sourceLinked="0"/>
        <c:majorTickMark val="none"/>
        <c:minorTickMark val="none"/>
        <c:tickLblPos val="nextTo"/>
        <c:spPr>
          <a:ln>
            <a:noFill/>
          </a:ln>
        </c:spPr>
        <c:txPr>
          <a:bodyPr/>
          <a:lstStyle/>
          <a:p>
            <a:pPr>
              <a:defRPr sz="850" b="0">
                <a:solidFill>
                  <a:srgbClr val="444444"/>
                </a:solidFill>
                <a:latin typeface="Open Sans"/>
              </a:defRPr>
            </a:pPr>
            <a:endParaRPr lang="en-US"/>
          </a:p>
        </c:txPr>
        <c:crossAx val="1003"/>
        <c:crosses val="autoZero"/>
        <c:crossBetween val="between"/>
      </c:valAx>
    </c:plotArea>
    <c:plotVisOnly val="1"/>
    <c:dispBlanksAs val="zero"/>
    <c:showDLblsOverMax val="1"/>
  </c:chart>
  <c:spPr>
    <a:no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pPr algn="ctr">
              <a:buNone/>
            </a:pPr>
            <a:r>
              <a:rPr lang="en-US" sz="1300" b="1" dirty="0">
                <a:solidFill>
                  <a:srgbClr val="333333"/>
                </a:solidFill>
                <a:latin typeface="Open Sans"/>
              </a:rPr>
              <a:t>Degrees Granted From All U.S. Engineering Schools</a:t>
            </a:r>
          </a:p>
          <a:p>
            <a:pPr algn="ctr">
              <a:buNone/>
            </a:pPr>
            <a:r>
              <a:rPr lang="en-US" sz="1300" b="1" dirty="0">
                <a:solidFill>
                  <a:srgbClr val="333333"/>
                </a:solidFill>
                <a:latin typeface="Open Sans"/>
              </a:rPr>
              <a:t>(Domestic and Foreign Students)</a:t>
            </a:r>
          </a:p>
        </c:rich>
      </c:tx>
      <c:overlay val="0"/>
    </c:title>
    <c:autoTitleDeleted val="0"/>
    <c:plotArea>
      <c:layout/>
      <c:barChart>
        <c:barDir val="col"/>
        <c:grouping val="percentStacked"/>
        <c:varyColors val="0"/>
        <c:ser>
          <c:idx val="0"/>
          <c:order val="0"/>
          <c:tx>
            <c:strRef>
              <c:f>Sheet1!A1</c:f>
              <c:strCache>
                <c:ptCount val="1"/>
                <c:pt idx="0">
                  <c:v>Bachelor's Degrees</c:v>
                </c:pt>
              </c:strCache>
            </c:strRef>
          </c:tx>
          <c:spPr>
            <a:solidFill>
              <a:srgbClr val="A8CCE0"/>
            </a:solidFill>
            <a:ln w="12700">
              <a:solidFill>
                <a:srgbClr val="FFFFFF"/>
              </a:solidFill>
            </a:ln>
          </c:spPr>
          <c:invertIfNegative val="1"/>
          <c:dLbls>
            <c:numFmt formatCode="0%" sourceLinked="0"/>
            <c:spPr>
              <a:noFill/>
              <a:ln>
                <a:noFill/>
              </a:ln>
            </c:spPr>
            <c:txPr>
              <a:bodyPr/>
              <a:lstStyle/>
              <a:p>
                <a:pPr>
                  <a:defRPr sz="1100" b="0">
                    <a:solidFill>
                      <a:srgbClr val="000000"/>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7"/>
                <c:pt idx="0">
                  <c:v>2019</c:v>
                </c:pt>
                <c:pt idx="1">
                  <c:v>2020</c:v>
                </c:pt>
                <c:pt idx="2">
                  <c:v>2021</c:v>
                </c:pt>
                <c:pt idx="3">
                  <c:v>2022</c:v>
                </c:pt>
                <c:pt idx="4">
                  <c:v>2023</c:v>
                </c:pt>
                <c:pt idx="5">
                  <c:v>2024</c:v>
                </c:pt>
                <c:pt idx="6">
                  <c:v>2025</c:v>
                </c:pt>
              </c:strCache>
            </c:strRef>
          </c:cat>
          <c:val>
            <c:numRef>
              <c:f>Sheet1!C1</c:f>
              <c:numCache>
                <c:formatCode>0%</c:formatCode>
                <c:ptCount val="7"/>
                <c:pt idx="0">
                  <c:v>0.65</c:v>
                </c:pt>
                <c:pt idx="1">
                  <c:v>0.67</c:v>
                </c:pt>
                <c:pt idx="2">
                  <c:v>0.65</c:v>
                </c:pt>
                <c:pt idx="3">
                  <c:v>0.68</c:v>
                </c:pt>
                <c:pt idx="4">
                  <c:v>0.6</c:v>
                </c:pt>
                <c:pt idx="5">
                  <c:v>0.59</c:v>
                </c:pt>
                <c:pt idx="6">
                  <c:v>0.59</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FFFFFF"/>
                    </a:solidFill>
                  </a:ln>
                </c14:spPr>
              </c14:invertSolidFillFmt>
            </c:ext>
            <c:ext xmlns:c16="http://schemas.microsoft.com/office/drawing/2014/chart" uri="{C3380CC4-5D6E-409C-BE32-E72D297353CC}">
              <c16:uniqueId val="{00000000-E298-4236-8D32-F072B99B8A74}"/>
            </c:ext>
          </c:extLst>
        </c:ser>
        <c:ser>
          <c:idx val="1"/>
          <c:order val="1"/>
          <c:tx>
            <c:strRef>
              <c:f>Sheet1!A2</c:f>
              <c:strCache>
                <c:ptCount val="1"/>
                <c:pt idx="0">
                  <c:v>Master's Degrees</c:v>
                </c:pt>
              </c:strCache>
            </c:strRef>
          </c:tx>
          <c:spPr>
            <a:solidFill>
              <a:srgbClr val="4A90C4"/>
            </a:solidFill>
            <a:ln w="12700">
              <a:solidFill>
                <a:srgbClr val="FFFFFF"/>
              </a:solidFill>
            </a:ln>
          </c:spPr>
          <c:invertIfNegative val="1"/>
          <c:dLbls>
            <c:numFmt formatCode="0%" sourceLinked="0"/>
            <c:spPr>
              <a:noFill/>
              <a:ln>
                <a:noFill/>
              </a:ln>
            </c:spPr>
            <c:txPr>
              <a:bodyPr/>
              <a:lstStyle/>
              <a:p>
                <a:pPr>
                  <a:defRPr sz="1100" b="0">
                    <a:solidFill>
                      <a:srgbClr val="000000"/>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c:f>
              <c:strCache>
                <c:ptCount val="7"/>
                <c:pt idx="0">
                  <c:v>2019</c:v>
                </c:pt>
                <c:pt idx="1">
                  <c:v>2020</c:v>
                </c:pt>
                <c:pt idx="2">
                  <c:v>2021</c:v>
                </c:pt>
                <c:pt idx="3">
                  <c:v>2022</c:v>
                </c:pt>
                <c:pt idx="4">
                  <c:v>2023</c:v>
                </c:pt>
                <c:pt idx="5">
                  <c:v>2024</c:v>
                </c:pt>
                <c:pt idx="6">
                  <c:v>2025</c:v>
                </c:pt>
              </c:strCache>
            </c:strRef>
          </c:cat>
          <c:val>
            <c:numRef>
              <c:f>Sheet1!C2</c:f>
              <c:numCache>
                <c:formatCode>0%</c:formatCode>
                <c:ptCount val="7"/>
                <c:pt idx="0">
                  <c:v>0.28999999999999998</c:v>
                </c:pt>
                <c:pt idx="1">
                  <c:v>0.27</c:v>
                </c:pt>
                <c:pt idx="2">
                  <c:v>0.28999999999999998</c:v>
                </c:pt>
                <c:pt idx="3">
                  <c:v>0.26</c:v>
                </c:pt>
                <c:pt idx="4">
                  <c:v>0.34</c:v>
                </c:pt>
                <c:pt idx="5">
                  <c:v>0.35</c:v>
                </c:pt>
                <c:pt idx="6">
                  <c:v>0.35</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FFFFFF"/>
                    </a:solidFill>
                  </a:ln>
                </c14:spPr>
              </c14:invertSolidFillFmt>
            </c:ext>
            <c:ext xmlns:c16="http://schemas.microsoft.com/office/drawing/2014/chart" uri="{C3380CC4-5D6E-409C-BE32-E72D297353CC}">
              <c16:uniqueId val="{00000001-E298-4236-8D32-F072B99B8A74}"/>
            </c:ext>
          </c:extLst>
        </c:ser>
        <c:ser>
          <c:idx val="2"/>
          <c:order val="2"/>
          <c:tx>
            <c:strRef>
              <c:f>Sheet1!A3</c:f>
              <c:strCache>
                <c:ptCount val="1"/>
                <c:pt idx="0">
                  <c:v>Doctoral Degrees</c:v>
                </c:pt>
              </c:strCache>
            </c:strRef>
          </c:tx>
          <c:spPr>
            <a:solidFill>
              <a:srgbClr val="005699"/>
            </a:solidFill>
            <a:ln w="12700">
              <a:solidFill>
                <a:srgbClr val="FFFFFF"/>
              </a:solidFill>
            </a:ln>
          </c:spPr>
          <c:invertIfNegative val="1"/>
          <c:dLbls>
            <c:numFmt formatCode="0%" sourceLinked="0"/>
            <c:spPr>
              <a:noFill/>
              <a:ln>
                <a:noFill/>
              </a:ln>
            </c:spPr>
            <c:txPr>
              <a:bodyPr/>
              <a:lstStyle/>
              <a:p>
                <a:pPr>
                  <a:defRPr sz="1100" b="0">
                    <a:solidFill>
                      <a:srgbClr val="FFFFFF"/>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c:f>
              <c:strCache>
                <c:ptCount val="7"/>
                <c:pt idx="0">
                  <c:v>2019</c:v>
                </c:pt>
                <c:pt idx="1">
                  <c:v>2020</c:v>
                </c:pt>
                <c:pt idx="2">
                  <c:v>2021</c:v>
                </c:pt>
                <c:pt idx="3">
                  <c:v>2022</c:v>
                </c:pt>
                <c:pt idx="4">
                  <c:v>2023</c:v>
                </c:pt>
                <c:pt idx="5">
                  <c:v>2024</c:v>
                </c:pt>
                <c:pt idx="6">
                  <c:v>2025</c:v>
                </c:pt>
              </c:strCache>
            </c:strRef>
          </c:cat>
          <c:val>
            <c:numRef>
              <c:f>Sheet1!C3</c:f>
              <c:numCache>
                <c:formatCode>0%</c:formatCode>
                <c:ptCount val="7"/>
                <c:pt idx="0">
                  <c:v>0.06</c:v>
                </c:pt>
                <c:pt idx="1">
                  <c:v>0.06</c:v>
                </c:pt>
                <c:pt idx="2">
                  <c:v>0.06</c:v>
                </c:pt>
                <c:pt idx="3">
                  <c:v>0.06</c:v>
                </c:pt>
                <c:pt idx="4">
                  <c:v>0.06</c:v>
                </c:pt>
                <c:pt idx="5">
                  <c:v>0.06</c:v>
                </c:pt>
                <c:pt idx="6">
                  <c:v>0.06</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FFFFFF"/>
                    </a:solidFill>
                  </a:ln>
                </c14:spPr>
              </c14:invertSolidFillFmt>
            </c:ext>
            <c:ext xmlns:c16="http://schemas.microsoft.com/office/drawing/2014/chart" uri="{C3380CC4-5D6E-409C-BE32-E72D297353CC}">
              <c16:uniqueId val="{00000002-E298-4236-8D32-F072B99B8A74}"/>
            </c:ext>
          </c:extLst>
        </c:ser>
        <c:dLbls>
          <c:showLegendKey val="0"/>
          <c:showVal val="0"/>
          <c:showCatName val="0"/>
          <c:showSerName val="0"/>
          <c:showPercent val="0"/>
          <c:showBubbleSize val="0"/>
        </c:dLbls>
        <c:gapWidth val="0"/>
        <c:overlap val="100"/>
        <c:axId val="201"/>
        <c:axId val="202"/>
      </c:barChart>
      <c:catAx>
        <c:axId val="201"/>
        <c:scaling>
          <c:orientation val="minMax"/>
        </c:scaling>
        <c:delete val="0"/>
        <c:axPos val="b"/>
        <c:numFmt formatCode="General" sourceLinked="0"/>
        <c:majorTickMark val="none"/>
        <c:minorTickMark val="none"/>
        <c:tickLblPos val="nextTo"/>
        <c:spPr>
          <a:ln>
            <a:solidFill>
              <a:srgbClr val="CCCCCC"/>
            </a:solidFill>
          </a:ln>
        </c:spPr>
        <c:txPr>
          <a:bodyPr/>
          <a:lstStyle/>
          <a:p>
            <a:pPr>
              <a:defRPr sz="1200" b="1">
                <a:solidFill>
                  <a:srgbClr val="333333"/>
                </a:solidFill>
                <a:latin typeface="Open Sans"/>
              </a:defRPr>
            </a:pPr>
            <a:endParaRPr lang="en-US"/>
          </a:p>
        </c:txPr>
        <c:crossAx val="202"/>
        <c:crosses val="autoZero"/>
        <c:auto val="1"/>
        <c:lblAlgn val="ctr"/>
        <c:lblOffset val="100"/>
        <c:noMultiLvlLbl val="1"/>
      </c:catAx>
      <c:valAx>
        <c:axId val="202"/>
        <c:scaling>
          <c:orientation val="minMax"/>
        </c:scaling>
        <c:delete val="1"/>
        <c:axPos val="l"/>
        <c:numFmt formatCode="0%" sourceLinked="1"/>
        <c:majorTickMark val="none"/>
        <c:minorTickMark val="none"/>
        <c:tickLblPos val="none"/>
        <c:crossAx val="201"/>
        <c:crosses val="autoZero"/>
        <c:crossBetween val="between"/>
      </c:valAx>
    </c:plotArea>
    <c:legend>
      <c:legendPos val="t"/>
      <c:overlay val="0"/>
      <c:txPr>
        <a:bodyPr/>
        <a:lstStyle/>
        <a:p>
          <a:pPr>
            <a:defRPr sz="1200">
              <a:solidFill>
                <a:srgbClr val="333333"/>
              </a:solidFill>
              <a:latin typeface="Open Sans"/>
            </a:defRPr>
          </a:pPr>
          <a:endParaRPr lang="en-US"/>
        </a:p>
      </c:txPr>
    </c:legend>
    <c:plotVisOnly val="1"/>
    <c:dispBlanksAs val="zero"/>
    <c:showDLblsOverMax val="1"/>
  </c:chart>
  <c:spPr>
    <a:noFill/>
    <a:ln>
      <a:noFill/>
    </a:ln>
  </c:spPr>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manualLayout>
          <c:layoutTarget val="inner"/>
          <c:xMode val="edge"/>
          <c:yMode val="edge"/>
          <c:x val="0.12"/>
          <c:y val="0.03"/>
          <c:w val="0.86"/>
          <c:h val="0.9"/>
        </c:manualLayout>
      </c:layout>
      <c:barChart>
        <c:barDir val="col"/>
        <c:grouping val="clustered"/>
        <c:varyColors val="0"/>
        <c:ser>
          <c:idx val="0"/>
          <c:order val="0"/>
          <c:spPr>
            <a:solidFill>
              <a:srgbClr val="00758D"/>
            </a:solidFill>
            <a:ln>
              <a:noFill/>
            </a:ln>
          </c:spPr>
          <c:invertIfNegative val="0"/>
          <c:cat>
            <c:strLit>
              <c:ptCount val="7"/>
              <c:pt idx="0">
                <c:v>2019</c:v>
              </c:pt>
              <c:pt idx="1">
                <c:v>2020</c:v>
              </c:pt>
              <c:pt idx="2">
                <c:v>2021</c:v>
              </c:pt>
              <c:pt idx="3">
                <c:v>2022</c:v>
              </c:pt>
              <c:pt idx="4">
                <c:v>2023</c:v>
              </c:pt>
              <c:pt idx="5">
                <c:v>2024</c:v>
              </c:pt>
              <c:pt idx="6">
                <c:v>2025</c:v>
              </c:pt>
            </c:strLit>
          </c:cat>
          <c:val>
            <c:numLit>
              <c:formatCode>General</c:formatCode>
              <c:ptCount val="7"/>
              <c:pt idx="0">
                <c:v>917466</c:v>
              </c:pt>
              <c:pt idx="1">
                <c:v>1187080</c:v>
              </c:pt>
              <c:pt idx="2">
                <c:v>1700392</c:v>
              </c:pt>
              <c:pt idx="3">
                <c:v>2001751</c:v>
              </c:pt>
              <c:pt idx="4">
                <c:v>1248592</c:v>
              </c:pt>
              <c:pt idx="5">
                <c:v>688151</c:v>
              </c:pt>
              <c:pt idx="6">
                <c:v>734543</c:v>
              </c:pt>
            </c:numLit>
          </c:val>
          <c:extLst>
            <c:ext xmlns:c16="http://schemas.microsoft.com/office/drawing/2014/chart" uri="{C3380CC4-5D6E-409C-BE32-E72D297353CC}">
              <c16:uniqueId val="{00000000-82FC-4AB1-80D5-9BD88E831455}"/>
            </c:ext>
          </c:extLst>
        </c:ser>
        <c:dLbls>
          <c:showLegendKey val="0"/>
          <c:showVal val="0"/>
          <c:showCatName val="0"/>
          <c:showSerName val="0"/>
          <c:showPercent val="0"/>
          <c:showBubbleSize val="0"/>
        </c:dLbls>
        <c:gapWidth val="50"/>
        <c:axId val="1100"/>
        <c:axId val="2100"/>
      </c:barChart>
      <c:catAx>
        <c:axId val="1100"/>
        <c:scaling>
          <c:orientation val="minMax"/>
        </c:scaling>
        <c:delete val="0"/>
        <c:axPos val="b"/>
        <c:numFmt formatCode="General" sourceLinked="0"/>
        <c:majorTickMark val="none"/>
        <c:minorTickMark val="none"/>
        <c:tickLblPos val="nextTo"/>
        <c:spPr>
          <a:ln w="12700">
            <a:solidFill>
              <a:srgbClr val="AAAAAA"/>
            </a:solidFill>
          </a:ln>
        </c:spPr>
        <c:txPr>
          <a:bodyPr/>
          <a:lstStyle/>
          <a:p>
            <a:pPr>
              <a:defRPr sz="900" b="0">
                <a:solidFill>
                  <a:srgbClr val="444444"/>
                </a:solidFill>
                <a:latin typeface="Open Sans"/>
              </a:defRPr>
            </a:pPr>
            <a:endParaRPr lang="en-US"/>
          </a:p>
        </c:txPr>
        <c:crossAx val="2100"/>
        <c:crosses val="autoZero"/>
        <c:auto val="1"/>
        <c:lblAlgn val="ctr"/>
        <c:lblOffset val="100"/>
        <c:noMultiLvlLbl val="1"/>
      </c:catAx>
      <c:valAx>
        <c:axId val="2100"/>
        <c:scaling>
          <c:orientation val="minMax"/>
          <c:max val="3000000"/>
          <c:min val="0"/>
        </c:scaling>
        <c:delete val="0"/>
        <c:axPos val="l"/>
        <c:majorGridlines>
          <c:spPr>
            <a:ln w="6350">
              <a:solidFill>
                <a:srgbClr val="DDDDDD"/>
              </a:solidFill>
              <a:prstDash val="dash"/>
            </a:ln>
          </c:spPr>
        </c:majorGridlines>
        <c:numFmt formatCode="\$#,##0" sourceLinked="0"/>
        <c:majorTickMark val="none"/>
        <c:minorTickMark val="none"/>
        <c:tickLblPos val="nextTo"/>
        <c:spPr>
          <a:ln>
            <a:noFill/>
          </a:ln>
        </c:spPr>
        <c:txPr>
          <a:bodyPr/>
          <a:lstStyle/>
          <a:p>
            <a:pPr>
              <a:defRPr sz="850" b="0">
                <a:solidFill>
                  <a:srgbClr val="444444"/>
                </a:solidFill>
                <a:latin typeface="Open Sans"/>
              </a:defRPr>
            </a:pPr>
            <a:endParaRPr lang="en-US"/>
          </a:p>
        </c:txPr>
        <c:crossAx val="1100"/>
        <c:crosses val="autoZero"/>
        <c:crossBetween val="between"/>
      </c:valAx>
    </c:plotArea>
    <c:plotVisOnly val="1"/>
    <c:dispBlanksAs val="zero"/>
    <c:showDLblsOverMax val="1"/>
  </c:chart>
  <c:spPr>
    <a:noFill/>
    <a:ln>
      <a:noFill/>
    </a:ln>
  </c:spPr>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manualLayout>
          <c:layoutTarget val="inner"/>
          <c:xMode val="edge"/>
          <c:yMode val="edge"/>
          <c:x val="0.12"/>
          <c:y val="0.03"/>
          <c:w val="0.86"/>
          <c:h val="0.9"/>
        </c:manualLayout>
      </c:layout>
      <c:barChart>
        <c:barDir val="col"/>
        <c:grouping val="clustered"/>
        <c:varyColors val="0"/>
        <c:ser>
          <c:idx val="0"/>
          <c:order val="0"/>
          <c:spPr>
            <a:solidFill>
              <a:srgbClr val="005699"/>
            </a:solidFill>
            <a:ln>
              <a:noFill/>
            </a:ln>
          </c:spPr>
          <c:invertIfNegative val="0"/>
          <c:cat>
            <c:strLit>
              <c:ptCount val="7"/>
              <c:pt idx="0">
                <c:v>2019</c:v>
              </c:pt>
              <c:pt idx="1">
                <c:v>2020</c:v>
              </c:pt>
              <c:pt idx="2">
                <c:v>2021</c:v>
              </c:pt>
              <c:pt idx="3">
                <c:v>2022</c:v>
              </c:pt>
              <c:pt idx="4">
                <c:v>2023</c:v>
              </c:pt>
              <c:pt idx="5">
                <c:v>2024</c:v>
              </c:pt>
              <c:pt idx="6">
                <c:v>2025</c:v>
              </c:pt>
            </c:strLit>
          </c:cat>
          <c:val>
            <c:numLit>
              <c:formatCode>General</c:formatCode>
              <c:ptCount val="7"/>
              <c:pt idx="0">
                <c:v>950268</c:v>
              </c:pt>
              <c:pt idx="1">
                <c:v>849408</c:v>
              </c:pt>
              <c:pt idx="2">
                <c:v>1167596</c:v>
              </c:pt>
              <c:pt idx="3">
                <c:v>948036</c:v>
              </c:pt>
              <c:pt idx="4">
                <c:v>1397880</c:v>
              </c:pt>
              <c:pt idx="5">
                <c:v>631996</c:v>
              </c:pt>
              <c:pt idx="6">
                <c:v>705866</c:v>
              </c:pt>
            </c:numLit>
          </c:val>
          <c:extLst>
            <c:ext xmlns:c16="http://schemas.microsoft.com/office/drawing/2014/chart" uri="{C3380CC4-5D6E-409C-BE32-E72D297353CC}">
              <c16:uniqueId val="{00000000-EE97-4701-AE49-40292F2458F1}"/>
            </c:ext>
          </c:extLst>
        </c:ser>
        <c:dLbls>
          <c:showLegendKey val="0"/>
          <c:showVal val="0"/>
          <c:showCatName val="0"/>
          <c:showSerName val="0"/>
          <c:showPercent val="0"/>
          <c:showBubbleSize val="0"/>
        </c:dLbls>
        <c:gapWidth val="50"/>
        <c:axId val="1101"/>
        <c:axId val="2101"/>
      </c:barChart>
      <c:catAx>
        <c:axId val="1101"/>
        <c:scaling>
          <c:orientation val="minMax"/>
        </c:scaling>
        <c:delete val="0"/>
        <c:axPos val="b"/>
        <c:numFmt formatCode="General" sourceLinked="0"/>
        <c:majorTickMark val="none"/>
        <c:minorTickMark val="none"/>
        <c:tickLblPos val="nextTo"/>
        <c:spPr>
          <a:ln w="12700">
            <a:solidFill>
              <a:srgbClr val="AAAAAA"/>
            </a:solidFill>
          </a:ln>
        </c:spPr>
        <c:txPr>
          <a:bodyPr/>
          <a:lstStyle/>
          <a:p>
            <a:pPr>
              <a:defRPr sz="900" b="0">
                <a:solidFill>
                  <a:srgbClr val="444444"/>
                </a:solidFill>
                <a:latin typeface="Open Sans"/>
              </a:defRPr>
            </a:pPr>
            <a:endParaRPr lang="en-US"/>
          </a:p>
        </c:txPr>
        <c:crossAx val="2101"/>
        <c:crosses val="autoZero"/>
        <c:auto val="1"/>
        <c:lblAlgn val="ctr"/>
        <c:lblOffset val="100"/>
        <c:noMultiLvlLbl val="1"/>
      </c:catAx>
      <c:valAx>
        <c:axId val="2101"/>
        <c:scaling>
          <c:orientation val="minMax"/>
          <c:max val="2000000"/>
          <c:min val="0"/>
        </c:scaling>
        <c:delete val="0"/>
        <c:axPos val="l"/>
        <c:majorGridlines>
          <c:spPr>
            <a:ln w="6350">
              <a:solidFill>
                <a:srgbClr val="DDDDDD"/>
              </a:solidFill>
              <a:prstDash val="dash"/>
            </a:ln>
          </c:spPr>
        </c:majorGridlines>
        <c:numFmt formatCode="\$#,##0" sourceLinked="0"/>
        <c:majorTickMark val="none"/>
        <c:minorTickMark val="none"/>
        <c:tickLblPos val="nextTo"/>
        <c:spPr>
          <a:ln>
            <a:noFill/>
          </a:ln>
        </c:spPr>
        <c:txPr>
          <a:bodyPr/>
          <a:lstStyle/>
          <a:p>
            <a:pPr>
              <a:defRPr sz="850" b="0">
                <a:solidFill>
                  <a:srgbClr val="444444"/>
                </a:solidFill>
                <a:latin typeface="Open Sans"/>
              </a:defRPr>
            </a:pPr>
            <a:endParaRPr lang="en-US"/>
          </a:p>
        </c:txPr>
        <c:crossAx val="1101"/>
        <c:crosses val="autoZero"/>
        <c:crossBetween val="between"/>
      </c:valAx>
    </c:plotArea>
    <c:plotVisOnly val="1"/>
    <c:dispBlanksAs val="zero"/>
    <c:showDLblsOverMax val="1"/>
  </c:chart>
  <c:spPr>
    <a:noFill/>
    <a:ln>
      <a:noFill/>
    </a:ln>
  </c:spPr>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manualLayout>
          <c:layoutTarget val="inner"/>
          <c:xMode val="edge"/>
          <c:yMode val="edge"/>
          <c:x val="0.12"/>
          <c:y val="0.03"/>
          <c:w val="0.86"/>
          <c:h val="0.9"/>
        </c:manualLayout>
      </c:layout>
      <c:barChart>
        <c:barDir val="col"/>
        <c:grouping val="clustered"/>
        <c:varyColors val="0"/>
        <c:ser>
          <c:idx val="0"/>
          <c:order val="0"/>
          <c:spPr>
            <a:solidFill>
              <a:srgbClr val="D3B34E"/>
            </a:solidFill>
            <a:ln>
              <a:noFill/>
            </a:ln>
          </c:spPr>
          <c:invertIfNegative val="0"/>
          <c:cat>
            <c:strLit>
              <c:ptCount val="7"/>
              <c:pt idx="0">
                <c:v>2019</c:v>
              </c:pt>
              <c:pt idx="1">
                <c:v>2020</c:v>
              </c:pt>
              <c:pt idx="2">
                <c:v>2021</c:v>
              </c:pt>
              <c:pt idx="3">
                <c:v>2022</c:v>
              </c:pt>
              <c:pt idx="4">
                <c:v>2023</c:v>
              </c:pt>
              <c:pt idx="5">
                <c:v>2024</c:v>
              </c:pt>
              <c:pt idx="6">
                <c:v>2025</c:v>
              </c:pt>
            </c:strLit>
          </c:cat>
          <c:val>
            <c:numLit>
              <c:formatCode>General</c:formatCode>
              <c:ptCount val="7"/>
              <c:pt idx="0">
                <c:v>2409582</c:v>
              </c:pt>
              <c:pt idx="1">
                <c:v>2451487</c:v>
              </c:pt>
              <c:pt idx="2">
                <c:v>788293</c:v>
              </c:pt>
              <c:pt idx="3">
                <c:v>1745840</c:v>
              </c:pt>
              <c:pt idx="4">
                <c:v>1635911</c:v>
              </c:pt>
              <c:pt idx="5">
                <c:v>1244489</c:v>
              </c:pt>
              <c:pt idx="6">
                <c:v>2279770</c:v>
              </c:pt>
            </c:numLit>
          </c:val>
          <c:extLst>
            <c:ext xmlns:c16="http://schemas.microsoft.com/office/drawing/2014/chart" uri="{C3380CC4-5D6E-409C-BE32-E72D297353CC}">
              <c16:uniqueId val="{00000000-6F04-4A62-9EB8-F1C3B5187501}"/>
            </c:ext>
          </c:extLst>
        </c:ser>
        <c:dLbls>
          <c:showLegendKey val="0"/>
          <c:showVal val="0"/>
          <c:showCatName val="0"/>
          <c:showSerName val="0"/>
          <c:showPercent val="0"/>
          <c:showBubbleSize val="0"/>
        </c:dLbls>
        <c:gapWidth val="50"/>
        <c:axId val="1102"/>
        <c:axId val="2102"/>
      </c:barChart>
      <c:catAx>
        <c:axId val="1102"/>
        <c:scaling>
          <c:orientation val="minMax"/>
        </c:scaling>
        <c:delete val="0"/>
        <c:axPos val="b"/>
        <c:numFmt formatCode="General" sourceLinked="0"/>
        <c:majorTickMark val="none"/>
        <c:minorTickMark val="none"/>
        <c:tickLblPos val="nextTo"/>
        <c:spPr>
          <a:ln w="12700">
            <a:solidFill>
              <a:srgbClr val="AAAAAA"/>
            </a:solidFill>
          </a:ln>
        </c:spPr>
        <c:txPr>
          <a:bodyPr/>
          <a:lstStyle/>
          <a:p>
            <a:pPr>
              <a:defRPr sz="900" b="0">
                <a:solidFill>
                  <a:srgbClr val="444444"/>
                </a:solidFill>
                <a:latin typeface="Open Sans"/>
              </a:defRPr>
            </a:pPr>
            <a:endParaRPr lang="en-US"/>
          </a:p>
        </c:txPr>
        <c:crossAx val="2102"/>
        <c:crosses val="autoZero"/>
        <c:auto val="1"/>
        <c:lblAlgn val="ctr"/>
        <c:lblOffset val="100"/>
        <c:noMultiLvlLbl val="1"/>
      </c:catAx>
      <c:valAx>
        <c:axId val="2102"/>
        <c:scaling>
          <c:orientation val="minMax"/>
          <c:max val="3000000"/>
          <c:min val="0"/>
        </c:scaling>
        <c:delete val="0"/>
        <c:axPos val="l"/>
        <c:majorGridlines>
          <c:spPr>
            <a:ln w="6350">
              <a:solidFill>
                <a:srgbClr val="DDDDDD"/>
              </a:solidFill>
              <a:prstDash val="dash"/>
            </a:ln>
          </c:spPr>
        </c:majorGridlines>
        <c:numFmt formatCode="\$#,##0" sourceLinked="0"/>
        <c:majorTickMark val="none"/>
        <c:minorTickMark val="none"/>
        <c:tickLblPos val="nextTo"/>
        <c:spPr>
          <a:ln>
            <a:noFill/>
          </a:ln>
        </c:spPr>
        <c:txPr>
          <a:bodyPr/>
          <a:lstStyle/>
          <a:p>
            <a:pPr>
              <a:defRPr sz="850" b="0">
                <a:solidFill>
                  <a:srgbClr val="444444"/>
                </a:solidFill>
                <a:latin typeface="Open Sans"/>
              </a:defRPr>
            </a:pPr>
            <a:endParaRPr lang="en-US"/>
          </a:p>
        </c:txPr>
        <c:crossAx val="1102"/>
        <c:crosses val="autoZero"/>
        <c:crossBetween val="between"/>
      </c:valAx>
    </c:plotArea>
    <c:plotVisOnly val="1"/>
    <c:dispBlanksAs val="zero"/>
    <c:showDLblsOverMax val="1"/>
  </c:chart>
  <c:spPr>
    <a:noFill/>
    <a:ln>
      <a:noFill/>
    </a:ln>
  </c:spPr>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manualLayout>
          <c:layoutTarget val="inner"/>
          <c:xMode val="edge"/>
          <c:yMode val="edge"/>
          <c:x val="0.12"/>
          <c:y val="0.03"/>
          <c:w val="0.86"/>
          <c:h val="0.9"/>
        </c:manualLayout>
      </c:layout>
      <c:barChart>
        <c:barDir val="col"/>
        <c:grouping val="clustered"/>
        <c:varyColors val="0"/>
        <c:ser>
          <c:idx val="0"/>
          <c:order val="0"/>
          <c:spPr>
            <a:solidFill>
              <a:srgbClr val="473B70"/>
            </a:solidFill>
            <a:ln>
              <a:noFill/>
            </a:ln>
          </c:spPr>
          <c:invertIfNegative val="0"/>
          <c:cat>
            <c:strLit>
              <c:ptCount val="7"/>
              <c:pt idx="0">
                <c:v>2019</c:v>
              </c:pt>
              <c:pt idx="1">
                <c:v>2020</c:v>
              </c:pt>
              <c:pt idx="2">
                <c:v>2021</c:v>
              </c:pt>
              <c:pt idx="3">
                <c:v>2022</c:v>
              </c:pt>
              <c:pt idx="4">
                <c:v>2023</c:v>
              </c:pt>
              <c:pt idx="5">
                <c:v>2024</c:v>
              </c:pt>
              <c:pt idx="6">
                <c:v>2025</c:v>
              </c:pt>
            </c:strLit>
          </c:cat>
          <c:val>
            <c:numLit>
              <c:formatCode>General</c:formatCode>
              <c:ptCount val="7"/>
              <c:pt idx="0">
                <c:v>882974</c:v>
              </c:pt>
              <c:pt idx="1">
                <c:v>479612</c:v>
              </c:pt>
              <c:pt idx="2">
                <c:v>937609</c:v>
              </c:pt>
              <c:pt idx="3">
                <c:v>1088014</c:v>
              </c:pt>
              <c:pt idx="4">
                <c:v>854018</c:v>
              </c:pt>
              <c:pt idx="5">
                <c:v>1170472</c:v>
              </c:pt>
              <c:pt idx="6">
                <c:v>1497907</c:v>
              </c:pt>
            </c:numLit>
          </c:val>
          <c:extLst>
            <c:ext xmlns:c16="http://schemas.microsoft.com/office/drawing/2014/chart" uri="{C3380CC4-5D6E-409C-BE32-E72D297353CC}">
              <c16:uniqueId val="{00000000-A7F1-434B-97F1-EFFC90D339A5}"/>
            </c:ext>
          </c:extLst>
        </c:ser>
        <c:dLbls>
          <c:showLegendKey val="0"/>
          <c:showVal val="0"/>
          <c:showCatName val="0"/>
          <c:showSerName val="0"/>
          <c:showPercent val="0"/>
          <c:showBubbleSize val="0"/>
        </c:dLbls>
        <c:gapWidth val="50"/>
        <c:axId val="1103"/>
        <c:axId val="2103"/>
      </c:barChart>
      <c:catAx>
        <c:axId val="1103"/>
        <c:scaling>
          <c:orientation val="minMax"/>
        </c:scaling>
        <c:delete val="0"/>
        <c:axPos val="b"/>
        <c:numFmt formatCode="General" sourceLinked="0"/>
        <c:majorTickMark val="none"/>
        <c:minorTickMark val="none"/>
        <c:tickLblPos val="nextTo"/>
        <c:spPr>
          <a:ln w="12700">
            <a:solidFill>
              <a:srgbClr val="AAAAAA"/>
            </a:solidFill>
          </a:ln>
        </c:spPr>
        <c:txPr>
          <a:bodyPr/>
          <a:lstStyle/>
          <a:p>
            <a:pPr>
              <a:defRPr sz="900" b="0">
                <a:solidFill>
                  <a:srgbClr val="444444"/>
                </a:solidFill>
                <a:latin typeface="Open Sans"/>
              </a:defRPr>
            </a:pPr>
            <a:endParaRPr lang="en-US"/>
          </a:p>
        </c:txPr>
        <c:crossAx val="2103"/>
        <c:crosses val="autoZero"/>
        <c:auto val="1"/>
        <c:lblAlgn val="ctr"/>
        <c:lblOffset val="100"/>
        <c:noMultiLvlLbl val="1"/>
      </c:catAx>
      <c:valAx>
        <c:axId val="2103"/>
        <c:scaling>
          <c:orientation val="minMax"/>
          <c:max val="2000000"/>
          <c:min val="0"/>
        </c:scaling>
        <c:delete val="0"/>
        <c:axPos val="l"/>
        <c:majorGridlines>
          <c:spPr>
            <a:ln w="6350">
              <a:solidFill>
                <a:srgbClr val="DDDDDD"/>
              </a:solidFill>
              <a:prstDash val="dash"/>
            </a:ln>
          </c:spPr>
        </c:majorGridlines>
        <c:numFmt formatCode="\$#,##0" sourceLinked="0"/>
        <c:majorTickMark val="none"/>
        <c:minorTickMark val="none"/>
        <c:tickLblPos val="nextTo"/>
        <c:spPr>
          <a:ln>
            <a:noFill/>
          </a:ln>
        </c:spPr>
        <c:txPr>
          <a:bodyPr/>
          <a:lstStyle/>
          <a:p>
            <a:pPr>
              <a:defRPr sz="850" b="0">
                <a:solidFill>
                  <a:srgbClr val="444444"/>
                </a:solidFill>
                <a:latin typeface="Open Sans"/>
              </a:defRPr>
            </a:pPr>
            <a:endParaRPr lang="en-US"/>
          </a:p>
        </c:txPr>
        <c:crossAx val="1103"/>
        <c:crosses val="autoZero"/>
        <c:crossBetween val="between"/>
      </c:valAx>
    </c:plotArea>
    <c:plotVisOnly val="1"/>
    <c:dispBlanksAs val="zero"/>
    <c:showDLblsOverMax val="1"/>
  </c:chart>
  <c:spPr>
    <a:noFill/>
    <a:ln>
      <a:noFill/>
    </a:ln>
  </c:spPr>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clustered"/>
        <c:varyColors val="0"/>
        <c:ser>
          <c:idx val="0"/>
          <c:order val="0"/>
          <c:tx>
            <c:strRef>
              <c:f>Sheet1!$B$1</c:f>
              <c:strCache>
                <c:ptCount val="1"/>
                <c:pt idx="0">
                  <c:v>Direct (Cash and In-Kind) Support</c:v>
                </c:pt>
              </c:strCache>
            </c:strRef>
          </c:tx>
          <c:spPr>
            <a:solidFill>
              <a:srgbClr val="555555"/>
            </a:solidFill>
            <a:effectLst/>
          </c:spPr>
          <c:invertIfNegative val="0"/>
          <c:dPt>
            <c:idx val="0"/>
            <c:invertIfNegative val="0"/>
            <c:bubble3D val="0"/>
            <c:spPr>
              <a:solidFill>
                <a:srgbClr val="00758D"/>
              </a:solidFill>
              <a:effectLst/>
            </c:spPr>
            <c:extLst>
              <c:ext xmlns:c16="http://schemas.microsoft.com/office/drawing/2014/chart" uri="{C3380CC4-5D6E-409C-BE32-E72D297353CC}">
                <c16:uniqueId val="{00000001-3A2A-4A32-9E2D-6826F6939776}"/>
              </c:ext>
            </c:extLst>
          </c:dPt>
          <c:dPt>
            <c:idx val="1"/>
            <c:invertIfNegative val="0"/>
            <c:bubble3D val="0"/>
            <c:spPr>
              <a:solidFill>
                <a:srgbClr val="005699"/>
              </a:solidFill>
              <a:effectLst/>
            </c:spPr>
            <c:extLst>
              <c:ext xmlns:c16="http://schemas.microsoft.com/office/drawing/2014/chart" uri="{C3380CC4-5D6E-409C-BE32-E72D297353CC}">
                <c16:uniqueId val="{00000003-3A2A-4A32-9E2D-6826F6939776}"/>
              </c:ext>
            </c:extLst>
          </c:dPt>
          <c:dPt>
            <c:idx val="2"/>
            <c:invertIfNegative val="0"/>
            <c:bubble3D val="0"/>
            <c:spPr>
              <a:solidFill>
                <a:srgbClr val="D3B34E"/>
              </a:solidFill>
              <a:effectLst/>
            </c:spPr>
            <c:extLst>
              <c:ext xmlns:c16="http://schemas.microsoft.com/office/drawing/2014/chart" uri="{C3380CC4-5D6E-409C-BE32-E72D297353CC}">
                <c16:uniqueId val="{00000005-3A2A-4A32-9E2D-6826F6939776}"/>
              </c:ext>
            </c:extLst>
          </c:dPt>
          <c:dPt>
            <c:idx val="3"/>
            <c:invertIfNegative val="0"/>
            <c:bubble3D val="0"/>
            <c:spPr>
              <a:solidFill>
                <a:srgbClr val="473B70"/>
              </a:solidFill>
              <a:effectLst/>
            </c:spPr>
            <c:extLst>
              <c:ext xmlns:c16="http://schemas.microsoft.com/office/drawing/2014/chart" uri="{C3380CC4-5D6E-409C-BE32-E72D297353CC}">
                <c16:uniqueId val="{00000007-3A2A-4A32-9E2D-6826F6939776}"/>
              </c:ext>
            </c:extLst>
          </c:dPt>
          <c:dLbls>
            <c:numFmt formatCode="\$0.0" sourceLinked="0"/>
            <c:spPr>
              <a:noFill/>
              <a:ln>
                <a:noFill/>
              </a:ln>
              <a:effectLst/>
            </c:spPr>
            <c:txPr>
              <a:bodyPr/>
              <a:lstStyle/>
              <a:p>
                <a:pPr>
                  <a:defRPr sz="1000" b="1">
                    <a:solidFill>
                      <a:srgbClr val="1A1A1A"/>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Advanced Manufacturing</c:v>
                </c:pt>
                <c:pt idx="1">
                  <c:v>Biotechnology and Healthcare</c:v>
                </c:pt>
                <c:pt idx="2">
                  <c:v>Energy and Smart Infrastructure</c:v>
                </c:pt>
                <c:pt idx="3">
                  <c:v>Quantum, Microelectronics, Sensing, and IT</c:v>
                </c:pt>
              </c:strCache>
            </c:strRef>
          </c:cat>
          <c:val>
            <c:numRef>
              <c:f>Sheet1!$B$2:$B$5</c:f>
              <c:numCache>
                <c:formatCode>General</c:formatCode>
                <c:ptCount val="4"/>
                <c:pt idx="0">
                  <c:v>19.7</c:v>
                </c:pt>
                <c:pt idx="1">
                  <c:v>24</c:v>
                </c:pt>
                <c:pt idx="2">
                  <c:v>35.700000000000003</c:v>
                </c:pt>
                <c:pt idx="3">
                  <c:v>27.3</c:v>
                </c:pt>
              </c:numCache>
            </c:numRef>
          </c:val>
          <c:extLst>
            <c:ext xmlns:c16="http://schemas.microsoft.com/office/drawing/2014/chart" uri="{C3380CC4-5D6E-409C-BE32-E72D297353CC}">
              <c16:uniqueId val="{00000008-3A2A-4A32-9E2D-6826F6939776}"/>
            </c:ext>
          </c:extLst>
        </c:ser>
        <c:ser>
          <c:idx val="1"/>
          <c:order val="1"/>
          <c:tx>
            <c:strRef>
              <c:f>Sheet1!$C$1</c:f>
              <c:strCache>
                <c:ptCount val="1"/>
                <c:pt idx="0">
                  <c:v>Associated Project Support</c:v>
                </c:pt>
              </c:strCache>
            </c:strRef>
          </c:tx>
          <c:spPr>
            <a:solidFill>
              <a:srgbClr val="AAAAAA"/>
            </a:solidFill>
            <a:effectLst/>
          </c:spPr>
          <c:invertIfNegative val="0"/>
          <c:dPt>
            <c:idx val="0"/>
            <c:invertIfNegative val="0"/>
            <c:bubble3D val="0"/>
            <c:spPr>
              <a:solidFill>
                <a:srgbClr val="66ACBA"/>
              </a:solidFill>
              <a:effectLst/>
            </c:spPr>
            <c:extLst>
              <c:ext xmlns:c16="http://schemas.microsoft.com/office/drawing/2014/chart" uri="{C3380CC4-5D6E-409C-BE32-E72D297353CC}">
                <c16:uniqueId val="{0000000A-3A2A-4A32-9E2D-6826F6939776}"/>
              </c:ext>
            </c:extLst>
          </c:dPt>
          <c:dPt>
            <c:idx val="1"/>
            <c:invertIfNegative val="0"/>
            <c:bubble3D val="0"/>
            <c:spPr>
              <a:solidFill>
                <a:srgbClr val="6699C1"/>
              </a:solidFill>
              <a:effectLst/>
            </c:spPr>
            <c:extLst>
              <c:ext xmlns:c16="http://schemas.microsoft.com/office/drawing/2014/chart" uri="{C3380CC4-5D6E-409C-BE32-E72D297353CC}">
                <c16:uniqueId val="{0000000C-3A2A-4A32-9E2D-6826F6939776}"/>
              </c:ext>
            </c:extLst>
          </c:dPt>
          <c:dPt>
            <c:idx val="2"/>
            <c:invertIfNegative val="0"/>
            <c:bubble3D val="0"/>
            <c:spPr>
              <a:solidFill>
                <a:srgbClr val="E4D194"/>
              </a:solidFill>
              <a:effectLst/>
            </c:spPr>
            <c:extLst>
              <c:ext xmlns:c16="http://schemas.microsoft.com/office/drawing/2014/chart" uri="{C3380CC4-5D6E-409C-BE32-E72D297353CC}">
                <c16:uniqueId val="{0000000E-3A2A-4A32-9E2D-6826F6939776}"/>
              </c:ext>
            </c:extLst>
          </c:dPt>
          <c:dPt>
            <c:idx val="3"/>
            <c:invertIfNegative val="0"/>
            <c:bubble3D val="0"/>
            <c:spPr>
              <a:solidFill>
                <a:srgbClr val="9089A9"/>
              </a:solidFill>
              <a:effectLst/>
            </c:spPr>
            <c:extLst>
              <c:ext xmlns:c16="http://schemas.microsoft.com/office/drawing/2014/chart" uri="{C3380CC4-5D6E-409C-BE32-E72D297353CC}">
                <c16:uniqueId val="{00000010-3A2A-4A32-9E2D-6826F6939776}"/>
              </c:ext>
            </c:extLst>
          </c:dPt>
          <c:dLbls>
            <c:numFmt formatCode="\$0.0" sourceLinked="0"/>
            <c:spPr>
              <a:noFill/>
              <a:ln>
                <a:noFill/>
              </a:ln>
              <a:effectLst/>
            </c:spPr>
            <c:txPr>
              <a:bodyPr/>
              <a:lstStyle/>
              <a:p>
                <a:pPr>
                  <a:defRPr sz="1000" b="1">
                    <a:solidFill>
                      <a:srgbClr val="1A1A1A"/>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Advanced Manufacturing</c:v>
                </c:pt>
                <c:pt idx="1">
                  <c:v>Biotechnology and Healthcare</c:v>
                </c:pt>
                <c:pt idx="2">
                  <c:v>Energy and Smart Infrastructure</c:v>
                </c:pt>
                <c:pt idx="3">
                  <c:v>Quantum, Microelectronics, Sensing, and IT</c:v>
                </c:pt>
              </c:strCache>
            </c:strRef>
          </c:cat>
          <c:val>
            <c:numRef>
              <c:f>Sheet1!$C$2:$C$5</c:f>
              <c:numCache>
                <c:formatCode>General</c:formatCode>
                <c:ptCount val="4"/>
                <c:pt idx="0">
                  <c:v>6.7</c:v>
                </c:pt>
                <c:pt idx="1">
                  <c:v>47.5</c:v>
                </c:pt>
                <c:pt idx="2">
                  <c:v>63.5</c:v>
                </c:pt>
                <c:pt idx="3">
                  <c:v>32.799999999999997</c:v>
                </c:pt>
              </c:numCache>
            </c:numRef>
          </c:val>
          <c:extLst>
            <c:ext xmlns:c16="http://schemas.microsoft.com/office/drawing/2014/chart" uri="{C3380CC4-5D6E-409C-BE32-E72D297353CC}">
              <c16:uniqueId val="{00000011-3A2A-4A32-9E2D-6826F6939776}"/>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none"/>
        <c:minorTickMark val="none"/>
        <c:tickLblPos val="low"/>
        <c:spPr>
          <a:ln w="12700" cap="flat">
            <a:solidFill>
              <a:srgbClr val="888888"/>
            </a:solidFill>
            <a:prstDash val="solid"/>
            <a:round/>
          </a:ln>
        </c:spPr>
        <c:txPr>
          <a:bodyPr/>
          <a:lstStyle/>
          <a:p>
            <a:pPr>
              <a:defRPr sz="900" b="0">
                <a:solidFill>
                  <a:srgbClr val="333333"/>
                </a:solidFill>
                <a:latin typeface="Open Sans"/>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6350" cap="flat">
              <a:solidFill>
                <a:srgbClr val="E2E8F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900" b="0">
                <a:solidFill>
                  <a:srgbClr val="333333"/>
                </a:solidFill>
                <a:latin typeface="Open Sans"/>
              </a:defRPr>
            </a:pPr>
            <a:endParaRPr lang="en-US"/>
          </a:p>
        </c:txPr>
        <c:crossAx val="2094734554"/>
        <c:crosses val="autoZero"/>
        <c:crossBetween val="between"/>
      </c:valAx>
      <c:spPr>
        <a:noFill/>
        <a:ln>
          <a:noFill/>
        </a:ln>
        <a:effectLst/>
      </c:spPr>
    </c:plotArea>
    <c:legend>
      <c:legendPos val="t"/>
      <c:layout>
        <c:manualLayout>
          <c:xMode val="edge"/>
          <c:yMode val="edge"/>
          <c:x val="5.9216535433070865E-2"/>
          <c:y val="0"/>
          <c:w val="0.88156692913385826"/>
          <c:h val="0.12146763039734984"/>
        </c:manualLayout>
      </c:layout>
      <c:overlay val="0"/>
      <c:spPr>
        <a:noFill/>
        <a:ln>
          <a:noFill/>
        </a:ln>
        <a:effectLst/>
      </c:spPr>
      <c:txPr>
        <a:bodyPr/>
        <a:lstStyle/>
        <a:p>
          <a:pPr>
            <a:defRPr sz="1300">
              <a:solidFill>
                <a:srgbClr val="333333"/>
              </a:solidFill>
              <a:latin typeface="Open Sans"/>
            </a:defRPr>
          </a:pPr>
          <a:endParaRPr lang="en-US"/>
        </a:p>
      </c:txPr>
    </c:legend>
    <c:plotVisOnly val="1"/>
    <c:dispBlanksAs val="span"/>
    <c:showDLblsOverMax val="1"/>
  </c:chart>
  <c:spPr>
    <a:solidFill>
      <a:srgbClr val="FFFFFF"/>
    </a:solidFill>
    <a:ln>
      <a:noFill/>
    </a:ln>
    <a:effectLst/>
  </c:spPr>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4.3194730866974965E-2"/>
          <c:y val="9.8058743716357491E-2"/>
          <c:w val="0.9386174384451943"/>
          <c:h val="0.82561520381986153"/>
        </c:manualLayout>
      </c:layout>
      <c:barChart>
        <c:barDir val="col"/>
        <c:grouping val="clustered"/>
        <c:varyColors val="0"/>
        <c:ser>
          <c:idx val="0"/>
          <c:order val="0"/>
          <c:tx>
            <c:strRef>
              <c:f>Sheet1!$B$1</c:f>
              <c:strCache>
                <c:ptCount val="1"/>
                <c:pt idx="0">
                  <c:v>Direct (Cash and In-Kind) Support</c:v>
                </c:pt>
              </c:strCache>
            </c:strRef>
          </c:tx>
          <c:spPr>
            <a:solidFill>
              <a:srgbClr val="555555"/>
            </a:solidFill>
            <a:effectLst/>
          </c:spPr>
          <c:invertIfNegative val="0"/>
          <c:dPt>
            <c:idx val="0"/>
            <c:invertIfNegative val="0"/>
            <c:bubble3D val="0"/>
            <c:spPr>
              <a:solidFill>
                <a:srgbClr val="005699"/>
              </a:solidFill>
            </c:spPr>
            <c:extLst>
              <c:ext xmlns:c16="http://schemas.microsoft.com/office/drawing/2014/chart" uri="{C3380CC4-5D6E-409C-BE32-E72D297353CC}">
                <c16:uniqueId val="{00000001-CD88-48A6-8F9B-244FCAAEB87D}"/>
              </c:ext>
            </c:extLst>
          </c:dPt>
          <c:dPt>
            <c:idx val="1"/>
            <c:invertIfNegative val="0"/>
            <c:bubble3D val="0"/>
            <c:spPr>
              <a:solidFill>
                <a:srgbClr val="00758D"/>
              </a:solidFill>
            </c:spPr>
            <c:extLst>
              <c:ext xmlns:c16="http://schemas.microsoft.com/office/drawing/2014/chart" uri="{C3380CC4-5D6E-409C-BE32-E72D297353CC}">
                <c16:uniqueId val="{00000000-4F72-4C1C-9ED7-A798B6ABB154}"/>
              </c:ext>
            </c:extLst>
          </c:dPt>
          <c:dPt>
            <c:idx val="2"/>
            <c:invertIfNegative val="0"/>
            <c:bubble3D val="0"/>
            <c:spPr>
              <a:solidFill>
                <a:srgbClr val="D3B34E"/>
              </a:solidFill>
            </c:spPr>
            <c:extLst>
              <c:ext xmlns:c16="http://schemas.microsoft.com/office/drawing/2014/chart" uri="{C3380CC4-5D6E-409C-BE32-E72D297353CC}">
                <c16:uniqueId val="{00000001-4F72-4C1C-9ED7-A798B6ABB154}"/>
              </c:ext>
            </c:extLst>
          </c:dPt>
          <c:dPt>
            <c:idx val="3"/>
            <c:invertIfNegative val="0"/>
            <c:bubble3D val="0"/>
            <c:spPr>
              <a:solidFill>
                <a:srgbClr val="473B70"/>
              </a:solidFill>
            </c:spPr>
            <c:extLst>
              <c:ext xmlns:c16="http://schemas.microsoft.com/office/drawing/2014/chart" uri="{C3380CC4-5D6E-409C-BE32-E72D297353CC}">
                <c16:uniqueId val="{00000007-CD88-48A6-8F9B-244FCAAEB87D}"/>
              </c:ext>
            </c:extLst>
          </c:dPt>
          <c:dPt>
            <c:idx val="4"/>
            <c:invertIfNegative val="0"/>
            <c:bubble3D val="0"/>
            <c:spPr>
              <a:solidFill>
                <a:srgbClr val="002554"/>
              </a:solidFill>
            </c:spPr>
            <c:extLst>
              <c:ext xmlns:c16="http://schemas.microsoft.com/office/drawing/2014/chart" uri="{C3380CC4-5D6E-409C-BE32-E72D297353CC}">
                <c16:uniqueId val="{00000009-CD88-48A6-8F9B-244FCAAEB87D}"/>
              </c:ext>
            </c:extLst>
          </c:dPt>
          <c:dPt>
            <c:idx val="5"/>
            <c:invertIfNegative val="0"/>
            <c:bubble3D val="0"/>
            <c:spPr>
              <a:solidFill>
                <a:srgbClr val="00C37E"/>
              </a:solidFill>
            </c:spPr>
            <c:extLst>
              <c:ext xmlns:c16="http://schemas.microsoft.com/office/drawing/2014/chart" uri="{C3380CC4-5D6E-409C-BE32-E72D297353CC}">
                <c16:uniqueId val="{00000002-4F72-4C1C-9ED7-A798B6ABB154}"/>
              </c:ext>
            </c:extLst>
          </c:dPt>
          <c:dLbls>
            <c:numFmt formatCode="&quot;$&quot;0.0&quot;M&quot;" sourceLinked="0"/>
            <c:spPr>
              <a:noFill/>
              <a:ln>
                <a:noFill/>
              </a:ln>
              <a:effectLst/>
            </c:spPr>
            <c:txPr>
              <a:bodyPr/>
              <a:lstStyle/>
              <a:p>
                <a:pPr>
                  <a:defRPr sz="900" b="1" i="0" u="none" strike="noStrike">
                    <a:solidFill>
                      <a:srgbClr val="1F3864"/>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ERC Awards</c:v>
                </c:pt>
                <c:pt idx="1">
                  <c:v>Other NSF</c:v>
                </c:pt>
                <c:pt idx="2">
                  <c:v>Non-NSF
Government</c:v>
                </c:pt>
                <c:pt idx="3">
                  <c:v>Industry</c:v>
                </c:pt>
                <c:pt idx="4">
                  <c:v>University</c:v>
                </c:pt>
                <c:pt idx="5">
                  <c:v>Other Sources</c:v>
                </c:pt>
              </c:strCache>
            </c:strRef>
          </c:cat>
          <c:val>
            <c:numRef>
              <c:f>Sheet1!$B$2:$B$7</c:f>
              <c:numCache>
                <c:formatCode>General</c:formatCode>
                <c:ptCount val="6"/>
                <c:pt idx="0">
                  <c:v>17.850000000000001</c:v>
                </c:pt>
                <c:pt idx="2">
                  <c:v>4.0000000000000001E-3</c:v>
                </c:pt>
                <c:pt idx="3">
                  <c:v>0.73</c:v>
                </c:pt>
                <c:pt idx="4">
                  <c:v>1.1499999999999999</c:v>
                </c:pt>
                <c:pt idx="5">
                  <c:v>1E-3</c:v>
                </c:pt>
              </c:numCache>
            </c:numRef>
          </c:val>
          <c:extLst>
            <c:ext xmlns:c16="http://schemas.microsoft.com/office/drawing/2014/chart" uri="{C3380CC4-5D6E-409C-BE32-E72D297353CC}">
              <c16:uniqueId val="{00000003-4F72-4C1C-9ED7-A798B6ABB154}"/>
            </c:ext>
          </c:extLst>
        </c:ser>
        <c:ser>
          <c:idx val="1"/>
          <c:order val="1"/>
          <c:tx>
            <c:strRef>
              <c:f>Sheet1!$C$1</c:f>
              <c:strCache>
                <c:ptCount val="1"/>
                <c:pt idx="0">
                  <c:v>Associated Project Support</c:v>
                </c:pt>
              </c:strCache>
            </c:strRef>
          </c:tx>
          <c:spPr>
            <a:solidFill>
              <a:srgbClr val="B0BEC5"/>
            </a:solidFill>
            <a:effectLst/>
          </c:spPr>
          <c:invertIfNegative val="0"/>
          <c:dPt>
            <c:idx val="0"/>
            <c:invertIfNegative val="0"/>
            <c:bubble3D val="0"/>
            <c:spPr>
              <a:solidFill>
                <a:srgbClr val="6699C1"/>
              </a:solidFill>
            </c:spPr>
            <c:extLst>
              <c:ext xmlns:c16="http://schemas.microsoft.com/office/drawing/2014/chart" uri="{C3380CC4-5D6E-409C-BE32-E72D297353CC}">
                <c16:uniqueId val="{00000004-4F72-4C1C-9ED7-A798B6ABB154}"/>
              </c:ext>
            </c:extLst>
          </c:dPt>
          <c:dPt>
            <c:idx val="1"/>
            <c:invertIfNegative val="0"/>
            <c:bubble3D val="0"/>
            <c:spPr>
              <a:solidFill>
                <a:srgbClr val="66ACBA"/>
              </a:solidFill>
            </c:spPr>
            <c:extLst>
              <c:ext xmlns:c16="http://schemas.microsoft.com/office/drawing/2014/chart" uri="{C3380CC4-5D6E-409C-BE32-E72D297353CC}">
                <c16:uniqueId val="{0000000F-CD88-48A6-8F9B-244FCAAEB87D}"/>
              </c:ext>
            </c:extLst>
          </c:dPt>
          <c:dPt>
            <c:idx val="2"/>
            <c:invertIfNegative val="0"/>
            <c:bubble3D val="0"/>
            <c:spPr>
              <a:solidFill>
                <a:srgbClr val="E4D194"/>
              </a:solidFill>
            </c:spPr>
            <c:extLst>
              <c:ext xmlns:c16="http://schemas.microsoft.com/office/drawing/2014/chart" uri="{C3380CC4-5D6E-409C-BE32-E72D297353CC}">
                <c16:uniqueId val="{00000011-CD88-48A6-8F9B-244FCAAEB87D}"/>
              </c:ext>
            </c:extLst>
          </c:dPt>
          <c:dPt>
            <c:idx val="3"/>
            <c:invertIfNegative val="0"/>
            <c:bubble3D val="0"/>
            <c:spPr>
              <a:solidFill>
                <a:srgbClr val="9089A9"/>
              </a:solidFill>
            </c:spPr>
            <c:extLst>
              <c:ext xmlns:c16="http://schemas.microsoft.com/office/drawing/2014/chart" uri="{C3380CC4-5D6E-409C-BE32-E72D297353CC}">
                <c16:uniqueId val="{00000013-CD88-48A6-8F9B-244FCAAEB87D}"/>
              </c:ext>
            </c:extLst>
          </c:dPt>
          <c:dPt>
            <c:idx val="4"/>
            <c:invertIfNegative val="0"/>
            <c:bubble3D val="0"/>
            <c:spPr>
              <a:solidFill>
                <a:srgbClr val="667C98"/>
              </a:solidFill>
            </c:spPr>
            <c:extLst>
              <c:ext xmlns:c16="http://schemas.microsoft.com/office/drawing/2014/chart" uri="{C3380CC4-5D6E-409C-BE32-E72D297353CC}">
                <c16:uniqueId val="{00000005-4F72-4C1C-9ED7-A798B6ABB154}"/>
              </c:ext>
            </c:extLst>
          </c:dPt>
          <c:dPt>
            <c:idx val="5"/>
            <c:invertIfNegative val="0"/>
            <c:bubble3D val="0"/>
            <c:spPr>
              <a:solidFill>
                <a:srgbClr val="66DBB1"/>
              </a:solidFill>
            </c:spPr>
            <c:extLst>
              <c:ext xmlns:c16="http://schemas.microsoft.com/office/drawing/2014/chart" uri="{C3380CC4-5D6E-409C-BE32-E72D297353CC}">
                <c16:uniqueId val="{00000017-CD88-48A6-8F9B-244FCAAEB87D}"/>
              </c:ext>
            </c:extLst>
          </c:dPt>
          <c:dLbls>
            <c:numFmt formatCode="&quot;$&quot;0.0&quot;M&quot;" sourceLinked="0"/>
            <c:spPr>
              <a:noFill/>
              <a:ln>
                <a:noFill/>
              </a:ln>
              <a:effectLst/>
            </c:spPr>
            <c:txPr>
              <a:bodyPr/>
              <a:lstStyle/>
              <a:p>
                <a:pPr>
                  <a:defRPr sz="900" b="1" i="0" u="none" strike="noStrike">
                    <a:solidFill>
                      <a:srgbClr val="1F3864"/>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ERC Awards</c:v>
                </c:pt>
                <c:pt idx="1">
                  <c:v>Other NSF</c:v>
                </c:pt>
                <c:pt idx="2">
                  <c:v>Non-NSF
Government</c:v>
                </c:pt>
                <c:pt idx="3">
                  <c:v>Industry</c:v>
                </c:pt>
                <c:pt idx="4">
                  <c:v>University</c:v>
                </c:pt>
                <c:pt idx="5">
                  <c:v>Other Sources</c:v>
                </c:pt>
              </c:strCache>
            </c:strRef>
          </c:cat>
          <c:val>
            <c:numRef>
              <c:f>Sheet1!$C$2:$C$7</c:f>
              <c:numCache>
                <c:formatCode>General</c:formatCode>
                <c:ptCount val="6"/>
                <c:pt idx="1">
                  <c:v>1</c:v>
                </c:pt>
                <c:pt idx="2">
                  <c:v>4.08</c:v>
                </c:pt>
                <c:pt idx="3">
                  <c:v>0.28999999999999998</c:v>
                </c:pt>
                <c:pt idx="5">
                  <c:v>1.28</c:v>
                </c:pt>
              </c:numCache>
            </c:numRef>
          </c:val>
          <c:extLst>
            <c:ext xmlns:c16="http://schemas.microsoft.com/office/drawing/2014/chart" uri="{C3380CC4-5D6E-409C-BE32-E72D297353CC}">
              <c16:uniqueId val="{00000006-4F72-4C1C-9ED7-A798B6ABB154}"/>
            </c:ext>
          </c:extLst>
        </c:ser>
        <c:dLbls>
          <c:showLegendKey val="0"/>
          <c:showVal val="1"/>
          <c:showCatName val="0"/>
          <c:showSerName val="0"/>
          <c:showPercent val="0"/>
          <c:showBubbleSize val="0"/>
        </c:dLbls>
        <c:gapWidth val="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900" b="0" i="0" u="none" strike="noStrike">
                <a:solidFill>
                  <a:srgbClr val="444444"/>
                </a:solidFill>
                <a:latin typeface="Open Sans"/>
              </a:defRPr>
            </a:pPr>
            <a:endParaRPr lang="en-US"/>
          </a:p>
        </c:txPr>
        <c:crossAx val="2094734552"/>
        <c:crosses val="autoZero"/>
        <c:auto val="1"/>
        <c:lblAlgn val="ctr"/>
        <c:lblOffset val="100"/>
        <c:noMultiLvlLbl val="1"/>
      </c:catAx>
      <c:valAx>
        <c:axId val="2094734552"/>
        <c:scaling>
          <c:orientation val="minMax"/>
          <c:min val="0"/>
        </c:scaling>
        <c:delete val="0"/>
        <c:axPos val="l"/>
        <c:majorGridlines>
          <c:spPr>
            <a:ln w="6350" cap="flat">
              <a:solidFill>
                <a:srgbClr val="D0D0D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900" b="0" i="0" u="none" strike="noStrike">
                <a:solidFill>
                  <a:srgbClr val="444444"/>
                </a:solidFill>
                <a:latin typeface="Open Sans"/>
              </a:defRPr>
            </a:pPr>
            <a:endParaRPr lang="en-US"/>
          </a:p>
        </c:txPr>
        <c:crossAx val="2094734554"/>
        <c:crosses val="autoZero"/>
        <c:crossBetween val="between"/>
      </c:valAx>
      <c:spPr>
        <a:solidFill>
          <a:srgbClr val="FFFFFF"/>
        </a:solidFill>
        <a:ln>
          <a:noFill/>
        </a:ln>
        <a:effectLst/>
      </c:spPr>
    </c:plotArea>
    <c:legend>
      <c:legendPos val="t"/>
      <c:layout>
        <c:manualLayout>
          <c:xMode val="edge"/>
          <c:yMode val="edge"/>
          <c:x val="6.0869995417239503E-2"/>
          <c:y val="0"/>
          <c:w val="0.88156692913385826"/>
          <c:h val="0.12146763039734984"/>
        </c:manualLayout>
      </c:layout>
      <c:overlay val="0"/>
      <c:spPr>
        <a:noFill/>
        <a:ln>
          <a:noFill/>
        </a:ln>
        <a:effectLst/>
      </c:spPr>
      <c:txPr>
        <a:bodyPr/>
        <a:lstStyle/>
        <a:p>
          <a:pPr>
            <a:defRPr sz="1300">
              <a:solidFill>
                <a:srgbClr val="333333"/>
              </a:solidFill>
              <a:latin typeface="Open Sans"/>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4.3194730866974965E-2"/>
          <c:y val="9.8058743716357491E-2"/>
          <c:w val="0.9386174384451943"/>
          <c:h val="0.82561520381986153"/>
        </c:manualLayout>
      </c:layout>
      <c:barChart>
        <c:barDir val="col"/>
        <c:grouping val="clustered"/>
        <c:varyColors val="0"/>
        <c:ser>
          <c:idx val="0"/>
          <c:order val="0"/>
          <c:tx>
            <c:strRef>
              <c:f>Sheet1!$B$1</c:f>
              <c:strCache>
                <c:ptCount val="1"/>
                <c:pt idx="0">
                  <c:v>Direct (Cash and In-Kind) Support</c:v>
                </c:pt>
              </c:strCache>
            </c:strRef>
          </c:tx>
          <c:spPr>
            <a:solidFill>
              <a:srgbClr val="555555"/>
            </a:solidFill>
            <a:effectLst/>
          </c:spPr>
          <c:invertIfNegative val="0"/>
          <c:dPt>
            <c:idx val="0"/>
            <c:invertIfNegative val="0"/>
            <c:bubble3D val="0"/>
            <c:spPr>
              <a:solidFill>
                <a:srgbClr val="005699"/>
              </a:solidFill>
            </c:spPr>
            <c:extLst>
              <c:ext xmlns:c16="http://schemas.microsoft.com/office/drawing/2014/chart" uri="{C3380CC4-5D6E-409C-BE32-E72D297353CC}">
                <c16:uniqueId val="{00000001-2951-4ACC-8CAC-A302E389BB57}"/>
              </c:ext>
            </c:extLst>
          </c:dPt>
          <c:dPt>
            <c:idx val="1"/>
            <c:invertIfNegative val="0"/>
            <c:bubble3D val="0"/>
            <c:spPr>
              <a:solidFill>
                <a:srgbClr val="00758D"/>
              </a:solidFill>
            </c:spPr>
            <c:extLst>
              <c:ext xmlns:c16="http://schemas.microsoft.com/office/drawing/2014/chart" uri="{C3380CC4-5D6E-409C-BE32-E72D297353CC}">
                <c16:uniqueId val="{00000000-7E1A-4EDD-940D-8A0B234AEAE1}"/>
              </c:ext>
            </c:extLst>
          </c:dPt>
          <c:dPt>
            <c:idx val="2"/>
            <c:invertIfNegative val="0"/>
            <c:bubble3D val="0"/>
            <c:spPr>
              <a:solidFill>
                <a:srgbClr val="D3B34E"/>
              </a:solidFill>
            </c:spPr>
            <c:extLst>
              <c:ext xmlns:c16="http://schemas.microsoft.com/office/drawing/2014/chart" uri="{C3380CC4-5D6E-409C-BE32-E72D297353CC}">
                <c16:uniqueId val="{00000001-7E1A-4EDD-940D-8A0B234AEAE1}"/>
              </c:ext>
            </c:extLst>
          </c:dPt>
          <c:dPt>
            <c:idx val="3"/>
            <c:invertIfNegative val="0"/>
            <c:bubble3D val="0"/>
            <c:spPr>
              <a:solidFill>
                <a:srgbClr val="473B70"/>
              </a:solidFill>
            </c:spPr>
            <c:extLst>
              <c:ext xmlns:c16="http://schemas.microsoft.com/office/drawing/2014/chart" uri="{C3380CC4-5D6E-409C-BE32-E72D297353CC}">
                <c16:uniqueId val="{00000007-2951-4ACC-8CAC-A302E389BB57}"/>
              </c:ext>
            </c:extLst>
          </c:dPt>
          <c:dPt>
            <c:idx val="4"/>
            <c:invertIfNegative val="0"/>
            <c:bubble3D val="0"/>
            <c:spPr>
              <a:solidFill>
                <a:srgbClr val="002554"/>
              </a:solidFill>
            </c:spPr>
            <c:extLst>
              <c:ext xmlns:c16="http://schemas.microsoft.com/office/drawing/2014/chart" uri="{C3380CC4-5D6E-409C-BE32-E72D297353CC}">
                <c16:uniqueId val="{00000009-2951-4ACC-8CAC-A302E389BB57}"/>
              </c:ext>
            </c:extLst>
          </c:dPt>
          <c:dPt>
            <c:idx val="5"/>
            <c:invertIfNegative val="0"/>
            <c:bubble3D val="0"/>
            <c:spPr>
              <a:solidFill>
                <a:srgbClr val="00C37E"/>
              </a:solidFill>
            </c:spPr>
            <c:extLst>
              <c:ext xmlns:c16="http://schemas.microsoft.com/office/drawing/2014/chart" uri="{C3380CC4-5D6E-409C-BE32-E72D297353CC}">
                <c16:uniqueId val="{0000000B-2951-4ACC-8CAC-A302E389BB57}"/>
              </c:ext>
            </c:extLst>
          </c:dPt>
          <c:dLbls>
            <c:numFmt formatCode="&quot;$&quot;0.0&quot;M&quot;" sourceLinked="0"/>
            <c:spPr>
              <a:noFill/>
              <a:ln>
                <a:noFill/>
              </a:ln>
              <a:effectLst/>
            </c:spPr>
            <c:txPr>
              <a:bodyPr/>
              <a:lstStyle/>
              <a:p>
                <a:pPr>
                  <a:defRPr sz="900" b="1" i="0" u="none" strike="noStrike">
                    <a:solidFill>
                      <a:srgbClr val="1F3864"/>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ERC Awards</c:v>
                </c:pt>
                <c:pt idx="1">
                  <c:v>Other NSF</c:v>
                </c:pt>
                <c:pt idx="2">
                  <c:v>Non-NSF
Government</c:v>
                </c:pt>
                <c:pt idx="3">
                  <c:v>Industry</c:v>
                </c:pt>
                <c:pt idx="4">
                  <c:v>University</c:v>
                </c:pt>
                <c:pt idx="5">
                  <c:v>Other Sources</c:v>
                </c:pt>
              </c:strCache>
            </c:strRef>
          </c:cat>
          <c:val>
            <c:numRef>
              <c:f>Sheet1!$B$2:$B$7</c:f>
              <c:numCache>
                <c:formatCode>General</c:formatCode>
                <c:ptCount val="6"/>
                <c:pt idx="0">
                  <c:v>19.940000000000001</c:v>
                </c:pt>
                <c:pt idx="3">
                  <c:v>0.71</c:v>
                </c:pt>
                <c:pt idx="4">
                  <c:v>2.57</c:v>
                </c:pt>
                <c:pt idx="5">
                  <c:v>0.78</c:v>
                </c:pt>
              </c:numCache>
            </c:numRef>
          </c:val>
          <c:extLst>
            <c:ext xmlns:c16="http://schemas.microsoft.com/office/drawing/2014/chart" uri="{C3380CC4-5D6E-409C-BE32-E72D297353CC}">
              <c16:uniqueId val="{00000002-7E1A-4EDD-940D-8A0B234AEAE1}"/>
            </c:ext>
          </c:extLst>
        </c:ser>
        <c:ser>
          <c:idx val="1"/>
          <c:order val="1"/>
          <c:tx>
            <c:strRef>
              <c:f>Sheet1!$C$1</c:f>
              <c:strCache>
                <c:ptCount val="1"/>
                <c:pt idx="0">
                  <c:v>Associated Project Support</c:v>
                </c:pt>
              </c:strCache>
            </c:strRef>
          </c:tx>
          <c:spPr>
            <a:solidFill>
              <a:srgbClr val="B0BEC5"/>
            </a:solidFill>
            <a:effectLst/>
          </c:spPr>
          <c:invertIfNegative val="0"/>
          <c:dPt>
            <c:idx val="0"/>
            <c:invertIfNegative val="0"/>
            <c:bubble3D val="0"/>
            <c:spPr>
              <a:solidFill>
                <a:srgbClr val="6699C1"/>
              </a:solidFill>
            </c:spPr>
            <c:extLst>
              <c:ext xmlns:c16="http://schemas.microsoft.com/office/drawing/2014/chart" uri="{C3380CC4-5D6E-409C-BE32-E72D297353CC}">
                <c16:uniqueId val="{0000000D-2951-4ACC-8CAC-A302E389BB57}"/>
              </c:ext>
            </c:extLst>
          </c:dPt>
          <c:dPt>
            <c:idx val="1"/>
            <c:invertIfNegative val="0"/>
            <c:bubble3D val="0"/>
            <c:spPr>
              <a:solidFill>
                <a:srgbClr val="66ACBA"/>
              </a:solidFill>
            </c:spPr>
            <c:extLst>
              <c:ext xmlns:c16="http://schemas.microsoft.com/office/drawing/2014/chart" uri="{C3380CC4-5D6E-409C-BE32-E72D297353CC}">
                <c16:uniqueId val="{0000000F-2951-4ACC-8CAC-A302E389BB57}"/>
              </c:ext>
            </c:extLst>
          </c:dPt>
          <c:dPt>
            <c:idx val="2"/>
            <c:invertIfNegative val="0"/>
            <c:bubble3D val="0"/>
            <c:spPr>
              <a:solidFill>
                <a:srgbClr val="E4D194"/>
              </a:solidFill>
            </c:spPr>
            <c:extLst>
              <c:ext xmlns:c16="http://schemas.microsoft.com/office/drawing/2014/chart" uri="{C3380CC4-5D6E-409C-BE32-E72D297353CC}">
                <c16:uniqueId val="{00000011-2951-4ACC-8CAC-A302E389BB57}"/>
              </c:ext>
            </c:extLst>
          </c:dPt>
          <c:dPt>
            <c:idx val="3"/>
            <c:invertIfNegative val="0"/>
            <c:bubble3D val="0"/>
            <c:spPr>
              <a:solidFill>
                <a:srgbClr val="9089A9"/>
              </a:solidFill>
            </c:spPr>
            <c:extLst>
              <c:ext xmlns:c16="http://schemas.microsoft.com/office/drawing/2014/chart" uri="{C3380CC4-5D6E-409C-BE32-E72D297353CC}">
                <c16:uniqueId val="{00000013-2951-4ACC-8CAC-A302E389BB57}"/>
              </c:ext>
            </c:extLst>
          </c:dPt>
          <c:dPt>
            <c:idx val="4"/>
            <c:invertIfNegative val="0"/>
            <c:bubble3D val="0"/>
            <c:spPr>
              <a:solidFill>
                <a:srgbClr val="667C98"/>
              </a:solidFill>
            </c:spPr>
            <c:extLst>
              <c:ext xmlns:c16="http://schemas.microsoft.com/office/drawing/2014/chart" uri="{C3380CC4-5D6E-409C-BE32-E72D297353CC}">
                <c16:uniqueId val="{00000015-2951-4ACC-8CAC-A302E389BB57}"/>
              </c:ext>
            </c:extLst>
          </c:dPt>
          <c:dPt>
            <c:idx val="5"/>
            <c:invertIfNegative val="0"/>
            <c:bubble3D val="0"/>
            <c:spPr>
              <a:solidFill>
                <a:srgbClr val="66DBB1"/>
              </a:solidFill>
            </c:spPr>
            <c:extLst>
              <c:ext xmlns:c16="http://schemas.microsoft.com/office/drawing/2014/chart" uri="{C3380CC4-5D6E-409C-BE32-E72D297353CC}">
                <c16:uniqueId val="{00000017-2951-4ACC-8CAC-A302E389BB57}"/>
              </c:ext>
            </c:extLst>
          </c:dPt>
          <c:dLbls>
            <c:numFmt formatCode="&quot;$&quot;0.0&quot;M&quot;" sourceLinked="0"/>
            <c:spPr>
              <a:noFill/>
              <a:ln>
                <a:noFill/>
              </a:ln>
              <a:effectLst/>
            </c:spPr>
            <c:txPr>
              <a:bodyPr/>
              <a:lstStyle/>
              <a:p>
                <a:pPr>
                  <a:defRPr sz="900" b="1" i="0" u="none" strike="noStrike">
                    <a:solidFill>
                      <a:srgbClr val="1F3864"/>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ERC Awards</c:v>
                </c:pt>
                <c:pt idx="1">
                  <c:v>Other NSF</c:v>
                </c:pt>
                <c:pt idx="2">
                  <c:v>Non-NSF
Government</c:v>
                </c:pt>
                <c:pt idx="3">
                  <c:v>Industry</c:v>
                </c:pt>
                <c:pt idx="4">
                  <c:v>University</c:v>
                </c:pt>
                <c:pt idx="5">
                  <c:v>Other Sources</c:v>
                </c:pt>
              </c:strCache>
            </c:strRef>
          </c:cat>
          <c:val>
            <c:numRef>
              <c:f>Sheet1!$C$2:$C$7</c:f>
              <c:numCache>
                <c:formatCode>General</c:formatCode>
                <c:ptCount val="6"/>
                <c:pt idx="0">
                  <c:v>0.28999999999999998</c:v>
                </c:pt>
                <c:pt idx="1">
                  <c:v>6.24</c:v>
                </c:pt>
                <c:pt idx="2">
                  <c:v>28.03</c:v>
                </c:pt>
                <c:pt idx="3">
                  <c:v>0.21</c:v>
                </c:pt>
                <c:pt idx="4">
                  <c:v>0.16</c:v>
                </c:pt>
                <c:pt idx="5">
                  <c:v>12.59</c:v>
                </c:pt>
              </c:numCache>
            </c:numRef>
          </c:val>
          <c:extLst>
            <c:ext xmlns:c16="http://schemas.microsoft.com/office/drawing/2014/chart" uri="{C3380CC4-5D6E-409C-BE32-E72D297353CC}">
              <c16:uniqueId val="{00000003-7E1A-4EDD-940D-8A0B234AEAE1}"/>
            </c:ext>
          </c:extLst>
        </c:ser>
        <c:dLbls>
          <c:showLegendKey val="0"/>
          <c:showVal val="1"/>
          <c:showCatName val="0"/>
          <c:showSerName val="0"/>
          <c:showPercent val="0"/>
          <c:showBubbleSize val="0"/>
        </c:dLbls>
        <c:gapWidth val="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900" b="0" i="0" u="none" strike="noStrike">
                <a:solidFill>
                  <a:srgbClr val="444444"/>
                </a:solidFill>
                <a:latin typeface="Open Sans"/>
              </a:defRPr>
            </a:pPr>
            <a:endParaRPr lang="en-US"/>
          </a:p>
        </c:txPr>
        <c:crossAx val="2094734552"/>
        <c:crosses val="autoZero"/>
        <c:auto val="1"/>
        <c:lblAlgn val="ctr"/>
        <c:lblOffset val="100"/>
        <c:noMultiLvlLbl val="1"/>
      </c:catAx>
      <c:valAx>
        <c:axId val="2094734552"/>
        <c:scaling>
          <c:orientation val="minMax"/>
          <c:min val="0"/>
        </c:scaling>
        <c:delete val="0"/>
        <c:axPos val="l"/>
        <c:majorGridlines>
          <c:spPr>
            <a:ln w="6350" cap="flat">
              <a:solidFill>
                <a:srgbClr val="D0D0D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900" b="0" i="0" u="none" strike="noStrike">
                <a:solidFill>
                  <a:srgbClr val="444444"/>
                </a:solidFill>
                <a:latin typeface="Open Sans"/>
              </a:defRPr>
            </a:pPr>
            <a:endParaRPr lang="en-US"/>
          </a:p>
        </c:txPr>
        <c:crossAx val="2094734554"/>
        <c:crosses val="autoZero"/>
        <c:crossBetween val="between"/>
      </c:valAx>
      <c:spPr>
        <a:solidFill>
          <a:srgbClr val="FFFFFF"/>
        </a:solidFill>
        <a:ln>
          <a:noFill/>
        </a:ln>
        <a:effectLst/>
      </c:spPr>
    </c:plotArea>
    <c:legend>
      <c:legendPos val="t"/>
      <c:layout>
        <c:manualLayout>
          <c:xMode val="edge"/>
          <c:yMode val="edge"/>
          <c:x val="6.0869995417239503E-2"/>
          <c:y val="0"/>
          <c:w val="0.88156692913385826"/>
          <c:h val="0.12146763039734984"/>
        </c:manualLayout>
      </c:layout>
      <c:overlay val="0"/>
      <c:spPr>
        <a:noFill/>
        <a:ln>
          <a:noFill/>
        </a:ln>
        <a:effectLst/>
      </c:spPr>
      <c:txPr>
        <a:bodyPr/>
        <a:lstStyle/>
        <a:p>
          <a:pPr>
            <a:defRPr sz="1300">
              <a:solidFill>
                <a:srgbClr val="333333"/>
              </a:solidFill>
              <a:latin typeface="Open Sans"/>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4.3194730866974965E-2"/>
          <c:y val="9.8058743716357491E-2"/>
          <c:w val="0.9386174384451943"/>
          <c:h val="0.82561520381986153"/>
        </c:manualLayout>
      </c:layout>
      <c:barChart>
        <c:barDir val="col"/>
        <c:grouping val="clustered"/>
        <c:varyColors val="0"/>
        <c:ser>
          <c:idx val="0"/>
          <c:order val="0"/>
          <c:tx>
            <c:strRef>
              <c:f>Sheet1!$B$1</c:f>
              <c:strCache>
                <c:ptCount val="1"/>
                <c:pt idx="0">
                  <c:v>Direct (Cash and In-Kind) Support</c:v>
                </c:pt>
              </c:strCache>
            </c:strRef>
          </c:tx>
          <c:spPr>
            <a:solidFill>
              <a:srgbClr val="555555"/>
            </a:solidFill>
            <a:effectLst/>
          </c:spPr>
          <c:invertIfNegative val="0"/>
          <c:dPt>
            <c:idx val="0"/>
            <c:invertIfNegative val="0"/>
            <c:bubble3D val="0"/>
            <c:spPr>
              <a:solidFill>
                <a:srgbClr val="005699"/>
              </a:solidFill>
            </c:spPr>
            <c:extLst>
              <c:ext xmlns:c16="http://schemas.microsoft.com/office/drawing/2014/chart" uri="{C3380CC4-5D6E-409C-BE32-E72D297353CC}">
                <c16:uniqueId val="{00000001-2112-4171-B17B-CC541D8260F9}"/>
              </c:ext>
            </c:extLst>
          </c:dPt>
          <c:dPt>
            <c:idx val="1"/>
            <c:invertIfNegative val="0"/>
            <c:bubble3D val="0"/>
            <c:spPr>
              <a:solidFill>
                <a:srgbClr val="00758D"/>
              </a:solidFill>
            </c:spPr>
            <c:extLst>
              <c:ext xmlns:c16="http://schemas.microsoft.com/office/drawing/2014/chart" uri="{C3380CC4-5D6E-409C-BE32-E72D297353CC}">
                <c16:uniqueId val="{00000000-83BA-46E8-9322-42A476646C62}"/>
              </c:ext>
            </c:extLst>
          </c:dPt>
          <c:dPt>
            <c:idx val="2"/>
            <c:invertIfNegative val="0"/>
            <c:bubble3D val="0"/>
            <c:spPr>
              <a:solidFill>
                <a:srgbClr val="D3B34E"/>
              </a:solidFill>
            </c:spPr>
            <c:extLst>
              <c:ext xmlns:c16="http://schemas.microsoft.com/office/drawing/2014/chart" uri="{C3380CC4-5D6E-409C-BE32-E72D297353CC}">
                <c16:uniqueId val="{00000005-2112-4171-B17B-CC541D8260F9}"/>
              </c:ext>
            </c:extLst>
          </c:dPt>
          <c:dPt>
            <c:idx val="3"/>
            <c:invertIfNegative val="0"/>
            <c:bubble3D val="0"/>
            <c:spPr>
              <a:solidFill>
                <a:srgbClr val="473B70"/>
              </a:solidFill>
            </c:spPr>
            <c:extLst>
              <c:ext xmlns:c16="http://schemas.microsoft.com/office/drawing/2014/chart" uri="{C3380CC4-5D6E-409C-BE32-E72D297353CC}">
                <c16:uniqueId val="{00000007-2112-4171-B17B-CC541D8260F9}"/>
              </c:ext>
            </c:extLst>
          </c:dPt>
          <c:dPt>
            <c:idx val="4"/>
            <c:invertIfNegative val="0"/>
            <c:bubble3D val="0"/>
            <c:spPr>
              <a:solidFill>
                <a:srgbClr val="002554"/>
              </a:solidFill>
            </c:spPr>
            <c:extLst>
              <c:ext xmlns:c16="http://schemas.microsoft.com/office/drawing/2014/chart" uri="{C3380CC4-5D6E-409C-BE32-E72D297353CC}">
                <c16:uniqueId val="{00000009-2112-4171-B17B-CC541D8260F9}"/>
              </c:ext>
            </c:extLst>
          </c:dPt>
          <c:dPt>
            <c:idx val="5"/>
            <c:invertIfNegative val="0"/>
            <c:bubble3D val="0"/>
            <c:spPr>
              <a:solidFill>
                <a:srgbClr val="00C37E"/>
              </a:solidFill>
            </c:spPr>
            <c:extLst>
              <c:ext xmlns:c16="http://schemas.microsoft.com/office/drawing/2014/chart" uri="{C3380CC4-5D6E-409C-BE32-E72D297353CC}">
                <c16:uniqueId val="{0000000B-2112-4171-B17B-CC541D8260F9}"/>
              </c:ext>
            </c:extLst>
          </c:dPt>
          <c:dLbls>
            <c:numFmt formatCode="&quot;$&quot;0.0&quot;M&quot;" sourceLinked="0"/>
            <c:spPr>
              <a:noFill/>
              <a:ln>
                <a:noFill/>
              </a:ln>
              <a:effectLst/>
            </c:spPr>
            <c:txPr>
              <a:bodyPr/>
              <a:lstStyle/>
              <a:p>
                <a:pPr>
                  <a:defRPr sz="900" b="1" i="0" u="none" strike="noStrike">
                    <a:solidFill>
                      <a:srgbClr val="1F3864"/>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ERC Awards</c:v>
                </c:pt>
                <c:pt idx="1">
                  <c:v>Other NSF</c:v>
                </c:pt>
                <c:pt idx="2">
                  <c:v>Non-NSF
Government</c:v>
                </c:pt>
                <c:pt idx="3">
                  <c:v>Industry</c:v>
                </c:pt>
                <c:pt idx="4">
                  <c:v>University</c:v>
                </c:pt>
                <c:pt idx="5">
                  <c:v>Other Sources</c:v>
                </c:pt>
              </c:strCache>
            </c:strRef>
          </c:cat>
          <c:val>
            <c:numRef>
              <c:f>Sheet1!$B$2:$B$7</c:f>
              <c:numCache>
                <c:formatCode>General</c:formatCode>
                <c:ptCount val="6"/>
                <c:pt idx="0">
                  <c:v>23.6</c:v>
                </c:pt>
                <c:pt idx="2">
                  <c:v>2.13</c:v>
                </c:pt>
                <c:pt idx="3">
                  <c:v>2.2799999999999998</c:v>
                </c:pt>
                <c:pt idx="4">
                  <c:v>7.38</c:v>
                </c:pt>
                <c:pt idx="5">
                  <c:v>0.3</c:v>
                </c:pt>
              </c:numCache>
            </c:numRef>
          </c:val>
          <c:extLst>
            <c:ext xmlns:c16="http://schemas.microsoft.com/office/drawing/2014/chart" uri="{C3380CC4-5D6E-409C-BE32-E72D297353CC}">
              <c16:uniqueId val="{00000001-83BA-46E8-9322-42A476646C62}"/>
            </c:ext>
          </c:extLst>
        </c:ser>
        <c:ser>
          <c:idx val="1"/>
          <c:order val="1"/>
          <c:tx>
            <c:strRef>
              <c:f>Sheet1!$C$1</c:f>
              <c:strCache>
                <c:ptCount val="1"/>
                <c:pt idx="0">
                  <c:v>Associated Project Support</c:v>
                </c:pt>
              </c:strCache>
            </c:strRef>
          </c:tx>
          <c:spPr>
            <a:solidFill>
              <a:srgbClr val="B0BEC5"/>
            </a:solidFill>
            <a:effectLst/>
          </c:spPr>
          <c:invertIfNegative val="0"/>
          <c:dPt>
            <c:idx val="0"/>
            <c:invertIfNegative val="0"/>
            <c:bubble3D val="0"/>
            <c:spPr>
              <a:solidFill>
                <a:srgbClr val="6699C1"/>
              </a:solidFill>
            </c:spPr>
            <c:extLst>
              <c:ext xmlns:c16="http://schemas.microsoft.com/office/drawing/2014/chart" uri="{C3380CC4-5D6E-409C-BE32-E72D297353CC}">
                <c16:uniqueId val="{00000002-83BA-46E8-9322-42A476646C62}"/>
              </c:ext>
            </c:extLst>
          </c:dPt>
          <c:dPt>
            <c:idx val="1"/>
            <c:invertIfNegative val="0"/>
            <c:bubble3D val="0"/>
            <c:spPr>
              <a:solidFill>
                <a:srgbClr val="66ACBA"/>
              </a:solidFill>
            </c:spPr>
            <c:extLst>
              <c:ext xmlns:c16="http://schemas.microsoft.com/office/drawing/2014/chart" uri="{C3380CC4-5D6E-409C-BE32-E72D297353CC}">
                <c16:uniqueId val="{0000000F-2112-4171-B17B-CC541D8260F9}"/>
              </c:ext>
            </c:extLst>
          </c:dPt>
          <c:dPt>
            <c:idx val="2"/>
            <c:invertIfNegative val="0"/>
            <c:bubble3D val="0"/>
            <c:spPr>
              <a:solidFill>
                <a:srgbClr val="E4D194"/>
              </a:solidFill>
            </c:spPr>
            <c:extLst>
              <c:ext xmlns:c16="http://schemas.microsoft.com/office/drawing/2014/chart" uri="{C3380CC4-5D6E-409C-BE32-E72D297353CC}">
                <c16:uniqueId val="{00000011-2112-4171-B17B-CC541D8260F9}"/>
              </c:ext>
            </c:extLst>
          </c:dPt>
          <c:dPt>
            <c:idx val="3"/>
            <c:invertIfNegative val="0"/>
            <c:bubble3D val="0"/>
            <c:spPr>
              <a:solidFill>
                <a:srgbClr val="9089A9"/>
              </a:solidFill>
            </c:spPr>
            <c:extLst>
              <c:ext xmlns:c16="http://schemas.microsoft.com/office/drawing/2014/chart" uri="{C3380CC4-5D6E-409C-BE32-E72D297353CC}">
                <c16:uniqueId val="{00000013-2112-4171-B17B-CC541D8260F9}"/>
              </c:ext>
            </c:extLst>
          </c:dPt>
          <c:dPt>
            <c:idx val="4"/>
            <c:invertIfNegative val="0"/>
            <c:bubble3D val="0"/>
            <c:spPr>
              <a:solidFill>
                <a:srgbClr val="667C98"/>
              </a:solidFill>
            </c:spPr>
            <c:extLst>
              <c:ext xmlns:c16="http://schemas.microsoft.com/office/drawing/2014/chart" uri="{C3380CC4-5D6E-409C-BE32-E72D297353CC}">
                <c16:uniqueId val="{00000015-2112-4171-B17B-CC541D8260F9}"/>
              </c:ext>
            </c:extLst>
          </c:dPt>
          <c:dPt>
            <c:idx val="5"/>
            <c:invertIfNegative val="0"/>
            <c:bubble3D val="0"/>
            <c:spPr>
              <a:solidFill>
                <a:srgbClr val="66DBB1"/>
              </a:solidFill>
            </c:spPr>
            <c:extLst>
              <c:ext xmlns:c16="http://schemas.microsoft.com/office/drawing/2014/chart" uri="{C3380CC4-5D6E-409C-BE32-E72D297353CC}">
                <c16:uniqueId val="{00000017-2112-4171-B17B-CC541D8260F9}"/>
              </c:ext>
            </c:extLst>
          </c:dPt>
          <c:dLbls>
            <c:numFmt formatCode="&quot;$&quot;0.0&quot;M&quot;" sourceLinked="0"/>
            <c:spPr>
              <a:noFill/>
              <a:ln>
                <a:noFill/>
              </a:ln>
              <a:effectLst/>
            </c:spPr>
            <c:txPr>
              <a:bodyPr/>
              <a:lstStyle/>
              <a:p>
                <a:pPr>
                  <a:defRPr sz="900" b="1" i="0" u="none" strike="noStrike">
                    <a:solidFill>
                      <a:srgbClr val="1F3864"/>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ERC Awards</c:v>
                </c:pt>
                <c:pt idx="1">
                  <c:v>Other NSF</c:v>
                </c:pt>
                <c:pt idx="2">
                  <c:v>Non-NSF
Government</c:v>
                </c:pt>
                <c:pt idx="3">
                  <c:v>Industry</c:v>
                </c:pt>
                <c:pt idx="4">
                  <c:v>University</c:v>
                </c:pt>
                <c:pt idx="5">
                  <c:v>Other Sources</c:v>
                </c:pt>
              </c:strCache>
            </c:strRef>
          </c:cat>
          <c:val>
            <c:numRef>
              <c:f>Sheet1!$C$2:$C$7</c:f>
              <c:numCache>
                <c:formatCode>General</c:formatCode>
                <c:ptCount val="6"/>
                <c:pt idx="0">
                  <c:v>0.02</c:v>
                </c:pt>
                <c:pt idx="1">
                  <c:v>12.18</c:v>
                </c:pt>
                <c:pt idx="2">
                  <c:v>23.8</c:v>
                </c:pt>
                <c:pt idx="3">
                  <c:v>3.69</c:v>
                </c:pt>
                <c:pt idx="4">
                  <c:v>0.86</c:v>
                </c:pt>
                <c:pt idx="5">
                  <c:v>22.99</c:v>
                </c:pt>
              </c:numCache>
            </c:numRef>
          </c:val>
          <c:extLst>
            <c:ext xmlns:c16="http://schemas.microsoft.com/office/drawing/2014/chart" uri="{C3380CC4-5D6E-409C-BE32-E72D297353CC}">
              <c16:uniqueId val="{00000003-83BA-46E8-9322-42A476646C62}"/>
            </c:ext>
          </c:extLst>
        </c:ser>
        <c:dLbls>
          <c:showLegendKey val="0"/>
          <c:showVal val="1"/>
          <c:showCatName val="0"/>
          <c:showSerName val="0"/>
          <c:showPercent val="0"/>
          <c:showBubbleSize val="0"/>
        </c:dLbls>
        <c:gapWidth val="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900" b="0" i="0" u="none" strike="noStrike">
                <a:solidFill>
                  <a:srgbClr val="444444"/>
                </a:solidFill>
                <a:latin typeface="Open Sans"/>
              </a:defRPr>
            </a:pPr>
            <a:endParaRPr lang="en-US"/>
          </a:p>
        </c:txPr>
        <c:crossAx val="2094734552"/>
        <c:crosses val="autoZero"/>
        <c:auto val="1"/>
        <c:lblAlgn val="ctr"/>
        <c:lblOffset val="100"/>
        <c:noMultiLvlLbl val="1"/>
      </c:catAx>
      <c:valAx>
        <c:axId val="2094734552"/>
        <c:scaling>
          <c:orientation val="minMax"/>
          <c:min val="0"/>
        </c:scaling>
        <c:delete val="0"/>
        <c:axPos val="l"/>
        <c:majorGridlines>
          <c:spPr>
            <a:ln w="6350" cap="flat">
              <a:solidFill>
                <a:srgbClr val="D0D0D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900" b="0" i="0" u="none" strike="noStrike">
                <a:solidFill>
                  <a:srgbClr val="444444"/>
                </a:solidFill>
                <a:latin typeface="Open Sans"/>
              </a:defRPr>
            </a:pPr>
            <a:endParaRPr lang="en-US"/>
          </a:p>
        </c:txPr>
        <c:crossAx val="2094734554"/>
        <c:crosses val="autoZero"/>
        <c:crossBetween val="between"/>
      </c:valAx>
      <c:spPr>
        <a:solidFill>
          <a:srgbClr val="FFFFFF"/>
        </a:solidFill>
        <a:ln>
          <a:noFill/>
        </a:ln>
        <a:effectLst/>
      </c:spPr>
    </c:plotArea>
    <c:legend>
      <c:legendPos val="t"/>
      <c:layout>
        <c:manualLayout>
          <c:xMode val="edge"/>
          <c:yMode val="edge"/>
          <c:x val="6.0869995417239503E-2"/>
          <c:y val="0"/>
          <c:w val="0.88156692913385826"/>
          <c:h val="0.12146763039734984"/>
        </c:manualLayout>
      </c:layout>
      <c:overlay val="0"/>
      <c:spPr>
        <a:noFill/>
        <a:ln>
          <a:noFill/>
        </a:ln>
        <a:effectLst/>
      </c:spPr>
      <c:txPr>
        <a:bodyPr/>
        <a:lstStyle/>
        <a:p>
          <a:pPr>
            <a:defRPr sz="1300">
              <a:solidFill>
                <a:srgbClr val="333333"/>
              </a:solidFill>
              <a:latin typeface="Open Sans"/>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4.3194730866974965E-2"/>
          <c:y val="9.8058743716357491E-2"/>
          <c:w val="0.9386174384451943"/>
          <c:h val="0.82561520381986153"/>
        </c:manualLayout>
      </c:layout>
      <c:barChart>
        <c:barDir val="col"/>
        <c:grouping val="clustered"/>
        <c:varyColors val="0"/>
        <c:ser>
          <c:idx val="0"/>
          <c:order val="0"/>
          <c:tx>
            <c:strRef>
              <c:f>Sheet1!$B$1</c:f>
              <c:strCache>
                <c:ptCount val="1"/>
                <c:pt idx="0">
                  <c:v>Direct (Cash and In-Kind) Support</c:v>
                </c:pt>
              </c:strCache>
            </c:strRef>
          </c:tx>
          <c:spPr>
            <a:solidFill>
              <a:srgbClr val="555555"/>
            </a:solidFill>
            <a:effectLst/>
          </c:spPr>
          <c:invertIfNegative val="0"/>
          <c:dPt>
            <c:idx val="0"/>
            <c:invertIfNegative val="0"/>
            <c:bubble3D val="0"/>
            <c:spPr>
              <a:solidFill>
                <a:srgbClr val="005699"/>
              </a:solidFill>
            </c:spPr>
            <c:extLst>
              <c:ext xmlns:c16="http://schemas.microsoft.com/office/drawing/2014/chart" uri="{C3380CC4-5D6E-409C-BE32-E72D297353CC}">
                <c16:uniqueId val="{00000001-3E96-43B9-8BDA-16412A515A9D}"/>
              </c:ext>
            </c:extLst>
          </c:dPt>
          <c:dPt>
            <c:idx val="1"/>
            <c:invertIfNegative val="0"/>
            <c:bubble3D val="0"/>
            <c:spPr>
              <a:solidFill>
                <a:srgbClr val="00758D"/>
              </a:solidFill>
            </c:spPr>
            <c:extLst>
              <c:ext xmlns:c16="http://schemas.microsoft.com/office/drawing/2014/chart" uri="{C3380CC4-5D6E-409C-BE32-E72D297353CC}">
                <c16:uniqueId val="{00000000-4CDF-4835-B4F9-DA25F6A91679}"/>
              </c:ext>
            </c:extLst>
          </c:dPt>
          <c:dPt>
            <c:idx val="2"/>
            <c:invertIfNegative val="0"/>
            <c:bubble3D val="0"/>
            <c:spPr>
              <a:solidFill>
                <a:srgbClr val="D3B34E"/>
              </a:solidFill>
            </c:spPr>
            <c:extLst>
              <c:ext xmlns:c16="http://schemas.microsoft.com/office/drawing/2014/chart" uri="{C3380CC4-5D6E-409C-BE32-E72D297353CC}">
                <c16:uniqueId val="{00000005-3E96-43B9-8BDA-16412A515A9D}"/>
              </c:ext>
            </c:extLst>
          </c:dPt>
          <c:dPt>
            <c:idx val="3"/>
            <c:invertIfNegative val="0"/>
            <c:bubble3D val="0"/>
            <c:spPr>
              <a:solidFill>
                <a:srgbClr val="473B70"/>
              </a:solidFill>
            </c:spPr>
            <c:extLst>
              <c:ext xmlns:c16="http://schemas.microsoft.com/office/drawing/2014/chart" uri="{C3380CC4-5D6E-409C-BE32-E72D297353CC}">
                <c16:uniqueId val="{00000007-3E96-43B9-8BDA-16412A515A9D}"/>
              </c:ext>
            </c:extLst>
          </c:dPt>
          <c:dPt>
            <c:idx val="4"/>
            <c:invertIfNegative val="0"/>
            <c:bubble3D val="0"/>
            <c:spPr>
              <a:solidFill>
                <a:srgbClr val="002554"/>
              </a:solidFill>
            </c:spPr>
            <c:extLst>
              <c:ext xmlns:c16="http://schemas.microsoft.com/office/drawing/2014/chart" uri="{C3380CC4-5D6E-409C-BE32-E72D297353CC}">
                <c16:uniqueId val="{00000009-3E96-43B9-8BDA-16412A515A9D}"/>
              </c:ext>
            </c:extLst>
          </c:dPt>
          <c:dPt>
            <c:idx val="5"/>
            <c:invertIfNegative val="0"/>
            <c:bubble3D val="0"/>
            <c:spPr>
              <a:solidFill>
                <a:srgbClr val="00C37E"/>
              </a:solidFill>
            </c:spPr>
            <c:extLst>
              <c:ext xmlns:c16="http://schemas.microsoft.com/office/drawing/2014/chart" uri="{C3380CC4-5D6E-409C-BE32-E72D297353CC}">
                <c16:uniqueId val="{00000001-4CDF-4835-B4F9-DA25F6A91679}"/>
              </c:ext>
            </c:extLst>
          </c:dPt>
          <c:dLbls>
            <c:numFmt formatCode="&quot;$&quot;0.0&quot;M&quot;" sourceLinked="0"/>
            <c:spPr>
              <a:noFill/>
              <a:ln>
                <a:noFill/>
              </a:ln>
              <a:effectLst/>
            </c:spPr>
            <c:txPr>
              <a:bodyPr/>
              <a:lstStyle/>
              <a:p>
                <a:pPr>
                  <a:defRPr sz="900" b="1" i="0" u="none" strike="noStrike">
                    <a:solidFill>
                      <a:srgbClr val="1F3864"/>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ERC Awards</c:v>
                </c:pt>
                <c:pt idx="1">
                  <c:v>Other NSF</c:v>
                </c:pt>
                <c:pt idx="2">
                  <c:v>Non-NSF
Government</c:v>
                </c:pt>
                <c:pt idx="3">
                  <c:v>Industry</c:v>
                </c:pt>
                <c:pt idx="4">
                  <c:v>University</c:v>
                </c:pt>
                <c:pt idx="5">
                  <c:v>Other Sources</c:v>
                </c:pt>
              </c:strCache>
            </c:strRef>
          </c:cat>
          <c:val>
            <c:numRef>
              <c:f>Sheet1!$B$2:$B$7</c:f>
              <c:numCache>
                <c:formatCode>General</c:formatCode>
                <c:ptCount val="6"/>
                <c:pt idx="0">
                  <c:v>22.31</c:v>
                </c:pt>
                <c:pt idx="2">
                  <c:v>0.11</c:v>
                </c:pt>
                <c:pt idx="3">
                  <c:v>1.5</c:v>
                </c:pt>
                <c:pt idx="4">
                  <c:v>3.41</c:v>
                </c:pt>
                <c:pt idx="5">
                  <c:v>0.01</c:v>
                </c:pt>
              </c:numCache>
            </c:numRef>
          </c:val>
          <c:extLst>
            <c:ext xmlns:c16="http://schemas.microsoft.com/office/drawing/2014/chart" uri="{C3380CC4-5D6E-409C-BE32-E72D297353CC}">
              <c16:uniqueId val="{00000002-4CDF-4835-B4F9-DA25F6A91679}"/>
            </c:ext>
          </c:extLst>
        </c:ser>
        <c:ser>
          <c:idx val="1"/>
          <c:order val="1"/>
          <c:tx>
            <c:strRef>
              <c:f>Sheet1!$C$1</c:f>
              <c:strCache>
                <c:ptCount val="1"/>
                <c:pt idx="0">
                  <c:v>Associated Project Support</c:v>
                </c:pt>
              </c:strCache>
            </c:strRef>
          </c:tx>
          <c:spPr>
            <a:solidFill>
              <a:srgbClr val="B0BEC5"/>
            </a:solidFill>
            <a:effectLst/>
          </c:spPr>
          <c:invertIfNegative val="0"/>
          <c:dPt>
            <c:idx val="0"/>
            <c:invertIfNegative val="0"/>
            <c:bubble3D val="0"/>
            <c:spPr>
              <a:solidFill>
                <a:srgbClr val="6699C1"/>
              </a:solidFill>
            </c:spPr>
            <c:extLst>
              <c:ext xmlns:c16="http://schemas.microsoft.com/office/drawing/2014/chart" uri="{C3380CC4-5D6E-409C-BE32-E72D297353CC}">
                <c16:uniqueId val="{0000000D-3E96-43B9-8BDA-16412A515A9D}"/>
              </c:ext>
            </c:extLst>
          </c:dPt>
          <c:dPt>
            <c:idx val="1"/>
            <c:invertIfNegative val="0"/>
            <c:bubble3D val="0"/>
            <c:spPr>
              <a:solidFill>
                <a:srgbClr val="66ACBA"/>
              </a:solidFill>
            </c:spPr>
            <c:extLst>
              <c:ext xmlns:c16="http://schemas.microsoft.com/office/drawing/2014/chart" uri="{C3380CC4-5D6E-409C-BE32-E72D297353CC}">
                <c16:uniqueId val="{0000000F-3E96-43B9-8BDA-16412A515A9D}"/>
              </c:ext>
            </c:extLst>
          </c:dPt>
          <c:dPt>
            <c:idx val="2"/>
            <c:invertIfNegative val="0"/>
            <c:bubble3D val="0"/>
            <c:spPr>
              <a:solidFill>
                <a:srgbClr val="E4D194"/>
              </a:solidFill>
            </c:spPr>
            <c:extLst>
              <c:ext xmlns:c16="http://schemas.microsoft.com/office/drawing/2014/chart" uri="{C3380CC4-5D6E-409C-BE32-E72D297353CC}">
                <c16:uniqueId val="{00000011-3E96-43B9-8BDA-16412A515A9D}"/>
              </c:ext>
            </c:extLst>
          </c:dPt>
          <c:dPt>
            <c:idx val="3"/>
            <c:invertIfNegative val="0"/>
            <c:bubble3D val="0"/>
            <c:spPr>
              <a:solidFill>
                <a:srgbClr val="9089A9"/>
              </a:solidFill>
            </c:spPr>
            <c:extLst>
              <c:ext xmlns:c16="http://schemas.microsoft.com/office/drawing/2014/chart" uri="{C3380CC4-5D6E-409C-BE32-E72D297353CC}">
                <c16:uniqueId val="{00000013-3E96-43B9-8BDA-16412A515A9D}"/>
              </c:ext>
            </c:extLst>
          </c:dPt>
          <c:dPt>
            <c:idx val="4"/>
            <c:invertIfNegative val="0"/>
            <c:bubble3D val="0"/>
            <c:spPr>
              <a:solidFill>
                <a:srgbClr val="667C98"/>
              </a:solidFill>
            </c:spPr>
            <c:extLst>
              <c:ext xmlns:c16="http://schemas.microsoft.com/office/drawing/2014/chart" uri="{C3380CC4-5D6E-409C-BE32-E72D297353CC}">
                <c16:uniqueId val="{00000015-3E96-43B9-8BDA-16412A515A9D}"/>
              </c:ext>
            </c:extLst>
          </c:dPt>
          <c:dPt>
            <c:idx val="5"/>
            <c:invertIfNegative val="0"/>
            <c:bubble3D val="0"/>
            <c:spPr>
              <a:solidFill>
                <a:srgbClr val="66DBB1"/>
              </a:solidFill>
            </c:spPr>
            <c:extLst>
              <c:ext xmlns:c16="http://schemas.microsoft.com/office/drawing/2014/chart" uri="{C3380CC4-5D6E-409C-BE32-E72D297353CC}">
                <c16:uniqueId val="{00000017-3E96-43B9-8BDA-16412A515A9D}"/>
              </c:ext>
            </c:extLst>
          </c:dPt>
          <c:dLbls>
            <c:numFmt formatCode="&quot;$&quot;0.0&quot;M&quot;" sourceLinked="0"/>
            <c:spPr>
              <a:noFill/>
              <a:ln>
                <a:noFill/>
              </a:ln>
              <a:effectLst/>
            </c:spPr>
            <c:txPr>
              <a:bodyPr/>
              <a:lstStyle/>
              <a:p>
                <a:pPr>
                  <a:defRPr sz="900" b="1" i="0" u="none" strike="noStrike">
                    <a:solidFill>
                      <a:srgbClr val="1F3864"/>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ERC Awards</c:v>
                </c:pt>
                <c:pt idx="1">
                  <c:v>Other NSF</c:v>
                </c:pt>
                <c:pt idx="2">
                  <c:v>Non-NSF
Government</c:v>
                </c:pt>
                <c:pt idx="3">
                  <c:v>Industry</c:v>
                </c:pt>
                <c:pt idx="4">
                  <c:v>University</c:v>
                </c:pt>
                <c:pt idx="5">
                  <c:v>Other Sources</c:v>
                </c:pt>
              </c:strCache>
            </c:strRef>
          </c:cat>
          <c:val>
            <c:numRef>
              <c:f>Sheet1!$C$2:$C$7</c:f>
              <c:numCache>
                <c:formatCode>General</c:formatCode>
                <c:ptCount val="6"/>
                <c:pt idx="0">
                  <c:v>2.0299999999999998</c:v>
                </c:pt>
                <c:pt idx="1">
                  <c:v>6.08</c:v>
                </c:pt>
                <c:pt idx="2">
                  <c:v>16.489999999999998</c:v>
                </c:pt>
                <c:pt idx="3">
                  <c:v>4.74</c:v>
                </c:pt>
                <c:pt idx="4">
                  <c:v>0.25</c:v>
                </c:pt>
                <c:pt idx="5">
                  <c:v>3.18</c:v>
                </c:pt>
              </c:numCache>
            </c:numRef>
          </c:val>
          <c:extLst>
            <c:ext xmlns:c16="http://schemas.microsoft.com/office/drawing/2014/chart" uri="{C3380CC4-5D6E-409C-BE32-E72D297353CC}">
              <c16:uniqueId val="{00000003-4CDF-4835-B4F9-DA25F6A91679}"/>
            </c:ext>
          </c:extLst>
        </c:ser>
        <c:dLbls>
          <c:showLegendKey val="0"/>
          <c:showVal val="1"/>
          <c:showCatName val="0"/>
          <c:showSerName val="0"/>
          <c:showPercent val="0"/>
          <c:showBubbleSize val="0"/>
        </c:dLbls>
        <c:gapWidth val="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900" b="0" i="0" u="none" strike="noStrike">
                <a:solidFill>
                  <a:srgbClr val="444444"/>
                </a:solidFill>
                <a:latin typeface="Open Sans"/>
              </a:defRPr>
            </a:pPr>
            <a:endParaRPr lang="en-US"/>
          </a:p>
        </c:txPr>
        <c:crossAx val="2094734552"/>
        <c:crosses val="autoZero"/>
        <c:auto val="1"/>
        <c:lblAlgn val="ctr"/>
        <c:lblOffset val="100"/>
        <c:noMultiLvlLbl val="1"/>
      </c:catAx>
      <c:valAx>
        <c:axId val="2094734552"/>
        <c:scaling>
          <c:orientation val="minMax"/>
          <c:min val="0"/>
        </c:scaling>
        <c:delete val="0"/>
        <c:axPos val="l"/>
        <c:majorGridlines>
          <c:spPr>
            <a:ln w="6350" cap="flat">
              <a:solidFill>
                <a:srgbClr val="D0D0D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900" b="0" i="0" u="none" strike="noStrike">
                <a:solidFill>
                  <a:srgbClr val="444444"/>
                </a:solidFill>
                <a:latin typeface="Open Sans"/>
              </a:defRPr>
            </a:pPr>
            <a:endParaRPr lang="en-US"/>
          </a:p>
        </c:txPr>
        <c:crossAx val="2094734554"/>
        <c:crosses val="autoZero"/>
        <c:crossBetween val="between"/>
      </c:valAx>
      <c:spPr>
        <a:solidFill>
          <a:srgbClr val="FFFFFF"/>
        </a:solidFill>
        <a:ln>
          <a:noFill/>
        </a:ln>
        <a:effectLst/>
      </c:spPr>
    </c:plotArea>
    <c:legend>
      <c:legendPos val="t"/>
      <c:layout>
        <c:manualLayout>
          <c:xMode val="edge"/>
          <c:yMode val="edge"/>
          <c:x val="6.0869995417239503E-2"/>
          <c:y val="0"/>
          <c:w val="0.88156692913385826"/>
          <c:h val="0.12146763039734984"/>
        </c:manualLayout>
      </c:layout>
      <c:overlay val="0"/>
      <c:spPr>
        <a:noFill/>
        <a:ln>
          <a:noFill/>
        </a:ln>
        <a:effectLst/>
      </c:spPr>
      <c:txPr>
        <a:bodyPr/>
        <a:lstStyle/>
        <a:p>
          <a:pPr>
            <a:defRPr sz="1300">
              <a:solidFill>
                <a:srgbClr val="333333"/>
              </a:solidFill>
              <a:latin typeface="Open Sans"/>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9.2855453429538035E-2"/>
          <c:y val="0.04"/>
          <c:w val="0.89414448669201518"/>
          <c:h val="0.8"/>
        </c:manualLayout>
      </c:layout>
      <c:barChart>
        <c:barDir val="col"/>
        <c:grouping val="clustered"/>
        <c:varyColors val="0"/>
        <c:ser>
          <c:idx val="0"/>
          <c:order val="0"/>
          <c:tx>
            <c:strRef>
              <c:f>Sheet1!$B$1</c:f>
              <c:strCache>
                <c:ptCount val="1"/>
                <c:pt idx="0">
                  <c:v>Translational Research</c:v>
                </c:pt>
              </c:strCache>
            </c:strRef>
          </c:tx>
          <c:spPr>
            <a:solidFill>
              <a:srgbClr val="005699"/>
            </a:solidFill>
            <a:effectLst/>
          </c:spPr>
          <c:invertIfNegative val="0"/>
          <c:dLbls>
            <c:numFmt formatCode="#,##0.0,,&quot;M&quot;" sourceLinked="0"/>
            <c:spPr>
              <a:noFill/>
              <a:ln>
                <a:noFill/>
              </a:ln>
              <a:effectLst/>
            </c:spPr>
            <c:txPr>
              <a:bodyPr/>
              <a:lstStyle/>
              <a:p>
                <a:pPr>
                  <a:defRPr sz="1000" b="1" i="0" u="none" strike="noStrike">
                    <a:solidFill>
                      <a:srgbClr val="1A1A1A"/>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Center Funded Projects</c:v>
                </c:pt>
                <c:pt idx="1">
                  <c:v>Associated Projects</c:v>
                </c:pt>
                <c:pt idx="2">
                  <c:v>Sponsored Projects</c:v>
                </c:pt>
              </c:strCache>
            </c:strRef>
          </c:cat>
          <c:val>
            <c:numRef>
              <c:f>Sheet1!$B$2:$B$4</c:f>
              <c:numCache>
                <c:formatCode>General</c:formatCode>
                <c:ptCount val="3"/>
                <c:pt idx="0">
                  <c:v>10633997</c:v>
                </c:pt>
                <c:pt idx="1">
                  <c:v>43638032</c:v>
                </c:pt>
                <c:pt idx="2">
                  <c:v>281204</c:v>
                </c:pt>
              </c:numCache>
            </c:numRef>
          </c:val>
          <c:extLst>
            <c:ext xmlns:c16="http://schemas.microsoft.com/office/drawing/2014/chart" uri="{C3380CC4-5D6E-409C-BE32-E72D297353CC}">
              <c16:uniqueId val="{00000000-B5F3-40A9-9E15-403D566974DE}"/>
            </c:ext>
          </c:extLst>
        </c:ser>
        <c:ser>
          <c:idx val="1"/>
          <c:order val="1"/>
          <c:tx>
            <c:strRef>
              <c:f>Sheet1!$C$1</c:f>
              <c:strCache>
                <c:ptCount val="1"/>
                <c:pt idx="0">
                  <c:v>Fundamental Research</c:v>
                </c:pt>
              </c:strCache>
            </c:strRef>
          </c:tx>
          <c:spPr>
            <a:solidFill>
              <a:srgbClr val="D3B34E"/>
            </a:solidFill>
            <a:effectLst/>
          </c:spPr>
          <c:invertIfNegative val="0"/>
          <c:dLbls>
            <c:dLbl>
              <c:idx val="0"/>
              <c:tx>
                <c:rich>
                  <a:bodyPr/>
                  <a:lstStyle/>
                  <a:p>
                    <a:fld id="{4B585AAA-F789-4063-A09C-0459664D3E04}" type="VALUE">
                      <a:rPr lang="en-US" sz="10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BC4-4858-941B-5A1E6714D976}"/>
                </c:ext>
              </c:extLst>
            </c:dLbl>
            <c:numFmt formatCode="#,##0.0,,&quot;M&quot;" sourceLinked="0"/>
            <c:spPr>
              <a:noFill/>
              <a:ln>
                <a:noFill/>
              </a:ln>
              <a:effectLst/>
            </c:spPr>
            <c:txPr>
              <a:bodyPr/>
              <a:lstStyle/>
              <a:p>
                <a:pPr>
                  <a:defRPr sz="1000" b="1" i="0" u="none" strike="noStrike">
                    <a:solidFill>
                      <a:srgbClr val="1A1A1A"/>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Center Funded Projects</c:v>
                </c:pt>
                <c:pt idx="1">
                  <c:v>Associated Projects</c:v>
                </c:pt>
                <c:pt idx="2">
                  <c:v>Sponsored Projects</c:v>
                </c:pt>
              </c:strCache>
            </c:strRef>
          </c:cat>
          <c:val>
            <c:numRef>
              <c:f>Sheet1!$C$2:$C$4</c:f>
              <c:numCache>
                <c:formatCode>General</c:formatCode>
                <c:ptCount val="3"/>
                <c:pt idx="0">
                  <c:v>44630693</c:v>
                </c:pt>
                <c:pt idx="1">
                  <c:v>122718442</c:v>
                </c:pt>
                <c:pt idx="2">
                  <c:v>261916</c:v>
                </c:pt>
              </c:numCache>
            </c:numRef>
          </c:val>
          <c:extLst>
            <c:ext xmlns:c16="http://schemas.microsoft.com/office/drawing/2014/chart" uri="{C3380CC4-5D6E-409C-BE32-E72D297353CC}">
              <c16:uniqueId val="{00000001-B5F3-40A9-9E15-403D566974DE}"/>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000" b="0" i="0" u="none" strike="noStrike">
                <a:solidFill>
                  <a:srgbClr val="333333"/>
                </a:solidFill>
                <a:latin typeface="Open Sans"/>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6350" cap="flat">
              <a:solidFill>
                <a:srgbClr val="E2E8F0"/>
              </a:solidFill>
              <a:prstDash val="solid"/>
              <a:round/>
            </a:ln>
          </c:spPr>
        </c:majorGridlines>
        <c:numFmt formatCode="#,##0,,"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333333"/>
                </a:solidFill>
                <a:latin typeface="Open Sans"/>
              </a:defRPr>
            </a:pPr>
            <a:endParaRPr lang="en-US"/>
          </a:p>
        </c:txPr>
        <c:crossAx val="2094734554"/>
        <c:crosses val="autoZero"/>
        <c:crossBetween val="between"/>
      </c:valAx>
      <c:spPr>
        <a:noFill/>
        <a:ln>
          <a:noFill/>
        </a:ln>
        <a:effectLst/>
      </c:spPr>
    </c:plotArea>
    <c:legend>
      <c:legendPos val="b"/>
      <c:overlay val="0"/>
      <c:txPr>
        <a:bodyPr/>
        <a:lstStyle/>
        <a:p>
          <a:pPr>
            <a:defRPr sz="1050">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65347969766078E-2"/>
          <c:y val="0.23115748177689135"/>
          <c:w val="0.8799433901696424"/>
          <c:h val="0.76385955342827638"/>
        </c:manualLayout>
      </c:layout>
      <c:ofPieChart>
        <c:ofPieType val="pie"/>
        <c:varyColors val="1"/>
        <c:ser>
          <c:idx val="0"/>
          <c:order val="0"/>
          <c:tx>
            <c:strRef>
              <c:f>Sheet1!$B$1:$B$3</c:f>
              <c:strCache>
                <c:ptCount val="3"/>
                <c:pt idx="0">
                  <c:v>Academia</c:v>
                </c:pt>
                <c:pt idx="1">
                  <c:v>U.S. Government</c:v>
                </c:pt>
                <c:pt idx="2">
                  <c:v>Other U.S. Firms</c:v>
                </c:pt>
              </c:strCache>
            </c:strRef>
          </c:tx>
          <c:spPr>
            <a:ln>
              <a:solidFill>
                <a:schemeClr val="bg1"/>
              </a:solidFill>
            </a:ln>
          </c:spPr>
          <c:dPt>
            <c:idx val="0"/>
            <c:bubble3D val="0"/>
            <c:spPr>
              <a:solidFill>
                <a:srgbClr val="005899"/>
              </a:solidFill>
              <a:ln>
                <a:solidFill>
                  <a:srgbClr val="FFFFFF"/>
                </a:solidFill>
              </a:ln>
            </c:spPr>
            <c:extLst>
              <c:ext xmlns:c16="http://schemas.microsoft.com/office/drawing/2014/chart" uri="{C3380CC4-5D6E-409C-BE32-E72D297353CC}">
                <c16:uniqueId val="{00000001-AEA4-46FF-8AF0-8C166DA592A7}"/>
              </c:ext>
            </c:extLst>
          </c:dPt>
          <c:dPt>
            <c:idx val="1"/>
            <c:bubble3D val="0"/>
            <c:spPr>
              <a:solidFill>
                <a:srgbClr val="4CAF85"/>
              </a:solidFill>
              <a:ln>
                <a:solidFill>
                  <a:srgbClr val="FFFFFF"/>
                </a:solidFill>
              </a:ln>
            </c:spPr>
            <c:extLst>
              <c:ext xmlns:c16="http://schemas.microsoft.com/office/drawing/2014/chart" uri="{C3380CC4-5D6E-409C-BE32-E72D297353CC}">
                <c16:uniqueId val="{00000003-AEA4-46FF-8AF0-8C166DA592A7}"/>
              </c:ext>
            </c:extLst>
          </c:dPt>
          <c:dPt>
            <c:idx val="2"/>
            <c:bubble3D val="0"/>
            <c:spPr>
              <a:solidFill>
                <a:srgbClr val="7B3FA0"/>
              </a:solidFill>
              <a:ln>
                <a:solidFill>
                  <a:srgbClr val="FFFFFF"/>
                </a:solidFill>
              </a:ln>
            </c:spPr>
            <c:extLst>
              <c:ext xmlns:c16="http://schemas.microsoft.com/office/drawing/2014/chart" uri="{C3380CC4-5D6E-409C-BE32-E72D297353CC}">
                <c16:uniqueId val="{00000005-AEA4-46FF-8AF0-8C166DA592A7}"/>
              </c:ext>
            </c:extLst>
          </c:dPt>
          <c:dPt>
            <c:idx val="3"/>
            <c:bubble3D val="0"/>
            <c:spPr>
              <a:solidFill>
                <a:srgbClr val="A86CC1"/>
              </a:solidFill>
              <a:ln>
                <a:solidFill>
                  <a:srgbClr val="FFFFFF"/>
                </a:solidFill>
              </a:ln>
            </c:spPr>
            <c:extLst>
              <c:ext xmlns:c16="http://schemas.microsoft.com/office/drawing/2014/chart" uri="{C3380CC4-5D6E-409C-BE32-E72D297353CC}">
                <c16:uniqueId val="{00000007-AEA4-46FF-8AF0-8C166DA592A7}"/>
              </c:ext>
            </c:extLst>
          </c:dPt>
          <c:dPt>
            <c:idx val="4"/>
            <c:bubble3D val="0"/>
            <c:spPr>
              <a:solidFill>
                <a:srgbClr val="D4A8E0"/>
              </a:solidFill>
              <a:ln>
                <a:solidFill>
                  <a:srgbClr val="FFFFFF"/>
                </a:solidFill>
              </a:ln>
            </c:spPr>
            <c:extLst>
              <c:ext xmlns:c16="http://schemas.microsoft.com/office/drawing/2014/chart" uri="{C3380CC4-5D6E-409C-BE32-E72D297353CC}">
                <c16:uniqueId val="{00000009-AEA4-46FF-8AF0-8C166DA592A7}"/>
              </c:ext>
            </c:extLst>
          </c:dPt>
          <c:dPt>
            <c:idx val="5"/>
            <c:bubble3D val="0"/>
            <c:spPr>
              <a:solidFill>
                <a:srgbClr val="4A1A6B"/>
              </a:solidFill>
              <a:ln>
                <a:solidFill>
                  <a:srgbClr val="FFFFFF"/>
                </a:solidFill>
              </a:ln>
            </c:spPr>
            <c:extLst>
              <c:ext xmlns:c16="http://schemas.microsoft.com/office/drawing/2014/chart" uri="{C3380CC4-5D6E-409C-BE32-E72D297353CC}">
                <c16:uniqueId val="{0000000B-AEA4-46FF-8AF0-8C166DA592A7}"/>
              </c:ext>
            </c:extLst>
          </c:dPt>
          <c:dLbls>
            <c:dLbl>
              <c:idx val="0"/>
              <c:layout>
                <c:manualLayout>
                  <c:x val="8.3034972251434691E-2"/>
                  <c:y val="-1.0211586031516394E-2"/>
                </c:manualLayout>
              </c:layout>
              <c:tx>
                <c:rich>
                  <a:bodyPr/>
                  <a:lstStyle/>
                  <a:p>
                    <a:pPr>
                      <a:defRPr sz="1200" b="1">
                        <a:solidFill>
                          <a:schemeClr val="bg1"/>
                        </a:solidFill>
                        <a:latin typeface="Open Sans" pitchFamily="2" charset="0"/>
                        <a:ea typeface="Open Sans" pitchFamily="2" charset="0"/>
                        <a:cs typeface="Open Sans" pitchFamily="2" charset="0"/>
                      </a:defRPr>
                    </a:pPr>
                    <a:fld id="{F96FCC57-F1F5-4EBF-893F-6EA5043B5D9A}" type="CATEGORYNAME">
                      <a:rPr lang="en-US" b="1" baseline="0">
                        <a:solidFill>
                          <a:schemeClr val="bg1"/>
                        </a:solidFill>
                        <a:latin typeface="Open Sans" pitchFamily="2" charset="0"/>
                        <a:ea typeface="Open Sans" pitchFamily="2" charset="0"/>
                        <a:cs typeface="Open Sans" pitchFamily="2" charset="0"/>
                      </a:rPr>
                      <a:pPr>
                        <a:defRPr sz="1200" b="1">
                          <a:solidFill>
                            <a:schemeClr val="bg1"/>
                          </a:solidFill>
                          <a:latin typeface="Open Sans" pitchFamily="2" charset="0"/>
                          <a:ea typeface="Open Sans" pitchFamily="2" charset="0"/>
                          <a:cs typeface="Open Sans" pitchFamily="2" charset="0"/>
                        </a:defRPr>
                      </a:pPr>
                      <a:t>[CATEGORY NAME]</a:t>
                    </a:fld>
                    <a:r>
                      <a:rPr lang="en-US" b="1" baseline="0" dirty="0">
                        <a:solidFill>
                          <a:schemeClr val="bg1"/>
                        </a:solidFill>
                        <a:latin typeface="Open Sans" pitchFamily="2" charset="0"/>
                        <a:ea typeface="Open Sans" pitchFamily="2" charset="0"/>
                        <a:cs typeface="Open Sans" pitchFamily="2" charset="0"/>
                      </a:rPr>
                      <a:t>
44%</a:t>
                    </a:r>
                  </a:p>
                </c:rich>
              </c:tx>
              <c:sp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AEA4-46FF-8AF0-8C166DA592A7}"/>
                </c:ext>
              </c:extLst>
            </c:dLbl>
            <c:dLbl>
              <c:idx val="1"/>
              <c:layout>
                <c:manualLayout>
                  <c:x val="-6.62856408559715E-3"/>
                  <c:y val="-1.5104256317039287E-2"/>
                </c:manualLayout>
              </c:layout>
              <c:tx>
                <c:rich>
                  <a:bodyPr/>
                  <a:lstStyle/>
                  <a:p>
                    <a:fld id="{3998353B-6CF6-47BA-836A-C910C756755B}" type="CATEGORYNAME">
                      <a:rPr lang="en-US" b="1"/>
                      <a:pPr/>
                      <a:t>[CATEGORY NAME]</a:t>
                    </a:fld>
                    <a:r>
                      <a:rPr lang="en-US" b="1" baseline="0" dirty="0"/>
                      <a:t>
4%</a:t>
                    </a: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AEA4-46FF-8AF0-8C166DA592A7}"/>
                </c:ext>
              </c:extLst>
            </c:dLbl>
            <c:dLbl>
              <c:idx val="2"/>
              <c:layout>
                <c:manualLayout>
                  <c:x val="0.15556888086990509"/>
                  <c:y val="0.1284185031343098"/>
                </c:manualLayout>
              </c:layout>
              <c:tx>
                <c:rich>
                  <a:bodyPr/>
                  <a:lstStyle/>
                  <a:p>
                    <a:pPr>
                      <a:defRPr sz="1200" b="1" i="1">
                        <a:solidFill>
                          <a:schemeClr val="bg1"/>
                        </a:solidFill>
                        <a:latin typeface="Open Sans" pitchFamily="2" charset="0"/>
                        <a:ea typeface="Open Sans" pitchFamily="2" charset="0"/>
                        <a:cs typeface="Open Sans" pitchFamily="2" charset="0"/>
                      </a:defRPr>
                    </a:pPr>
                    <a:fld id="{1BF9427B-6D86-446A-95EF-983B7DA32AE0}" type="CATEGORYNAME">
                      <a:rPr lang="en-US" b="1" i="1" smtClean="0">
                        <a:solidFill>
                          <a:schemeClr val="bg1"/>
                        </a:solidFill>
                      </a:rPr>
                      <a:pPr>
                        <a:defRPr sz="1200" b="1" i="1">
                          <a:solidFill>
                            <a:schemeClr val="bg1"/>
                          </a:solidFill>
                          <a:latin typeface="Open Sans" pitchFamily="2" charset="0"/>
                          <a:ea typeface="Open Sans" pitchFamily="2" charset="0"/>
                          <a:cs typeface="Open Sans" pitchFamily="2" charset="0"/>
                        </a:defRPr>
                      </a:pPr>
                      <a:t>[CATEGORY NAME]</a:t>
                    </a:fld>
                    <a:endParaRPr lang="en-US" b="1" i="1" baseline="0" dirty="0">
                      <a:solidFill>
                        <a:schemeClr val="bg1"/>
                      </a:solidFill>
                    </a:endParaRPr>
                  </a:p>
                  <a:p>
                    <a:pPr>
                      <a:defRPr sz="1200" b="1" i="1">
                        <a:solidFill>
                          <a:schemeClr val="bg1"/>
                        </a:solidFill>
                        <a:latin typeface="Open Sans" pitchFamily="2" charset="0"/>
                        <a:ea typeface="Open Sans" pitchFamily="2" charset="0"/>
                        <a:cs typeface="Open Sans" pitchFamily="2" charset="0"/>
                      </a:defRPr>
                    </a:pPr>
                    <a:r>
                      <a:rPr lang="en-US" b="1" i="1" baseline="0" dirty="0">
                        <a:solidFill>
                          <a:schemeClr val="bg1"/>
                        </a:solidFill>
                      </a:rPr>
                      <a:t>42%</a:t>
                    </a:r>
                  </a:p>
                </c:rich>
              </c:tx>
              <c:spPr>
                <a:ln>
                  <a:noFill/>
                </a:ln>
                <a:effectLst/>
              </c:sp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AEA4-46FF-8AF0-8C166DA592A7}"/>
                </c:ext>
              </c:extLst>
            </c:dLbl>
            <c:dLbl>
              <c:idx val="3"/>
              <c:layout>
                <c:manualLayout>
                  <c:x val="4.2846937890983934E-3"/>
                  <c:y val="7.6828782997682334E-3"/>
                </c:manualLayout>
              </c:layout>
              <c:tx>
                <c:rich>
                  <a:bodyPr/>
                  <a:lstStyle/>
                  <a:p>
                    <a:pPr>
                      <a:defRPr sz="1200" b="1" i="1">
                        <a:latin typeface="Open Sans" pitchFamily="2" charset="0"/>
                        <a:ea typeface="Open Sans" pitchFamily="2" charset="0"/>
                        <a:cs typeface="Open Sans" pitchFamily="2" charset="0"/>
                      </a:defRPr>
                    </a:pPr>
                    <a:fld id="{12D98856-B48F-4A92-B991-E31EAEC412CC}" type="CATEGORYNAME">
                      <a:rPr lang="en-US" b="1" i="1"/>
                      <a:pPr>
                        <a:defRPr sz="1200" b="1" i="1">
                          <a:latin typeface="Open Sans" pitchFamily="2" charset="0"/>
                          <a:ea typeface="Open Sans" pitchFamily="2" charset="0"/>
                          <a:cs typeface="Open Sans" pitchFamily="2" charset="0"/>
                        </a:defRPr>
                      </a:pPr>
                      <a:t>[CATEGORY NAME]</a:t>
                    </a:fld>
                    <a:r>
                      <a:rPr lang="en-US" b="1" i="1" baseline="0" dirty="0"/>
                      <a:t>
9%</a:t>
                    </a:r>
                  </a:p>
                </c:rich>
              </c:tx>
              <c:spPr>
                <a:ln>
                  <a:noFill/>
                </a:ln>
                <a:effectLst/>
              </c:spPr>
              <c:showLegendKey val="0"/>
              <c:showVal val="1"/>
              <c:showCatName val="1"/>
              <c:showSerName val="0"/>
              <c:showPercent val="1"/>
              <c:showBubbleSize val="0"/>
              <c:separator>
</c:separator>
              <c:extLst>
                <c:ext xmlns:c15="http://schemas.microsoft.com/office/drawing/2012/chart" uri="{CE6537A1-D6FC-4f65-9D91-7224C49458BB}">
                  <c15:layout>
                    <c:manualLayout>
                      <c:w val="0.12413729394487565"/>
                      <c:h val="0.1597877479118818"/>
                    </c:manualLayout>
                  </c15:layout>
                  <c15:dlblFieldTable/>
                  <c15:showDataLabelsRange val="0"/>
                </c:ext>
                <c:ext xmlns:c16="http://schemas.microsoft.com/office/drawing/2014/chart" uri="{C3380CC4-5D6E-409C-BE32-E72D297353CC}">
                  <c16:uniqueId val="{00000007-AEA4-46FF-8AF0-8C166DA592A7}"/>
                </c:ext>
              </c:extLst>
            </c:dLbl>
            <c:dLbl>
              <c:idx val="4"/>
              <c:layout>
                <c:manualLayout>
                  <c:x val="-0.11249614828059878"/>
                  <c:y val="4.8402240965126783E-2"/>
                </c:manualLayout>
              </c:layout>
              <c:tx>
                <c:rich>
                  <a:bodyPr/>
                  <a:lstStyle/>
                  <a:p>
                    <a:pPr>
                      <a:defRPr sz="1200" b="1" i="1">
                        <a:latin typeface="Open Sans" pitchFamily="2" charset="0"/>
                        <a:ea typeface="Open Sans" pitchFamily="2" charset="0"/>
                        <a:cs typeface="Open Sans" pitchFamily="2" charset="0"/>
                      </a:defRPr>
                    </a:pPr>
                    <a:r>
                      <a:rPr lang="en-US" sz="1200" b="1" i="1" dirty="0"/>
                      <a:t>Foreign Firms</a:t>
                    </a:r>
                    <a:r>
                      <a:rPr lang="en-US" b="1" i="1" baseline="0" dirty="0"/>
                      <a:t>
1%</a:t>
                    </a:r>
                  </a:p>
                </c:rich>
              </c:tx>
              <c:spPr>
                <a:ln>
                  <a:noFill/>
                </a:ln>
                <a:effectLst/>
              </c:spPr>
              <c:showLegendKey val="0"/>
              <c:showVal val="1"/>
              <c:showCatName val="1"/>
              <c:showSerName val="0"/>
              <c:showPercent val="1"/>
              <c:showBubbleSize val="0"/>
              <c:separator>
</c:separator>
              <c:extLst>
                <c:ext xmlns:c15="http://schemas.microsoft.com/office/drawing/2012/chart" uri="{CE6537A1-D6FC-4f65-9D91-7224C49458BB}">
                  <c15:layout>
                    <c:manualLayout>
                      <c:w val="0.15776747382406431"/>
                      <c:h val="0.11150996983586008"/>
                    </c:manualLayout>
                  </c15:layout>
                  <c15:showDataLabelsRange val="0"/>
                </c:ext>
                <c:ext xmlns:c16="http://schemas.microsoft.com/office/drawing/2014/chart" uri="{C3380CC4-5D6E-409C-BE32-E72D297353CC}">
                  <c16:uniqueId val="{00000009-AEA4-46FF-8AF0-8C166DA592A7}"/>
                </c:ext>
              </c:extLst>
            </c:dLbl>
            <c:dLbl>
              <c:idx val="5"/>
              <c:layout>
                <c:manualLayout>
                  <c:x val="-0.15236970581400386"/>
                  <c:y val="-6.1098771886996801E-4"/>
                </c:manualLayout>
              </c:layout>
              <c:tx>
                <c:rich>
                  <a:bodyPr/>
                  <a:lstStyle/>
                  <a:p>
                    <a:pPr>
                      <a:defRPr sz="1200" b="1">
                        <a:solidFill>
                          <a:schemeClr val="bg1"/>
                        </a:solidFill>
                        <a:latin typeface="Open Sans" pitchFamily="2" charset="0"/>
                        <a:ea typeface="Open Sans" pitchFamily="2" charset="0"/>
                        <a:cs typeface="Open Sans" pitchFamily="2" charset="0"/>
                      </a:defRPr>
                    </a:pPr>
                    <a:r>
                      <a:rPr lang="en-US" b="1" baseline="0" dirty="0">
                        <a:solidFill>
                          <a:schemeClr val="bg1"/>
                        </a:solidFill>
                        <a:latin typeface="Open Sans" pitchFamily="2" charset="0"/>
                        <a:ea typeface="Open Sans" pitchFamily="2" charset="0"/>
                        <a:cs typeface="Open Sans" pitchFamily="2" charset="0"/>
                      </a:rPr>
                      <a:t>Industry
52%</a:t>
                    </a:r>
                  </a:p>
                </c:rich>
              </c:tx>
              <c:spPr/>
              <c:showLegendKey val="0"/>
              <c:showVal val="1"/>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B-AEA4-46FF-8AF0-8C166DA592A7}"/>
                </c:ext>
              </c:extLst>
            </c:dLbl>
            <c:spPr>
              <a:ln>
                <a:noFill/>
              </a:ln>
              <a:effectLst/>
            </c:spPr>
            <c:txPr>
              <a:bodyPr/>
              <a:lstStyle/>
              <a:p>
                <a:pPr>
                  <a:defRPr sz="1200" b="1">
                    <a:latin typeface="Open Sans" pitchFamily="2" charset="0"/>
                    <a:ea typeface="Open Sans" pitchFamily="2" charset="0"/>
                    <a:cs typeface="Open Sans" pitchFamily="2" charset="0"/>
                  </a:defRPr>
                </a:pPr>
                <a:endParaRPr lang="en-U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Sheet1!$A$4:$A$8</c:f>
              <c:strCache>
                <c:ptCount val="5"/>
                <c:pt idx="0">
                  <c:v>Academia</c:v>
                </c:pt>
                <c:pt idx="1">
                  <c:v>U.S. Government</c:v>
                </c:pt>
                <c:pt idx="2">
                  <c:v>Other U.S. Firms</c:v>
                </c:pt>
                <c:pt idx="3">
                  <c:v>ERC Member Firms</c:v>
                </c:pt>
                <c:pt idx="4">
                  <c:v>Foreign Firms</c:v>
                </c:pt>
              </c:strCache>
            </c:strRef>
          </c:cat>
          <c:val>
            <c:numRef>
              <c:f>Sheet1!$B$4:$B$8</c:f>
              <c:numCache>
                <c:formatCode>General</c:formatCode>
                <c:ptCount val="5"/>
                <c:pt idx="0">
                  <c:v>88</c:v>
                </c:pt>
                <c:pt idx="1">
                  <c:v>7</c:v>
                </c:pt>
                <c:pt idx="2">
                  <c:v>84</c:v>
                </c:pt>
                <c:pt idx="3">
                  <c:v>18</c:v>
                </c:pt>
                <c:pt idx="4">
                  <c:v>2</c:v>
                </c:pt>
              </c:numCache>
            </c:numRef>
          </c:val>
          <c:extLst>
            <c:ext xmlns:c16="http://schemas.microsoft.com/office/drawing/2014/chart" uri="{C3380CC4-5D6E-409C-BE32-E72D297353CC}">
              <c16:uniqueId val="{0000000C-AEA4-46FF-8AF0-8C166DA592A7}"/>
            </c:ext>
          </c:extLst>
        </c:ser>
        <c:dLbls>
          <c:showLegendKey val="0"/>
          <c:showVal val="1"/>
          <c:showCatName val="0"/>
          <c:showSerName val="0"/>
          <c:showPercent val="0"/>
          <c:showBubbleSize val="0"/>
          <c:showLeaderLines val="1"/>
        </c:dLbls>
        <c:gapWidth val="100"/>
        <c:splitType val="pos"/>
        <c:splitPos val="3"/>
        <c:secondPieSize val="75"/>
        <c:serLines/>
      </c:ofPieChart>
    </c:plotArea>
    <c:plotVisOnly val="1"/>
    <c:dispBlanksAs val="gap"/>
    <c:showDLblsOverMax val="0"/>
  </c:chart>
  <c:spPr>
    <a:ln>
      <a:noFill/>
    </a:ln>
  </c:sp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9.2855453429538035E-2"/>
          <c:y val="0.04"/>
          <c:w val="0.89414448669201518"/>
          <c:h val="0.8"/>
        </c:manualLayout>
      </c:layout>
      <c:barChart>
        <c:barDir val="col"/>
        <c:grouping val="clustered"/>
        <c:varyColors val="0"/>
        <c:ser>
          <c:idx val="0"/>
          <c:order val="0"/>
          <c:tx>
            <c:strRef>
              <c:f>Sheet1!$B$1</c:f>
              <c:strCache>
                <c:ptCount val="1"/>
                <c:pt idx="0">
                  <c:v>Translational Research</c:v>
                </c:pt>
              </c:strCache>
            </c:strRef>
          </c:tx>
          <c:spPr>
            <a:solidFill>
              <a:srgbClr val="005699"/>
            </a:solidFill>
            <a:effectLst/>
          </c:spPr>
          <c:invertIfNegative val="0"/>
          <c:dLbls>
            <c:numFmt formatCode="#,##0.0,,&quot;M&quot;" sourceLinked="0"/>
            <c:spPr>
              <a:noFill/>
              <a:ln>
                <a:noFill/>
              </a:ln>
              <a:effectLst/>
            </c:spPr>
            <c:txPr>
              <a:bodyPr/>
              <a:lstStyle/>
              <a:p>
                <a:pPr>
                  <a:defRPr sz="1000" b="1" i="0" u="none" strike="noStrike">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Center Funded Projects</c:v>
                </c:pt>
                <c:pt idx="1">
                  <c:v>Associated Projects</c:v>
                </c:pt>
                <c:pt idx="2">
                  <c:v>Sponsored Projects</c:v>
                </c:pt>
              </c:strCache>
            </c:strRef>
          </c:cat>
          <c:val>
            <c:numRef>
              <c:f>Sheet1!$B$2:$B$4</c:f>
              <c:numCache>
                <c:formatCode>General</c:formatCode>
                <c:ptCount val="3"/>
                <c:pt idx="0">
                  <c:v>2827890</c:v>
                </c:pt>
                <c:pt idx="1">
                  <c:v>1969904</c:v>
                </c:pt>
                <c:pt idx="2">
                  <c:v>205358</c:v>
                </c:pt>
              </c:numCache>
            </c:numRef>
          </c:val>
          <c:extLst>
            <c:ext xmlns:c16="http://schemas.microsoft.com/office/drawing/2014/chart" uri="{C3380CC4-5D6E-409C-BE32-E72D297353CC}">
              <c16:uniqueId val="{00000000-2E50-4CE1-AF97-4CE82FA223A0}"/>
            </c:ext>
          </c:extLst>
        </c:ser>
        <c:ser>
          <c:idx val="1"/>
          <c:order val="1"/>
          <c:tx>
            <c:strRef>
              <c:f>Sheet1!$C$1</c:f>
              <c:strCache>
                <c:ptCount val="1"/>
                <c:pt idx="0">
                  <c:v>Fundamental Research</c:v>
                </c:pt>
              </c:strCache>
            </c:strRef>
          </c:tx>
          <c:spPr>
            <a:solidFill>
              <a:srgbClr val="D3B34E"/>
            </a:solidFill>
            <a:effectLst/>
          </c:spPr>
          <c:invertIfNegative val="0"/>
          <c:dLbls>
            <c:numFmt formatCode="#,##0.0,,&quot;M&quot;" sourceLinked="0"/>
            <c:spPr>
              <a:noFill/>
              <a:ln>
                <a:noFill/>
              </a:ln>
              <a:effectLst/>
            </c:spPr>
            <c:txPr>
              <a:bodyPr/>
              <a:lstStyle/>
              <a:p>
                <a:pPr>
                  <a:defRPr sz="1000" b="1" i="0" u="none" strike="noStrike">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Center Funded Projects</c:v>
                </c:pt>
                <c:pt idx="1">
                  <c:v>Associated Projects</c:v>
                </c:pt>
                <c:pt idx="2">
                  <c:v>Sponsored Projects</c:v>
                </c:pt>
              </c:strCache>
            </c:strRef>
          </c:cat>
          <c:val>
            <c:numRef>
              <c:f>Sheet1!$C$2:$C$4</c:f>
              <c:numCache>
                <c:formatCode>General</c:formatCode>
                <c:ptCount val="3"/>
                <c:pt idx="0">
                  <c:v>3847086</c:v>
                </c:pt>
                <c:pt idx="1">
                  <c:v>5009214</c:v>
                </c:pt>
                <c:pt idx="2">
                  <c:v>90465</c:v>
                </c:pt>
              </c:numCache>
            </c:numRef>
          </c:val>
          <c:extLst>
            <c:ext xmlns:c16="http://schemas.microsoft.com/office/drawing/2014/chart" uri="{C3380CC4-5D6E-409C-BE32-E72D297353CC}">
              <c16:uniqueId val="{00000001-2E50-4CE1-AF97-4CE82FA223A0}"/>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000" b="0" i="0" u="none" strike="noStrike">
                <a:solidFill>
                  <a:srgbClr val="333333"/>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6350" cap="flat">
              <a:solidFill>
                <a:srgbClr val="E2E8F0"/>
              </a:solidFill>
              <a:prstDash val="solid"/>
              <a:round/>
            </a:ln>
          </c:spPr>
        </c:majorGridlines>
        <c:numFmt formatCode="#,##0,," sourceLinked="0"/>
        <c:majorTickMark val="out"/>
        <c:minorTickMark val="none"/>
        <c:tickLblPos val="nextTo"/>
        <c:spPr>
          <a:ln w="12700" cap="flat">
            <a:solidFill>
              <a:srgbClr val="888888"/>
            </a:solidFill>
            <a:prstDash val="solid"/>
            <a:round/>
          </a:ln>
        </c:spPr>
        <c:txPr>
          <a:bodyPr/>
          <a:lstStyle/>
          <a:p>
            <a:pPr>
              <a:defRPr sz="1200" b="0" i="0" u="none" strike="noStrike">
                <a:latin typeface="Open Sans"/>
              </a:defRPr>
            </a:pPr>
            <a:endParaRPr lang="en-US"/>
          </a:p>
        </c:txPr>
        <c:crossAx val="2094734554"/>
        <c:crosses val="autoZero"/>
        <c:crossBetween val="between"/>
      </c:valAx>
      <c:spPr>
        <a:noFill/>
        <a:ln>
          <a:noFill/>
        </a:ln>
        <a:effectLst/>
      </c:spPr>
    </c:plotArea>
    <c:legend>
      <c:legendPos val="b"/>
      <c:overlay val="0"/>
      <c:txPr>
        <a:bodyPr/>
        <a:lstStyle/>
        <a:p>
          <a:pPr>
            <a:defRPr sz="1050">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9.2855453429538035E-2"/>
          <c:y val="0.04"/>
          <c:w val="0.89414448669201518"/>
          <c:h val="0.8"/>
        </c:manualLayout>
      </c:layout>
      <c:barChart>
        <c:barDir val="col"/>
        <c:grouping val="clustered"/>
        <c:varyColors val="0"/>
        <c:ser>
          <c:idx val="0"/>
          <c:order val="0"/>
          <c:tx>
            <c:strRef>
              <c:f>Sheet1!$B$1</c:f>
              <c:strCache>
                <c:ptCount val="1"/>
                <c:pt idx="0">
                  <c:v>Translational Research</c:v>
                </c:pt>
              </c:strCache>
            </c:strRef>
          </c:tx>
          <c:spPr>
            <a:solidFill>
              <a:srgbClr val="005699"/>
            </a:solidFill>
            <a:effectLst/>
          </c:spPr>
          <c:invertIfNegative val="0"/>
          <c:dLbls>
            <c:numFmt formatCode="#,##0.0,,&quot;M&quot;" sourceLinked="0"/>
            <c:spPr>
              <a:noFill/>
              <a:ln>
                <a:noFill/>
              </a:ln>
              <a:effectLst/>
            </c:spPr>
            <c:txPr>
              <a:bodyPr/>
              <a:lstStyle/>
              <a:p>
                <a:pPr>
                  <a:defRPr sz="1000" b="1" i="0" u="none" strike="noStrike">
                    <a:solidFill>
                      <a:srgbClr val="1A1A1A"/>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Center Funded Projects</c:v>
                </c:pt>
                <c:pt idx="1">
                  <c:v>Associated Projects</c:v>
                </c:pt>
                <c:pt idx="2">
                  <c:v>Sponsored Projects</c:v>
                </c:pt>
              </c:strCache>
            </c:strRef>
          </c:cat>
          <c:val>
            <c:numRef>
              <c:f>Sheet1!$B$2:$B$4</c:f>
              <c:numCache>
                <c:formatCode>General</c:formatCode>
                <c:ptCount val="3"/>
                <c:pt idx="0">
                  <c:v>2298408</c:v>
                </c:pt>
                <c:pt idx="1">
                  <c:v>5172781</c:v>
                </c:pt>
              </c:numCache>
            </c:numRef>
          </c:val>
          <c:extLst>
            <c:ext xmlns:c16="http://schemas.microsoft.com/office/drawing/2014/chart" uri="{C3380CC4-5D6E-409C-BE32-E72D297353CC}">
              <c16:uniqueId val="{00000000-F97D-4A32-B39C-BBCF0C4CB156}"/>
            </c:ext>
          </c:extLst>
        </c:ser>
        <c:ser>
          <c:idx val="1"/>
          <c:order val="1"/>
          <c:tx>
            <c:strRef>
              <c:f>Sheet1!$C$1</c:f>
              <c:strCache>
                <c:ptCount val="1"/>
                <c:pt idx="0">
                  <c:v>Fundamental Research</c:v>
                </c:pt>
              </c:strCache>
            </c:strRef>
          </c:tx>
          <c:spPr>
            <a:solidFill>
              <a:srgbClr val="D3B34E"/>
            </a:solidFill>
            <a:effectLst/>
          </c:spPr>
          <c:invertIfNegative val="0"/>
          <c:dLbls>
            <c:numFmt formatCode="#,##0.0,,&quot;M&quot;" sourceLinked="0"/>
            <c:spPr>
              <a:noFill/>
              <a:ln>
                <a:noFill/>
              </a:ln>
              <a:effectLst/>
            </c:spPr>
            <c:txPr>
              <a:bodyPr/>
              <a:lstStyle/>
              <a:p>
                <a:pPr>
                  <a:defRPr sz="1000" b="1" i="0" u="none" strike="noStrike">
                    <a:solidFill>
                      <a:srgbClr val="1A1A1A"/>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Center Funded Projects</c:v>
                </c:pt>
                <c:pt idx="1">
                  <c:v>Associated Projects</c:v>
                </c:pt>
                <c:pt idx="2">
                  <c:v>Sponsored Projects</c:v>
                </c:pt>
              </c:strCache>
            </c:strRef>
          </c:cat>
          <c:val>
            <c:numRef>
              <c:f>Sheet1!$C$2:$C$4</c:f>
              <c:numCache>
                <c:formatCode>General</c:formatCode>
                <c:ptCount val="3"/>
                <c:pt idx="0">
                  <c:v>9592264</c:v>
                </c:pt>
                <c:pt idx="1">
                  <c:v>42252619</c:v>
                </c:pt>
                <c:pt idx="2">
                  <c:v>69020</c:v>
                </c:pt>
              </c:numCache>
            </c:numRef>
          </c:val>
          <c:extLst>
            <c:ext xmlns:c16="http://schemas.microsoft.com/office/drawing/2014/chart" uri="{C3380CC4-5D6E-409C-BE32-E72D297353CC}">
              <c16:uniqueId val="{00000001-F97D-4A32-B39C-BBCF0C4CB156}"/>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000" b="0" i="0" u="none" strike="noStrike">
                <a:solidFill>
                  <a:srgbClr val="333333"/>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6350" cap="flat">
              <a:solidFill>
                <a:srgbClr val="E2E8F0"/>
              </a:solidFill>
              <a:prstDash val="solid"/>
              <a:round/>
            </a:ln>
          </c:spPr>
        </c:majorGridlines>
        <c:numFmt formatCode="#,##0,,"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333333"/>
                </a:solidFill>
                <a:latin typeface="Open Sans"/>
              </a:defRPr>
            </a:pPr>
            <a:endParaRPr lang="en-US"/>
          </a:p>
        </c:txPr>
        <c:crossAx val="2094734554"/>
        <c:crosses val="autoZero"/>
        <c:crossBetween val="between"/>
      </c:valAx>
      <c:spPr>
        <a:noFill/>
        <a:ln>
          <a:noFill/>
        </a:ln>
        <a:effectLst/>
      </c:spPr>
    </c:plotArea>
    <c:legend>
      <c:legendPos val="b"/>
      <c:overlay val="0"/>
      <c:txPr>
        <a:bodyPr/>
        <a:lstStyle/>
        <a:p>
          <a:pPr>
            <a:defRPr sz="1050">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9.2855453429538035E-2"/>
          <c:y val="0.04"/>
          <c:w val="0.89414448669201518"/>
          <c:h val="0.8"/>
        </c:manualLayout>
      </c:layout>
      <c:barChart>
        <c:barDir val="col"/>
        <c:grouping val="clustered"/>
        <c:varyColors val="0"/>
        <c:ser>
          <c:idx val="0"/>
          <c:order val="0"/>
          <c:tx>
            <c:strRef>
              <c:f>Sheet1!$B$1</c:f>
              <c:strCache>
                <c:ptCount val="1"/>
                <c:pt idx="0">
                  <c:v>Translational Research</c:v>
                </c:pt>
              </c:strCache>
            </c:strRef>
          </c:tx>
          <c:spPr>
            <a:solidFill>
              <a:srgbClr val="005699"/>
            </a:solidFill>
            <a:effectLst/>
          </c:spPr>
          <c:invertIfNegative val="0"/>
          <c:dLbls>
            <c:numFmt formatCode="#,##0.0,,&quot;M&quot;" sourceLinked="0"/>
            <c:spPr>
              <a:noFill/>
              <a:ln>
                <a:noFill/>
              </a:ln>
              <a:effectLst/>
            </c:spPr>
            <c:txPr>
              <a:bodyPr/>
              <a:lstStyle/>
              <a:p>
                <a:pPr>
                  <a:defRPr sz="1000" b="1" i="0" u="none" strike="noStrike">
                    <a:solidFill>
                      <a:srgbClr val="1A1A1A"/>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Center Funded Projects</c:v>
                </c:pt>
                <c:pt idx="1">
                  <c:v>Associated Projects</c:v>
                </c:pt>
                <c:pt idx="2">
                  <c:v>Sponsored Projects</c:v>
                </c:pt>
              </c:strCache>
            </c:strRef>
          </c:cat>
          <c:val>
            <c:numRef>
              <c:f>Sheet1!$B$2:$B$4</c:f>
              <c:numCache>
                <c:formatCode>General</c:formatCode>
                <c:ptCount val="3"/>
                <c:pt idx="0">
                  <c:v>4898137</c:v>
                </c:pt>
                <c:pt idx="1">
                  <c:v>23599522</c:v>
                </c:pt>
                <c:pt idx="2">
                  <c:v>75846</c:v>
                </c:pt>
              </c:numCache>
            </c:numRef>
          </c:val>
          <c:extLst>
            <c:ext xmlns:c16="http://schemas.microsoft.com/office/drawing/2014/chart" uri="{C3380CC4-5D6E-409C-BE32-E72D297353CC}">
              <c16:uniqueId val="{00000000-0EA1-4125-987D-45C11F1812C8}"/>
            </c:ext>
          </c:extLst>
        </c:ser>
        <c:ser>
          <c:idx val="1"/>
          <c:order val="1"/>
          <c:tx>
            <c:strRef>
              <c:f>Sheet1!$C$1</c:f>
              <c:strCache>
                <c:ptCount val="1"/>
                <c:pt idx="0">
                  <c:v>Fundamental Research</c:v>
                </c:pt>
              </c:strCache>
            </c:strRef>
          </c:tx>
          <c:spPr>
            <a:solidFill>
              <a:srgbClr val="D3B34E"/>
            </a:solidFill>
            <a:effectLst/>
          </c:spPr>
          <c:invertIfNegative val="0"/>
          <c:dLbls>
            <c:numFmt formatCode="#,##0.0,,&quot;M&quot;" sourceLinked="0"/>
            <c:spPr>
              <a:noFill/>
              <a:ln>
                <a:noFill/>
              </a:ln>
              <a:effectLst/>
            </c:spPr>
            <c:txPr>
              <a:bodyPr/>
              <a:lstStyle/>
              <a:p>
                <a:pPr>
                  <a:defRPr sz="1000" b="1" i="0" u="none" strike="noStrike">
                    <a:solidFill>
                      <a:srgbClr val="1A1A1A"/>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Center Funded Projects</c:v>
                </c:pt>
                <c:pt idx="1">
                  <c:v>Associated Projects</c:v>
                </c:pt>
                <c:pt idx="2">
                  <c:v>Sponsored Projects</c:v>
                </c:pt>
              </c:strCache>
            </c:strRef>
          </c:cat>
          <c:val>
            <c:numRef>
              <c:f>Sheet1!$C$2:$C$4</c:f>
              <c:numCache>
                <c:formatCode>General</c:formatCode>
                <c:ptCount val="3"/>
                <c:pt idx="0">
                  <c:v>16435733</c:v>
                </c:pt>
                <c:pt idx="1">
                  <c:v>50686019</c:v>
                </c:pt>
                <c:pt idx="2">
                  <c:v>44215</c:v>
                </c:pt>
              </c:numCache>
            </c:numRef>
          </c:val>
          <c:extLst>
            <c:ext xmlns:c16="http://schemas.microsoft.com/office/drawing/2014/chart" uri="{C3380CC4-5D6E-409C-BE32-E72D297353CC}">
              <c16:uniqueId val="{00000001-0EA1-4125-987D-45C11F1812C8}"/>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000" b="0" i="0" u="none" strike="noStrike">
                <a:solidFill>
                  <a:srgbClr val="333333"/>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6350" cap="flat">
              <a:solidFill>
                <a:srgbClr val="E2E8F0"/>
              </a:solidFill>
              <a:prstDash val="solid"/>
              <a:round/>
            </a:ln>
          </c:spPr>
        </c:majorGridlines>
        <c:numFmt formatCode="#,##0,,"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333333"/>
                </a:solidFill>
                <a:latin typeface="Open Sans"/>
              </a:defRPr>
            </a:pPr>
            <a:endParaRPr lang="en-US"/>
          </a:p>
        </c:txPr>
        <c:crossAx val="2094734554"/>
        <c:crosses val="autoZero"/>
        <c:crossBetween val="between"/>
      </c:valAx>
      <c:spPr>
        <a:noFill/>
        <a:ln>
          <a:noFill/>
        </a:ln>
        <a:effectLst/>
      </c:spPr>
    </c:plotArea>
    <c:legend>
      <c:legendPos val="b"/>
      <c:overlay val="0"/>
      <c:txPr>
        <a:bodyPr/>
        <a:lstStyle/>
        <a:p>
          <a:pPr>
            <a:defRPr sz="1050">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9.2855453429538035E-2"/>
          <c:y val="0.04"/>
          <c:w val="0.89414448669201518"/>
          <c:h val="0.8"/>
        </c:manualLayout>
      </c:layout>
      <c:barChart>
        <c:barDir val="col"/>
        <c:grouping val="clustered"/>
        <c:varyColors val="0"/>
        <c:ser>
          <c:idx val="0"/>
          <c:order val="0"/>
          <c:tx>
            <c:strRef>
              <c:f>Sheet1!$B$1</c:f>
              <c:strCache>
                <c:ptCount val="1"/>
                <c:pt idx="0">
                  <c:v>Translational Research</c:v>
                </c:pt>
              </c:strCache>
            </c:strRef>
          </c:tx>
          <c:spPr>
            <a:solidFill>
              <a:srgbClr val="005699"/>
            </a:solidFill>
            <a:effectLst/>
          </c:spPr>
          <c:invertIfNegative val="0"/>
          <c:dLbls>
            <c:numFmt formatCode="#,##0.0,,&quot;M&quot;" sourceLinked="0"/>
            <c:spPr>
              <a:noFill/>
              <a:ln>
                <a:noFill/>
              </a:ln>
              <a:effectLst/>
            </c:spPr>
            <c:txPr>
              <a:bodyPr/>
              <a:lstStyle/>
              <a:p>
                <a:pPr>
                  <a:defRPr sz="1000" b="1" i="0" u="none" strike="noStrike">
                    <a:solidFill>
                      <a:srgbClr val="1A1A1A"/>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Center Funded Projects</c:v>
                </c:pt>
                <c:pt idx="1">
                  <c:v>Associated Projects</c:v>
                </c:pt>
                <c:pt idx="2">
                  <c:v>Sponsored Projects</c:v>
                </c:pt>
              </c:strCache>
            </c:strRef>
          </c:cat>
          <c:val>
            <c:numRef>
              <c:f>Sheet1!$B$2:$B$4</c:f>
              <c:numCache>
                <c:formatCode>General</c:formatCode>
                <c:ptCount val="3"/>
                <c:pt idx="0">
                  <c:v>2000000</c:v>
                </c:pt>
                <c:pt idx="1">
                  <c:v>9400000</c:v>
                </c:pt>
                <c:pt idx="2">
                  <c:v>50000</c:v>
                </c:pt>
              </c:numCache>
            </c:numRef>
          </c:val>
          <c:extLst>
            <c:ext xmlns:c16="http://schemas.microsoft.com/office/drawing/2014/chart" uri="{C3380CC4-5D6E-409C-BE32-E72D297353CC}">
              <c16:uniqueId val="{00000000-464A-4652-8179-1E319406CBAB}"/>
            </c:ext>
          </c:extLst>
        </c:ser>
        <c:ser>
          <c:idx val="1"/>
          <c:order val="1"/>
          <c:tx>
            <c:strRef>
              <c:f>Sheet1!$C$1</c:f>
              <c:strCache>
                <c:ptCount val="1"/>
                <c:pt idx="0">
                  <c:v>Fundamental Research</c:v>
                </c:pt>
              </c:strCache>
            </c:strRef>
          </c:tx>
          <c:spPr>
            <a:solidFill>
              <a:srgbClr val="D3B34E"/>
            </a:solidFill>
            <a:effectLst/>
          </c:spPr>
          <c:invertIfNegative val="0"/>
          <c:dLbls>
            <c:numFmt formatCode="#,##0.0,,&quot;M&quot;" sourceLinked="0"/>
            <c:spPr>
              <a:noFill/>
              <a:ln>
                <a:noFill/>
              </a:ln>
              <a:effectLst/>
            </c:spPr>
            <c:txPr>
              <a:bodyPr/>
              <a:lstStyle/>
              <a:p>
                <a:pPr>
                  <a:defRPr sz="1000" b="1" i="0" u="none" strike="noStrike">
                    <a:solidFill>
                      <a:srgbClr val="1A1A1A"/>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Center Funded Projects</c:v>
                </c:pt>
                <c:pt idx="1">
                  <c:v>Associated Projects</c:v>
                </c:pt>
                <c:pt idx="2">
                  <c:v>Sponsored Projects</c:v>
                </c:pt>
              </c:strCache>
            </c:strRef>
          </c:cat>
          <c:val>
            <c:numRef>
              <c:f>Sheet1!$C$2:$C$4</c:f>
              <c:numCache>
                <c:formatCode>General</c:formatCode>
                <c:ptCount val="3"/>
                <c:pt idx="0">
                  <c:v>8400000</c:v>
                </c:pt>
                <c:pt idx="1">
                  <c:v>23000000</c:v>
                </c:pt>
              </c:numCache>
            </c:numRef>
          </c:val>
          <c:extLst>
            <c:ext xmlns:c16="http://schemas.microsoft.com/office/drawing/2014/chart" uri="{C3380CC4-5D6E-409C-BE32-E72D297353CC}">
              <c16:uniqueId val="{00000001-464A-4652-8179-1E319406CBAB}"/>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000" b="0" i="0" u="none" strike="noStrike">
                <a:solidFill>
                  <a:srgbClr val="333333"/>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6350" cap="flat">
              <a:solidFill>
                <a:srgbClr val="E2E8F0"/>
              </a:solidFill>
              <a:prstDash val="solid"/>
              <a:round/>
            </a:ln>
          </c:spPr>
        </c:majorGridlines>
        <c:numFmt formatCode="#,##0,,"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333333"/>
                </a:solidFill>
                <a:latin typeface="Open Sans"/>
              </a:defRPr>
            </a:pPr>
            <a:endParaRPr lang="en-US"/>
          </a:p>
        </c:txPr>
        <c:crossAx val="2094734554"/>
        <c:crosses val="autoZero"/>
        <c:crossBetween val="between"/>
      </c:valAx>
      <c:spPr>
        <a:noFill/>
        <a:ln>
          <a:noFill/>
        </a:ln>
        <a:effectLst/>
      </c:spPr>
    </c:plotArea>
    <c:legend>
      <c:legendPos val="b"/>
      <c:overlay val="0"/>
      <c:txPr>
        <a:bodyPr/>
        <a:lstStyle/>
        <a:p>
          <a:pPr>
            <a:defRPr sz="1050">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Personnel</c:v>
                </c:pt>
              </c:strCache>
            </c:strRef>
          </c:tx>
          <c:spPr>
            <a:solidFill>
              <a:srgbClr val="002554"/>
            </a:solidFill>
            <a:effectLst/>
          </c:spPr>
          <c:invertIfNegative val="0"/>
          <c:dLbls>
            <c:dLbl>
              <c:idx val="0"/>
              <c:tx>
                <c:rich>
                  <a:bodyPr/>
                  <a:lstStyle/>
                  <a:p>
                    <a:r>
                      <a:rPr lang="en-US" sz="900" b="1">
                        <a:latin typeface="Open Sans"/>
                      </a:rPr>
                      <a:t>28%</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71F-4808-A90C-5E68A8DF8D3C}"/>
                </c:ext>
              </c:extLst>
            </c:dLbl>
            <c:dLbl>
              <c:idx val="1"/>
              <c:tx>
                <c:rich>
                  <a:bodyPr/>
                  <a:lstStyle/>
                  <a:p>
                    <a:r>
                      <a:rPr lang="en-US" sz="900" b="1">
                        <a:latin typeface="Open Sans"/>
                      </a:rPr>
                      <a:t>14%</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71F-4808-A90C-5E68A8DF8D3C}"/>
                </c:ext>
              </c:extLst>
            </c:dLbl>
            <c:dLbl>
              <c:idx val="2"/>
              <c:tx>
                <c:rich>
                  <a:bodyPr/>
                  <a:lstStyle/>
                  <a:p>
                    <a:r>
                      <a:rPr lang="en-US" sz="900" b="1">
                        <a:latin typeface="Open Sans"/>
                      </a:rPr>
                      <a:t>10%</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71F-4808-A90C-5E68A8DF8D3C}"/>
                </c:ext>
              </c:extLst>
            </c:dLbl>
            <c:dLbl>
              <c:idx val="3"/>
              <c:tx>
                <c:rich>
                  <a:bodyPr/>
                  <a:lstStyle/>
                  <a:p>
                    <a:r>
                      <a:rPr lang="en-US" sz="900" b="1">
                        <a:latin typeface="Open Sans"/>
                      </a:rPr>
                      <a:t>10%</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71F-4808-A90C-5E68A8DF8D3C}"/>
                </c:ext>
              </c:extLst>
            </c:dLbl>
            <c:dLbl>
              <c:idx val="4"/>
              <c:tx>
                <c:rich>
                  <a:bodyPr/>
                  <a:lstStyle/>
                  <a:p>
                    <a:r>
                      <a:rPr lang="en-US" sz="900" b="1">
                        <a:latin typeface="Open Sans"/>
                      </a:rPr>
                      <a:t>9%</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71F-4808-A90C-5E68A8DF8D3C}"/>
                </c:ext>
              </c:extLst>
            </c:dLbl>
            <c:dLbl>
              <c:idx val="5"/>
              <c:tx>
                <c:rich>
                  <a:bodyPr/>
                  <a:lstStyle/>
                  <a:p>
                    <a:r>
                      <a:rPr lang="en-US" sz="900" b="1">
                        <a:latin typeface="Open Sans"/>
                      </a:rPr>
                      <a:t>9%</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71F-4808-A90C-5E68A8DF8D3C}"/>
                </c:ext>
              </c:extLst>
            </c:dLbl>
            <c:dLbl>
              <c:idx val="6"/>
              <c:tx>
                <c:rich>
                  <a:bodyPr/>
                  <a:lstStyle/>
                  <a:p>
                    <a:r>
                      <a:rPr lang="en-US" sz="900" b="1">
                        <a:latin typeface="Open Sans"/>
                      </a:rPr>
                      <a:t>6%</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71F-4808-A90C-5E68A8DF8D3C}"/>
                </c:ext>
              </c:extLst>
            </c:dLbl>
            <c:dLbl>
              <c:idx val="7"/>
              <c:tx>
                <c:rich>
                  <a:bodyPr/>
                  <a:lstStyle/>
                  <a:p>
                    <a:r>
                      <a:rPr lang="en-US" sz="900" b="1">
                        <a:latin typeface="Open Sans"/>
                      </a:rPr>
                      <a:t>5%</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71F-4808-A90C-5E68A8DF8D3C}"/>
                </c:ext>
              </c:extLst>
            </c:dLbl>
            <c:dLbl>
              <c:idx val="8"/>
              <c:tx>
                <c:rich>
                  <a:bodyPr/>
                  <a:lstStyle/>
                  <a:p>
                    <a:r>
                      <a:rPr lang="en-US" sz="900" b="1">
                        <a:latin typeface="Open Sans"/>
                      </a:rPr>
                      <a:t>3%</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71F-4808-A90C-5E68A8DF8D3C}"/>
                </c:ext>
              </c:extLst>
            </c:dLbl>
            <c:dLbl>
              <c:idx val="9"/>
              <c:tx>
                <c:rich>
                  <a:bodyPr/>
                  <a:lstStyle/>
                  <a:p>
                    <a:r>
                      <a:rPr lang="en-US" sz="900" b="1">
                        <a:latin typeface="Open Sans"/>
                      </a:rPr>
                      <a:t>2%</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71F-4808-A90C-5E68A8DF8D3C}"/>
                </c:ext>
              </c:extLst>
            </c:dLbl>
            <c:dLbl>
              <c:idx val="10"/>
              <c:tx>
                <c:rich>
                  <a:bodyPr/>
                  <a:lstStyle/>
                  <a:p>
                    <a:r>
                      <a:rPr lang="en-US" sz="900" b="1">
                        <a:latin typeface="Open Sans"/>
                      </a:rPr>
                      <a:t>2%</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71F-4808-A90C-5E68A8DF8D3C}"/>
                </c:ext>
              </c:extLst>
            </c:dLbl>
            <c:dLbl>
              <c:idx val="11"/>
              <c:tx>
                <c:rich>
                  <a:bodyPr/>
                  <a:lstStyle/>
                  <a:p>
                    <a:r>
                      <a:rPr lang="en-US" sz="900" b="1">
                        <a:latin typeface="Open Sans"/>
                      </a:rPr>
                      <a:t>1%</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71F-4808-A90C-5E68A8DF8D3C}"/>
                </c:ext>
              </c:extLst>
            </c:dLbl>
            <c:dLbl>
              <c:idx val="12"/>
              <c:tx>
                <c:rich>
                  <a:bodyPr/>
                  <a:lstStyle/>
                  <a:p>
                    <a:r>
                      <a:rPr lang="en-US" sz="900" b="1">
                        <a:latin typeface="Open Sans"/>
                      </a:rPr>
                      <a:t>1%</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971F-4808-A90C-5E68A8DF8D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Sheet1!$A$2:$A$14</c:f>
              <c:strCache>
                <c:ptCount val="13"/>
                <c:pt idx="0">
                  <c:v>Chemical Engineering</c:v>
                </c:pt>
                <c:pt idx="1">
                  <c:v>Bioengineering &amp; Biomed.</c:v>
                </c:pt>
                <c:pt idx="2">
                  <c:v>Mechanical Engineering</c:v>
                </c:pt>
                <c:pt idx="3">
                  <c:v>Other</c:v>
                </c:pt>
                <c:pt idx="4">
                  <c:v>Electrical, Elec. &amp; Comms</c:v>
                </c:pt>
                <c:pt idx="5">
                  <c:v>Other Engineering</c:v>
                </c:pt>
                <c:pt idx="6">
                  <c:v>Computer Science</c:v>
                </c:pt>
                <c:pt idx="7">
                  <c:v>Civil Engineering</c:v>
                </c:pt>
                <c:pt idx="8">
                  <c:v>Agriculture</c:v>
                </c:pt>
                <c:pt idx="9">
                  <c:v>Math &amp; Physical Sciences</c:v>
                </c:pt>
                <c:pt idx="10">
                  <c:v>Health</c:v>
                </c:pt>
                <c:pt idx="11">
                  <c:v>Education</c:v>
                </c:pt>
                <c:pt idx="12">
                  <c:v>Social Sciences</c:v>
                </c:pt>
              </c:strCache>
            </c:strRef>
          </c:cat>
          <c:val>
            <c:numRef>
              <c:f>Sheet1!$B$2:$B$14</c:f>
              <c:numCache>
                <c:formatCode>General</c:formatCode>
                <c:ptCount val="13"/>
                <c:pt idx="0">
                  <c:v>177.47</c:v>
                </c:pt>
                <c:pt idx="1">
                  <c:v>90.6</c:v>
                </c:pt>
                <c:pt idx="2">
                  <c:v>64.16</c:v>
                </c:pt>
                <c:pt idx="3">
                  <c:v>64.09</c:v>
                </c:pt>
                <c:pt idx="4">
                  <c:v>55.82</c:v>
                </c:pt>
                <c:pt idx="5">
                  <c:v>55.61</c:v>
                </c:pt>
                <c:pt idx="6">
                  <c:v>36.49</c:v>
                </c:pt>
                <c:pt idx="7">
                  <c:v>30.49</c:v>
                </c:pt>
                <c:pt idx="8">
                  <c:v>20.97</c:v>
                </c:pt>
                <c:pt idx="9">
                  <c:v>15.66</c:v>
                </c:pt>
                <c:pt idx="10">
                  <c:v>9.83</c:v>
                </c:pt>
                <c:pt idx="11">
                  <c:v>9.33</c:v>
                </c:pt>
                <c:pt idx="12">
                  <c:v>6.16</c:v>
                </c:pt>
              </c:numCache>
            </c:numRef>
          </c:val>
          <c:extLst>
            <c:ext xmlns:c16="http://schemas.microsoft.com/office/drawing/2014/chart" uri="{C3380CC4-5D6E-409C-BE32-E72D297353CC}">
              <c16:uniqueId val="{0000000D-971F-4808-A90C-5E68A8DF8D3C}"/>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900" b="0" i="0" u="none" strike="noStrike">
                <a:solidFill>
                  <a:srgbClr val="000000"/>
                </a:solidFill>
                <a:latin typeface="Open Sans"/>
              </a:defRPr>
            </a:pPr>
            <a:endParaRPr lang="en-US"/>
          </a:p>
        </c:txPr>
        <c:crossAx val="2094734552"/>
        <c:crosses val="autoZero"/>
        <c:auto val="1"/>
        <c:lblAlgn val="ctr"/>
        <c:lblOffset val="100"/>
        <c:noMultiLvlLbl val="1"/>
      </c:catAx>
      <c:valAx>
        <c:axId val="2094734552"/>
        <c:scaling>
          <c:orientation val="minMax"/>
        </c:scaling>
        <c:delete val="0"/>
        <c:axPos val="b"/>
        <c:majorGridlines>
          <c:spPr>
            <a:ln w="6350" cap="flat">
              <a:solidFill>
                <a:srgbClr val="E2E8F0"/>
              </a:solidFill>
              <a:prstDash val="solid"/>
              <a:round/>
            </a:ln>
          </c:spPr>
        </c:majorGridlines>
        <c:title>
          <c:tx>
            <c:rich>
              <a:bodyPr/>
              <a:lstStyle/>
              <a:p>
                <a:pPr algn="ctr">
                  <a:defRPr sz="1000" b="0">
                    <a:solidFill>
                      <a:srgbClr val="333333"/>
                    </a:solidFill>
                    <a:latin typeface="Open Sans"/>
                  </a:defRPr>
                </a:pPr>
                <a:r>
                  <a:rPr lang="en-US" sz="1000" b="0" dirty="0">
                    <a:solidFill>
                      <a:srgbClr val="333333"/>
                    </a:solidFill>
                    <a:latin typeface="Open Sans"/>
                  </a:rPr>
                  <a:t>Total Count of PIs per Discipline</a:t>
                </a:r>
              </a:p>
            </c:rich>
          </c:tx>
          <c:overlay val="0"/>
        </c:title>
        <c:numFmt formatCode="General" sourceLinked="0"/>
        <c:majorTickMark val="out"/>
        <c:minorTickMark val="none"/>
        <c:tickLblPos val="low"/>
        <c:spPr>
          <a:ln w="12700" cap="flat">
            <a:solidFill>
              <a:srgbClr val="888888"/>
            </a:solidFill>
            <a:prstDash val="solid"/>
            <a:round/>
          </a:ln>
        </c:spPr>
        <c:txPr>
          <a:bodyPr/>
          <a:lstStyle/>
          <a:p>
            <a:pPr>
              <a:defRPr sz="900" b="0" i="0" u="none" strike="noStrike">
                <a:solidFill>
                  <a:srgbClr val="000000"/>
                </a:solidFill>
                <a:latin typeface="Open Sans"/>
              </a:defRPr>
            </a:pPr>
            <a:endParaRPr lang="en-US"/>
          </a:p>
        </c:txPr>
        <c:crossAx val="2094734554"/>
        <c:crosses val="autoZero"/>
        <c:crossBetween val="between"/>
      </c:valAx>
      <c:spPr>
        <a:solidFill>
          <a:srgbClr val="FFFFFF"/>
        </a:solidFill>
        <a:ln>
          <a:noFill/>
        </a:ln>
        <a:effectLst/>
      </c:spPr>
    </c:plotArea>
    <c:plotVisOnly val="1"/>
    <c:dispBlanksAs val="span"/>
    <c:showDLblsOverMax val="1"/>
  </c:chart>
  <c:spPr>
    <a:solidFill>
      <a:srgbClr val="FFFFFF"/>
    </a:solidFill>
    <a:ln>
      <a:noFill/>
    </a:ln>
    <a:effectLst/>
  </c:sp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Personnel</c:v>
                </c:pt>
              </c:strCache>
            </c:strRef>
          </c:tx>
          <c:spPr>
            <a:solidFill>
              <a:srgbClr val="00758D"/>
            </a:solidFill>
            <a:effectLst/>
          </c:spPr>
          <c:invertIfNegative val="0"/>
          <c:dLbls>
            <c:dLbl>
              <c:idx val="0"/>
              <c:tx>
                <c:rich>
                  <a:bodyPr/>
                  <a:lstStyle/>
                  <a:p>
                    <a:r>
                      <a:rPr lang="en-US" sz="900" b="1">
                        <a:latin typeface="Open Sans"/>
                      </a:rPr>
                      <a:t>29%</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B7F-4C6C-856C-6BFC57A9D6F7}"/>
                </c:ext>
              </c:extLst>
            </c:dLbl>
            <c:dLbl>
              <c:idx val="1"/>
              <c:tx>
                <c:rich>
                  <a:bodyPr/>
                  <a:lstStyle/>
                  <a:p>
                    <a:r>
                      <a:rPr lang="en-US" sz="900" b="1">
                        <a:latin typeface="Open Sans"/>
                      </a:rPr>
                      <a:t>18%</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B7F-4C6C-856C-6BFC57A9D6F7}"/>
                </c:ext>
              </c:extLst>
            </c:dLbl>
            <c:dLbl>
              <c:idx val="2"/>
              <c:tx>
                <c:rich>
                  <a:bodyPr/>
                  <a:lstStyle/>
                  <a:p>
                    <a:r>
                      <a:rPr lang="en-US" sz="900" b="1">
                        <a:latin typeface="Open Sans"/>
                      </a:rPr>
                      <a:t>14%</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B7F-4C6C-856C-6BFC57A9D6F7}"/>
                </c:ext>
              </c:extLst>
            </c:dLbl>
            <c:dLbl>
              <c:idx val="3"/>
              <c:tx>
                <c:rich>
                  <a:bodyPr/>
                  <a:lstStyle/>
                  <a:p>
                    <a:r>
                      <a:rPr lang="en-US" sz="900" b="1">
                        <a:latin typeface="Open Sans"/>
                      </a:rPr>
                      <a:t>14%</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B7F-4C6C-856C-6BFC57A9D6F7}"/>
                </c:ext>
              </c:extLst>
            </c:dLbl>
            <c:dLbl>
              <c:idx val="4"/>
              <c:tx>
                <c:rich>
                  <a:bodyPr/>
                  <a:lstStyle/>
                  <a:p>
                    <a:r>
                      <a:rPr lang="en-US" sz="900" b="1">
                        <a:latin typeface="Open Sans"/>
                      </a:rPr>
                      <a:t>9%</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B7F-4C6C-856C-6BFC57A9D6F7}"/>
                </c:ext>
              </c:extLst>
            </c:dLbl>
            <c:dLbl>
              <c:idx val="5"/>
              <c:tx>
                <c:rich>
                  <a:bodyPr/>
                  <a:lstStyle/>
                  <a:p>
                    <a:r>
                      <a:rPr lang="en-US" sz="900" b="1">
                        <a:latin typeface="Open Sans"/>
                      </a:rPr>
                      <a:t>4%</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B7F-4C6C-856C-6BFC57A9D6F7}"/>
                </c:ext>
              </c:extLst>
            </c:dLbl>
            <c:dLbl>
              <c:idx val="6"/>
              <c:tx>
                <c:rich>
                  <a:bodyPr/>
                  <a:lstStyle/>
                  <a:p>
                    <a:r>
                      <a:rPr lang="en-US" sz="900" b="1">
                        <a:latin typeface="Open Sans"/>
                      </a:rPr>
                      <a:t>4%</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B7F-4C6C-856C-6BFC57A9D6F7}"/>
                </c:ext>
              </c:extLst>
            </c:dLbl>
            <c:dLbl>
              <c:idx val="7"/>
              <c:tx>
                <c:rich>
                  <a:bodyPr/>
                  <a:lstStyle/>
                  <a:p>
                    <a:r>
                      <a:rPr lang="en-US" sz="900" b="1">
                        <a:latin typeface="Open Sans"/>
                      </a:rPr>
                      <a:t>4%</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B7F-4C6C-856C-6BFC57A9D6F7}"/>
                </c:ext>
              </c:extLst>
            </c:dLbl>
            <c:dLbl>
              <c:idx val="8"/>
              <c:tx>
                <c:rich>
                  <a:bodyPr/>
                  <a:lstStyle/>
                  <a:p>
                    <a:r>
                      <a:rPr lang="en-US" sz="900" b="1">
                        <a:latin typeface="Open Sans"/>
                      </a:rPr>
                      <a:t>3%</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B7F-4C6C-856C-6BFC57A9D6F7}"/>
                </c:ext>
              </c:extLst>
            </c:dLbl>
            <c:dLbl>
              <c:idx val="9"/>
              <c:tx>
                <c:rich>
                  <a:bodyPr/>
                  <a:lstStyle/>
                  <a:p>
                    <a:r>
                      <a:rPr lang="en-US" sz="900" b="1">
                        <a:latin typeface="Open Sans"/>
                      </a:rPr>
                      <a:t>2%</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CB7F-4C6C-856C-6BFC57A9D6F7}"/>
                </c:ext>
              </c:extLst>
            </c:dLbl>
            <c:dLbl>
              <c:idx val="10"/>
              <c:tx>
                <c:rich>
                  <a:bodyPr/>
                  <a:lstStyle/>
                  <a:p>
                    <a:r>
                      <a:rPr lang="en-US" sz="900" b="1">
                        <a:latin typeface="Open Sans"/>
                      </a:rPr>
                      <a:t>1%</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CB7F-4C6C-856C-6BFC57A9D6F7}"/>
                </c:ext>
              </c:extLst>
            </c:dLbl>
            <c:dLbl>
              <c:idx val="11"/>
              <c:tx>
                <c:rich>
                  <a:bodyPr/>
                  <a:lstStyle/>
                  <a:p>
                    <a:r>
                      <a:rPr lang="en-US" sz="900" b="1">
                        <a:latin typeface="Open Sans"/>
                      </a:rPr>
                      <a:t>0%</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CB7F-4C6C-856C-6BFC57A9D6F7}"/>
                </c:ext>
              </c:extLst>
            </c:dLbl>
            <c:dLbl>
              <c:idx val="12"/>
              <c:tx>
                <c:rich>
                  <a:bodyPr/>
                  <a:lstStyle/>
                  <a:p>
                    <a:r>
                      <a:rPr lang="en-US" sz="900" b="1">
                        <a:latin typeface="Open Sans"/>
                      </a:rPr>
                      <a:t>0%</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B7F-4C6C-856C-6BFC57A9D6F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Sheet1!$A$2:$A$14</c:f>
              <c:strCache>
                <c:ptCount val="13"/>
                <c:pt idx="0">
                  <c:v>Bioengineering &amp; Biomed.</c:v>
                </c:pt>
                <c:pt idx="1">
                  <c:v>Mechanical Engineering</c:v>
                </c:pt>
                <c:pt idx="2">
                  <c:v>Chemical Engineering</c:v>
                </c:pt>
                <c:pt idx="3">
                  <c:v>Other Engineering</c:v>
                </c:pt>
                <c:pt idx="4">
                  <c:v>Agriculture</c:v>
                </c:pt>
                <c:pt idx="5">
                  <c:v>Electrical, Elec. &amp; Comms</c:v>
                </c:pt>
                <c:pt idx="6">
                  <c:v>Health</c:v>
                </c:pt>
                <c:pt idx="7">
                  <c:v>Other</c:v>
                </c:pt>
                <c:pt idx="8">
                  <c:v>Computer Science</c:v>
                </c:pt>
                <c:pt idx="9">
                  <c:v>Math &amp; Physical Sciences</c:v>
                </c:pt>
                <c:pt idx="10">
                  <c:v>Civil Engineering</c:v>
                </c:pt>
                <c:pt idx="11">
                  <c:v>Education</c:v>
                </c:pt>
                <c:pt idx="12">
                  <c:v>Social Sciences</c:v>
                </c:pt>
              </c:strCache>
            </c:strRef>
          </c:cat>
          <c:val>
            <c:numRef>
              <c:f>Sheet1!$B$2:$B$14</c:f>
              <c:numCache>
                <c:formatCode>General</c:formatCode>
                <c:ptCount val="13"/>
                <c:pt idx="0">
                  <c:v>32</c:v>
                </c:pt>
                <c:pt idx="1">
                  <c:v>20</c:v>
                </c:pt>
                <c:pt idx="2">
                  <c:v>16</c:v>
                </c:pt>
                <c:pt idx="3">
                  <c:v>15</c:v>
                </c:pt>
                <c:pt idx="4">
                  <c:v>10</c:v>
                </c:pt>
                <c:pt idx="5">
                  <c:v>4</c:v>
                </c:pt>
                <c:pt idx="6">
                  <c:v>4</c:v>
                </c:pt>
                <c:pt idx="7">
                  <c:v>4</c:v>
                </c:pt>
                <c:pt idx="8">
                  <c:v>3</c:v>
                </c:pt>
                <c:pt idx="9">
                  <c:v>2</c:v>
                </c:pt>
                <c:pt idx="10">
                  <c:v>1</c:v>
                </c:pt>
                <c:pt idx="11">
                  <c:v>0</c:v>
                </c:pt>
                <c:pt idx="12">
                  <c:v>0</c:v>
                </c:pt>
              </c:numCache>
            </c:numRef>
          </c:val>
          <c:extLst>
            <c:ext xmlns:c16="http://schemas.microsoft.com/office/drawing/2014/chart" uri="{C3380CC4-5D6E-409C-BE32-E72D297353CC}">
              <c16:uniqueId val="{0000000D-CB7F-4C6C-856C-6BFC57A9D6F7}"/>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900" b="0" i="0" u="none" strike="noStrike">
                <a:solidFill>
                  <a:srgbClr val="000000"/>
                </a:solidFill>
                <a:latin typeface="Open Sans"/>
              </a:defRPr>
            </a:pPr>
            <a:endParaRPr lang="en-US"/>
          </a:p>
        </c:txPr>
        <c:crossAx val="2094734552"/>
        <c:crosses val="autoZero"/>
        <c:auto val="1"/>
        <c:lblAlgn val="ctr"/>
        <c:lblOffset val="100"/>
        <c:noMultiLvlLbl val="1"/>
      </c:catAx>
      <c:valAx>
        <c:axId val="2094734552"/>
        <c:scaling>
          <c:orientation val="minMax"/>
        </c:scaling>
        <c:delete val="0"/>
        <c:axPos val="b"/>
        <c:majorGridlines>
          <c:spPr>
            <a:ln w="6350" cap="flat">
              <a:solidFill>
                <a:srgbClr val="E2E8F0"/>
              </a:solidFill>
              <a:prstDash val="solid"/>
              <a:round/>
            </a:ln>
          </c:spPr>
        </c:majorGridlines>
        <c:title>
          <c:tx>
            <c:rich>
              <a:bodyPr/>
              <a:lstStyle/>
              <a:p>
                <a:pPr>
                  <a:defRPr sz="900" b="0">
                    <a:solidFill>
                      <a:srgbClr val="333333"/>
                    </a:solidFill>
                    <a:latin typeface="Open Sans"/>
                  </a:defRPr>
                </a:pPr>
                <a:r>
                  <a:rPr lang="en-US" sz="900" b="0" dirty="0">
                    <a:solidFill>
                      <a:srgbClr val="333333"/>
                    </a:solidFill>
                    <a:latin typeface="Open Sans"/>
                  </a:rPr>
                  <a:t>Total Count of PIs per Discipline</a:t>
                </a:r>
              </a:p>
            </c:rich>
          </c:tx>
          <c:overlay val="0"/>
        </c:title>
        <c:numFmt formatCode="General" sourceLinked="0"/>
        <c:majorTickMark val="out"/>
        <c:minorTickMark val="none"/>
        <c:tickLblPos val="low"/>
        <c:spPr>
          <a:ln w="12700" cap="flat">
            <a:solidFill>
              <a:srgbClr val="888888"/>
            </a:solidFill>
            <a:prstDash val="solid"/>
            <a:round/>
          </a:ln>
        </c:spPr>
        <c:txPr>
          <a:bodyPr/>
          <a:lstStyle/>
          <a:p>
            <a:pPr>
              <a:defRPr sz="900" b="0" i="0" u="none" strike="noStrike">
                <a:solidFill>
                  <a:srgbClr val="000000"/>
                </a:solidFill>
                <a:latin typeface="Open Sans"/>
              </a:defRPr>
            </a:pPr>
            <a:endParaRPr lang="en-US"/>
          </a:p>
        </c:txPr>
        <c:crossAx val="2094734554"/>
        <c:crosses val="autoZero"/>
        <c:crossBetween val="between"/>
      </c:valAx>
      <c:spPr>
        <a:solidFill>
          <a:srgbClr val="FFFFFF"/>
        </a:solidFill>
        <a:ln>
          <a:noFill/>
        </a:ln>
        <a:effectLst/>
      </c:spPr>
    </c:plotArea>
    <c:plotVisOnly val="1"/>
    <c:dispBlanksAs val="span"/>
    <c:showDLblsOverMax val="1"/>
  </c:chart>
  <c:spPr>
    <a:solidFill>
      <a:srgbClr val="FFFFFF"/>
    </a:solidFill>
    <a:ln>
      <a:noFill/>
    </a:ln>
    <a:effectLst/>
  </c:sp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Personnel</c:v>
                </c:pt>
              </c:strCache>
            </c:strRef>
          </c:tx>
          <c:spPr>
            <a:solidFill>
              <a:srgbClr val="005699"/>
            </a:solidFill>
            <a:effectLst/>
          </c:spPr>
          <c:invertIfNegative val="0"/>
          <c:dLbls>
            <c:dLbl>
              <c:idx val="0"/>
              <c:tx>
                <c:rich>
                  <a:bodyPr/>
                  <a:lstStyle/>
                  <a:p>
                    <a:r>
                      <a:rPr lang="en-US" sz="900" b="1">
                        <a:latin typeface="Open Sans"/>
                      </a:rPr>
                      <a:t>49%</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A7C-4F6D-A266-D51058FC78FE}"/>
                </c:ext>
              </c:extLst>
            </c:dLbl>
            <c:dLbl>
              <c:idx val="1"/>
              <c:tx>
                <c:rich>
                  <a:bodyPr/>
                  <a:lstStyle/>
                  <a:p>
                    <a:r>
                      <a:rPr lang="en-US" sz="900" b="1">
                        <a:latin typeface="Open Sans"/>
                      </a:rPr>
                      <a:t>13%</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A7C-4F6D-A266-D51058FC78FE}"/>
                </c:ext>
              </c:extLst>
            </c:dLbl>
            <c:dLbl>
              <c:idx val="2"/>
              <c:tx>
                <c:rich>
                  <a:bodyPr/>
                  <a:lstStyle/>
                  <a:p>
                    <a:r>
                      <a:rPr lang="en-US" sz="900" b="1">
                        <a:latin typeface="Open Sans"/>
                      </a:rPr>
                      <a:t>9%</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A7C-4F6D-A266-D51058FC78FE}"/>
                </c:ext>
              </c:extLst>
            </c:dLbl>
            <c:dLbl>
              <c:idx val="3"/>
              <c:tx>
                <c:rich>
                  <a:bodyPr/>
                  <a:lstStyle/>
                  <a:p>
                    <a:r>
                      <a:rPr lang="en-US" sz="900" b="1">
                        <a:latin typeface="Open Sans"/>
                      </a:rPr>
                      <a:t>7%</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A7C-4F6D-A266-D51058FC78FE}"/>
                </c:ext>
              </c:extLst>
            </c:dLbl>
            <c:dLbl>
              <c:idx val="4"/>
              <c:tx>
                <c:rich>
                  <a:bodyPr/>
                  <a:lstStyle/>
                  <a:p>
                    <a:r>
                      <a:rPr lang="en-US" sz="900" b="1">
                        <a:latin typeface="Open Sans"/>
                      </a:rPr>
                      <a:t>7%</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A7C-4F6D-A266-D51058FC78FE}"/>
                </c:ext>
              </c:extLst>
            </c:dLbl>
            <c:dLbl>
              <c:idx val="5"/>
              <c:tx>
                <c:rich>
                  <a:bodyPr/>
                  <a:lstStyle/>
                  <a:p>
                    <a:r>
                      <a:rPr lang="en-US" sz="900" b="1">
                        <a:latin typeface="Open Sans"/>
                      </a:rPr>
                      <a:t>5%</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A7C-4F6D-A266-D51058FC78FE}"/>
                </c:ext>
              </c:extLst>
            </c:dLbl>
            <c:dLbl>
              <c:idx val="6"/>
              <c:tx>
                <c:rich>
                  <a:bodyPr/>
                  <a:lstStyle/>
                  <a:p>
                    <a:r>
                      <a:rPr lang="en-US" sz="900" b="1">
                        <a:latin typeface="Open Sans"/>
                      </a:rPr>
                      <a:t>4%</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A7C-4F6D-A266-D51058FC78FE}"/>
                </c:ext>
              </c:extLst>
            </c:dLbl>
            <c:dLbl>
              <c:idx val="7"/>
              <c:tx>
                <c:rich>
                  <a:bodyPr/>
                  <a:lstStyle/>
                  <a:p>
                    <a:r>
                      <a:rPr lang="en-US" sz="900" b="1">
                        <a:latin typeface="Open Sans"/>
                      </a:rPr>
                      <a:t>2%</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A7C-4F6D-A266-D51058FC78FE}"/>
                </c:ext>
              </c:extLst>
            </c:dLbl>
            <c:dLbl>
              <c:idx val="8"/>
              <c:tx>
                <c:rich>
                  <a:bodyPr/>
                  <a:lstStyle/>
                  <a:p>
                    <a:r>
                      <a:rPr lang="en-US" sz="900" b="1">
                        <a:latin typeface="Open Sans"/>
                      </a:rPr>
                      <a:t>2%</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A7C-4F6D-A266-D51058FC78FE}"/>
                </c:ext>
              </c:extLst>
            </c:dLbl>
            <c:dLbl>
              <c:idx val="9"/>
              <c:tx>
                <c:rich>
                  <a:bodyPr/>
                  <a:lstStyle/>
                  <a:p>
                    <a:r>
                      <a:rPr lang="en-US" sz="900" b="1">
                        <a:latin typeface="Open Sans"/>
                      </a:rPr>
                      <a:t>1%</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A7C-4F6D-A266-D51058FC78FE}"/>
                </c:ext>
              </c:extLst>
            </c:dLbl>
            <c:dLbl>
              <c:idx val="10"/>
              <c:tx>
                <c:rich>
                  <a:bodyPr/>
                  <a:lstStyle/>
                  <a:p>
                    <a:r>
                      <a:rPr lang="en-US" sz="900" b="1">
                        <a:latin typeface="Open Sans"/>
                      </a:rPr>
                      <a:t>1%</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A7C-4F6D-A266-D51058FC78FE}"/>
                </c:ext>
              </c:extLst>
            </c:dLbl>
            <c:dLbl>
              <c:idx val="11"/>
              <c:tx>
                <c:rich>
                  <a:bodyPr/>
                  <a:lstStyle/>
                  <a:p>
                    <a:r>
                      <a:rPr lang="en-US" sz="900" b="1">
                        <a:latin typeface="Open Sans"/>
                      </a:rPr>
                      <a:t>0%</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A7C-4F6D-A266-D51058FC78FE}"/>
                </c:ext>
              </c:extLst>
            </c:dLbl>
            <c:dLbl>
              <c:idx val="12"/>
              <c:tx>
                <c:rich>
                  <a:bodyPr/>
                  <a:lstStyle/>
                  <a:p>
                    <a:r>
                      <a:rPr lang="en-US" sz="900" b="1">
                        <a:latin typeface="Open Sans"/>
                      </a:rPr>
                      <a:t>0%</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8A7C-4F6D-A266-D51058FC78F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Sheet1!$A$2:$A$14</c:f>
              <c:strCache>
                <c:ptCount val="13"/>
                <c:pt idx="0">
                  <c:v>Bioengineering &amp; Biomed.</c:v>
                </c:pt>
                <c:pt idx="1">
                  <c:v>Mechanical Engineering</c:v>
                </c:pt>
                <c:pt idx="2">
                  <c:v>Electrical, Elec. &amp; Comms</c:v>
                </c:pt>
                <c:pt idx="3">
                  <c:v>Other Engineering</c:v>
                </c:pt>
                <c:pt idx="4">
                  <c:v>Other</c:v>
                </c:pt>
                <c:pt idx="5">
                  <c:v>Health</c:v>
                </c:pt>
                <c:pt idx="6">
                  <c:v>Education</c:v>
                </c:pt>
                <c:pt idx="7">
                  <c:v>Chemical Engineering</c:v>
                </c:pt>
                <c:pt idx="8">
                  <c:v>Computer Science</c:v>
                </c:pt>
                <c:pt idx="9">
                  <c:v>Agriculture</c:v>
                </c:pt>
                <c:pt idx="10">
                  <c:v>Math &amp; Physical Sciences</c:v>
                </c:pt>
                <c:pt idx="11">
                  <c:v>Social Sciences</c:v>
                </c:pt>
                <c:pt idx="12">
                  <c:v>Civil Engineering</c:v>
                </c:pt>
              </c:strCache>
            </c:strRef>
          </c:cat>
          <c:val>
            <c:numRef>
              <c:f>Sheet1!$B$2:$B$14</c:f>
              <c:numCache>
                <c:formatCode>General</c:formatCode>
                <c:ptCount val="13"/>
                <c:pt idx="0">
                  <c:v>45.8</c:v>
                </c:pt>
                <c:pt idx="1">
                  <c:v>12</c:v>
                </c:pt>
                <c:pt idx="2">
                  <c:v>8</c:v>
                </c:pt>
                <c:pt idx="3">
                  <c:v>6.99</c:v>
                </c:pt>
                <c:pt idx="4">
                  <c:v>6.32</c:v>
                </c:pt>
                <c:pt idx="5">
                  <c:v>4.83</c:v>
                </c:pt>
                <c:pt idx="6">
                  <c:v>4</c:v>
                </c:pt>
                <c:pt idx="7">
                  <c:v>2</c:v>
                </c:pt>
                <c:pt idx="8">
                  <c:v>1.66</c:v>
                </c:pt>
                <c:pt idx="9">
                  <c:v>1</c:v>
                </c:pt>
                <c:pt idx="10">
                  <c:v>1</c:v>
                </c:pt>
                <c:pt idx="11">
                  <c:v>0.33</c:v>
                </c:pt>
                <c:pt idx="12">
                  <c:v>0</c:v>
                </c:pt>
              </c:numCache>
            </c:numRef>
          </c:val>
          <c:extLst>
            <c:ext xmlns:c16="http://schemas.microsoft.com/office/drawing/2014/chart" uri="{C3380CC4-5D6E-409C-BE32-E72D297353CC}">
              <c16:uniqueId val="{0000000D-8A7C-4F6D-A266-D51058FC78FE}"/>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900" b="0" i="0" u="none" strike="noStrike">
                <a:solidFill>
                  <a:srgbClr val="000000"/>
                </a:solidFill>
                <a:latin typeface="Open Sans"/>
              </a:defRPr>
            </a:pPr>
            <a:endParaRPr lang="en-US"/>
          </a:p>
        </c:txPr>
        <c:crossAx val="2094734552"/>
        <c:crosses val="autoZero"/>
        <c:auto val="1"/>
        <c:lblAlgn val="ctr"/>
        <c:lblOffset val="100"/>
        <c:noMultiLvlLbl val="1"/>
      </c:catAx>
      <c:valAx>
        <c:axId val="2094734552"/>
        <c:scaling>
          <c:orientation val="minMax"/>
        </c:scaling>
        <c:delete val="0"/>
        <c:axPos val="b"/>
        <c:majorGridlines>
          <c:spPr>
            <a:ln w="6350" cap="flat">
              <a:solidFill>
                <a:srgbClr val="E2E8F0"/>
              </a:solidFill>
              <a:prstDash val="solid"/>
              <a:round/>
            </a:ln>
          </c:spPr>
        </c:majorGridlines>
        <c:title>
          <c:tx>
            <c:rich>
              <a:bodyPr/>
              <a:lstStyle/>
              <a:p>
                <a:pPr>
                  <a:defRPr sz="900" b="0">
                    <a:solidFill>
                      <a:srgbClr val="333333"/>
                    </a:solidFill>
                    <a:latin typeface="Open Sans"/>
                  </a:defRPr>
                </a:pPr>
                <a:r>
                  <a:rPr lang="en-US" sz="900" b="0" dirty="0">
                    <a:solidFill>
                      <a:srgbClr val="333333"/>
                    </a:solidFill>
                    <a:latin typeface="Open Sans"/>
                  </a:rPr>
                  <a:t>Total Count of PIs per Discipline</a:t>
                </a:r>
              </a:p>
            </c:rich>
          </c:tx>
          <c:overlay val="0"/>
        </c:title>
        <c:numFmt formatCode="General" sourceLinked="0"/>
        <c:majorTickMark val="out"/>
        <c:minorTickMark val="none"/>
        <c:tickLblPos val="low"/>
        <c:spPr>
          <a:ln w="12700" cap="flat">
            <a:solidFill>
              <a:srgbClr val="888888"/>
            </a:solidFill>
            <a:prstDash val="solid"/>
            <a:round/>
          </a:ln>
        </c:spPr>
        <c:txPr>
          <a:bodyPr/>
          <a:lstStyle/>
          <a:p>
            <a:pPr>
              <a:defRPr sz="900" b="0" i="0" u="none" strike="noStrike">
                <a:solidFill>
                  <a:srgbClr val="000000"/>
                </a:solidFill>
                <a:latin typeface="Open Sans"/>
              </a:defRPr>
            </a:pPr>
            <a:endParaRPr lang="en-US"/>
          </a:p>
        </c:txPr>
        <c:crossAx val="2094734554"/>
        <c:crosses val="autoZero"/>
        <c:crossBetween val="between"/>
      </c:valAx>
      <c:spPr>
        <a:solidFill>
          <a:srgbClr val="FFFFFF"/>
        </a:solidFill>
        <a:ln>
          <a:noFill/>
        </a:ln>
        <a:effectLst/>
      </c:spPr>
    </c:plotArea>
    <c:plotVisOnly val="1"/>
    <c:dispBlanksAs val="span"/>
    <c:showDLblsOverMax val="1"/>
  </c:chart>
  <c:spPr>
    <a:solidFill>
      <a:srgbClr val="FFFFFF"/>
    </a:solidFill>
    <a:ln>
      <a:noFill/>
    </a:ln>
    <a:effectLst/>
  </c:sp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Personnel</c:v>
                </c:pt>
              </c:strCache>
            </c:strRef>
          </c:tx>
          <c:spPr>
            <a:solidFill>
              <a:srgbClr val="D3B34E"/>
            </a:solidFill>
            <a:effectLst/>
          </c:spPr>
          <c:invertIfNegative val="0"/>
          <c:dLbls>
            <c:dLbl>
              <c:idx val="0"/>
              <c:tx>
                <c:rich>
                  <a:bodyPr/>
                  <a:lstStyle/>
                  <a:p>
                    <a:r>
                      <a:rPr lang="en-US" sz="900" b="1">
                        <a:latin typeface="Open Sans"/>
                      </a:rPr>
                      <a:t>54%</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EB-4C68-9829-6EFB09B00FC7}"/>
                </c:ext>
              </c:extLst>
            </c:dLbl>
            <c:dLbl>
              <c:idx val="1"/>
              <c:tx>
                <c:rich>
                  <a:bodyPr/>
                  <a:lstStyle/>
                  <a:p>
                    <a:r>
                      <a:rPr lang="en-US" sz="900" b="1">
                        <a:latin typeface="Open Sans"/>
                      </a:rPr>
                      <a:t>13%</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1EB-4C68-9829-6EFB09B00FC7}"/>
                </c:ext>
              </c:extLst>
            </c:dLbl>
            <c:dLbl>
              <c:idx val="2"/>
              <c:tx>
                <c:rich>
                  <a:bodyPr/>
                  <a:lstStyle/>
                  <a:p>
                    <a:r>
                      <a:rPr lang="en-US" sz="900" b="1">
                        <a:latin typeface="Open Sans"/>
                      </a:rPr>
                      <a:t>8%</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1EB-4C68-9829-6EFB09B00FC7}"/>
                </c:ext>
              </c:extLst>
            </c:dLbl>
            <c:dLbl>
              <c:idx val="3"/>
              <c:tx>
                <c:rich>
                  <a:bodyPr/>
                  <a:lstStyle/>
                  <a:p>
                    <a:r>
                      <a:rPr lang="en-US" sz="900" b="1">
                        <a:latin typeface="Open Sans"/>
                      </a:rPr>
                      <a:t>7%</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1EB-4C68-9829-6EFB09B00FC7}"/>
                </c:ext>
              </c:extLst>
            </c:dLbl>
            <c:dLbl>
              <c:idx val="4"/>
              <c:tx>
                <c:rich>
                  <a:bodyPr/>
                  <a:lstStyle/>
                  <a:p>
                    <a:r>
                      <a:rPr lang="en-US" sz="900" b="1">
                        <a:latin typeface="Open Sans"/>
                      </a:rPr>
                      <a:t>4%</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1EB-4C68-9829-6EFB09B00FC7}"/>
                </c:ext>
              </c:extLst>
            </c:dLbl>
            <c:dLbl>
              <c:idx val="5"/>
              <c:tx>
                <c:rich>
                  <a:bodyPr/>
                  <a:lstStyle/>
                  <a:p>
                    <a:r>
                      <a:rPr lang="en-US" sz="900" b="1">
                        <a:latin typeface="Open Sans"/>
                      </a:rPr>
                      <a:t>4%</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1EB-4C68-9829-6EFB09B00FC7}"/>
                </c:ext>
              </c:extLst>
            </c:dLbl>
            <c:dLbl>
              <c:idx val="6"/>
              <c:tx>
                <c:rich>
                  <a:bodyPr/>
                  <a:lstStyle/>
                  <a:p>
                    <a:r>
                      <a:rPr lang="en-US" sz="900" b="1">
                        <a:latin typeface="Open Sans"/>
                      </a:rPr>
                      <a:t>4%</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1EB-4C68-9829-6EFB09B00FC7}"/>
                </c:ext>
              </c:extLst>
            </c:dLbl>
            <c:dLbl>
              <c:idx val="7"/>
              <c:tx>
                <c:rich>
                  <a:bodyPr/>
                  <a:lstStyle/>
                  <a:p>
                    <a:r>
                      <a:rPr lang="en-US" sz="900" b="1">
                        <a:latin typeface="Open Sans"/>
                      </a:rPr>
                      <a:t>2%</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1EB-4C68-9829-6EFB09B00FC7}"/>
                </c:ext>
              </c:extLst>
            </c:dLbl>
            <c:dLbl>
              <c:idx val="8"/>
              <c:tx>
                <c:rich>
                  <a:bodyPr/>
                  <a:lstStyle/>
                  <a:p>
                    <a:r>
                      <a:rPr lang="en-US" sz="900" b="1">
                        <a:latin typeface="Open Sans"/>
                      </a:rPr>
                      <a:t>1%</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1EB-4C68-9829-6EFB09B00FC7}"/>
                </c:ext>
              </c:extLst>
            </c:dLbl>
            <c:dLbl>
              <c:idx val="9"/>
              <c:tx>
                <c:rich>
                  <a:bodyPr/>
                  <a:lstStyle/>
                  <a:p>
                    <a:r>
                      <a:rPr lang="en-US" sz="900" b="1">
                        <a:latin typeface="Open Sans"/>
                      </a:rPr>
                      <a:t>1%</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1EB-4C68-9829-6EFB09B00FC7}"/>
                </c:ext>
              </c:extLst>
            </c:dLbl>
            <c:dLbl>
              <c:idx val="10"/>
              <c:tx>
                <c:rich>
                  <a:bodyPr/>
                  <a:lstStyle/>
                  <a:p>
                    <a:r>
                      <a:rPr lang="en-US" sz="900" b="1">
                        <a:latin typeface="Open Sans"/>
                      </a:rPr>
                      <a:t>1%</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1EB-4C68-9829-6EFB09B00FC7}"/>
                </c:ext>
              </c:extLst>
            </c:dLbl>
            <c:dLbl>
              <c:idx val="11"/>
              <c:tx>
                <c:rich>
                  <a:bodyPr/>
                  <a:lstStyle/>
                  <a:p>
                    <a:r>
                      <a:rPr lang="en-US" sz="900" b="1">
                        <a:latin typeface="Open Sans"/>
                      </a:rPr>
                      <a:t>1%</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1EB-4C68-9829-6EFB09B00FC7}"/>
                </c:ext>
              </c:extLst>
            </c:dLbl>
            <c:dLbl>
              <c:idx val="12"/>
              <c:tx>
                <c:rich>
                  <a:bodyPr/>
                  <a:lstStyle/>
                  <a:p>
                    <a:r>
                      <a:rPr lang="en-US" sz="900" b="1">
                        <a:latin typeface="Open Sans"/>
                      </a:rPr>
                      <a:t>0%</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81EB-4C68-9829-6EFB09B00FC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Sheet1!$A$2:$A$14</c:f>
              <c:strCache>
                <c:ptCount val="13"/>
                <c:pt idx="0">
                  <c:v>Chemical Engineering</c:v>
                </c:pt>
                <c:pt idx="1">
                  <c:v>Other</c:v>
                </c:pt>
                <c:pt idx="2">
                  <c:v>Civil Engineering</c:v>
                </c:pt>
                <c:pt idx="3">
                  <c:v>Other Engineering</c:v>
                </c:pt>
                <c:pt idx="4">
                  <c:v>Mechanical Engineering</c:v>
                </c:pt>
                <c:pt idx="5">
                  <c:v>Electrical, Elec. &amp; Comms</c:v>
                </c:pt>
                <c:pt idx="6">
                  <c:v>Bioengineering &amp; Biomed.</c:v>
                </c:pt>
                <c:pt idx="7">
                  <c:v>Computer Science</c:v>
                </c:pt>
                <c:pt idx="8">
                  <c:v>Education</c:v>
                </c:pt>
                <c:pt idx="9">
                  <c:v>Agriculture</c:v>
                </c:pt>
                <c:pt idx="10">
                  <c:v>Social Sciences</c:v>
                </c:pt>
                <c:pt idx="11">
                  <c:v>Math &amp; Physical Sciences</c:v>
                </c:pt>
                <c:pt idx="12">
                  <c:v>Health</c:v>
                </c:pt>
              </c:strCache>
            </c:strRef>
          </c:cat>
          <c:val>
            <c:numRef>
              <c:f>Sheet1!$B$2:$B$14</c:f>
              <c:numCache>
                <c:formatCode>General</c:formatCode>
                <c:ptCount val="13"/>
                <c:pt idx="0">
                  <c:v>158.13999999999999</c:v>
                </c:pt>
                <c:pt idx="1">
                  <c:v>37.950000000000003</c:v>
                </c:pt>
                <c:pt idx="2">
                  <c:v>24.16</c:v>
                </c:pt>
                <c:pt idx="3">
                  <c:v>21.96</c:v>
                </c:pt>
                <c:pt idx="4">
                  <c:v>12</c:v>
                </c:pt>
                <c:pt idx="5">
                  <c:v>11</c:v>
                </c:pt>
                <c:pt idx="6">
                  <c:v>10.31</c:v>
                </c:pt>
                <c:pt idx="7">
                  <c:v>6.5</c:v>
                </c:pt>
                <c:pt idx="8">
                  <c:v>4</c:v>
                </c:pt>
                <c:pt idx="9">
                  <c:v>3.66</c:v>
                </c:pt>
                <c:pt idx="10">
                  <c:v>1.83</c:v>
                </c:pt>
                <c:pt idx="11">
                  <c:v>1.33</c:v>
                </c:pt>
                <c:pt idx="12">
                  <c:v>1</c:v>
                </c:pt>
              </c:numCache>
            </c:numRef>
          </c:val>
          <c:extLst>
            <c:ext xmlns:c16="http://schemas.microsoft.com/office/drawing/2014/chart" uri="{C3380CC4-5D6E-409C-BE32-E72D297353CC}">
              <c16:uniqueId val="{0000000D-81EB-4C68-9829-6EFB09B00FC7}"/>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900" b="0" i="0" u="none" strike="noStrike">
                <a:solidFill>
                  <a:srgbClr val="000000"/>
                </a:solidFill>
                <a:latin typeface="Open Sans"/>
              </a:defRPr>
            </a:pPr>
            <a:endParaRPr lang="en-US"/>
          </a:p>
        </c:txPr>
        <c:crossAx val="2094734552"/>
        <c:crosses val="autoZero"/>
        <c:auto val="1"/>
        <c:lblAlgn val="ctr"/>
        <c:lblOffset val="100"/>
        <c:noMultiLvlLbl val="1"/>
      </c:catAx>
      <c:valAx>
        <c:axId val="2094734552"/>
        <c:scaling>
          <c:orientation val="minMax"/>
        </c:scaling>
        <c:delete val="0"/>
        <c:axPos val="b"/>
        <c:majorGridlines>
          <c:spPr>
            <a:ln w="6350" cap="flat">
              <a:solidFill>
                <a:srgbClr val="E2E8F0"/>
              </a:solidFill>
              <a:prstDash val="solid"/>
              <a:round/>
            </a:ln>
          </c:spPr>
        </c:majorGridlines>
        <c:title>
          <c:tx>
            <c:rich>
              <a:bodyPr/>
              <a:lstStyle/>
              <a:p>
                <a:pPr>
                  <a:defRPr sz="900" b="0">
                    <a:solidFill>
                      <a:srgbClr val="333333"/>
                    </a:solidFill>
                    <a:latin typeface="Open Sans"/>
                  </a:defRPr>
                </a:pPr>
                <a:r>
                  <a:rPr lang="en-US" sz="900" b="0" dirty="0">
                    <a:solidFill>
                      <a:srgbClr val="333333"/>
                    </a:solidFill>
                    <a:latin typeface="Open Sans"/>
                  </a:rPr>
                  <a:t>Total Count of PIs per Discipline</a:t>
                </a:r>
              </a:p>
            </c:rich>
          </c:tx>
          <c:overlay val="0"/>
        </c:title>
        <c:numFmt formatCode="General" sourceLinked="0"/>
        <c:majorTickMark val="out"/>
        <c:minorTickMark val="none"/>
        <c:tickLblPos val="low"/>
        <c:spPr>
          <a:ln w="12700" cap="flat">
            <a:solidFill>
              <a:srgbClr val="888888"/>
            </a:solidFill>
            <a:prstDash val="solid"/>
            <a:round/>
          </a:ln>
        </c:spPr>
        <c:txPr>
          <a:bodyPr/>
          <a:lstStyle/>
          <a:p>
            <a:pPr>
              <a:defRPr sz="900" b="0" i="0" u="none" strike="noStrike">
                <a:solidFill>
                  <a:srgbClr val="000000"/>
                </a:solidFill>
                <a:latin typeface="Open Sans"/>
              </a:defRPr>
            </a:pPr>
            <a:endParaRPr lang="en-US"/>
          </a:p>
        </c:txPr>
        <c:crossAx val="2094734554"/>
        <c:crosses val="autoZero"/>
        <c:crossBetween val="between"/>
      </c:valAx>
      <c:spPr>
        <a:solidFill>
          <a:srgbClr val="FFFFFF"/>
        </a:solidFill>
        <a:ln>
          <a:noFill/>
        </a:ln>
        <a:effectLst/>
      </c:spPr>
    </c:plotArea>
    <c:plotVisOnly val="1"/>
    <c:dispBlanksAs val="span"/>
    <c:showDLblsOverMax val="1"/>
  </c:chart>
  <c:spPr>
    <a:solidFill>
      <a:srgbClr val="FFFFFF"/>
    </a:solidFill>
    <a:ln>
      <a:noFill/>
    </a:ln>
    <a:effectLst/>
  </c:sp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Personnel</c:v>
                </c:pt>
              </c:strCache>
            </c:strRef>
          </c:tx>
          <c:spPr>
            <a:solidFill>
              <a:srgbClr val="473B70"/>
            </a:solidFill>
            <a:effectLst/>
          </c:spPr>
          <c:invertIfNegative val="0"/>
          <c:dLbls>
            <c:dLbl>
              <c:idx val="0"/>
              <c:tx>
                <c:rich>
                  <a:bodyPr/>
                  <a:lstStyle/>
                  <a:p>
                    <a:r>
                      <a:rPr lang="en-US" sz="900" b="1">
                        <a:latin typeface="Open Sans"/>
                      </a:rPr>
                      <a:t>24%</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05D-448C-9209-0647B9348130}"/>
                </c:ext>
              </c:extLst>
            </c:dLbl>
            <c:dLbl>
              <c:idx val="1"/>
              <c:tx>
                <c:rich>
                  <a:bodyPr/>
                  <a:lstStyle/>
                  <a:p>
                    <a:r>
                      <a:rPr lang="en-US" sz="900" b="1">
                        <a:latin typeface="Open Sans"/>
                      </a:rPr>
                      <a:t>18%</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05D-448C-9209-0647B9348130}"/>
                </c:ext>
              </c:extLst>
            </c:dLbl>
            <c:dLbl>
              <c:idx val="2"/>
              <c:tx>
                <c:rich>
                  <a:bodyPr/>
                  <a:lstStyle/>
                  <a:p>
                    <a:r>
                      <a:rPr lang="en-US" sz="900" b="1">
                        <a:latin typeface="Open Sans"/>
                      </a:rPr>
                      <a:t>15%</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05D-448C-9209-0647B9348130}"/>
                </c:ext>
              </c:extLst>
            </c:dLbl>
            <c:dLbl>
              <c:idx val="3"/>
              <c:tx>
                <c:rich>
                  <a:bodyPr/>
                  <a:lstStyle/>
                  <a:p>
                    <a:r>
                      <a:rPr lang="en-US" sz="900" b="1">
                        <a:latin typeface="Open Sans"/>
                      </a:rPr>
                      <a:t>11%</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05D-448C-9209-0647B9348130}"/>
                </c:ext>
              </c:extLst>
            </c:dLbl>
            <c:dLbl>
              <c:idx val="4"/>
              <c:tx>
                <c:rich>
                  <a:bodyPr/>
                  <a:lstStyle/>
                  <a:p>
                    <a:r>
                      <a:rPr lang="en-US" sz="900" b="1">
                        <a:latin typeface="Open Sans"/>
                      </a:rPr>
                      <a:t>8%</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05D-448C-9209-0647B9348130}"/>
                </c:ext>
              </c:extLst>
            </c:dLbl>
            <c:dLbl>
              <c:idx val="5"/>
              <c:tx>
                <c:rich>
                  <a:bodyPr/>
                  <a:lstStyle/>
                  <a:p>
                    <a:r>
                      <a:rPr lang="en-US" sz="900" b="1">
                        <a:latin typeface="Open Sans"/>
                      </a:rPr>
                      <a:t>8%</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05D-448C-9209-0647B9348130}"/>
                </c:ext>
              </c:extLst>
            </c:dLbl>
            <c:dLbl>
              <c:idx val="6"/>
              <c:tx>
                <c:rich>
                  <a:bodyPr/>
                  <a:lstStyle/>
                  <a:p>
                    <a:r>
                      <a:rPr lang="en-US" sz="900" b="1">
                        <a:latin typeface="Open Sans"/>
                      </a:rPr>
                      <a:t>5%</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05D-448C-9209-0647B9348130}"/>
                </c:ext>
              </c:extLst>
            </c:dLbl>
            <c:dLbl>
              <c:idx val="7"/>
              <c:tx>
                <c:rich>
                  <a:bodyPr/>
                  <a:lstStyle/>
                  <a:p>
                    <a:r>
                      <a:rPr lang="en-US" sz="900" b="1">
                        <a:latin typeface="Open Sans"/>
                      </a:rPr>
                      <a:t>4%</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05D-448C-9209-0647B9348130}"/>
                </c:ext>
              </c:extLst>
            </c:dLbl>
            <c:dLbl>
              <c:idx val="8"/>
              <c:tx>
                <c:rich>
                  <a:bodyPr/>
                  <a:lstStyle/>
                  <a:p>
                    <a:r>
                      <a:rPr lang="en-US" sz="900" b="1">
                        <a:latin typeface="Open Sans"/>
                      </a:rPr>
                      <a:t>3%</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05D-448C-9209-0647B9348130}"/>
                </c:ext>
              </c:extLst>
            </c:dLbl>
            <c:dLbl>
              <c:idx val="9"/>
              <c:tx>
                <c:rich>
                  <a:bodyPr/>
                  <a:lstStyle/>
                  <a:p>
                    <a:r>
                      <a:rPr lang="en-US" sz="900" b="1">
                        <a:latin typeface="Open Sans"/>
                      </a:rPr>
                      <a:t>2%</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05D-448C-9209-0647B9348130}"/>
                </c:ext>
              </c:extLst>
            </c:dLbl>
            <c:dLbl>
              <c:idx val="10"/>
              <c:tx>
                <c:rich>
                  <a:bodyPr/>
                  <a:lstStyle/>
                  <a:p>
                    <a:r>
                      <a:rPr lang="en-US" sz="900" b="1">
                        <a:latin typeface="Open Sans"/>
                      </a:rPr>
                      <a:t>1%</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D05D-448C-9209-0647B9348130}"/>
                </c:ext>
              </c:extLst>
            </c:dLbl>
            <c:dLbl>
              <c:idx val="11"/>
              <c:tx>
                <c:rich>
                  <a:bodyPr/>
                  <a:lstStyle/>
                  <a:p>
                    <a:r>
                      <a:rPr lang="en-US" sz="900" b="1">
                        <a:latin typeface="Open Sans"/>
                      </a:rPr>
                      <a:t>1%</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D05D-448C-9209-0647B9348130}"/>
                </c:ext>
              </c:extLst>
            </c:dLbl>
            <c:dLbl>
              <c:idx val="12"/>
              <c:tx>
                <c:rich>
                  <a:bodyPr/>
                  <a:lstStyle/>
                  <a:p>
                    <a:r>
                      <a:rPr lang="en-US" sz="900" b="1">
                        <a:latin typeface="Open Sans"/>
                      </a:rPr>
                      <a:t>0%</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D05D-448C-9209-0647B934813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Sheet1!$A$2:$A$14</c:f>
              <c:strCache>
                <c:ptCount val="13"/>
                <c:pt idx="0">
                  <c:v>Electrical, Elec. &amp; Comms</c:v>
                </c:pt>
                <c:pt idx="1">
                  <c:v>Computer Science</c:v>
                </c:pt>
                <c:pt idx="2">
                  <c:v>Mechanical Engineering</c:v>
                </c:pt>
                <c:pt idx="3">
                  <c:v>Other</c:v>
                </c:pt>
                <c:pt idx="4">
                  <c:v>Other Engineering</c:v>
                </c:pt>
                <c:pt idx="5">
                  <c:v>Math &amp; Physical Sciences</c:v>
                </c:pt>
                <c:pt idx="6">
                  <c:v>Agriculture</c:v>
                </c:pt>
                <c:pt idx="7">
                  <c:v>Civil Engineering</c:v>
                </c:pt>
                <c:pt idx="8">
                  <c:v>Social Sciences</c:v>
                </c:pt>
                <c:pt idx="9">
                  <c:v>Bioengineering &amp; Biomed.</c:v>
                </c:pt>
                <c:pt idx="10">
                  <c:v>Chemical Engineering</c:v>
                </c:pt>
                <c:pt idx="11">
                  <c:v>Education</c:v>
                </c:pt>
                <c:pt idx="12">
                  <c:v>Health</c:v>
                </c:pt>
              </c:strCache>
            </c:strRef>
          </c:cat>
          <c:val>
            <c:numRef>
              <c:f>Sheet1!$B$2:$B$14</c:f>
              <c:numCache>
                <c:formatCode>General</c:formatCode>
                <c:ptCount val="13"/>
                <c:pt idx="0">
                  <c:v>32.82</c:v>
                </c:pt>
                <c:pt idx="1">
                  <c:v>25.33</c:v>
                </c:pt>
                <c:pt idx="2">
                  <c:v>20.16</c:v>
                </c:pt>
                <c:pt idx="3">
                  <c:v>15.82</c:v>
                </c:pt>
                <c:pt idx="4">
                  <c:v>11.66</c:v>
                </c:pt>
                <c:pt idx="5">
                  <c:v>11.33</c:v>
                </c:pt>
                <c:pt idx="6">
                  <c:v>6.31</c:v>
                </c:pt>
                <c:pt idx="7">
                  <c:v>5.33</c:v>
                </c:pt>
                <c:pt idx="8">
                  <c:v>4</c:v>
                </c:pt>
                <c:pt idx="9">
                  <c:v>2.4900000000000002</c:v>
                </c:pt>
                <c:pt idx="10">
                  <c:v>1.33</c:v>
                </c:pt>
                <c:pt idx="11">
                  <c:v>1.33</c:v>
                </c:pt>
              </c:numCache>
            </c:numRef>
          </c:val>
          <c:extLst>
            <c:ext xmlns:c16="http://schemas.microsoft.com/office/drawing/2014/chart" uri="{C3380CC4-5D6E-409C-BE32-E72D297353CC}">
              <c16:uniqueId val="{0000000D-D05D-448C-9209-0647B9348130}"/>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900" b="0" i="0" u="none" strike="noStrike">
                <a:solidFill>
                  <a:srgbClr val="000000"/>
                </a:solidFill>
                <a:latin typeface="Open Sans"/>
              </a:defRPr>
            </a:pPr>
            <a:endParaRPr lang="en-US"/>
          </a:p>
        </c:txPr>
        <c:crossAx val="2094734552"/>
        <c:crosses val="autoZero"/>
        <c:auto val="1"/>
        <c:lblAlgn val="ctr"/>
        <c:lblOffset val="100"/>
        <c:noMultiLvlLbl val="1"/>
      </c:catAx>
      <c:valAx>
        <c:axId val="2094734552"/>
        <c:scaling>
          <c:orientation val="minMax"/>
        </c:scaling>
        <c:delete val="0"/>
        <c:axPos val="b"/>
        <c:majorGridlines>
          <c:spPr>
            <a:ln w="6350" cap="flat">
              <a:solidFill>
                <a:srgbClr val="E2E8F0"/>
              </a:solidFill>
              <a:prstDash val="solid"/>
              <a:round/>
            </a:ln>
          </c:spPr>
        </c:majorGridlines>
        <c:title>
          <c:tx>
            <c:rich>
              <a:bodyPr/>
              <a:lstStyle/>
              <a:p>
                <a:pPr>
                  <a:defRPr sz="900" b="0">
                    <a:solidFill>
                      <a:srgbClr val="333333"/>
                    </a:solidFill>
                    <a:latin typeface="Open Sans"/>
                  </a:defRPr>
                </a:pPr>
                <a:r>
                  <a:rPr lang="en-US" sz="900" b="0" dirty="0">
                    <a:solidFill>
                      <a:srgbClr val="333333"/>
                    </a:solidFill>
                    <a:latin typeface="Open Sans"/>
                  </a:rPr>
                  <a:t>Total Count of PIs per Discipline</a:t>
                </a:r>
              </a:p>
            </c:rich>
          </c:tx>
          <c:overlay val="0"/>
        </c:title>
        <c:numFmt formatCode="General" sourceLinked="0"/>
        <c:majorTickMark val="out"/>
        <c:minorTickMark val="none"/>
        <c:tickLblPos val="low"/>
        <c:spPr>
          <a:ln w="12700" cap="flat">
            <a:solidFill>
              <a:srgbClr val="888888"/>
            </a:solidFill>
            <a:prstDash val="solid"/>
            <a:round/>
          </a:ln>
        </c:spPr>
        <c:txPr>
          <a:bodyPr/>
          <a:lstStyle/>
          <a:p>
            <a:pPr>
              <a:defRPr sz="900" b="0" i="0" u="none" strike="noStrike">
                <a:solidFill>
                  <a:srgbClr val="000000"/>
                </a:solidFill>
                <a:latin typeface="Open Sans"/>
              </a:defRPr>
            </a:pPr>
            <a:endParaRPr lang="en-US"/>
          </a:p>
        </c:txPr>
        <c:crossAx val="2094734554"/>
        <c:crosses val="autoZero"/>
        <c:crossBetween val="between"/>
      </c:valAx>
      <c:spPr>
        <a:solidFill>
          <a:srgbClr val="FFFFFF"/>
        </a:solidFill>
        <a:ln>
          <a:noFill/>
        </a:ln>
        <a:effectLst/>
      </c:spPr>
    </c:plotArea>
    <c:plotVisOnly val="1"/>
    <c:dispBlanksAs val="span"/>
    <c:showDLblsOverMax val="1"/>
  </c:chart>
  <c:spPr>
    <a:solidFill>
      <a:srgbClr val="FFFFFF"/>
    </a:solidFill>
    <a:ln>
      <a:noFill/>
    </a:ln>
    <a:effectLst/>
  </c:sp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manualLayout>
          <c:layoutTarget val="inner"/>
          <c:xMode val="edge"/>
          <c:yMode val="edge"/>
          <c:x val="9.3801015087255815E-2"/>
          <c:y val="5.0000000000000001E-3"/>
          <c:w val="0.89516164916915808"/>
          <c:h val="0.98499999999999999"/>
        </c:manualLayout>
      </c:layout>
      <c:barChart>
        <c:barDir val="bar"/>
        <c:grouping val="clustered"/>
        <c:varyColors val="0"/>
        <c:ser>
          <c:idx val="0"/>
          <c:order val="0"/>
          <c:spPr>
            <a:solidFill>
              <a:srgbClr val="473B70"/>
            </a:solidFill>
            <a:ln>
              <a:noFill/>
            </a:ln>
          </c:spPr>
          <c:invertIfNegative val="1"/>
          <c:dLbls>
            <c:numFmt formatCode="General" sourceLinked="0"/>
            <c:spPr>
              <a:noFill/>
              <a:ln>
                <a:noFill/>
              </a:ln>
            </c:spPr>
            <c:txPr>
              <a:bodyPr/>
              <a:lstStyle/>
              <a:p>
                <a:pPr>
                  <a:defRPr lang="en-US" sz="700" b="0" dirty="0">
                    <a:solidFill>
                      <a:srgbClr val="404040"/>
                    </a:solidFill>
                    <a:latin typeface="Open Sans"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34"/>
              <c:pt idx="0">
                <c:v>United Kingdom</c:v>
              </c:pt>
              <c:pt idx="1">
                <c:v>Brazil</c:v>
              </c:pt>
              <c:pt idx="2">
                <c:v>Canada</c:v>
              </c:pt>
              <c:pt idx="3">
                <c:v>Germany</c:v>
              </c:pt>
              <c:pt idx="4">
                <c:v>New Zealand</c:v>
              </c:pt>
              <c:pt idx="5">
                <c:v>China</c:v>
              </c:pt>
              <c:pt idx="6">
                <c:v>France</c:v>
              </c:pt>
              <c:pt idx="7">
                <c:v>Ireland</c:v>
              </c:pt>
              <c:pt idx="8">
                <c:v>Japan</c:v>
              </c:pt>
              <c:pt idx="9">
                <c:v>Israel</c:v>
              </c:pt>
              <c:pt idx="10">
                <c:v>Italy</c:v>
              </c:pt>
              <c:pt idx="11">
                <c:v>South Korea</c:v>
              </c:pt>
              <c:pt idx="12">
                <c:v>Ecuador</c:v>
              </c:pt>
              <c:pt idx="13">
                <c:v>Netherlands</c:v>
              </c:pt>
              <c:pt idx="14">
                <c:v>Saudi Arabia</c:v>
              </c:pt>
              <c:pt idx="15">
                <c:v>Spain</c:v>
              </c:pt>
              <c:pt idx="16">
                <c:v>Australia</c:v>
              </c:pt>
              <c:pt idx="17">
                <c:v>Bolivia</c:v>
              </c:pt>
              <c:pt idx="18">
                <c:v>Chile</c:v>
              </c:pt>
              <c:pt idx="19">
                <c:v>Colombia</c:v>
              </c:pt>
              <c:pt idx="20">
                <c:v>Denmark</c:v>
              </c:pt>
              <c:pt idx="21">
                <c:v>Hong Kong</c:v>
              </c:pt>
              <c:pt idx="22">
                <c:v>Hungary</c:v>
              </c:pt>
              <c:pt idx="23">
                <c:v>India</c:v>
              </c:pt>
              <c:pt idx="24">
                <c:v>Jordan</c:v>
              </c:pt>
              <c:pt idx="25">
                <c:v>Mexico</c:v>
              </c:pt>
              <c:pt idx="26">
                <c:v>Norway</c:v>
              </c:pt>
              <c:pt idx="27">
                <c:v>Portugal</c:v>
              </c:pt>
              <c:pt idx="28">
                <c:v>Qatar</c:v>
              </c:pt>
              <c:pt idx="29">
                <c:v>Singapore</c:v>
              </c:pt>
              <c:pt idx="30">
                <c:v>South Africa</c:v>
              </c:pt>
              <c:pt idx="31">
                <c:v>Sweden</c:v>
              </c:pt>
              <c:pt idx="32">
                <c:v>Switzerland</c:v>
              </c:pt>
              <c:pt idx="33">
                <c:v>United Arab Emirates</c:v>
              </c:pt>
            </c:strLit>
          </c:cat>
          <c:val>
            <c:numLit>
              <c:formatCode>General</c:formatCode>
              <c:ptCount val="34"/>
              <c:pt idx="0">
                <c:v>12</c:v>
              </c:pt>
              <c:pt idx="1">
                <c:v>10</c:v>
              </c:pt>
              <c:pt idx="2">
                <c:v>10</c:v>
              </c:pt>
              <c:pt idx="3">
                <c:v>7</c:v>
              </c:pt>
              <c:pt idx="4">
                <c:v>7</c:v>
              </c:pt>
              <c:pt idx="5">
                <c:v>5</c:v>
              </c:pt>
              <c:pt idx="6">
                <c:v>5</c:v>
              </c:pt>
              <c:pt idx="7">
                <c:v>5</c:v>
              </c:pt>
              <c:pt idx="8">
                <c:v>5</c:v>
              </c:pt>
              <c:pt idx="9">
                <c:v>3</c:v>
              </c:pt>
              <c:pt idx="10">
                <c:v>3</c:v>
              </c:pt>
              <c:pt idx="11">
                <c:v>3</c:v>
              </c:pt>
              <c:pt idx="12">
                <c:v>2</c:v>
              </c:pt>
              <c:pt idx="13">
                <c:v>2</c:v>
              </c:pt>
              <c:pt idx="14">
                <c:v>2</c:v>
              </c:pt>
              <c:pt idx="15">
                <c:v>2</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numLit>
          </c:val>
          <c:extLst>
            <c:ext xmlns:c14="http://schemas.microsoft.com/office/drawing/2007/8/2/chart" uri="{6F2FDCE9-48DA-4B69-8628-5D25D57E5C99}">
              <c14:invertSolidFillFmt>
                <c14:spPr xmlns:c14="http://schemas.microsoft.com/office/drawing/2007/8/2/chart">
                  <a:solidFill>
                    <a:srgbClr val="473B70"/>
                  </a:solidFill>
                  <a:ln>
                    <a:noFill/>
                  </a:ln>
                </c14:spPr>
              </c14:invertSolidFillFmt>
            </c:ext>
            <c:ext xmlns:c16="http://schemas.microsoft.com/office/drawing/2014/chart" uri="{C3380CC4-5D6E-409C-BE32-E72D297353CC}">
              <c16:uniqueId val="{00000000-5E9A-4945-8220-8DF1B21CA9B0}"/>
            </c:ext>
          </c:extLst>
        </c:ser>
        <c:dLbls>
          <c:showLegendKey val="0"/>
          <c:showVal val="0"/>
          <c:showCatName val="0"/>
          <c:showSerName val="0"/>
          <c:showPercent val="0"/>
          <c:showBubbleSize val="0"/>
        </c:dLbls>
        <c:gapWidth val="150"/>
        <c:axId val="1"/>
        <c:axId val="2"/>
      </c:barChart>
      <c:catAx>
        <c:axId val="1"/>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800" b="0" i="0" u="none" strike="noStrike">
                <a:solidFill>
                  <a:srgbClr val="000000"/>
                </a:solidFill>
                <a:latin typeface="Open Sans"/>
              </a:defRPr>
            </a:pPr>
            <a:endParaRPr lang="en-US"/>
          </a:p>
        </c:txPr>
        <c:crossAx val="2"/>
        <c:crosses val="autoZero"/>
        <c:auto val="1"/>
        <c:lblAlgn val="ctr"/>
        <c:lblOffset val="100"/>
        <c:noMultiLvlLbl val="1"/>
      </c:catAx>
      <c:valAx>
        <c:axId val="2"/>
        <c:scaling>
          <c:orientation val="minMax"/>
        </c:scaling>
        <c:delete val="0"/>
        <c:axPos val="b"/>
        <c:majorGridlines>
          <c:spPr>
            <a:ln w="6350" cap="flat">
              <a:solidFill>
                <a:srgbClr val="E2E8F0"/>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900" b="0" i="0" u="none" strike="noStrike">
                <a:solidFill>
                  <a:srgbClr val="000000"/>
                </a:solidFill>
                <a:latin typeface="Open Sans"/>
              </a:defRPr>
            </a:pPr>
            <a:endParaRPr lang="en-US"/>
          </a:p>
        </c:txPr>
        <c:crossAx val="1"/>
        <c:crosses val="autoZero"/>
        <c:crossBetween val="between"/>
      </c:valAx>
    </c:plotArea>
    <c:plotVisOnly val="1"/>
    <c:dispBlanksAs val="gap"/>
    <c:showDLblsOverMax val="1"/>
  </c:chart>
  <c:spPr>
    <a:noFill/>
    <a:ln>
      <a:noFill/>
    </a:ln>
  </c:sp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18226272063214322"/>
          <c:y val="7.0505287896592245E-2"/>
          <c:w val="0.78560544515268926"/>
          <c:h val="0.75094007050528788"/>
        </c:manualLayout>
      </c:layout>
      <c:barChart>
        <c:barDir val="bar"/>
        <c:grouping val="clustered"/>
        <c:varyColors val="0"/>
        <c:ser>
          <c:idx val="0"/>
          <c:order val="0"/>
          <c:tx>
            <c:strRef>
              <c:f>Sheet1!$B$1</c:f>
              <c:strCache>
                <c:ptCount val="1"/>
                <c:pt idx="0">
                  <c:v>Participants</c:v>
                </c:pt>
              </c:strCache>
            </c:strRef>
          </c:tx>
          <c:spPr>
            <a:solidFill>
              <a:srgbClr val="005699"/>
            </a:solidFill>
            <a:effectLst/>
          </c:spPr>
          <c:invertIfNegative val="0"/>
          <c:dPt>
            <c:idx val="0"/>
            <c:invertIfNegative val="0"/>
            <c:bubble3D val="0"/>
            <c:extLst>
              <c:ext xmlns:c16="http://schemas.microsoft.com/office/drawing/2014/chart" uri="{C3380CC4-5D6E-409C-BE32-E72D297353CC}">
                <c16:uniqueId val="{00000001-875D-4145-8CF0-E49B3FC2893C}"/>
              </c:ext>
            </c:extLst>
          </c:dPt>
          <c:dPt>
            <c:idx val="1"/>
            <c:invertIfNegative val="0"/>
            <c:bubble3D val="0"/>
            <c:spPr>
              <a:solidFill>
                <a:srgbClr val="4A90BF"/>
              </a:solidFill>
              <a:effectLst/>
            </c:spPr>
            <c:extLst>
              <c:ext xmlns:c16="http://schemas.microsoft.com/office/drawing/2014/chart" uri="{C3380CC4-5D6E-409C-BE32-E72D297353CC}">
                <c16:uniqueId val="{00000003-875D-4145-8CF0-E49B3FC2893C}"/>
              </c:ext>
            </c:extLst>
          </c:dPt>
          <c:dPt>
            <c:idx val="2"/>
            <c:invertIfNegative val="0"/>
            <c:bubble3D val="0"/>
            <c:spPr>
              <a:solidFill>
                <a:srgbClr val="D3B34E"/>
              </a:solidFill>
              <a:effectLst/>
            </c:spPr>
            <c:extLst>
              <c:ext xmlns:c16="http://schemas.microsoft.com/office/drawing/2014/chart" uri="{C3380CC4-5D6E-409C-BE32-E72D297353CC}">
                <c16:uniqueId val="{00000005-875D-4145-8CF0-E49B3FC2893C}"/>
              </c:ext>
            </c:extLst>
          </c:dPt>
          <c:dPt>
            <c:idx val="3"/>
            <c:invertIfNegative val="0"/>
            <c:bubble3D val="0"/>
            <c:spPr>
              <a:solidFill>
                <a:srgbClr val="A07D20"/>
              </a:solidFill>
              <a:effectLst/>
            </c:spPr>
            <c:extLst>
              <c:ext xmlns:c16="http://schemas.microsoft.com/office/drawing/2014/chart" uri="{C3380CC4-5D6E-409C-BE32-E72D297353CC}">
                <c16:uniqueId val="{00000007-875D-4145-8CF0-E49B3FC2893C}"/>
              </c:ext>
            </c:extLst>
          </c:dPt>
          <c:dLbls>
            <c:numFmt formatCode="#,##0" sourceLinked="0"/>
            <c:spPr>
              <a:noFill/>
              <a:ln>
                <a:noFill/>
              </a:ln>
              <a:effectLst/>
            </c:spPr>
            <c:txPr>
              <a:bodyPr/>
              <a:lstStyle/>
              <a:p>
                <a:pPr>
                  <a:defRPr sz="1050" b="0" i="0" u="none" strike="noStrike">
                    <a:solidFill>
                      <a:srgbClr val="000000"/>
                    </a:solidFill>
                    <a:latin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K-12 Students</c:v>
                </c:pt>
                <c:pt idx="1">
                  <c:v>K-12 Teachers</c:v>
                </c:pt>
                <c:pt idx="2">
                  <c:v>Community College Students</c:v>
                </c:pt>
                <c:pt idx="3">
                  <c:v>Community College Faculty</c:v>
                </c:pt>
              </c:strCache>
            </c:strRef>
          </c:cat>
          <c:val>
            <c:numRef>
              <c:f>Sheet1!$B$2:$B$5</c:f>
              <c:numCache>
                <c:formatCode>General</c:formatCode>
                <c:ptCount val="4"/>
                <c:pt idx="0">
                  <c:v>67765</c:v>
                </c:pt>
                <c:pt idx="1">
                  <c:v>3247</c:v>
                </c:pt>
                <c:pt idx="2">
                  <c:v>1584</c:v>
                </c:pt>
                <c:pt idx="3">
                  <c:v>92</c:v>
                </c:pt>
              </c:numCache>
            </c:numRef>
          </c:val>
          <c:extLst>
            <c:ext xmlns:c16="http://schemas.microsoft.com/office/drawing/2014/chart" uri="{C3380CC4-5D6E-409C-BE32-E72D297353CC}">
              <c16:uniqueId val="{00000008-875D-4145-8CF0-E49B3FC2893C}"/>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100" b="0" i="0" u="none" strike="noStrike">
                <a:solidFill>
                  <a:srgbClr val="333333"/>
                </a:solidFill>
                <a:latin typeface="Open Sans"/>
              </a:defRPr>
            </a:pPr>
            <a:endParaRPr lang="en-US"/>
          </a:p>
        </c:txPr>
        <c:crossAx val="2094734552"/>
        <c:crosses val="autoZero"/>
        <c:auto val="1"/>
        <c:lblAlgn val="ctr"/>
        <c:lblOffset val="100"/>
        <c:noMultiLvlLbl val="1"/>
      </c:catAx>
      <c:valAx>
        <c:axId val="2094734552"/>
        <c:scaling>
          <c:orientation val="minMax"/>
        </c:scaling>
        <c:delete val="0"/>
        <c:axPos val="b"/>
        <c:majorGridlines>
          <c:spPr>
            <a:ln w="6350" cap="flat">
              <a:solidFill>
                <a:srgbClr val="E2E8F0"/>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333333"/>
                </a:solidFill>
                <a:latin typeface="Open Sans"/>
              </a:defRPr>
            </a:pPr>
            <a:endParaRPr lang="en-US"/>
          </a:p>
        </c:txPr>
        <c:crossAx val="2094734554"/>
        <c:crosses val="autoZero"/>
        <c:crossBetween val="between"/>
      </c:valAx>
      <c:spPr>
        <a:noFill/>
        <a:ln>
          <a:noFill/>
        </a:ln>
        <a:effectLst/>
      </c:spPr>
    </c:plotArea>
    <c:plotVisOnly val="1"/>
    <c:dispBlanksAs val="span"/>
    <c:showDLblsOverMax val="1"/>
  </c:chart>
  <c:spPr>
    <a:solidFill>
      <a:srgbClr val="FFFFFF"/>
    </a:solid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manualLayout>
          <c:layoutTarget val="inner"/>
          <c:xMode val="edge"/>
          <c:yMode val="edge"/>
          <c:x val="3.1577079650757942E-2"/>
          <c:y val="4.3035993740219089E-2"/>
          <c:w val="0.9528333511882443"/>
          <c:h val="0.8810382857072443"/>
        </c:manualLayout>
      </c:layout>
      <c:barChart>
        <c:barDir val="col"/>
        <c:grouping val="clustered"/>
        <c:varyColors val="0"/>
        <c:ser>
          <c:idx val="0"/>
          <c:order val="0"/>
          <c:tx>
            <c:strRef>
              <c:f>Sheet1!$B$1</c:f>
              <c:strCache>
                <c:ptCount val="1"/>
                <c:pt idx="0">
                  <c:v>Percentage in ERCs</c:v>
                </c:pt>
              </c:strCache>
            </c:strRef>
          </c:tx>
          <c:spPr>
            <a:solidFill>
              <a:srgbClr val="7ECAD2"/>
            </a:solidFill>
            <a:effectLst/>
          </c:spPr>
          <c:invertIfNegative val="0"/>
          <c:dPt>
            <c:idx val="6"/>
            <c:invertIfNegative val="0"/>
            <c:bubble3D val="0"/>
            <c:spPr>
              <a:solidFill>
                <a:srgbClr val="FFFFFF"/>
              </a:solidFill>
              <a:ln>
                <a:noFill/>
              </a:ln>
            </c:spPr>
            <c:extLst>
              <c:ext xmlns:c16="http://schemas.microsoft.com/office/drawing/2014/chart" uri="{C3380CC4-5D6E-409C-BE32-E72D297353CC}">
                <c16:uniqueId val="{00000001-08E7-4BF5-8DCD-B53395302541}"/>
              </c:ext>
            </c:extLst>
          </c:dPt>
          <c:dPt>
            <c:idx val="13"/>
            <c:invertIfNegative val="0"/>
            <c:bubble3D val="0"/>
            <c:spPr>
              <a:solidFill>
                <a:srgbClr val="FFFFFF"/>
              </a:solidFill>
              <a:ln>
                <a:noFill/>
              </a:ln>
            </c:spPr>
            <c:extLst>
              <c:ext xmlns:c16="http://schemas.microsoft.com/office/drawing/2014/chart" uri="{C3380CC4-5D6E-409C-BE32-E72D297353CC}">
                <c16:uniqueId val="{00000003-08E7-4BF5-8DCD-B53395302541}"/>
              </c:ext>
            </c:extLst>
          </c:dPt>
          <c:dPt>
            <c:idx val="20"/>
            <c:invertIfNegative val="0"/>
            <c:bubble3D val="0"/>
            <c:spPr>
              <a:solidFill>
                <a:srgbClr val="FFFFFF"/>
              </a:solidFill>
              <a:ln>
                <a:noFill/>
              </a:ln>
            </c:spPr>
            <c:extLst>
              <c:ext xmlns:c16="http://schemas.microsoft.com/office/drawing/2014/chart" uri="{C3380CC4-5D6E-409C-BE32-E72D297353CC}">
                <c16:uniqueId val="{00000005-08E7-4BF5-8DCD-B53395302541}"/>
              </c:ext>
            </c:extLst>
          </c:dPt>
          <c:dPt>
            <c:idx val="27"/>
            <c:invertIfNegative val="0"/>
            <c:bubble3D val="0"/>
            <c:spPr>
              <a:solidFill>
                <a:srgbClr val="FFFFFF"/>
              </a:solidFill>
              <a:ln>
                <a:noFill/>
              </a:ln>
            </c:spPr>
            <c:extLst>
              <c:ext xmlns:c16="http://schemas.microsoft.com/office/drawing/2014/chart" uri="{C3380CC4-5D6E-409C-BE32-E72D297353CC}">
                <c16:uniqueId val="{00000007-08E7-4BF5-8DCD-B53395302541}"/>
              </c:ext>
            </c:extLst>
          </c:dPt>
          <c:dLbls>
            <c:delete val="1"/>
          </c:dLbls>
          <c:cat>
            <c:strRef>
              <c:f>Sheet1!$A$2:$A$35</c:f>
              <c:strCache>
                <c:ptCount val="34"/>
                <c:pt idx="0">
                  <c:v>2020</c:v>
                </c:pt>
                <c:pt idx="1">
                  <c:v>2021</c:v>
                </c:pt>
                <c:pt idx="2">
                  <c:v>2022</c:v>
                </c:pt>
                <c:pt idx="3">
                  <c:v>2023</c:v>
                </c:pt>
                <c:pt idx="4">
                  <c:v>2024</c:v>
                </c:pt>
                <c:pt idx="5">
                  <c:v>2025</c:v>
                </c:pt>
                <c:pt idx="7">
                  <c:v>2020</c:v>
                </c:pt>
                <c:pt idx="8">
                  <c:v>2021</c:v>
                </c:pt>
                <c:pt idx="9">
                  <c:v>2022</c:v>
                </c:pt>
                <c:pt idx="10">
                  <c:v>2023</c:v>
                </c:pt>
                <c:pt idx="11">
                  <c:v>2024</c:v>
                </c:pt>
                <c:pt idx="12">
                  <c:v>2025</c:v>
                </c:pt>
                <c:pt idx="14">
                  <c:v>2020</c:v>
                </c:pt>
                <c:pt idx="15">
                  <c:v>2021</c:v>
                </c:pt>
                <c:pt idx="16">
                  <c:v>2022</c:v>
                </c:pt>
                <c:pt idx="17">
                  <c:v>2023</c:v>
                </c:pt>
                <c:pt idx="18">
                  <c:v>2024</c:v>
                </c:pt>
                <c:pt idx="19">
                  <c:v>2025</c:v>
                </c:pt>
                <c:pt idx="21">
                  <c:v>2020</c:v>
                </c:pt>
                <c:pt idx="22">
                  <c:v>2021</c:v>
                </c:pt>
                <c:pt idx="23">
                  <c:v>2022</c:v>
                </c:pt>
                <c:pt idx="24">
                  <c:v>2023</c:v>
                </c:pt>
                <c:pt idx="25">
                  <c:v>2024</c:v>
                </c:pt>
                <c:pt idx="26">
                  <c:v>2025</c:v>
                </c:pt>
                <c:pt idx="28">
                  <c:v>2020</c:v>
                </c:pt>
                <c:pt idx="29">
                  <c:v>2021</c:v>
                </c:pt>
                <c:pt idx="30">
                  <c:v>2022</c:v>
                </c:pt>
                <c:pt idx="31">
                  <c:v>2023</c:v>
                </c:pt>
                <c:pt idx="32">
                  <c:v>2024</c:v>
                </c:pt>
                <c:pt idx="33">
                  <c:v>2025</c:v>
                </c:pt>
              </c:strCache>
            </c:strRef>
          </c:cat>
          <c:val>
            <c:numRef>
              <c:f>Sheet1!$B$2:$B$35</c:f>
              <c:numCache>
                <c:formatCode>General</c:formatCode>
                <c:ptCount val="34"/>
                <c:pt idx="0">
                  <c:v>26</c:v>
                </c:pt>
                <c:pt idx="1">
                  <c:v>27</c:v>
                </c:pt>
                <c:pt idx="2">
                  <c:v>26</c:v>
                </c:pt>
                <c:pt idx="3">
                  <c:v>33</c:v>
                </c:pt>
                <c:pt idx="4">
                  <c:v>32</c:v>
                </c:pt>
                <c:pt idx="5">
                  <c:v>27</c:v>
                </c:pt>
                <c:pt idx="6">
                  <c:v>0</c:v>
                </c:pt>
                <c:pt idx="7">
                  <c:v>46</c:v>
                </c:pt>
                <c:pt idx="8">
                  <c:v>34</c:v>
                </c:pt>
                <c:pt idx="9">
                  <c:v>33</c:v>
                </c:pt>
                <c:pt idx="10">
                  <c:v>29</c:v>
                </c:pt>
                <c:pt idx="11">
                  <c:v>35</c:v>
                </c:pt>
                <c:pt idx="12">
                  <c:v>32</c:v>
                </c:pt>
                <c:pt idx="13">
                  <c:v>0</c:v>
                </c:pt>
                <c:pt idx="14">
                  <c:v>39</c:v>
                </c:pt>
                <c:pt idx="15">
                  <c:v>36</c:v>
                </c:pt>
                <c:pt idx="16">
                  <c:v>37</c:v>
                </c:pt>
                <c:pt idx="17">
                  <c:v>42</c:v>
                </c:pt>
                <c:pt idx="18">
                  <c:v>42</c:v>
                </c:pt>
                <c:pt idx="19">
                  <c:v>30</c:v>
                </c:pt>
                <c:pt idx="20">
                  <c:v>0</c:v>
                </c:pt>
                <c:pt idx="21">
                  <c:v>35</c:v>
                </c:pt>
                <c:pt idx="22">
                  <c:v>32</c:v>
                </c:pt>
                <c:pt idx="23">
                  <c:v>33</c:v>
                </c:pt>
                <c:pt idx="24">
                  <c:v>28</c:v>
                </c:pt>
                <c:pt idx="25">
                  <c:v>27</c:v>
                </c:pt>
                <c:pt idx="26">
                  <c:v>28</c:v>
                </c:pt>
                <c:pt idx="27">
                  <c:v>0</c:v>
                </c:pt>
                <c:pt idx="28">
                  <c:v>53</c:v>
                </c:pt>
                <c:pt idx="29">
                  <c:v>51</c:v>
                </c:pt>
                <c:pt idx="30">
                  <c:v>50</c:v>
                </c:pt>
                <c:pt idx="31">
                  <c:v>46</c:v>
                </c:pt>
                <c:pt idx="32">
                  <c:v>47</c:v>
                </c:pt>
                <c:pt idx="33">
                  <c:v>30</c:v>
                </c:pt>
              </c:numCache>
            </c:numRef>
          </c:val>
          <c:extLst>
            <c:ext xmlns:c16="http://schemas.microsoft.com/office/drawing/2014/chart" uri="{C3380CC4-5D6E-409C-BE32-E72D297353CC}">
              <c16:uniqueId val="{00000008-08E7-4BF5-8DCD-B53395302541}"/>
            </c:ext>
          </c:extLst>
        </c:ser>
        <c:dLbls>
          <c:dLblPos val="outEnd"/>
          <c:showLegendKey val="0"/>
          <c:showVal val="1"/>
          <c:showCatName val="0"/>
          <c:showSerName val="0"/>
          <c:showPercent val="0"/>
          <c:showBubbleSize val="0"/>
        </c:dLbls>
        <c:gapWidth val="15"/>
        <c:axId val="2094734554"/>
        <c:axId val="2094734552"/>
      </c:barChart>
      <c:lineChart>
        <c:grouping val="standard"/>
        <c:varyColors val="0"/>
        <c:ser>
          <c:idx val="1"/>
          <c:order val="1"/>
          <c:tx>
            <c:strRef>
              <c:f>Sheet1!$C$1</c:f>
              <c:strCache>
                <c:ptCount val="1"/>
                <c:pt idx="0">
                  <c:v>Percentage in engineering programs (ASEE national engineering data)</c:v>
                </c:pt>
              </c:strCache>
            </c:strRef>
          </c:tx>
          <c:spPr>
            <a:ln>
              <a:noFill/>
            </a:ln>
            <a:effectLst/>
          </c:spPr>
          <c:marker>
            <c:symbol val="diamond"/>
            <c:size val="10"/>
            <c:spPr>
              <a:solidFill>
                <a:srgbClr val="E07830"/>
              </a:solidFill>
              <a:ln w="6350">
                <a:solidFill>
                  <a:srgbClr val="FFFFFF"/>
                </a:solidFill>
              </a:ln>
              <a:effectLst/>
            </c:spPr>
          </c:marker>
          <c:dPt>
            <c:idx val="6"/>
            <c:marker>
              <c:symbol val="none"/>
            </c:marker>
            <c:bubble3D val="0"/>
            <c:extLst>
              <c:ext xmlns:c16="http://schemas.microsoft.com/office/drawing/2014/chart" uri="{C3380CC4-5D6E-409C-BE32-E72D297353CC}">
                <c16:uniqueId val="{00000009-08E7-4BF5-8DCD-B53395302541}"/>
              </c:ext>
            </c:extLst>
          </c:dPt>
          <c:dPt>
            <c:idx val="7"/>
            <c:marker>
              <c:symbol val="none"/>
            </c:marker>
            <c:bubble3D val="0"/>
            <c:extLst>
              <c:ext xmlns:c16="http://schemas.microsoft.com/office/drawing/2014/chart" uri="{C3380CC4-5D6E-409C-BE32-E72D297353CC}">
                <c16:uniqueId val="{0000000D-08E7-4BF5-8DCD-B53395302541}"/>
              </c:ext>
            </c:extLst>
          </c:dPt>
          <c:dPt>
            <c:idx val="8"/>
            <c:marker>
              <c:symbol val="none"/>
            </c:marker>
            <c:bubble3D val="0"/>
            <c:extLst>
              <c:ext xmlns:c16="http://schemas.microsoft.com/office/drawing/2014/chart" uri="{C3380CC4-5D6E-409C-BE32-E72D297353CC}">
                <c16:uniqueId val="{0000000E-08E7-4BF5-8DCD-B53395302541}"/>
              </c:ext>
            </c:extLst>
          </c:dPt>
          <c:dPt>
            <c:idx val="9"/>
            <c:marker>
              <c:symbol val="none"/>
            </c:marker>
            <c:bubble3D val="0"/>
            <c:extLst>
              <c:ext xmlns:c16="http://schemas.microsoft.com/office/drawing/2014/chart" uri="{C3380CC4-5D6E-409C-BE32-E72D297353CC}">
                <c16:uniqueId val="{0000000F-08E7-4BF5-8DCD-B53395302541}"/>
              </c:ext>
            </c:extLst>
          </c:dPt>
          <c:dPt>
            <c:idx val="10"/>
            <c:marker>
              <c:symbol val="none"/>
            </c:marker>
            <c:bubble3D val="0"/>
            <c:extLst>
              <c:ext xmlns:c16="http://schemas.microsoft.com/office/drawing/2014/chart" uri="{C3380CC4-5D6E-409C-BE32-E72D297353CC}">
                <c16:uniqueId val="{00000010-08E7-4BF5-8DCD-B53395302541}"/>
              </c:ext>
            </c:extLst>
          </c:dPt>
          <c:dPt>
            <c:idx val="11"/>
            <c:marker>
              <c:symbol val="none"/>
            </c:marker>
            <c:bubble3D val="0"/>
            <c:extLst>
              <c:ext xmlns:c16="http://schemas.microsoft.com/office/drawing/2014/chart" uri="{C3380CC4-5D6E-409C-BE32-E72D297353CC}">
                <c16:uniqueId val="{00000011-08E7-4BF5-8DCD-B53395302541}"/>
              </c:ext>
            </c:extLst>
          </c:dPt>
          <c:dPt>
            <c:idx val="12"/>
            <c:marker>
              <c:symbol val="none"/>
            </c:marker>
            <c:bubble3D val="0"/>
            <c:extLst>
              <c:ext xmlns:c16="http://schemas.microsoft.com/office/drawing/2014/chart" uri="{C3380CC4-5D6E-409C-BE32-E72D297353CC}">
                <c16:uniqueId val="{00000012-08E7-4BF5-8DCD-B53395302541}"/>
              </c:ext>
            </c:extLst>
          </c:dPt>
          <c:dPt>
            <c:idx val="13"/>
            <c:marker>
              <c:symbol val="none"/>
            </c:marker>
            <c:bubble3D val="0"/>
            <c:extLst>
              <c:ext xmlns:c16="http://schemas.microsoft.com/office/drawing/2014/chart" uri="{C3380CC4-5D6E-409C-BE32-E72D297353CC}">
                <c16:uniqueId val="{0000000A-08E7-4BF5-8DCD-B53395302541}"/>
              </c:ext>
            </c:extLst>
          </c:dPt>
          <c:dPt>
            <c:idx val="20"/>
            <c:marker>
              <c:symbol val="none"/>
            </c:marker>
            <c:bubble3D val="0"/>
            <c:extLst>
              <c:ext xmlns:c16="http://schemas.microsoft.com/office/drawing/2014/chart" uri="{C3380CC4-5D6E-409C-BE32-E72D297353CC}">
                <c16:uniqueId val="{0000000B-08E7-4BF5-8DCD-B53395302541}"/>
              </c:ext>
            </c:extLst>
          </c:dPt>
          <c:dPt>
            <c:idx val="27"/>
            <c:marker>
              <c:symbol val="none"/>
            </c:marker>
            <c:bubble3D val="0"/>
            <c:extLst>
              <c:ext xmlns:c16="http://schemas.microsoft.com/office/drawing/2014/chart" uri="{C3380CC4-5D6E-409C-BE32-E72D297353CC}">
                <c16:uniqueId val="{0000000C-08E7-4BF5-8DCD-B53395302541}"/>
              </c:ext>
            </c:extLst>
          </c:dPt>
          <c:cat>
            <c:strRef>
              <c:f>Sheet1!$A$2:$A$35</c:f>
              <c:strCache>
                <c:ptCount val="34"/>
                <c:pt idx="0">
                  <c:v>2020</c:v>
                </c:pt>
                <c:pt idx="1">
                  <c:v>2021</c:v>
                </c:pt>
                <c:pt idx="2">
                  <c:v>2022</c:v>
                </c:pt>
                <c:pt idx="3">
                  <c:v>2023</c:v>
                </c:pt>
                <c:pt idx="4">
                  <c:v>2024</c:v>
                </c:pt>
                <c:pt idx="5">
                  <c:v>2025</c:v>
                </c:pt>
                <c:pt idx="7">
                  <c:v>2020</c:v>
                </c:pt>
                <c:pt idx="8">
                  <c:v>2021</c:v>
                </c:pt>
                <c:pt idx="9">
                  <c:v>2022</c:v>
                </c:pt>
                <c:pt idx="10">
                  <c:v>2023</c:v>
                </c:pt>
                <c:pt idx="11">
                  <c:v>2024</c:v>
                </c:pt>
                <c:pt idx="12">
                  <c:v>2025</c:v>
                </c:pt>
                <c:pt idx="14">
                  <c:v>2020</c:v>
                </c:pt>
                <c:pt idx="15">
                  <c:v>2021</c:v>
                </c:pt>
                <c:pt idx="16">
                  <c:v>2022</c:v>
                </c:pt>
                <c:pt idx="17">
                  <c:v>2023</c:v>
                </c:pt>
                <c:pt idx="18">
                  <c:v>2024</c:v>
                </c:pt>
                <c:pt idx="19">
                  <c:v>2025</c:v>
                </c:pt>
                <c:pt idx="21">
                  <c:v>2020</c:v>
                </c:pt>
                <c:pt idx="22">
                  <c:v>2021</c:v>
                </c:pt>
                <c:pt idx="23">
                  <c:v>2022</c:v>
                </c:pt>
                <c:pt idx="24">
                  <c:v>2023</c:v>
                </c:pt>
                <c:pt idx="25">
                  <c:v>2024</c:v>
                </c:pt>
                <c:pt idx="26">
                  <c:v>2025</c:v>
                </c:pt>
                <c:pt idx="28">
                  <c:v>2020</c:v>
                </c:pt>
                <c:pt idx="29">
                  <c:v>2021</c:v>
                </c:pt>
                <c:pt idx="30">
                  <c:v>2022</c:v>
                </c:pt>
                <c:pt idx="31">
                  <c:v>2023</c:v>
                </c:pt>
                <c:pt idx="32">
                  <c:v>2024</c:v>
                </c:pt>
                <c:pt idx="33">
                  <c:v>2025</c:v>
                </c:pt>
              </c:strCache>
            </c:strRef>
          </c:cat>
          <c:val>
            <c:numRef>
              <c:f>Sheet1!$C$2:$C$35</c:f>
              <c:numCache>
                <c:formatCode>General</c:formatCode>
                <c:ptCount val="34"/>
                <c:pt idx="0">
                  <c:v>18.5</c:v>
                </c:pt>
                <c:pt idx="1">
                  <c:v>19.2</c:v>
                </c:pt>
                <c:pt idx="2">
                  <c:v>19.5</c:v>
                </c:pt>
                <c:pt idx="3">
                  <c:v>20.100000000000001</c:v>
                </c:pt>
                <c:pt idx="4">
                  <c:v>20.7</c:v>
                </c:pt>
                <c:pt idx="5">
                  <c:v>22.3</c:v>
                </c:pt>
                <c:pt idx="14">
                  <c:v>29.4</c:v>
                </c:pt>
                <c:pt idx="15">
                  <c:v>30.6</c:v>
                </c:pt>
                <c:pt idx="16">
                  <c:v>31.5</c:v>
                </c:pt>
                <c:pt idx="17">
                  <c:v>32</c:v>
                </c:pt>
                <c:pt idx="18">
                  <c:v>32.5</c:v>
                </c:pt>
                <c:pt idx="19">
                  <c:v>31.8</c:v>
                </c:pt>
                <c:pt idx="21">
                  <c:v>25.7</c:v>
                </c:pt>
                <c:pt idx="22">
                  <c:v>27.4</c:v>
                </c:pt>
                <c:pt idx="23">
                  <c:v>28.1</c:v>
                </c:pt>
                <c:pt idx="24">
                  <c:v>27.3</c:v>
                </c:pt>
                <c:pt idx="25">
                  <c:v>27.5</c:v>
                </c:pt>
                <c:pt idx="26">
                  <c:v>26.5</c:v>
                </c:pt>
                <c:pt idx="28">
                  <c:v>23.8</c:v>
                </c:pt>
                <c:pt idx="29">
                  <c:v>24.2</c:v>
                </c:pt>
                <c:pt idx="30">
                  <c:v>24.7</c:v>
                </c:pt>
                <c:pt idx="31">
                  <c:v>25</c:v>
                </c:pt>
                <c:pt idx="32">
                  <c:v>25.5</c:v>
                </c:pt>
                <c:pt idx="33">
                  <c:v>25.6</c:v>
                </c:pt>
              </c:numCache>
            </c:numRef>
          </c:val>
          <c:smooth val="0"/>
          <c:extLst>
            <c:ext xmlns:c16="http://schemas.microsoft.com/office/drawing/2014/chart" uri="{C3380CC4-5D6E-409C-BE32-E72D297353CC}">
              <c16:uniqueId val="{00000013-08E7-4BF5-8DCD-B53395302541}"/>
            </c:ext>
          </c:extLst>
        </c:ser>
        <c:dLbls>
          <c:showLegendKey val="0"/>
          <c:showVal val="0"/>
          <c:showCatName val="0"/>
          <c:showSerName val="0"/>
          <c:showPercent val="0"/>
          <c:showBubbleSize val="0"/>
        </c:dLbls>
        <c:marker val="1"/>
        <c:smooth val="0"/>
        <c:axId val="2094734554"/>
        <c:axId val="2094734552"/>
      </c:line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750" b="0" i="0" u="none" strike="noStrike">
                <a:solidFill>
                  <a:srgbClr val="595959"/>
                </a:solidFill>
                <a:latin typeface="Open Sans" pitchFamily="34" charset="0"/>
              </a:defRPr>
            </a:pPr>
            <a:endParaRPr lang="en-US"/>
          </a:p>
        </c:txPr>
        <c:crossAx val="2094734552"/>
        <c:crosses val="autoZero"/>
        <c:auto val="1"/>
        <c:lblAlgn val="ctr"/>
        <c:lblOffset val="100"/>
        <c:noMultiLvlLbl val="1"/>
      </c:catAx>
      <c:valAx>
        <c:axId val="2094734552"/>
        <c:scaling>
          <c:orientation val="minMax"/>
          <c:max val="65"/>
          <c:min val="0"/>
        </c:scaling>
        <c:delete val="0"/>
        <c:axPos val="l"/>
        <c:majorGridlines>
          <c:spPr>
            <a:ln w="6350" cap="flat">
              <a:solidFill>
                <a:srgbClr val="DDDDDD"/>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800" b="0" i="0" u="none" strike="noStrike">
                <a:solidFill>
                  <a:srgbClr val="595959"/>
                </a:solidFill>
                <a:latin typeface="Open Sans" pitchFamily="34" charset="0"/>
              </a:defRPr>
            </a:pPr>
            <a:endParaRPr lang="en-US"/>
          </a:p>
        </c:txPr>
        <c:crossAx val="2094734554"/>
        <c:crosses val="autoZero"/>
        <c:crossBetween val="between"/>
        <c:majorUnit val="10"/>
      </c:valAx>
      <c:spPr>
        <a:solidFill>
          <a:srgbClr val="FFFFFF"/>
        </a:solidFill>
        <a:ln>
          <a:noFill/>
        </a:ln>
        <a:effectLst/>
      </c:spPr>
    </c:plotArea>
    <c:plotVisOnly val="1"/>
    <c:dispBlanksAs val="span"/>
    <c:showDLblsOverMax val="1"/>
  </c:chart>
  <c:spPr>
    <a:solidFill>
      <a:srgbClr val="FFFFFF"/>
    </a:solid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manualLayout>
          <c:layoutTarget val="inner"/>
          <c:xMode val="edge"/>
          <c:yMode val="edge"/>
          <c:x val="3.1577079650757942E-2"/>
          <c:y val="4.3035993740219089E-2"/>
          <c:w val="0.9528333511882443"/>
          <c:h val="0.8810382857072443"/>
        </c:manualLayout>
      </c:layout>
      <c:barChart>
        <c:barDir val="col"/>
        <c:grouping val="clustered"/>
        <c:varyColors val="0"/>
        <c:ser>
          <c:idx val="0"/>
          <c:order val="0"/>
          <c:tx>
            <c:strRef>
              <c:f>Sheet1!$B$1</c:f>
              <c:strCache>
                <c:ptCount val="1"/>
                <c:pt idx="0">
                  <c:v>Percentage in ERCs</c:v>
                </c:pt>
              </c:strCache>
            </c:strRef>
          </c:tx>
          <c:spPr>
            <a:solidFill>
              <a:srgbClr val="A3C5E9"/>
            </a:solidFill>
            <a:effectLst/>
          </c:spPr>
          <c:invertIfNegative val="0"/>
          <c:dPt>
            <c:idx val="6"/>
            <c:invertIfNegative val="0"/>
            <c:bubble3D val="0"/>
            <c:spPr>
              <a:solidFill>
                <a:srgbClr val="FFFFFF"/>
              </a:solidFill>
              <a:ln>
                <a:noFill/>
              </a:ln>
            </c:spPr>
            <c:extLst>
              <c:ext xmlns:c16="http://schemas.microsoft.com/office/drawing/2014/chart" uri="{C3380CC4-5D6E-409C-BE32-E72D297353CC}">
                <c16:uniqueId val="{00000001-1093-4B75-AFBC-0CE51C76DAC4}"/>
              </c:ext>
            </c:extLst>
          </c:dPt>
          <c:dPt>
            <c:idx val="13"/>
            <c:invertIfNegative val="0"/>
            <c:bubble3D val="0"/>
            <c:spPr>
              <a:solidFill>
                <a:srgbClr val="FFFFFF"/>
              </a:solidFill>
              <a:ln>
                <a:noFill/>
              </a:ln>
            </c:spPr>
            <c:extLst>
              <c:ext xmlns:c16="http://schemas.microsoft.com/office/drawing/2014/chart" uri="{C3380CC4-5D6E-409C-BE32-E72D297353CC}">
                <c16:uniqueId val="{00000003-1093-4B75-AFBC-0CE51C76DAC4}"/>
              </c:ext>
            </c:extLst>
          </c:dPt>
          <c:dPt>
            <c:idx val="20"/>
            <c:invertIfNegative val="0"/>
            <c:bubble3D val="0"/>
            <c:spPr>
              <a:solidFill>
                <a:srgbClr val="FFFFFF"/>
              </a:solidFill>
              <a:ln>
                <a:noFill/>
              </a:ln>
            </c:spPr>
            <c:extLst>
              <c:ext xmlns:c16="http://schemas.microsoft.com/office/drawing/2014/chart" uri="{C3380CC4-5D6E-409C-BE32-E72D297353CC}">
                <c16:uniqueId val="{00000005-1093-4B75-AFBC-0CE51C76DAC4}"/>
              </c:ext>
            </c:extLst>
          </c:dPt>
          <c:dPt>
            <c:idx val="27"/>
            <c:invertIfNegative val="0"/>
            <c:bubble3D val="0"/>
            <c:spPr>
              <a:solidFill>
                <a:srgbClr val="FFFFFF"/>
              </a:solidFill>
              <a:ln>
                <a:noFill/>
              </a:ln>
            </c:spPr>
            <c:extLst>
              <c:ext xmlns:c16="http://schemas.microsoft.com/office/drawing/2014/chart" uri="{C3380CC4-5D6E-409C-BE32-E72D297353CC}">
                <c16:uniqueId val="{00000007-1093-4B75-AFBC-0CE51C76DAC4}"/>
              </c:ext>
            </c:extLst>
          </c:dPt>
          <c:dLbls>
            <c:delete val="1"/>
          </c:dLbls>
          <c:cat>
            <c:strRef>
              <c:f>Sheet1!$A$2:$A$35</c:f>
              <c:strCache>
                <c:ptCount val="34"/>
                <c:pt idx="0">
                  <c:v>2020</c:v>
                </c:pt>
                <c:pt idx="1">
                  <c:v>2021</c:v>
                </c:pt>
                <c:pt idx="2">
                  <c:v>2022</c:v>
                </c:pt>
                <c:pt idx="3">
                  <c:v>2023</c:v>
                </c:pt>
                <c:pt idx="4">
                  <c:v>2024</c:v>
                </c:pt>
                <c:pt idx="5">
                  <c:v>2025</c:v>
                </c:pt>
                <c:pt idx="7">
                  <c:v>2020</c:v>
                </c:pt>
                <c:pt idx="8">
                  <c:v>2021</c:v>
                </c:pt>
                <c:pt idx="9">
                  <c:v>2022</c:v>
                </c:pt>
                <c:pt idx="10">
                  <c:v>2023</c:v>
                </c:pt>
                <c:pt idx="11">
                  <c:v>2024</c:v>
                </c:pt>
                <c:pt idx="12">
                  <c:v>2025</c:v>
                </c:pt>
                <c:pt idx="14">
                  <c:v>2020</c:v>
                </c:pt>
                <c:pt idx="15">
                  <c:v>2021</c:v>
                </c:pt>
                <c:pt idx="16">
                  <c:v>2022</c:v>
                </c:pt>
                <c:pt idx="17">
                  <c:v>2023</c:v>
                </c:pt>
                <c:pt idx="18">
                  <c:v>2024</c:v>
                </c:pt>
                <c:pt idx="19">
                  <c:v>2025</c:v>
                </c:pt>
                <c:pt idx="21">
                  <c:v>2020</c:v>
                </c:pt>
                <c:pt idx="22">
                  <c:v>2021</c:v>
                </c:pt>
                <c:pt idx="23">
                  <c:v>2022</c:v>
                </c:pt>
                <c:pt idx="24">
                  <c:v>2023</c:v>
                </c:pt>
                <c:pt idx="25">
                  <c:v>2024</c:v>
                </c:pt>
                <c:pt idx="26">
                  <c:v>2025</c:v>
                </c:pt>
                <c:pt idx="28">
                  <c:v>2020</c:v>
                </c:pt>
                <c:pt idx="29">
                  <c:v>2021</c:v>
                </c:pt>
                <c:pt idx="30">
                  <c:v>2022</c:v>
                </c:pt>
                <c:pt idx="31">
                  <c:v>2023</c:v>
                </c:pt>
                <c:pt idx="32">
                  <c:v>2024</c:v>
                </c:pt>
                <c:pt idx="33">
                  <c:v>2025</c:v>
                </c:pt>
              </c:strCache>
            </c:strRef>
          </c:cat>
          <c:val>
            <c:numRef>
              <c:f>Sheet1!$B$2:$B$35</c:f>
              <c:numCache>
                <c:formatCode>General</c:formatCode>
                <c:ptCount val="34"/>
                <c:pt idx="0">
                  <c:v>11</c:v>
                </c:pt>
                <c:pt idx="1">
                  <c:v>9</c:v>
                </c:pt>
                <c:pt idx="2">
                  <c:v>10</c:v>
                </c:pt>
                <c:pt idx="3">
                  <c:v>9</c:v>
                </c:pt>
                <c:pt idx="4">
                  <c:v>9</c:v>
                </c:pt>
                <c:pt idx="5">
                  <c:v>5</c:v>
                </c:pt>
                <c:pt idx="6">
                  <c:v>0</c:v>
                </c:pt>
                <c:pt idx="7">
                  <c:v>6</c:v>
                </c:pt>
                <c:pt idx="8">
                  <c:v>8</c:v>
                </c:pt>
                <c:pt idx="9">
                  <c:v>13</c:v>
                </c:pt>
                <c:pt idx="10">
                  <c:v>24</c:v>
                </c:pt>
                <c:pt idx="11">
                  <c:v>26</c:v>
                </c:pt>
                <c:pt idx="12">
                  <c:v>17</c:v>
                </c:pt>
                <c:pt idx="13">
                  <c:v>0</c:v>
                </c:pt>
                <c:pt idx="14">
                  <c:v>11</c:v>
                </c:pt>
                <c:pt idx="15">
                  <c:v>15</c:v>
                </c:pt>
                <c:pt idx="16">
                  <c:v>16</c:v>
                </c:pt>
                <c:pt idx="17">
                  <c:v>14</c:v>
                </c:pt>
                <c:pt idx="18">
                  <c:v>14</c:v>
                </c:pt>
                <c:pt idx="19">
                  <c:v>9</c:v>
                </c:pt>
                <c:pt idx="20">
                  <c:v>0</c:v>
                </c:pt>
                <c:pt idx="21">
                  <c:v>22</c:v>
                </c:pt>
                <c:pt idx="22">
                  <c:v>20</c:v>
                </c:pt>
                <c:pt idx="23">
                  <c:v>21</c:v>
                </c:pt>
                <c:pt idx="24">
                  <c:v>19</c:v>
                </c:pt>
                <c:pt idx="25">
                  <c:v>15</c:v>
                </c:pt>
                <c:pt idx="26">
                  <c:v>11</c:v>
                </c:pt>
                <c:pt idx="27">
                  <c:v>0</c:v>
                </c:pt>
                <c:pt idx="28">
                  <c:v>24</c:v>
                </c:pt>
                <c:pt idx="29">
                  <c:v>24</c:v>
                </c:pt>
                <c:pt idx="30">
                  <c:v>26</c:v>
                </c:pt>
                <c:pt idx="31">
                  <c:v>24</c:v>
                </c:pt>
                <c:pt idx="32">
                  <c:v>22</c:v>
                </c:pt>
                <c:pt idx="33">
                  <c:v>14</c:v>
                </c:pt>
              </c:numCache>
            </c:numRef>
          </c:val>
          <c:extLst>
            <c:ext xmlns:c16="http://schemas.microsoft.com/office/drawing/2014/chart" uri="{C3380CC4-5D6E-409C-BE32-E72D297353CC}">
              <c16:uniqueId val="{00000008-1093-4B75-AFBC-0CE51C76DAC4}"/>
            </c:ext>
          </c:extLst>
        </c:ser>
        <c:dLbls>
          <c:dLblPos val="outEnd"/>
          <c:showLegendKey val="0"/>
          <c:showVal val="1"/>
          <c:showCatName val="0"/>
          <c:showSerName val="0"/>
          <c:showPercent val="0"/>
          <c:showBubbleSize val="0"/>
        </c:dLbls>
        <c:gapWidth val="15"/>
        <c:axId val="2094734554"/>
        <c:axId val="2094734552"/>
      </c:barChart>
      <c:lineChart>
        <c:grouping val="standard"/>
        <c:varyColors val="0"/>
        <c:ser>
          <c:idx val="1"/>
          <c:order val="1"/>
          <c:tx>
            <c:strRef>
              <c:f>Sheet1!$C$1</c:f>
              <c:strCache>
                <c:ptCount val="1"/>
                <c:pt idx="0">
                  <c:v>Percentage in engineering programs (ASEE national engineering data)</c:v>
                </c:pt>
              </c:strCache>
            </c:strRef>
          </c:tx>
          <c:spPr>
            <a:ln>
              <a:noFill/>
            </a:ln>
            <a:effectLst/>
          </c:spPr>
          <c:marker>
            <c:symbol val="diamond"/>
            <c:size val="10"/>
            <c:spPr>
              <a:solidFill>
                <a:srgbClr val="E07830"/>
              </a:solidFill>
              <a:ln w="6350" cap="flat">
                <a:solidFill>
                  <a:srgbClr val="FFFFFF"/>
                </a:solidFill>
                <a:prstDash val="solid"/>
                <a:round/>
              </a:ln>
              <a:effectLst/>
            </c:spPr>
          </c:marker>
          <c:dPt>
            <c:idx val="6"/>
            <c:marker>
              <c:spPr>
                <a:solidFill>
                  <a:srgbClr val="E07830"/>
                </a:solidFill>
                <a:ln w="6350">
                  <a:solidFill>
                    <a:srgbClr val="FFFFFF"/>
                  </a:solidFill>
                </a:ln>
              </c:spPr>
            </c:marker>
            <c:bubble3D val="0"/>
            <c:extLst>
              <c:ext xmlns:c16="http://schemas.microsoft.com/office/drawing/2014/chart" uri="{C3380CC4-5D6E-409C-BE32-E72D297353CC}">
                <c16:uniqueId val="{00000009-1093-4B75-AFBC-0CE51C76DAC4}"/>
              </c:ext>
            </c:extLst>
          </c:dPt>
          <c:dPt>
            <c:idx val="7"/>
            <c:marker>
              <c:spPr>
                <a:solidFill>
                  <a:srgbClr val="E07830"/>
                </a:solidFill>
                <a:ln w="6350">
                  <a:solidFill>
                    <a:srgbClr val="FFFFFF"/>
                  </a:solidFill>
                </a:ln>
              </c:spPr>
            </c:marker>
            <c:bubble3D val="0"/>
            <c:extLst>
              <c:ext xmlns:c16="http://schemas.microsoft.com/office/drawing/2014/chart" uri="{C3380CC4-5D6E-409C-BE32-E72D297353CC}">
                <c16:uniqueId val="{0000000D-1093-4B75-AFBC-0CE51C76DAC4}"/>
              </c:ext>
            </c:extLst>
          </c:dPt>
          <c:dPt>
            <c:idx val="8"/>
            <c:marker>
              <c:spPr>
                <a:solidFill>
                  <a:srgbClr val="E07830"/>
                </a:solidFill>
                <a:ln w="6350">
                  <a:solidFill>
                    <a:srgbClr val="FFFFFF"/>
                  </a:solidFill>
                </a:ln>
              </c:spPr>
            </c:marker>
            <c:bubble3D val="0"/>
            <c:extLst>
              <c:ext xmlns:c16="http://schemas.microsoft.com/office/drawing/2014/chart" uri="{C3380CC4-5D6E-409C-BE32-E72D297353CC}">
                <c16:uniqueId val="{0000000E-1093-4B75-AFBC-0CE51C76DAC4}"/>
              </c:ext>
            </c:extLst>
          </c:dPt>
          <c:dPt>
            <c:idx val="9"/>
            <c:marker>
              <c:spPr>
                <a:solidFill>
                  <a:srgbClr val="E07830"/>
                </a:solidFill>
                <a:ln w="6350">
                  <a:solidFill>
                    <a:srgbClr val="FFFFFF"/>
                  </a:solidFill>
                </a:ln>
              </c:spPr>
            </c:marker>
            <c:bubble3D val="0"/>
            <c:extLst>
              <c:ext xmlns:c16="http://schemas.microsoft.com/office/drawing/2014/chart" uri="{C3380CC4-5D6E-409C-BE32-E72D297353CC}">
                <c16:uniqueId val="{0000000F-1093-4B75-AFBC-0CE51C76DAC4}"/>
              </c:ext>
            </c:extLst>
          </c:dPt>
          <c:dPt>
            <c:idx val="10"/>
            <c:marker>
              <c:spPr>
                <a:solidFill>
                  <a:srgbClr val="E07830"/>
                </a:solidFill>
                <a:ln w="6350">
                  <a:solidFill>
                    <a:srgbClr val="FFFFFF"/>
                  </a:solidFill>
                </a:ln>
              </c:spPr>
            </c:marker>
            <c:bubble3D val="0"/>
            <c:extLst>
              <c:ext xmlns:c16="http://schemas.microsoft.com/office/drawing/2014/chart" uri="{C3380CC4-5D6E-409C-BE32-E72D297353CC}">
                <c16:uniqueId val="{00000010-1093-4B75-AFBC-0CE51C76DAC4}"/>
              </c:ext>
            </c:extLst>
          </c:dPt>
          <c:dPt>
            <c:idx val="11"/>
            <c:marker>
              <c:spPr>
                <a:solidFill>
                  <a:srgbClr val="E07830"/>
                </a:solidFill>
                <a:ln w="6350">
                  <a:solidFill>
                    <a:srgbClr val="FFFFFF"/>
                  </a:solidFill>
                </a:ln>
              </c:spPr>
            </c:marker>
            <c:bubble3D val="0"/>
            <c:extLst>
              <c:ext xmlns:c16="http://schemas.microsoft.com/office/drawing/2014/chart" uri="{C3380CC4-5D6E-409C-BE32-E72D297353CC}">
                <c16:uniqueId val="{00000011-1093-4B75-AFBC-0CE51C76DAC4}"/>
              </c:ext>
            </c:extLst>
          </c:dPt>
          <c:dPt>
            <c:idx val="12"/>
            <c:marker>
              <c:spPr>
                <a:solidFill>
                  <a:srgbClr val="E07830"/>
                </a:solidFill>
                <a:ln w="6350">
                  <a:solidFill>
                    <a:srgbClr val="FFFFFF"/>
                  </a:solidFill>
                </a:ln>
              </c:spPr>
            </c:marker>
            <c:bubble3D val="0"/>
            <c:extLst>
              <c:ext xmlns:c16="http://schemas.microsoft.com/office/drawing/2014/chart" uri="{C3380CC4-5D6E-409C-BE32-E72D297353CC}">
                <c16:uniqueId val="{00000012-1093-4B75-AFBC-0CE51C76DAC4}"/>
              </c:ext>
            </c:extLst>
          </c:dPt>
          <c:dPt>
            <c:idx val="13"/>
            <c:marker>
              <c:spPr>
                <a:solidFill>
                  <a:srgbClr val="E07830"/>
                </a:solidFill>
                <a:ln w="6350">
                  <a:solidFill>
                    <a:srgbClr val="FFFFFF"/>
                  </a:solidFill>
                </a:ln>
              </c:spPr>
            </c:marker>
            <c:bubble3D val="0"/>
            <c:extLst>
              <c:ext xmlns:c16="http://schemas.microsoft.com/office/drawing/2014/chart" uri="{C3380CC4-5D6E-409C-BE32-E72D297353CC}">
                <c16:uniqueId val="{0000000A-1093-4B75-AFBC-0CE51C76DAC4}"/>
              </c:ext>
            </c:extLst>
          </c:dPt>
          <c:dPt>
            <c:idx val="20"/>
            <c:marker>
              <c:spPr>
                <a:solidFill>
                  <a:srgbClr val="E07830"/>
                </a:solidFill>
                <a:ln w="6350">
                  <a:solidFill>
                    <a:srgbClr val="FFFFFF"/>
                  </a:solidFill>
                </a:ln>
              </c:spPr>
            </c:marker>
            <c:bubble3D val="0"/>
            <c:extLst>
              <c:ext xmlns:c16="http://schemas.microsoft.com/office/drawing/2014/chart" uri="{C3380CC4-5D6E-409C-BE32-E72D297353CC}">
                <c16:uniqueId val="{0000000B-1093-4B75-AFBC-0CE51C76DAC4}"/>
              </c:ext>
            </c:extLst>
          </c:dPt>
          <c:dPt>
            <c:idx val="27"/>
            <c:marker>
              <c:spPr>
                <a:solidFill>
                  <a:srgbClr val="E07830"/>
                </a:solidFill>
                <a:ln w="6350">
                  <a:solidFill>
                    <a:srgbClr val="FFFFFF"/>
                  </a:solidFill>
                </a:ln>
              </c:spPr>
            </c:marker>
            <c:bubble3D val="0"/>
            <c:extLst>
              <c:ext xmlns:c16="http://schemas.microsoft.com/office/drawing/2014/chart" uri="{C3380CC4-5D6E-409C-BE32-E72D297353CC}">
                <c16:uniqueId val="{0000000C-1093-4B75-AFBC-0CE51C76DAC4}"/>
              </c:ext>
            </c:extLst>
          </c:dPt>
          <c:cat>
            <c:strRef>
              <c:f>Sheet1!$A$2:$A$35</c:f>
              <c:strCache>
                <c:ptCount val="34"/>
                <c:pt idx="0">
                  <c:v>2020</c:v>
                </c:pt>
                <c:pt idx="1">
                  <c:v>2021</c:v>
                </c:pt>
                <c:pt idx="2">
                  <c:v>2022</c:v>
                </c:pt>
                <c:pt idx="3">
                  <c:v>2023</c:v>
                </c:pt>
                <c:pt idx="4">
                  <c:v>2024</c:v>
                </c:pt>
                <c:pt idx="5">
                  <c:v>2025</c:v>
                </c:pt>
                <c:pt idx="7">
                  <c:v>2020</c:v>
                </c:pt>
                <c:pt idx="8">
                  <c:v>2021</c:v>
                </c:pt>
                <c:pt idx="9">
                  <c:v>2022</c:v>
                </c:pt>
                <c:pt idx="10">
                  <c:v>2023</c:v>
                </c:pt>
                <c:pt idx="11">
                  <c:v>2024</c:v>
                </c:pt>
                <c:pt idx="12">
                  <c:v>2025</c:v>
                </c:pt>
                <c:pt idx="14">
                  <c:v>2020</c:v>
                </c:pt>
                <c:pt idx="15">
                  <c:v>2021</c:v>
                </c:pt>
                <c:pt idx="16">
                  <c:v>2022</c:v>
                </c:pt>
                <c:pt idx="17">
                  <c:v>2023</c:v>
                </c:pt>
                <c:pt idx="18">
                  <c:v>2024</c:v>
                </c:pt>
                <c:pt idx="19">
                  <c:v>2025</c:v>
                </c:pt>
                <c:pt idx="21">
                  <c:v>2020</c:v>
                </c:pt>
                <c:pt idx="22">
                  <c:v>2021</c:v>
                </c:pt>
                <c:pt idx="23">
                  <c:v>2022</c:v>
                </c:pt>
                <c:pt idx="24">
                  <c:v>2023</c:v>
                </c:pt>
                <c:pt idx="25">
                  <c:v>2024</c:v>
                </c:pt>
                <c:pt idx="26">
                  <c:v>2025</c:v>
                </c:pt>
                <c:pt idx="28">
                  <c:v>2020</c:v>
                </c:pt>
                <c:pt idx="29">
                  <c:v>2021</c:v>
                </c:pt>
                <c:pt idx="30">
                  <c:v>2022</c:v>
                </c:pt>
                <c:pt idx="31">
                  <c:v>2023</c:v>
                </c:pt>
                <c:pt idx="32">
                  <c:v>2024</c:v>
                </c:pt>
                <c:pt idx="33">
                  <c:v>2025</c:v>
                </c:pt>
              </c:strCache>
            </c:strRef>
          </c:cat>
          <c:val>
            <c:numRef>
              <c:f>Sheet1!$C$2:$C$35</c:f>
              <c:numCache>
                <c:formatCode>General</c:formatCode>
                <c:ptCount val="34"/>
                <c:pt idx="0">
                  <c:v>4.2</c:v>
                </c:pt>
                <c:pt idx="1">
                  <c:v>4.2</c:v>
                </c:pt>
                <c:pt idx="2">
                  <c:v>4.2</c:v>
                </c:pt>
                <c:pt idx="3">
                  <c:v>4.2</c:v>
                </c:pt>
                <c:pt idx="4">
                  <c:v>4.2</c:v>
                </c:pt>
                <c:pt idx="5">
                  <c:v>5.0999999999999996</c:v>
                </c:pt>
                <c:pt idx="14">
                  <c:v>9</c:v>
                </c:pt>
                <c:pt idx="15">
                  <c:v>9.1999999999999993</c:v>
                </c:pt>
                <c:pt idx="16">
                  <c:v>9.5</c:v>
                </c:pt>
                <c:pt idx="17">
                  <c:v>9.4</c:v>
                </c:pt>
                <c:pt idx="18">
                  <c:v>9.9</c:v>
                </c:pt>
                <c:pt idx="19">
                  <c:v>11.4</c:v>
                </c:pt>
                <c:pt idx="21">
                  <c:v>11.9</c:v>
                </c:pt>
                <c:pt idx="22">
                  <c:v>11.8</c:v>
                </c:pt>
                <c:pt idx="23">
                  <c:v>11.4</c:v>
                </c:pt>
                <c:pt idx="24">
                  <c:v>11.3</c:v>
                </c:pt>
                <c:pt idx="25">
                  <c:v>11.7</c:v>
                </c:pt>
                <c:pt idx="26">
                  <c:v>12.4</c:v>
                </c:pt>
                <c:pt idx="28">
                  <c:v>16.399999999999999</c:v>
                </c:pt>
                <c:pt idx="29">
                  <c:v>16.899999999999999</c:v>
                </c:pt>
                <c:pt idx="30">
                  <c:v>17.100000000000001</c:v>
                </c:pt>
                <c:pt idx="31">
                  <c:v>17.399999999999999</c:v>
                </c:pt>
                <c:pt idx="32">
                  <c:v>17.600000000000001</c:v>
                </c:pt>
                <c:pt idx="33">
                  <c:v>17.100000000000001</c:v>
                </c:pt>
              </c:numCache>
            </c:numRef>
          </c:val>
          <c:smooth val="0"/>
          <c:extLst>
            <c:ext xmlns:c16="http://schemas.microsoft.com/office/drawing/2014/chart" uri="{C3380CC4-5D6E-409C-BE32-E72D297353CC}">
              <c16:uniqueId val="{00000013-1093-4B75-AFBC-0CE51C76DAC4}"/>
            </c:ext>
          </c:extLst>
        </c:ser>
        <c:dLbls>
          <c:showLegendKey val="0"/>
          <c:showVal val="0"/>
          <c:showCatName val="0"/>
          <c:showSerName val="0"/>
          <c:showPercent val="0"/>
          <c:showBubbleSize val="0"/>
        </c:dLbls>
        <c:marker val="1"/>
        <c:smooth val="0"/>
        <c:axId val="2094734554"/>
        <c:axId val="2094734552"/>
      </c:line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750" b="0" i="0" u="none" strike="noStrike">
                <a:solidFill>
                  <a:srgbClr val="595959"/>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094734552"/>
        <c:crosses val="autoZero"/>
        <c:auto val="1"/>
        <c:lblAlgn val="ctr"/>
        <c:lblOffset val="100"/>
        <c:noMultiLvlLbl val="1"/>
      </c:catAx>
      <c:valAx>
        <c:axId val="2094734552"/>
        <c:scaling>
          <c:orientation val="minMax"/>
          <c:max val="40"/>
          <c:min val="0"/>
        </c:scaling>
        <c:delete val="0"/>
        <c:axPos val="l"/>
        <c:majorGridlines>
          <c:spPr>
            <a:ln w="6350" cap="flat">
              <a:solidFill>
                <a:srgbClr val="DDDDDD"/>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800" b="0" i="0" u="none" strike="noStrike">
                <a:solidFill>
                  <a:srgbClr val="595959"/>
                </a:solidFill>
                <a:latin typeface="Arial"/>
              </a:defRPr>
            </a:pPr>
            <a:endParaRPr lang="en-US"/>
          </a:p>
        </c:txPr>
        <c:crossAx val="2094734554"/>
        <c:crosses val="autoZero"/>
        <c:crossBetween val="between"/>
        <c:majorUnit val="10"/>
      </c:valAx>
      <c:spPr>
        <a:solidFill>
          <a:srgbClr val="FFFFFF"/>
        </a:solidFill>
        <a:ln>
          <a:noFill/>
        </a:ln>
        <a:effectLst/>
      </c:spPr>
    </c:plotArea>
    <c:plotVisOnly val="1"/>
    <c:dispBlanksAs val="span"/>
    <c:showDLblsOverMax val="1"/>
  </c:chart>
  <c:spPr>
    <a:solidFill>
      <a:srgbClr val="FFFFFF"/>
    </a:solid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manualLayout>
          <c:layoutTarget val="inner"/>
          <c:xMode val="edge"/>
          <c:yMode val="edge"/>
          <c:x val="3.1577079650757942E-2"/>
          <c:y val="4.3035993740219089E-2"/>
          <c:w val="0.9528333511882443"/>
          <c:h val="0.8810382857072443"/>
        </c:manualLayout>
      </c:layout>
      <c:barChart>
        <c:barDir val="col"/>
        <c:grouping val="clustered"/>
        <c:varyColors val="0"/>
        <c:ser>
          <c:idx val="0"/>
          <c:order val="0"/>
          <c:tx>
            <c:strRef>
              <c:f>Sheet1!$B$1</c:f>
              <c:strCache>
                <c:ptCount val="1"/>
                <c:pt idx="0">
                  <c:v>Percentage in ERCs</c:v>
                </c:pt>
              </c:strCache>
            </c:strRef>
          </c:tx>
          <c:spPr>
            <a:solidFill>
              <a:srgbClr val="CDB0EC"/>
            </a:solidFill>
            <a:effectLst/>
          </c:spPr>
          <c:invertIfNegative val="0"/>
          <c:dPt>
            <c:idx val="6"/>
            <c:invertIfNegative val="0"/>
            <c:bubble3D val="0"/>
            <c:spPr>
              <a:solidFill>
                <a:srgbClr val="FFFFFF"/>
              </a:solidFill>
              <a:ln>
                <a:noFill/>
              </a:ln>
            </c:spPr>
            <c:extLst>
              <c:ext xmlns:c16="http://schemas.microsoft.com/office/drawing/2014/chart" uri="{C3380CC4-5D6E-409C-BE32-E72D297353CC}">
                <c16:uniqueId val="{00000001-0682-41AF-89EB-504A4A9F240E}"/>
              </c:ext>
            </c:extLst>
          </c:dPt>
          <c:dPt>
            <c:idx val="13"/>
            <c:invertIfNegative val="0"/>
            <c:bubble3D val="0"/>
            <c:spPr>
              <a:solidFill>
                <a:srgbClr val="FFFFFF"/>
              </a:solidFill>
              <a:ln>
                <a:noFill/>
              </a:ln>
            </c:spPr>
            <c:extLst>
              <c:ext xmlns:c16="http://schemas.microsoft.com/office/drawing/2014/chart" uri="{C3380CC4-5D6E-409C-BE32-E72D297353CC}">
                <c16:uniqueId val="{00000003-0682-41AF-89EB-504A4A9F240E}"/>
              </c:ext>
            </c:extLst>
          </c:dPt>
          <c:dPt>
            <c:idx val="20"/>
            <c:invertIfNegative val="0"/>
            <c:bubble3D val="0"/>
            <c:spPr>
              <a:solidFill>
                <a:srgbClr val="FFFFFF"/>
              </a:solidFill>
              <a:ln>
                <a:noFill/>
              </a:ln>
            </c:spPr>
            <c:extLst>
              <c:ext xmlns:c16="http://schemas.microsoft.com/office/drawing/2014/chart" uri="{C3380CC4-5D6E-409C-BE32-E72D297353CC}">
                <c16:uniqueId val="{00000005-0682-41AF-89EB-504A4A9F240E}"/>
              </c:ext>
            </c:extLst>
          </c:dPt>
          <c:dPt>
            <c:idx val="27"/>
            <c:invertIfNegative val="0"/>
            <c:bubble3D val="0"/>
            <c:spPr>
              <a:solidFill>
                <a:srgbClr val="FFFFFF"/>
              </a:solidFill>
              <a:ln>
                <a:noFill/>
              </a:ln>
            </c:spPr>
            <c:extLst>
              <c:ext xmlns:c16="http://schemas.microsoft.com/office/drawing/2014/chart" uri="{C3380CC4-5D6E-409C-BE32-E72D297353CC}">
                <c16:uniqueId val="{00000007-0682-41AF-89EB-504A4A9F240E}"/>
              </c:ext>
            </c:extLst>
          </c:dPt>
          <c:dLbls>
            <c:delete val="1"/>
          </c:dLbls>
          <c:cat>
            <c:strRef>
              <c:f>Sheet1!$A$2:$A$35</c:f>
              <c:strCache>
                <c:ptCount val="34"/>
                <c:pt idx="0">
                  <c:v>2020</c:v>
                </c:pt>
                <c:pt idx="1">
                  <c:v>2021</c:v>
                </c:pt>
                <c:pt idx="2">
                  <c:v>2022</c:v>
                </c:pt>
                <c:pt idx="3">
                  <c:v>2023</c:v>
                </c:pt>
                <c:pt idx="4">
                  <c:v>2024</c:v>
                </c:pt>
                <c:pt idx="5">
                  <c:v>2025</c:v>
                </c:pt>
                <c:pt idx="7">
                  <c:v>2020</c:v>
                </c:pt>
                <c:pt idx="8">
                  <c:v>2021</c:v>
                </c:pt>
                <c:pt idx="9">
                  <c:v>2022</c:v>
                </c:pt>
                <c:pt idx="10">
                  <c:v>2023</c:v>
                </c:pt>
                <c:pt idx="11">
                  <c:v>2024</c:v>
                </c:pt>
                <c:pt idx="12">
                  <c:v>2025</c:v>
                </c:pt>
                <c:pt idx="14">
                  <c:v>2020</c:v>
                </c:pt>
                <c:pt idx="15">
                  <c:v>2021</c:v>
                </c:pt>
                <c:pt idx="16">
                  <c:v>2022</c:v>
                </c:pt>
                <c:pt idx="17">
                  <c:v>2023</c:v>
                </c:pt>
                <c:pt idx="18">
                  <c:v>2024</c:v>
                </c:pt>
                <c:pt idx="19">
                  <c:v>2025</c:v>
                </c:pt>
                <c:pt idx="21">
                  <c:v>2020</c:v>
                </c:pt>
                <c:pt idx="22">
                  <c:v>2021</c:v>
                </c:pt>
                <c:pt idx="23">
                  <c:v>2022</c:v>
                </c:pt>
                <c:pt idx="24">
                  <c:v>2023</c:v>
                </c:pt>
                <c:pt idx="25">
                  <c:v>2024</c:v>
                </c:pt>
                <c:pt idx="26">
                  <c:v>2025</c:v>
                </c:pt>
                <c:pt idx="28">
                  <c:v>2020</c:v>
                </c:pt>
                <c:pt idx="29">
                  <c:v>2021</c:v>
                </c:pt>
                <c:pt idx="30">
                  <c:v>2022</c:v>
                </c:pt>
                <c:pt idx="31">
                  <c:v>2023</c:v>
                </c:pt>
                <c:pt idx="32">
                  <c:v>2024</c:v>
                </c:pt>
                <c:pt idx="33">
                  <c:v>2025</c:v>
                </c:pt>
              </c:strCache>
            </c:strRef>
          </c:cat>
          <c:val>
            <c:numRef>
              <c:f>Sheet1!$B$2:$B$35</c:f>
              <c:numCache>
                <c:formatCode>General</c:formatCode>
                <c:ptCount val="34"/>
                <c:pt idx="0">
                  <c:v>6</c:v>
                </c:pt>
                <c:pt idx="1">
                  <c:v>7</c:v>
                </c:pt>
                <c:pt idx="2">
                  <c:v>7</c:v>
                </c:pt>
                <c:pt idx="3">
                  <c:v>10</c:v>
                </c:pt>
                <c:pt idx="4">
                  <c:v>8</c:v>
                </c:pt>
                <c:pt idx="5">
                  <c:v>7</c:v>
                </c:pt>
                <c:pt idx="6">
                  <c:v>0</c:v>
                </c:pt>
                <c:pt idx="7">
                  <c:v>4</c:v>
                </c:pt>
                <c:pt idx="8">
                  <c:v>6</c:v>
                </c:pt>
                <c:pt idx="9">
                  <c:v>2</c:v>
                </c:pt>
                <c:pt idx="10">
                  <c:v>2</c:v>
                </c:pt>
                <c:pt idx="11">
                  <c:v>5</c:v>
                </c:pt>
                <c:pt idx="12">
                  <c:v>2</c:v>
                </c:pt>
                <c:pt idx="13">
                  <c:v>0</c:v>
                </c:pt>
                <c:pt idx="14">
                  <c:v>9</c:v>
                </c:pt>
                <c:pt idx="15">
                  <c:v>11</c:v>
                </c:pt>
                <c:pt idx="16">
                  <c:v>11</c:v>
                </c:pt>
                <c:pt idx="17">
                  <c:v>14</c:v>
                </c:pt>
                <c:pt idx="18">
                  <c:v>13</c:v>
                </c:pt>
                <c:pt idx="19">
                  <c:v>7</c:v>
                </c:pt>
                <c:pt idx="20">
                  <c:v>0</c:v>
                </c:pt>
                <c:pt idx="21">
                  <c:v>7</c:v>
                </c:pt>
                <c:pt idx="22">
                  <c:v>6</c:v>
                </c:pt>
                <c:pt idx="23">
                  <c:v>5</c:v>
                </c:pt>
                <c:pt idx="24">
                  <c:v>14</c:v>
                </c:pt>
                <c:pt idx="25">
                  <c:v>13</c:v>
                </c:pt>
                <c:pt idx="26">
                  <c:v>8</c:v>
                </c:pt>
                <c:pt idx="27">
                  <c:v>0</c:v>
                </c:pt>
                <c:pt idx="28">
                  <c:v>17</c:v>
                </c:pt>
                <c:pt idx="29">
                  <c:v>18</c:v>
                </c:pt>
                <c:pt idx="30">
                  <c:v>16</c:v>
                </c:pt>
                <c:pt idx="31">
                  <c:v>17</c:v>
                </c:pt>
                <c:pt idx="32">
                  <c:v>18</c:v>
                </c:pt>
                <c:pt idx="33">
                  <c:v>11</c:v>
                </c:pt>
              </c:numCache>
            </c:numRef>
          </c:val>
          <c:extLst>
            <c:ext xmlns:c16="http://schemas.microsoft.com/office/drawing/2014/chart" uri="{C3380CC4-5D6E-409C-BE32-E72D297353CC}">
              <c16:uniqueId val="{00000008-0682-41AF-89EB-504A4A9F240E}"/>
            </c:ext>
          </c:extLst>
        </c:ser>
        <c:dLbls>
          <c:dLblPos val="outEnd"/>
          <c:showLegendKey val="0"/>
          <c:showVal val="1"/>
          <c:showCatName val="0"/>
          <c:showSerName val="0"/>
          <c:showPercent val="0"/>
          <c:showBubbleSize val="0"/>
        </c:dLbls>
        <c:gapWidth val="15"/>
        <c:axId val="2094734554"/>
        <c:axId val="2094734552"/>
      </c:barChart>
      <c:lineChart>
        <c:grouping val="standard"/>
        <c:varyColors val="0"/>
        <c:ser>
          <c:idx val="1"/>
          <c:order val="1"/>
          <c:tx>
            <c:strRef>
              <c:f>Sheet1!$C$1</c:f>
              <c:strCache>
                <c:ptCount val="1"/>
                <c:pt idx="0">
                  <c:v>Percentage in engineering programs (ASEE national engineering data)</c:v>
                </c:pt>
              </c:strCache>
            </c:strRef>
          </c:tx>
          <c:spPr>
            <a:ln>
              <a:noFill/>
            </a:ln>
            <a:effectLst/>
          </c:spPr>
          <c:marker>
            <c:symbol val="diamond"/>
            <c:size val="10"/>
            <c:spPr>
              <a:solidFill>
                <a:srgbClr val="E07830"/>
              </a:solidFill>
              <a:ln w="6350" cap="flat">
                <a:solidFill>
                  <a:srgbClr val="FFFFFF"/>
                </a:solidFill>
                <a:prstDash val="solid"/>
                <a:round/>
              </a:ln>
              <a:effectLst/>
            </c:spPr>
          </c:marker>
          <c:dPt>
            <c:idx val="6"/>
            <c:marker>
              <c:spPr>
                <a:solidFill>
                  <a:srgbClr val="E07830"/>
                </a:solidFill>
                <a:ln w="6350">
                  <a:solidFill>
                    <a:srgbClr val="FFFFFF"/>
                  </a:solidFill>
                </a:ln>
              </c:spPr>
            </c:marker>
            <c:bubble3D val="0"/>
            <c:extLst>
              <c:ext xmlns:c16="http://schemas.microsoft.com/office/drawing/2014/chart" uri="{C3380CC4-5D6E-409C-BE32-E72D297353CC}">
                <c16:uniqueId val="{00000009-0682-41AF-89EB-504A4A9F240E}"/>
              </c:ext>
            </c:extLst>
          </c:dPt>
          <c:dPt>
            <c:idx val="7"/>
            <c:marker>
              <c:spPr>
                <a:solidFill>
                  <a:srgbClr val="E07830"/>
                </a:solidFill>
                <a:ln w="6350">
                  <a:solidFill>
                    <a:srgbClr val="FFFFFF"/>
                  </a:solidFill>
                </a:ln>
              </c:spPr>
            </c:marker>
            <c:bubble3D val="0"/>
            <c:extLst>
              <c:ext xmlns:c16="http://schemas.microsoft.com/office/drawing/2014/chart" uri="{C3380CC4-5D6E-409C-BE32-E72D297353CC}">
                <c16:uniqueId val="{0000000D-0682-41AF-89EB-504A4A9F240E}"/>
              </c:ext>
            </c:extLst>
          </c:dPt>
          <c:dPt>
            <c:idx val="8"/>
            <c:marker>
              <c:spPr>
                <a:solidFill>
                  <a:srgbClr val="E07830"/>
                </a:solidFill>
                <a:ln w="6350">
                  <a:solidFill>
                    <a:srgbClr val="FFFFFF"/>
                  </a:solidFill>
                </a:ln>
              </c:spPr>
            </c:marker>
            <c:bubble3D val="0"/>
            <c:extLst>
              <c:ext xmlns:c16="http://schemas.microsoft.com/office/drawing/2014/chart" uri="{C3380CC4-5D6E-409C-BE32-E72D297353CC}">
                <c16:uniqueId val="{0000000E-0682-41AF-89EB-504A4A9F240E}"/>
              </c:ext>
            </c:extLst>
          </c:dPt>
          <c:dPt>
            <c:idx val="9"/>
            <c:marker>
              <c:spPr>
                <a:solidFill>
                  <a:srgbClr val="E07830"/>
                </a:solidFill>
                <a:ln w="6350">
                  <a:solidFill>
                    <a:srgbClr val="FFFFFF"/>
                  </a:solidFill>
                </a:ln>
              </c:spPr>
            </c:marker>
            <c:bubble3D val="0"/>
            <c:extLst>
              <c:ext xmlns:c16="http://schemas.microsoft.com/office/drawing/2014/chart" uri="{C3380CC4-5D6E-409C-BE32-E72D297353CC}">
                <c16:uniqueId val="{0000000F-0682-41AF-89EB-504A4A9F240E}"/>
              </c:ext>
            </c:extLst>
          </c:dPt>
          <c:dPt>
            <c:idx val="10"/>
            <c:marker>
              <c:spPr>
                <a:solidFill>
                  <a:srgbClr val="E07830"/>
                </a:solidFill>
                <a:ln w="6350">
                  <a:solidFill>
                    <a:srgbClr val="FFFFFF"/>
                  </a:solidFill>
                </a:ln>
              </c:spPr>
            </c:marker>
            <c:bubble3D val="0"/>
            <c:extLst>
              <c:ext xmlns:c16="http://schemas.microsoft.com/office/drawing/2014/chart" uri="{C3380CC4-5D6E-409C-BE32-E72D297353CC}">
                <c16:uniqueId val="{00000010-0682-41AF-89EB-504A4A9F240E}"/>
              </c:ext>
            </c:extLst>
          </c:dPt>
          <c:dPt>
            <c:idx val="11"/>
            <c:marker>
              <c:spPr>
                <a:solidFill>
                  <a:srgbClr val="E07830"/>
                </a:solidFill>
                <a:ln w="6350">
                  <a:solidFill>
                    <a:srgbClr val="FFFFFF"/>
                  </a:solidFill>
                </a:ln>
              </c:spPr>
            </c:marker>
            <c:bubble3D val="0"/>
            <c:extLst>
              <c:ext xmlns:c16="http://schemas.microsoft.com/office/drawing/2014/chart" uri="{C3380CC4-5D6E-409C-BE32-E72D297353CC}">
                <c16:uniqueId val="{00000011-0682-41AF-89EB-504A4A9F240E}"/>
              </c:ext>
            </c:extLst>
          </c:dPt>
          <c:dPt>
            <c:idx val="12"/>
            <c:marker>
              <c:spPr>
                <a:solidFill>
                  <a:srgbClr val="E07830"/>
                </a:solidFill>
                <a:ln w="6350">
                  <a:solidFill>
                    <a:srgbClr val="FFFFFF"/>
                  </a:solidFill>
                </a:ln>
              </c:spPr>
            </c:marker>
            <c:bubble3D val="0"/>
            <c:extLst>
              <c:ext xmlns:c16="http://schemas.microsoft.com/office/drawing/2014/chart" uri="{C3380CC4-5D6E-409C-BE32-E72D297353CC}">
                <c16:uniqueId val="{00000012-0682-41AF-89EB-504A4A9F240E}"/>
              </c:ext>
            </c:extLst>
          </c:dPt>
          <c:dPt>
            <c:idx val="13"/>
            <c:marker>
              <c:spPr>
                <a:solidFill>
                  <a:srgbClr val="E07830"/>
                </a:solidFill>
                <a:ln w="6350">
                  <a:solidFill>
                    <a:srgbClr val="FFFFFF"/>
                  </a:solidFill>
                </a:ln>
              </c:spPr>
            </c:marker>
            <c:bubble3D val="0"/>
            <c:extLst>
              <c:ext xmlns:c16="http://schemas.microsoft.com/office/drawing/2014/chart" uri="{C3380CC4-5D6E-409C-BE32-E72D297353CC}">
                <c16:uniqueId val="{0000000A-0682-41AF-89EB-504A4A9F240E}"/>
              </c:ext>
            </c:extLst>
          </c:dPt>
          <c:dPt>
            <c:idx val="20"/>
            <c:marker>
              <c:spPr>
                <a:solidFill>
                  <a:srgbClr val="E07830"/>
                </a:solidFill>
                <a:ln w="6350">
                  <a:solidFill>
                    <a:srgbClr val="FFFFFF"/>
                  </a:solidFill>
                </a:ln>
              </c:spPr>
            </c:marker>
            <c:bubble3D val="0"/>
            <c:extLst>
              <c:ext xmlns:c16="http://schemas.microsoft.com/office/drawing/2014/chart" uri="{C3380CC4-5D6E-409C-BE32-E72D297353CC}">
                <c16:uniqueId val="{0000000B-0682-41AF-89EB-504A4A9F240E}"/>
              </c:ext>
            </c:extLst>
          </c:dPt>
          <c:dPt>
            <c:idx val="27"/>
            <c:marker>
              <c:spPr>
                <a:solidFill>
                  <a:srgbClr val="E07830"/>
                </a:solidFill>
                <a:ln w="6350">
                  <a:solidFill>
                    <a:srgbClr val="FFFFFF"/>
                  </a:solidFill>
                </a:ln>
              </c:spPr>
            </c:marker>
            <c:bubble3D val="0"/>
            <c:extLst>
              <c:ext xmlns:c16="http://schemas.microsoft.com/office/drawing/2014/chart" uri="{C3380CC4-5D6E-409C-BE32-E72D297353CC}">
                <c16:uniqueId val="{0000000C-0682-41AF-89EB-504A4A9F240E}"/>
              </c:ext>
            </c:extLst>
          </c:dPt>
          <c:cat>
            <c:strRef>
              <c:f>Sheet1!$A$2:$A$35</c:f>
              <c:strCache>
                <c:ptCount val="34"/>
                <c:pt idx="0">
                  <c:v>2020</c:v>
                </c:pt>
                <c:pt idx="1">
                  <c:v>2021</c:v>
                </c:pt>
                <c:pt idx="2">
                  <c:v>2022</c:v>
                </c:pt>
                <c:pt idx="3">
                  <c:v>2023</c:v>
                </c:pt>
                <c:pt idx="4">
                  <c:v>2024</c:v>
                </c:pt>
                <c:pt idx="5">
                  <c:v>2025</c:v>
                </c:pt>
                <c:pt idx="7">
                  <c:v>2020</c:v>
                </c:pt>
                <c:pt idx="8">
                  <c:v>2021</c:v>
                </c:pt>
                <c:pt idx="9">
                  <c:v>2022</c:v>
                </c:pt>
                <c:pt idx="10">
                  <c:v>2023</c:v>
                </c:pt>
                <c:pt idx="11">
                  <c:v>2024</c:v>
                </c:pt>
                <c:pt idx="12">
                  <c:v>2025</c:v>
                </c:pt>
                <c:pt idx="14">
                  <c:v>2020</c:v>
                </c:pt>
                <c:pt idx="15">
                  <c:v>2021</c:v>
                </c:pt>
                <c:pt idx="16">
                  <c:v>2022</c:v>
                </c:pt>
                <c:pt idx="17">
                  <c:v>2023</c:v>
                </c:pt>
                <c:pt idx="18">
                  <c:v>2024</c:v>
                </c:pt>
                <c:pt idx="19">
                  <c:v>2025</c:v>
                </c:pt>
                <c:pt idx="21">
                  <c:v>2020</c:v>
                </c:pt>
                <c:pt idx="22">
                  <c:v>2021</c:v>
                </c:pt>
                <c:pt idx="23">
                  <c:v>2022</c:v>
                </c:pt>
                <c:pt idx="24">
                  <c:v>2023</c:v>
                </c:pt>
                <c:pt idx="25">
                  <c:v>2024</c:v>
                </c:pt>
                <c:pt idx="26">
                  <c:v>2025</c:v>
                </c:pt>
                <c:pt idx="28">
                  <c:v>2020</c:v>
                </c:pt>
                <c:pt idx="29">
                  <c:v>2021</c:v>
                </c:pt>
                <c:pt idx="30">
                  <c:v>2022</c:v>
                </c:pt>
                <c:pt idx="31">
                  <c:v>2023</c:v>
                </c:pt>
                <c:pt idx="32">
                  <c:v>2024</c:v>
                </c:pt>
                <c:pt idx="33">
                  <c:v>2025</c:v>
                </c:pt>
              </c:strCache>
            </c:strRef>
          </c:cat>
          <c:val>
            <c:numRef>
              <c:f>Sheet1!$C$2:$C$35</c:f>
              <c:numCache>
                <c:formatCode>General</c:formatCode>
                <c:ptCount val="34"/>
                <c:pt idx="0">
                  <c:v>3</c:v>
                </c:pt>
                <c:pt idx="1">
                  <c:v>3.1</c:v>
                </c:pt>
                <c:pt idx="2">
                  <c:v>3.4</c:v>
                </c:pt>
                <c:pt idx="3">
                  <c:v>3.1</c:v>
                </c:pt>
                <c:pt idx="4">
                  <c:v>3</c:v>
                </c:pt>
                <c:pt idx="5">
                  <c:v>3.9</c:v>
                </c:pt>
                <c:pt idx="14">
                  <c:v>5.5</c:v>
                </c:pt>
                <c:pt idx="15">
                  <c:v>5.9</c:v>
                </c:pt>
                <c:pt idx="16">
                  <c:v>5.8</c:v>
                </c:pt>
                <c:pt idx="17">
                  <c:v>5.6</c:v>
                </c:pt>
                <c:pt idx="18">
                  <c:v>5.6</c:v>
                </c:pt>
                <c:pt idx="19">
                  <c:v>6.8</c:v>
                </c:pt>
                <c:pt idx="21">
                  <c:v>6.1</c:v>
                </c:pt>
                <c:pt idx="22">
                  <c:v>6.1</c:v>
                </c:pt>
                <c:pt idx="23">
                  <c:v>5.8</c:v>
                </c:pt>
                <c:pt idx="24">
                  <c:v>5.5</c:v>
                </c:pt>
                <c:pt idx="25">
                  <c:v>5.8</c:v>
                </c:pt>
                <c:pt idx="26">
                  <c:v>6</c:v>
                </c:pt>
                <c:pt idx="28">
                  <c:v>5.9</c:v>
                </c:pt>
                <c:pt idx="29">
                  <c:v>6.1</c:v>
                </c:pt>
                <c:pt idx="30">
                  <c:v>6.1</c:v>
                </c:pt>
                <c:pt idx="31">
                  <c:v>6.3</c:v>
                </c:pt>
                <c:pt idx="32">
                  <c:v>5.8</c:v>
                </c:pt>
                <c:pt idx="33">
                  <c:v>7</c:v>
                </c:pt>
              </c:numCache>
            </c:numRef>
          </c:val>
          <c:smooth val="0"/>
          <c:extLst>
            <c:ext xmlns:c16="http://schemas.microsoft.com/office/drawing/2014/chart" uri="{C3380CC4-5D6E-409C-BE32-E72D297353CC}">
              <c16:uniqueId val="{00000013-0682-41AF-89EB-504A4A9F240E}"/>
            </c:ext>
          </c:extLst>
        </c:ser>
        <c:dLbls>
          <c:showLegendKey val="0"/>
          <c:showVal val="0"/>
          <c:showCatName val="0"/>
          <c:showSerName val="0"/>
          <c:showPercent val="0"/>
          <c:showBubbleSize val="0"/>
        </c:dLbls>
        <c:marker val="1"/>
        <c:smooth val="0"/>
        <c:axId val="2094734554"/>
        <c:axId val="2094734552"/>
      </c:line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750" b="0" i="0" u="none" strike="noStrike">
                <a:solidFill>
                  <a:srgbClr val="595959"/>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094734552"/>
        <c:crosses val="autoZero"/>
        <c:auto val="1"/>
        <c:lblAlgn val="ctr"/>
        <c:lblOffset val="100"/>
        <c:noMultiLvlLbl val="1"/>
      </c:catAx>
      <c:valAx>
        <c:axId val="2094734552"/>
        <c:scaling>
          <c:orientation val="minMax"/>
          <c:max val="30"/>
          <c:min val="0"/>
        </c:scaling>
        <c:delete val="0"/>
        <c:axPos val="l"/>
        <c:majorGridlines>
          <c:spPr>
            <a:ln w="6350" cap="flat">
              <a:solidFill>
                <a:srgbClr val="DDDDDD"/>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800" b="0" i="0" u="none" strike="noStrike">
                <a:solidFill>
                  <a:srgbClr val="595959"/>
                </a:solidFill>
                <a:latin typeface="Arial"/>
              </a:defRPr>
            </a:pPr>
            <a:endParaRPr lang="en-US"/>
          </a:p>
        </c:txPr>
        <c:crossAx val="2094734554"/>
        <c:crosses val="autoZero"/>
        <c:crossBetween val="between"/>
        <c:majorUnit val="10"/>
      </c:valAx>
      <c:spPr>
        <a:solidFill>
          <a:srgbClr val="FFFFFF"/>
        </a:solidFill>
        <a:ln>
          <a:noFill/>
        </a:ln>
        <a:effectLst/>
      </c:spPr>
    </c:plotArea>
    <c:plotVisOnly val="1"/>
    <c:dispBlanksAs val="span"/>
    <c:showDLblsOverMax val="1"/>
  </c:chart>
  <c:spPr>
    <a:solidFill>
      <a:srgbClr val="FFFFFF"/>
    </a:solid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manualLayout>
          <c:layoutTarget val="inner"/>
          <c:xMode val="edge"/>
          <c:yMode val="edge"/>
          <c:x val="3.1577079650757942E-2"/>
          <c:y val="4.3035993740219089E-2"/>
          <c:w val="0.9528333511882443"/>
          <c:h val="0.8810382857072443"/>
        </c:manualLayout>
      </c:layout>
      <c:barChart>
        <c:barDir val="col"/>
        <c:grouping val="clustered"/>
        <c:varyColors val="0"/>
        <c:ser>
          <c:idx val="0"/>
          <c:order val="0"/>
          <c:tx>
            <c:strRef>
              <c:f>Sheet1!$B$1</c:f>
              <c:strCache>
                <c:ptCount val="1"/>
                <c:pt idx="0">
                  <c:v>Percentage in ERCs</c:v>
                </c:pt>
              </c:strCache>
            </c:strRef>
          </c:tx>
          <c:spPr>
            <a:solidFill>
              <a:srgbClr val="E7AED4"/>
            </a:solidFill>
            <a:effectLst/>
          </c:spPr>
          <c:invertIfNegative val="0"/>
          <c:dPt>
            <c:idx val="6"/>
            <c:invertIfNegative val="0"/>
            <c:bubble3D val="0"/>
            <c:spPr>
              <a:solidFill>
                <a:srgbClr val="FFFFFF"/>
              </a:solidFill>
              <a:ln>
                <a:noFill/>
              </a:ln>
            </c:spPr>
            <c:extLst>
              <c:ext xmlns:c16="http://schemas.microsoft.com/office/drawing/2014/chart" uri="{C3380CC4-5D6E-409C-BE32-E72D297353CC}">
                <c16:uniqueId val="{00000001-F922-4E28-90C2-9CA617D87908}"/>
              </c:ext>
            </c:extLst>
          </c:dPt>
          <c:dPt>
            <c:idx val="13"/>
            <c:invertIfNegative val="0"/>
            <c:bubble3D val="0"/>
            <c:spPr>
              <a:solidFill>
                <a:srgbClr val="FFFFFF"/>
              </a:solidFill>
              <a:ln>
                <a:noFill/>
              </a:ln>
            </c:spPr>
            <c:extLst>
              <c:ext xmlns:c16="http://schemas.microsoft.com/office/drawing/2014/chart" uri="{C3380CC4-5D6E-409C-BE32-E72D297353CC}">
                <c16:uniqueId val="{00000003-F922-4E28-90C2-9CA617D87908}"/>
              </c:ext>
            </c:extLst>
          </c:dPt>
          <c:dPt>
            <c:idx val="20"/>
            <c:invertIfNegative val="0"/>
            <c:bubble3D val="0"/>
            <c:spPr>
              <a:solidFill>
                <a:srgbClr val="FFFFFF"/>
              </a:solidFill>
              <a:ln>
                <a:noFill/>
              </a:ln>
            </c:spPr>
            <c:extLst>
              <c:ext xmlns:c16="http://schemas.microsoft.com/office/drawing/2014/chart" uri="{C3380CC4-5D6E-409C-BE32-E72D297353CC}">
                <c16:uniqueId val="{00000005-F922-4E28-90C2-9CA617D87908}"/>
              </c:ext>
            </c:extLst>
          </c:dPt>
          <c:dPt>
            <c:idx val="27"/>
            <c:invertIfNegative val="0"/>
            <c:bubble3D val="0"/>
            <c:spPr>
              <a:solidFill>
                <a:srgbClr val="FFFFFF"/>
              </a:solidFill>
              <a:ln>
                <a:noFill/>
              </a:ln>
            </c:spPr>
            <c:extLst>
              <c:ext xmlns:c16="http://schemas.microsoft.com/office/drawing/2014/chart" uri="{C3380CC4-5D6E-409C-BE32-E72D297353CC}">
                <c16:uniqueId val="{00000007-F922-4E28-90C2-9CA617D87908}"/>
              </c:ext>
            </c:extLst>
          </c:dPt>
          <c:dLbls>
            <c:delete val="1"/>
          </c:dLbls>
          <c:cat>
            <c:strRef>
              <c:f>Sheet1!$A$2:$A$35</c:f>
              <c:strCache>
                <c:ptCount val="34"/>
                <c:pt idx="0">
                  <c:v>2020</c:v>
                </c:pt>
                <c:pt idx="1">
                  <c:v>2021</c:v>
                </c:pt>
                <c:pt idx="2">
                  <c:v>2022</c:v>
                </c:pt>
                <c:pt idx="3">
                  <c:v>2023</c:v>
                </c:pt>
                <c:pt idx="4">
                  <c:v>2024</c:v>
                </c:pt>
                <c:pt idx="5">
                  <c:v>2025</c:v>
                </c:pt>
                <c:pt idx="7">
                  <c:v>2020</c:v>
                </c:pt>
                <c:pt idx="8">
                  <c:v>2021</c:v>
                </c:pt>
                <c:pt idx="9">
                  <c:v>2022</c:v>
                </c:pt>
                <c:pt idx="10">
                  <c:v>2023</c:v>
                </c:pt>
                <c:pt idx="11">
                  <c:v>2024</c:v>
                </c:pt>
                <c:pt idx="12">
                  <c:v>2025</c:v>
                </c:pt>
                <c:pt idx="14">
                  <c:v>2020</c:v>
                </c:pt>
                <c:pt idx="15">
                  <c:v>2021</c:v>
                </c:pt>
                <c:pt idx="16">
                  <c:v>2022</c:v>
                </c:pt>
                <c:pt idx="17">
                  <c:v>2023</c:v>
                </c:pt>
                <c:pt idx="18">
                  <c:v>2024</c:v>
                </c:pt>
                <c:pt idx="19">
                  <c:v>2025</c:v>
                </c:pt>
                <c:pt idx="21">
                  <c:v>2020</c:v>
                </c:pt>
                <c:pt idx="22">
                  <c:v>2021</c:v>
                </c:pt>
                <c:pt idx="23">
                  <c:v>2022</c:v>
                </c:pt>
                <c:pt idx="24">
                  <c:v>2023</c:v>
                </c:pt>
                <c:pt idx="25">
                  <c:v>2024</c:v>
                </c:pt>
                <c:pt idx="26">
                  <c:v>2025</c:v>
                </c:pt>
                <c:pt idx="28">
                  <c:v>2020</c:v>
                </c:pt>
                <c:pt idx="29">
                  <c:v>2021</c:v>
                </c:pt>
                <c:pt idx="30">
                  <c:v>2022</c:v>
                </c:pt>
                <c:pt idx="31">
                  <c:v>2023</c:v>
                </c:pt>
                <c:pt idx="32">
                  <c:v>2024</c:v>
                </c:pt>
                <c:pt idx="33">
                  <c:v>2025</c:v>
                </c:pt>
              </c:strCache>
            </c:strRef>
          </c:cat>
          <c:val>
            <c:numRef>
              <c:f>Sheet1!$B$2:$B$35</c:f>
              <c:numCache>
                <c:formatCode>General</c:formatCode>
                <c:ptCount val="34"/>
                <c:pt idx="0">
                  <c:v>2</c:v>
                </c:pt>
                <c:pt idx="1">
                  <c:v>3</c:v>
                </c:pt>
                <c:pt idx="2">
                  <c:v>2</c:v>
                </c:pt>
                <c:pt idx="3">
                  <c:v>4</c:v>
                </c:pt>
                <c:pt idx="4">
                  <c:v>4</c:v>
                </c:pt>
                <c:pt idx="5">
                  <c:v>2</c:v>
                </c:pt>
                <c:pt idx="6">
                  <c:v>0</c:v>
                </c:pt>
                <c:pt idx="7">
                  <c:v>4</c:v>
                </c:pt>
                <c:pt idx="8">
                  <c:v>3</c:v>
                </c:pt>
                <c:pt idx="9">
                  <c:v>2</c:v>
                </c:pt>
                <c:pt idx="10">
                  <c:v>2</c:v>
                </c:pt>
                <c:pt idx="11">
                  <c:v>2</c:v>
                </c:pt>
                <c:pt idx="12">
                  <c:v>0</c:v>
                </c:pt>
                <c:pt idx="13">
                  <c:v>0</c:v>
                </c:pt>
                <c:pt idx="14">
                  <c:v>3</c:v>
                </c:pt>
                <c:pt idx="15">
                  <c:v>3</c:v>
                </c:pt>
                <c:pt idx="16">
                  <c:v>3</c:v>
                </c:pt>
                <c:pt idx="17">
                  <c:v>4</c:v>
                </c:pt>
                <c:pt idx="18">
                  <c:v>4</c:v>
                </c:pt>
                <c:pt idx="19">
                  <c:v>5</c:v>
                </c:pt>
                <c:pt idx="20">
                  <c:v>0</c:v>
                </c:pt>
                <c:pt idx="21">
                  <c:v>4</c:v>
                </c:pt>
                <c:pt idx="22">
                  <c:v>5</c:v>
                </c:pt>
                <c:pt idx="23">
                  <c:v>5</c:v>
                </c:pt>
                <c:pt idx="24">
                  <c:v>8</c:v>
                </c:pt>
                <c:pt idx="25">
                  <c:v>11</c:v>
                </c:pt>
                <c:pt idx="26">
                  <c:v>1</c:v>
                </c:pt>
                <c:pt idx="27">
                  <c:v>0</c:v>
                </c:pt>
                <c:pt idx="28">
                  <c:v>4</c:v>
                </c:pt>
                <c:pt idx="29">
                  <c:v>4</c:v>
                </c:pt>
                <c:pt idx="30">
                  <c:v>3</c:v>
                </c:pt>
                <c:pt idx="31">
                  <c:v>5</c:v>
                </c:pt>
                <c:pt idx="32">
                  <c:v>5</c:v>
                </c:pt>
                <c:pt idx="33">
                  <c:v>2</c:v>
                </c:pt>
              </c:numCache>
            </c:numRef>
          </c:val>
          <c:extLst>
            <c:ext xmlns:c16="http://schemas.microsoft.com/office/drawing/2014/chart" uri="{C3380CC4-5D6E-409C-BE32-E72D297353CC}">
              <c16:uniqueId val="{00000008-F922-4E28-90C2-9CA617D87908}"/>
            </c:ext>
          </c:extLst>
        </c:ser>
        <c:dLbls>
          <c:dLblPos val="outEnd"/>
          <c:showLegendKey val="0"/>
          <c:showVal val="1"/>
          <c:showCatName val="0"/>
          <c:showSerName val="0"/>
          <c:showPercent val="0"/>
          <c:showBubbleSize val="0"/>
        </c:dLbls>
        <c:gapWidth val="15"/>
        <c:axId val="2094734554"/>
        <c:axId val="2094734552"/>
      </c:barChart>
      <c:lineChart>
        <c:grouping val="standard"/>
        <c:varyColors val="0"/>
        <c:ser>
          <c:idx val="1"/>
          <c:order val="1"/>
          <c:tx>
            <c:strRef>
              <c:f>Sheet1!$C$1</c:f>
              <c:strCache>
                <c:ptCount val="1"/>
                <c:pt idx="0">
                  <c:v>Percentage in engineering programs (ASEE national engineering data)</c:v>
                </c:pt>
              </c:strCache>
            </c:strRef>
          </c:tx>
          <c:spPr>
            <a:ln>
              <a:noFill/>
            </a:ln>
            <a:effectLst/>
          </c:spPr>
          <c:marker>
            <c:symbol val="diamond"/>
            <c:size val="10"/>
            <c:spPr>
              <a:solidFill>
                <a:srgbClr val="E07830"/>
              </a:solidFill>
              <a:ln w="6350" cap="flat">
                <a:solidFill>
                  <a:srgbClr val="FFFFFF"/>
                </a:solidFill>
                <a:prstDash val="solid"/>
                <a:round/>
              </a:ln>
              <a:effectLst/>
            </c:spPr>
          </c:marker>
          <c:dPt>
            <c:idx val="0"/>
            <c:marker>
              <c:spPr>
                <a:solidFill>
                  <a:srgbClr val="E07830"/>
                </a:solidFill>
                <a:ln w="6350">
                  <a:solidFill>
                    <a:srgbClr val="FFFFFF"/>
                  </a:solidFill>
                </a:ln>
              </c:spPr>
            </c:marker>
            <c:bubble3D val="0"/>
            <c:extLst>
              <c:ext xmlns:c16="http://schemas.microsoft.com/office/drawing/2014/chart" uri="{C3380CC4-5D6E-409C-BE32-E72D297353CC}">
                <c16:uniqueId val="{0000000D-F922-4E28-90C2-9CA617D87908}"/>
              </c:ext>
            </c:extLst>
          </c:dPt>
          <c:dPt>
            <c:idx val="1"/>
            <c:marker>
              <c:spPr>
                <a:solidFill>
                  <a:srgbClr val="E07830"/>
                </a:solidFill>
                <a:ln w="6350">
                  <a:solidFill>
                    <a:srgbClr val="FFFFFF"/>
                  </a:solidFill>
                </a:ln>
              </c:spPr>
            </c:marker>
            <c:bubble3D val="0"/>
            <c:extLst>
              <c:ext xmlns:c16="http://schemas.microsoft.com/office/drawing/2014/chart" uri="{C3380CC4-5D6E-409C-BE32-E72D297353CC}">
                <c16:uniqueId val="{0000000E-F922-4E28-90C2-9CA617D87908}"/>
              </c:ext>
            </c:extLst>
          </c:dPt>
          <c:dPt>
            <c:idx val="2"/>
            <c:marker>
              <c:spPr>
                <a:solidFill>
                  <a:srgbClr val="E07830"/>
                </a:solidFill>
                <a:ln w="6350">
                  <a:solidFill>
                    <a:srgbClr val="FFFFFF"/>
                  </a:solidFill>
                </a:ln>
              </c:spPr>
            </c:marker>
            <c:bubble3D val="0"/>
            <c:extLst>
              <c:ext xmlns:c16="http://schemas.microsoft.com/office/drawing/2014/chart" uri="{C3380CC4-5D6E-409C-BE32-E72D297353CC}">
                <c16:uniqueId val="{0000000F-F922-4E28-90C2-9CA617D87908}"/>
              </c:ext>
            </c:extLst>
          </c:dPt>
          <c:dPt>
            <c:idx val="3"/>
            <c:marker>
              <c:spPr>
                <a:solidFill>
                  <a:srgbClr val="E07830"/>
                </a:solidFill>
                <a:ln w="6350">
                  <a:solidFill>
                    <a:srgbClr val="FFFFFF"/>
                  </a:solidFill>
                </a:ln>
              </c:spPr>
            </c:marker>
            <c:bubble3D val="0"/>
            <c:extLst>
              <c:ext xmlns:c16="http://schemas.microsoft.com/office/drawing/2014/chart" uri="{C3380CC4-5D6E-409C-BE32-E72D297353CC}">
                <c16:uniqueId val="{00000010-F922-4E28-90C2-9CA617D87908}"/>
              </c:ext>
            </c:extLst>
          </c:dPt>
          <c:dPt>
            <c:idx val="4"/>
            <c:marker>
              <c:spPr>
                <a:solidFill>
                  <a:srgbClr val="E07830"/>
                </a:solidFill>
                <a:ln w="6350">
                  <a:solidFill>
                    <a:srgbClr val="FFFFFF"/>
                  </a:solidFill>
                </a:ln>
              </c:spPr>
            </c:marker>
            <c:bubble3D val="0"/>
            <c:extLst>
              <c:ext xmlns:c16="http://schemas.microsoft.com/office/drawing/2014/chart" uri="{C3380CC4-5D6E-409C-BE32-E72D297353CC}">
                <c16:uniqueId val="{00000011-F922-4E28-90C2-9CA617D87908}"/>
              </c:ext>
            </c:extLst>
          </c:dPt>
          <c:dPt>
            <c:idx val="5"/>
            <c:marker>
              <c:spPr>
                <a:solidFill>
                  <a:srgbClr val="E07830"/>
                </a:solidFill>
                <a:ln w="6350">
                  <a:solidFill>
                    <a:srgbClr val="FFFFFF"/>
                  </a:solidFill>
                </a:ln>
              </c:spPr>
            </c:marker>
            <c:bubble3D val="0"/>
            <c:extLst>
              <c:ext xmlns:c16="http://schemas.microsoft.com/office/drawing/2014/chart" uri="{C3380CC4-5D6E-409C-BE32-E72D297353CC}">
                <c16:uniqueId val="{00000012-F922-4E28-90C2-9CA617D87908}"/>
              </c:ext>
            </c:extLst>
          </c:dPt>
          <c:dPt>
            <c:idx val="6"/>
            <c:marker>
              <c:spPr>
                <a:solidFill>
                  <a:srgbClr val="E07830"/>
                </a:solidFill>
                <a:ln w="6350">
                  <a:solidFill>
                    <a:srgbClr val="FFFFFF"/>
                  </a:solidFill>
                </a:ln>
              </c:spPr>
            </c:marker>
            <c:bubble3D val="0"/>
            <c:extLst>
              <c:ext xmlns:c16="http://schemas.microsoft.com/office/drawing/2014/chart" uri="{C3380CC4-5D6E-409C-BE32-E72D297353CC}">
                <c16:uniqueId val="{00000009-F922-4E28-90C2-9CA617D87908}"/>
              </c:ext>
            </c:extLst>
          </c:dPt>
          <c:dPt>
            <c:idx val="7"/>
            <c:marker>
              <c:spPr>
                <a:solidFill>
                  <a:srgbClr val="E07830"/>
                </a:solidFill>
                <a:ln w="6350">
                  <a:solidFill>
                    <a:srgbClr val="FFFFFF"/>
                  </a:solidFill>
                </a:ln>
              </c:spPr>
            </c:marker>
            <c:bubble3D val="0"/>
            <c:extLst>
              <c:ext xmlns:c16="http://schemas.microsoft.com/office/drawing/2014/chart" uri="{C3380CC4-5D6E-409C-BE32-E72D297353CC}">
                <c16:uniqueId val="{00000013-F922-4E28-90C2-9CA617D87908}"/>
              </c:ext>
            </c:extLst>
          </c:dPt>
          <c:dPt>
            <c:idx val="8"/>
            <c:marker>
              <c:spPr>
                <a:solidFill>
                  <a:srgbClr val="E07830"/>
                </a:solidFill>
                <a:ln w="6350">
                  <a:solidFill>
                    <a:srgbClr val="FFFFFF"/>
                  </a:solidFill>
                </a:ln>
              </c:spPr>
            </c:marker>
            <c:bubble3D val="0"/>
            <c:extLst>
              <c:ext xmlns:c16="http://schemas.microsoft.com/office/drawing/2014/chart" uri="{C3380CC4-5D6E-409C-BE32-E72D297353CC}">
                <c16:uniqueId val="{00000014-F922-4E28-90C2-9CA617D87908}"/>
              </c:ext>
            </c:extLst>
          </c:dPt>
          <c:dPt>
            <c:idx val="9"/>
            <c:marker>
              <c:spPr>
                <a:solidFill>
                  <a:srgbClr val="E07830"/>
                </a:solidFill>
                <a:ln w="6350">
                  <a:solidFill>
                    <a:srgbClr val="FFFFFF"/>
                  </a:solidFill>
                </a:ln>
              </c:spPr>
            </c:marker>
            <c:bubble3D val="0"/>
            <c:extLst>
              <c:ext xmlns:c16="http://schemas.microsoft.com/office/drawing/2014/chart" uri="{C3380CC4-5D6E-409C-BE32-E72D297353CC}">
                <c16:uniqueId val="{00000015-F922-4E28-90C2-9CA617D87908}"/>
              </c:ext>
            </c:extLst>
          </c:dPt>
          <c:dPt>
            <c:idx val="10"/>
            <c:marker>
              <c:spPr>
                <a:solidFill>
                  <a:srgbClr val="E07830"/>
                </a:solidFill>
                <a:ln w="6350">
                  <a:solidFill>
                    <a:srgbClr val="FFFFFF"/>
                  </a:solidFill>
                </a:ln>
              </c:spPr>
            </c:marker>
            <c:bubble3D val="0"/>
            <c:extLst>
              <c:ext xmlns:c16="http://schemas.microsoft.com/office/drawing/2014/chart" uri="{C3380CC4-5D6E-409C-BE32-E72D297353CC}">
                <c16:uniqueId val="{00000016-F922-4E28-90C2-9CA617D87908}"/>
              </c:ext>
            </c:extLst>
          </c:dPt>
          <c:dPt>
            <c:idx val="11"/>
            <c:marker>
              <c:spPr>
                <a:solidFill>
                  <a:srgbClr val="E07830"/>
                </a:solidFill>
                <a:ln w="6350">
                  <a:solidFill>
                    <a:srgbClr val="FFFFFF"/>
                  </a:solidFill>
                </a:ln>
              </c:spPr>
            </c:marker>
            <c:bubble3D val="0"/>
            <c:extLst>
              <c:ext xmlns:c16="http://schemas.microsoft.com/office/drawing/2014/chart" uri="{C3380CC4-5D6E-409C-BE32-E72D297353CC}">
                <c16:uniqueId val="{00000017-F922-4E28-90C2-9CA617D87908}"/>
              </c:ext>
            </c:extLst>
          </c:dPt>
          <c:dPt>
            <c:idx val="12"/>
            <c:marker>
              <c:spPr>
                <a:solidFill>
                  <a:srgbClr val="E07830"/>
                </a:solidFill>
                <a:ln w="6350">
                  <a:solidFill>
                    <a:srgbClr val="FFFFFF"/>
                  </a:solidFill>
                </a:ln>
              </c:spPr>
            </c:marker>
            <c:bubble3D val="0"/>
            <c:extLst>
              <c:ext xmlns:c16="http://schemas.microsoft.com/office/drawing/2014/chart" uri="{C3380CC4-5D6E-409C-BE32-E72D297353CC}">
                <c16:uniqueId val="{00000018-F922-4E28-90C2-9CA617D87908}"/>
              </c:ext>
            </c:extLst>
          </c:dPt>
          <c:dPt>
            <c:idx val="13"/>
            <c:marker>
              <c:spPr>
                <a:solidFill>
                  <a:srgbClr val="E07830"/>
                </a:solidFill>
                <a:ln w="6350">
                  <a:solidFill>
                    <a:srgbClr val="FFFFFF"/>
                  </a:solidFill>
                </a:ln>
              </c:spPr>
            </c:marker>
            <c:bubble3D val="0"/>
            <c:extLst>
              <c:ext xmlns:c16="http://schemas.microsoft.com/office/drawing/2014/chart" uri="{C3380CC4-5D6E-409C-BE32-E72D297353CC}">
                <c16:uniqueId val="{0000000A-F922-4E28-90C2-9CA617D87908}"/>
              </c:ext>
            </c:extLst>
          </c:dPt>
          <c:dPt>
            <c:idx val="14"/>
            <c:marker>
              <c:spPr>
                <a:solidFill>
                  <a:srgbClr val="E07830"/>
                </a:solidFill>
                <a:ln w="6350">
                  <a:solidFill>
                    <a:srgbClr val="FFFFFF"/>
                  </a:solidFill>
                </a:ln>
              </c:spPr>
            </c:marker>
            <c:bubble3D val="0"/>
            <c:extLst>
              <c:ext xmlns:c16="http://schemas.microsoft.com/office/drawing/2014/chart" uri="{C3380CC4-5D6E-409C-BE32-E72D297353CC}">
                <c16:uniqueId val="{00000019-F922-4E28-90C2-9CA617D87908}"/>
              </c:ext>
            </c:extLst>
          </c:dPt>
          <c:dPt>
            <c:idx val="15"/>
            <c:marker>
              <c:spPr>
                <a:solidFill>
                  <a:srgbClr val="E07830"/>
                </a:solidFill>
                <a:ln w="6350">
                  <a:solidFill>
                    <a:srgbClr val="FFFFFF"/>
                  </a:solidFill>
                </a:ln>
              </c:spPr>
            </c:marker>
            <c:bubble3D val="0"/>
            <c:extLst>
              <c:ext xmlns:c16="http://schemas.microsoft.com/office/drawing/2014/chart" uri="{C3380CC4-5D6E-409C-BE32-E72D297353CC}">
                <c16:uniqueId val="{0000001A-F922-4E28-90C2-9CA617D87908}"/>
              </c:ext>
            </c:extLst>
          </c:dPt>
          <c:dPt>
            <c:idx val="16"/>
            <c:marker>
              <c:spPr>
                <a:solidFill>
                  <a:srgbClr val="E07830"/>
                </a:solidFill>
                <a:ln w="6350">
                  <a:solidFill>
                    <a:srgbClr val="FFFFFF"/>
                  </a:solidFill>
                </a:ln>
              </c:spPr>
            </c:marker>
            <c:bubble3D val="0"/>
            <c:extLst>
              <c:ext xmlns:c16="http://schemas.microsoft.com/office/drawing/2014/chart" uri="{C3380CC4-5D6E-409C-BE32-E72D297353CC}">
                <c16:uniqueId val="{0000001B-F922-4E28-90C2-9CA617D87908}"/>
              </c:ext>
            </c:extLst>
          </c:dPt>
          <c:dPt>
            <c:idx val="17"/>
            <c:marker>
              <c:spPr>
                <a:solidFill>
                  <a:srgbClr val="E07830"/>
                </a:solidFill>
                <a:ln w="6350">
                  <a:solidFill>
                    <a:srgbClr val="FFFFFF"/>
                  </a:solidFill>
                </a:ln>
              </c:spPr>
            </c:marker>
            <c:bubble3D val="0"/>
            <c:extLst>
              <c:ext xmlns:c16="http://schemas.microsoft.com/office/drawing/2014/chart" uri="{C3380CC4-5D6E-409C-BE32-E72D297353CC}">
                <c16:uniqueId val="{0000001C-F922-4E28-90C2-9CA617D87908}"/>
              </c:ext>
            </c:extLst>
          </c:dPt>
          <c:dPt>
            <c:idx val="18"/>
            <c:marker>
              <c:spPr>
                <a:solidFill>
                  <a:srgbClr val="E07830"/>
                </a:solidFill>
                <a:ln w="6350">
                  <a:solidFill>
                    <a:srgbClr val="FFFFFF"/>
                  </a:solidFill>
                </a:ln>
              </c:spPr>
            </c:marker>
            <c:bubble3D val="0"/>
            <c:extLst>
              <c:ext xmlns:c16="http://schemas.microsoft.com/office/drawing/2014/chart" uri="{C3380CC4-5D6E-409C-BE32-E72D297353CC}">
                <c16:uniqueId val="{0000001D-F922-4E28-90C2-9CA617D87908}"/>
              </c:ext>
            </c:extLst>
          </c:dPt>
          <c:dPt>
            <c:idx val="19"/>
            <c:marker>
              <c:spPr>
                <a:solidFill>
                  <a:srgbClr val="E07830"/>
                </a:solidFill>
                <a:ln w="6350">
                  <a:solidFill>
                    <a:srgbClr val="FFFFFF"/>
                  </a:solidFill>
                </a:ln>
              </c:spPr>
            </c:marker>
            <c:bubble3D val="0"/>
            <c:extLst>
              <c:ext xmlns:c16="http://schemas.microsoft.com/office/drawing/2014/chart" uri="{C3380CC4-5D6E-409C-BE32-E72D297353CC}">
                <c16:uniqueId val="{0000001E-F922-4E28-90C2-9CA617D87908}"/>
              </c:ext>
            </c:extLst>
          </c:dPt>
          <c:dPt>
            <c:idx val="20"/>
            <c:marker>
              <c:spPr>
                <a:solidFill>
                  <a:srgbClr val="E07830"/>
                </a:solidFill>
                <a:ln w="6350">
                  <a:solidFill>
                    <a:srgbClr val="FFFFFF"/>
                  </a:solidFill>
                </a:ln>
              </c:spPr>
            </c:marker>
            <c:bubble3D val="0"/>
            <c:extLst>
              <c:ext xmlns:c16="http://schemas.microsoft.com/office/drawing/2014/chart" uri="{C3380CC4-5D6E-409C-BE32-E72D297353CC}">
                <c16:uniqueId val="{0000000B-F922-4E28-90C2-9CA617D87908}"/>
              </c:ext>
            </c:extLst>
          </c:dPt>
          <c:dPt>
            <c:idx val="21"/>
            <c:marker>
              <c:spPr>
                <a:solidFill>
                  <a:srgbClr val="E07830"/>
                </a:solidFill>
                <a:ln w="6350">
                  <a:solidFill>
                    <a:srgbClr val="FFFFFF"/>
                  </a:solidFill>
                </a:ln>
              </c:spPr>
            </c:marker>
            <c:bubble3D val="0"/>
            <c:extLst>
              <c:ext xmlns:c16="http://schemas.microsoft.com/office/drawing/2014/chart" uri="{C3380CC4-5D6E-409C-BE32-E72D297353CC}">
                <c16:uniqueId val="{0000001F-F922-4E28-90C2-9CA617D87908}"/>
              </c:ext>
            </c:extLst>
          </c:dPt>
          <c:dPt>
            <c:idx val="22"/>
            <c:marker>
              <c:spPr>
                <a:solidFill>
                  <a:srgbClr val="E07830"/>
                </a:solidFill>
                <a:ln w="6350">
                  <a:solidFill>
                    <a:srgbClr val="FFFFFF"/>
                  </a:solidFill>
                </a:ln>
              </c:spPr>
            </c:marker>
            <c:bubble3D val="0"/>
            <c:extLst>
              <c:ext xmlns:c16="http://schemas.microsoft.com/office/drawing/2014/chart" uri="{C3380CC4-5D6E-409C-BE32-E72D297353CC}">
                <c16:uniqueId val="{00000020-F922-4E28-90C2-9CA617D87908}"/>
              </c:ext>
            </c:extLst>
          </c:dPt>
          <c:dPt>
            <c:idx val="23"/>
            <c:marker>
              <c:spPr>
                <a:solidFill>
                  <a:srgbClr val="E07830"/>
                </a:solidFill>
                <a:ln w="6350">
                  <a:solidFill>
                    <a:srgbClr val="FFFFFF"/>
                  </a:solidFill>
                </a:ln>
              </c:spPr>
            </c:marker>
            <c:bubble3D val="0"/>
            <c:extLst>
              <c:ext xmlns:c16="http://schemas.microsoft.com/office/drawing/2014/chart" uri="{C3380CC4-5D6E-409C-BE32-E72D297353CC}">
                <c16:uniqueId val="{00000021-F922-4E28-90C2-9CA617D87908}"/>
              </c:ext>
            </c:extLst>
          </c:dPt>
          <c:dPt>
            <c:idx val="24"/>
            <c:marker>
              <c:spPr>
                <a:solidFill>
                  <a:srgbClr val="E07830"/>
                </a:solidFill>
                <a:ln w="6350">
                  <a:solidFill>
                    <a:srgbClr val="FFFFFF"/>
                  </a:solidFill>
                </a:ln>
              </c:spPr>
            </c:marker>
            <c:bubble3D val="0"/>
            <c:extLst>
              <c:ext xmlns:c16="http://schemas.microsoft.com/office/drawing/2014/chart" uri="{C3380CC4-5D6E-409C-BE32-E72D297353CC}">
                <c16:uniqueId val="{00000022-F922-4E28-90C2-9CA617D87908}"/>
              </c:ext>
            </c:extLst>
          </c:dPt>
          <c:dPt>
            <c:idx val="25"/>
            <c:marker>
              <c:spPr>
                <a:solidFill>
                  <a:srgbClr val="E07830"/>
                </a:solidFill>
                <a:ln w="6350">
                  <a:solidFill>
                    <a:srgbClr val="FFFFFF"/>
                  </a:solidFill>
                </a:ln>
              </c:spPr>
            </c:marker>
            <c:bubble3D val="0"/>
            <c:extLst>
              <c:ext xmlns:c16="http://schemas.microsoft.com/office/drawing/2014/chart" uri="{C3380CC4-5D6E-409C-BE32-E72D297353CC}">
                <c16:uniqueId val="{00000023-F922-4E28-90C2-9CA617D87908}"/>
              </c:ext>
            </c:extLst>
          </c:dPt>
          <c:dPt>
            <c:idx val="26"/>
            <c:marker>
              <c:spPr>
                <a:solidFill>
                  <a:srgbClr val="E07830"/>
                </a:solidFill>
                <a:ln w="6350">
                  <a:solidFill>
                    <a:srgbClr val="FFFFFF"/>
                  </a:solidFill>
                </a:ln>
              </c:spPr>
            </c:marker>
            <c:bubble3D val="0"/>
            <c:extLst>
              <c:ext xmlns:c16="http://schemas.microsoft.com/office/drawing/2014/chart" uri="{C3380CC4-5D6E-409C-BE32-E72D297353CC}">
                <c16:uniqueId val="{00000024-F922-4E28-90C2-9CA617D87908}"/>
              </c:ext>
            </c:extLst>
          </c:dPt>
          <c:dPt>
            <c:idx val="27"/>
            <c:marker>
              <c:spPr>
                <a:solidFill>
                  <a:srgbClr val="E07830"/>
                </a:solidFill>
                <a:ln w="6350">
                  <a:solidFill>
                    <a:srgbClr val="FFFFFF"/>
                  </a:solidFill>
                </a:ln>
              </c:spPr>
            </c:marker>
            <c:bubble3D val="0"/>
            <c:extLst>
              <c:ext xmlns:c16="http://schemas.microsoft.com/office/drawing/2014/chart" uri="{C3380CC4-5D6E-409C-BE32-E72D297353CC}">
                <c16:uniqueId val="{0000000C-F922-4E28-90C2-9CA617D87908}"/>
              </c:ext>
            </c:extLst>
          </c:dPt>
          <c:dPt>
            <c:idx val="28"/>
            <c:marker>
              <c:spPr>
                <a:solidFill>
                  <a:srgbClr val="E07830"/>
                </a:solidFill>
                <a:ln w="6350">
                  <a:solidFill>
                    <a:srgbClr val="FFFFFF"/>
                  </a:solidFill>
                </a:ln>
              </c:spPr>
            </c:marker>
            <c:bubble3D val="0"/>
            <c:extLst>
              <c:ext xmlns:c16="http://schemas.microsoft.com/office/drawing/2014/chart" uri="{C3380CC4-5D6E-409C-BE32-E72D297353CC}">
                <c16:uniqueId val="{00000025-F922-4E28-90C2-9CA617D87908}"/>
              </c:ext>
            </c:extLst>
          </c:dPt>
          <c:dPt>
            <c:idx val="29"/>
            <c:marker>
              <c:spPr>
                <a:solidFill>
                  <a:srgbClr val="E07830"/>
                </a:solidFill>
                <a:ln w="6350">
                  <a:solidFill>
                    <a:srgbClr val="FFFFFF"/>
                  </a:solidFill>
                </a:ln>
              </c:spPr>
            </c:marker>
            <c:bubble3D val="0"/>
            <c:extLst>
              <c:ext xmlns:c16="http://schemas.microsoft.com/office/drawing/2014/chart" uri="{C3380CC4-5D6E-409C-BE32-E72D297353CC}">
                <c16:uniqueId val="{00000026-F922-4E28-90C2-9CA617D87908}"/>
              </c:ext>
            </c:extLst>
          </c:dPt>
          <c:dPt>
            <c:idx val="30"/>
            <c:marker>
              <c:spPr>
                <a:solidFill>
                  <a:srgbClr val="E07830"/>
                </a:solidFill>
                <a:ln w="6350">
                  <a:solidFill>
                    <a:srgbClr val="FFFFFF"/>
                  </a:solidFill>
                </a:ln>
              </c:spPr>
            </c:marker>
            <c:bubble3D val="0"/>
            <c:extLst>
              <c:ext xmlns:c16="http://schemas.microsoft.com/office/drawing/2014/chart" uri="{C3380CC4-5D6E-409C-BE32-E72D297353CC}">
                <c16:uniqueId val="{00000027-F922-4E28-90C2-9CA617D87908}"/>
              </c:ext>
            </c:extLst>
          </c:dPt>
          <c:dPt>
            <c:idx val="31"/>
            <c:marker>
              <c:spPr>
                <a:solidFill>
                  <a:srgbClr val="E07830"/>
                </a:solidFill>
                <a:ln w="6350">
                  <a:solidFill>
                    <a:srgbClr val="FFFFFF"/>
                  </a:solidFill>
                </a:ln>
              </c:spPr>
            </c:marker>
            <c:bubble3D val="0"/>
            <c:extLst>
              <c:ext xmlns:c16="http://schemas.microsoft.com/office/drawing/2014/chart" uri="{C3380CC4-5D6E-409C-BE32-E72D297353CC}">
                <c16:uniqueId val="{00000028-F922-4E28-90C2-9CA617D87908}"/>
              </c:ext>
            </c:extLst>
          </c:dPt>
          <c:dPt>
            <c:idx val="32"/>
            <c:marker>
              <c:spPr>
                <a:solidFill>
                  <a:srgbClr val="E07830"/>
                </a:solidFill>
                <a:ln w="6350">
                  <a:solidFill>
                    <a:srgbClr val="FFFFFF"/>
                  </a:solidFill>
                </a:ln>
              </c:spPr>
            </c:marker>
            <c:bubble3D val="0"/>
            <c:extLst>
              <c:ext xmlns:c16="http://schemas.microsoft.com/office/drawing/2014/chart" uri="{C3380CC4-5D6E-409C-BE32-E72D297353CC}">
                <c16:uniqueId val="{00000029-F922-4E28-90C2-9CA617D87908}"/>
              </c:ext>
            </c:extLst>
          </c:dPt>
          <c:dPt>
            <c:idx val="33"/>
            <c:marker>
              <c:spPr>
                <a:solidFill>
                  <a:srgbClr val="E07830"/>
                </a:solidFill>
                <a:ln w="6350">
                  <a:solidFill>
                    <a:srgbClr val="FFFFFF"/>
                  </a:solidFill>
                </a:ln>
              </c:spPr>
            </c:marker>
            <c:bubble3D val="0"/>
            <c:extLst>
              <c:ext xmlns:c16="http://schemas.microsoft.com/office/drawing/2014/chart" uri="{C3380CC4-5D6E-409C-BE32-E72D297353CC}">
                <c16:uniqueId val="{0000002A-F922-4E28-90C2-9CA617D87908}"/>
              </c:ext>
            </c:extLst>
          </c:dPt>
          <c:cat>
            <c:strRef>
              <c:f>Sheet1!$A$2:$A$35</c:f>
              <c:strCache>
                <c:ptCount val="34"/>
                <c:pt idx="0">
                  <c:v>2020</c:v>
                </c:pt>
                <c:pt idx="1">
                  <c:v>2021</c:v>
                </c:pt>
                <c:pt idx="2">
                  <c:v>2022</c:v>
                </c:pt>
                <c:pt idx="3">
                  <c:v>2023</c:v>
                </c:pt>
                <c:pt idx="4">
                  <c:v>2024</c:v>
                </c:pt>
                <c:pt idx="5">
                  <c:v>2025</c:v>
                </c:pt>
                <c:pt idx="7">
                  <c:v>2020</c:v>
                </c:pt>
                <c:pt idx="8">
                  <c:v>2021</c:v>
                </c:pt>
                <c:pt idx="9">
                  <c:v>2022</c:v>
                </c:pt>
                <c:pt idx="10">
                  <c:v>2023</c:v>
                </c:pt>
                <c:pt idx="11">
                  <c:v>2024</c:v>
                </c:pt>
                <c:pt idx="12">
                  <c:v>2025</c:v>
                </c:pt>
                <c:pt idx="14">
                  <c:v>2020</c:v>
                </c:pt>
                <c:pt idx="15">
                  <c:v>2021</c:v>
                </c:pt>
                <c:pt idx="16">
                  <c:v>2022</c:v>
                </c:pt>
                <c:pt idx="17">
                  <c:v>2023</c:v>
                </c:pt>
                <c:pt idx="18">
                  <c:v>2024</c:v>
                </c:pt>
                <c:pt idx="19">
                  <c:v>2025</c:v>
                </c:pt>
                <c:pt idx="21">
                  <c:v>2020</c:v>
                </c:pt>
                <c:pt idx="22">
                  <c:v>2021</c:v>
                </c:pt>
                <c:pt idx="23">
                  <c:v>2022</c:v>
                </c:pt>
                <c:pt idx="24">
                  <c:v>2023</c:v>
                </c:pt>
                <c:pt idx="25">
                  <c:v>2024</c:v>
                </c:pt>
                <c:pt idx="26">
                  <c:v>2025</c:v>
                </c:pt>
                <c:pt idx="28">
                  <c:v>2020</c:v>
                </c:pt>
                <c:pt idx="29">
                  <c:v>2021</c:v>
                </c:pt>
                <c:pt idx="30">
                  <c:v>2022</c:v>
                </c:pt>
                <c:pt idx="31">
                  <c:v>2023</c:v>
                </c:pt>
                <c:pt idx="32">
                  <c:v>2024</c:v>
                </c:pt>
                <c:pt idx="33">
                  <c:v>2025</c:v>
                </c:pt>
              </c:strCache>
            </c:strRef>
          </c:cat>
          <c:val>
            <c:numRef>
              <c:f>Sheet1!$C$2:$C$35</c:f>
              <c:numCache>
                <c:formatCode>General</c:formatCode>
                <c:ptCount val="34"/>
              </c:numCache>
            </c:numRef>
          </c:val>
          <c:smooth val="0"/>
          <c:extLst>
            <c:ext xmlns:c16="http://schemas.microsoft.com/office/drawing/2014/chart" uri="{C3380CC4-5D6E-409C-BE32-E72D297353CC}">
              <c16:uniqueId val="{0000002B-F922-4E28-90C2-9CA617D87908}"/>
            </c:ext>
          </c:extLst>
        </c:ser>
        <c:dLbls>
          <c:showLegendKey val="0"/>
          <c:showVal val="0"/>
          <c:showCatName val="0"/>
          <c:showSerName val="0"/>
          <c:showPercent val="0"/>
          <c:showBubbleSize val="0"/>
        </c:dLbls>
        <c:marker val="1"/>
        <c:smooth val="0"/>
        <c:axId val="2094734554"/>
        <c:axId val="2094734552"/>
      </c:line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750" b="0" i="0" u="none" strike="noStrike">
                <a:solidFill>
                  <a:srgbClr val="595959"/>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094734552"/>
        <c:crosses val="autoZero"/>
        <c:auto val="1"/>
        <c:lblAlgn val="ctr"/>
        <c:lblOffset val="100"/>
        <c:noMultiLvlLbl val="1"/>
      </c:catAx>
      <c:valAx>
        <c:axId val="2094734552"/>
        <c:scaling>
          <c:orientation val="minMax"/>
          <c:max val="20"/>
          <c:min val="0"/>
        </c:scaling>
        <c:delete val="0"/>
        <c:axPos val="l"/>
        <c:majorGridlines>
          <c:spPr>
            <a:ln w="6350" cap="flat">
              <a:solidFill>
                <a:srgbClr val="DDDDDD"/>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800" b="0" i="0" u="none" strike="noStrike">
                <a:solidFill>
                  <a:srgbClr val="595959"/>
                </a:solidFill>
                <a:latin typeface="Arial"/>
              </a:defRPr>
            </a:pPr>
            <a:endParaRPr lang="en-US"/>
          </a:p>
        </c:txPr>
        <c:crossAx val="2094734554"/>
        <c:crosses val="autoZero"/>
        <c:crossBetween val="between"/>
        <c:majorUnit val="5"/>
      </c:valAx>
      <c:spPr>
        <a:solidFill>
          <a:srgbClr val="FFFFFF"/>
        </a:solidFill>
        <a:ln>
          <a:noFill/>
        </a:ln>
        <a:effectLst/>
      </c:spPr>
    </c:plotArea>
    <c:plotVisOnly val="1"/>
    <c:dispBlanksAs val="span"/>
    <c:showDLblsOverMax val="1"/>
  </c:chart>
  <c:spPr>
    <a:solidFill>
      <a:srgbClr val="FFFFFF"/>
    </a:solid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manualLayout>
          <c:layoutTarget val="inner"/>
          <c:xMode val="edge"/>
          <c:yMode val="edge"/>
          <c:x val="3.1577079650757942E-2"/>
          <c:y val="4.3035993740219089E-2"/>
          <c:w val="0.9528333511882443"/>
          <c:h val="0.8810382857072443"/>
        </c:manualLayout>
      </c:layout>
      <c:barChart>
        <c:barDir val="col"/>
        <c:grouping val="clustered"/>
        <c:varyColors val="0"/>
        <c:ser>
          <c:idx val="0"/>
          <c:order val="0"/>
          <c:tx>
            <c:strRef>
              <c:f>Sheet1!$B$1</c:f>
              <c:strCache>
                <c:ptCount val="1"/>
                <c:pt idx="0">
                  <c:v>Percentage in ERCs</c:v>
                </c:pt>
              </c:strCache>
            </c:strRef>
          </c:tx>
          <c:spPr>
            <a:solidFill>
              <a:srgbClr val="84CDA6"/>
            </a:solidFill>
            <a:effectLst/>
          </c:spPr>
          <c:invertIfNegative val="0"/>
          <c:dPt>
            <c:idx val="6"/>
            <c:invertIfNegative val="0"/>
            <c:bubble3D val="0"/>
            <c:spPr>
              <a:solidFill>
                <a:srgbClr val="FFFFFF"/>
              </a:solidFill>
              <a:ln>
                <a:noFill/>
              </a:ln>
            </c:spPr>
            <c:extLst>
              <c:ext xmlns:c16="http://schemas.microsoft.com/office/drawing/2014/chart" uri="{C3380CC4-5D6E-409C-BE32-E72D297353CC}">
                <c16:uniqueId val="{00000001-EADC-4836-B969-1A7DE8BC4142}"/>
              </c:ext>
            </c:extLst>
          </c:dPt>
          <c:dPt>
            <c:idx val="13"/>
            <c:invertIfNegative val="0"/>
            <c:bubble3D val="0"/>
            <c:spPr>
              <a:solidFill>
                <a:srgbClr val="FFFFFF"/>
              </a:solidFill>
              <a:ln>
                <a:noFill/>
              </a:ln>
            </c:spPr>
            <c:extLst>
              <c:ext xmlns:c16="http://schemas.microsoft.com/office/drawing/2014/chart" uri="{C3380CC4-5D6E-409C-BE32-E72D297353CC}">
                <c16:uniqueId val="{00000003-EADC-4836-B969-1A7DE8BC4142}"/>
              </c:ext>
            </c:extLst>
          </c:dPt>
          <c:dPt>
            <c:idx val="20"/>
            <c:invertIfNegative val="0"/>
            <c:bubble3D val="0"/>
            <c:spPr>
              <a:solidFill>
                <a:srgbClr val="FFFFFF"/>
              </a:solidFill>
              <a:ln>
                <a:noFill/>
              </a:ln>
            </c:spPr>
            <c:extLst>
              <c:ext xmlns:c16="http://schemas.microsoft.com/office/drawing/2014/chart" uri="{C3380CC4-5D6E-409C-BE32-E72D297353CC}">
                <c16:uniqueId val="{00000005-EADC-4836-B969-1A7DE8BC4142}"/>
              </c:ext>
            </c:extLst>
          </c:dPt>
          <c:dPt>
            <c:idx val="27"/>
            <c:invertIfNegative val="0"/>
            <c:bubble3D val="0"/>
            <c:spPr>
              <a:solidFill>
                <a:srgbClr val="FFFFFF"/>
              </a:solidFill>
              <a:ln>
                <a:noFill/>
              </a:ln>
            </c:spPr>
            <c:extLst>
              <c:ext xmlns:c16="http://schemas.microsoft.com/office/drawing/2014/chart" uri="{C3380CC4-5D6E-409C-BE32-E72D297353CC}">
                <c16:uniqueId val="{00000007-EADC-4836-B969-1A7DE8BC4142}"/>
              </c:ext>
            </c:extLst>
          </c:dPt>
          <c:dLbls>
            <c:delete val="1"/>
          </c:dLbls>
          <c:cat>
            <c:strRef>
              <c:f>Sheet1!$A$2:$A$35</c:f>
              <c:strCache>
                <c:ptCount val="34"/>
                <c:pt idx="0">
                  <c:v>2020</c:v>
                </c:pt>
                <c:pt idx="1">
                  <c:v>2021</c:v>
                </c:pt>
                <c:pt idx="2">
                  <c:v>2022</c:v>
                </c:pt>
                <c:pt idx="3">
                  <c:v>2023</c:v>
                </c:pt>
                <c:pt idx="4">
                  <c:v>2024</c:v>
                </c:pt>
                <c:pt idx="5">
                  <c:v>2025</c:v>
                </c:pt>
                <c:pt idx="7">
                  <c:v>2020</c:v>
                </c:pt>
                <c:pt idx="8">
                  <c:v>2021</c:v>
                </c:pt>
                <c:pt idx="9">
                  <c:v>2022</c:v>
                </c:pt>
                <c:pt idx="10">
                  <c:v>2023</c:v>
                </c:pt>
                <c:pt idx="11">
                  <c:v>2024</c:v>
                </c:pt>
                <c:pt idx="12">
                  <c:v>2025</c:v>
                </c:pt>
                <c:pt idx="14">
                  <c:v>2020</c:v>
                </c:pt>
                <c:pt idx="15">
                  <c:v>2021</c:v>
                </c:pt>
                <c:pt idx="16">
                  <c:v>2022</c:v>
                </c:pt>
                <c:pt idx="17">
                  <c:v>2023</c:v>
                </c:pt>
                <c:pt idx="18">
                  <c:v>2024</c:v>
                </c:pt>
                <c:pt idx="19">
                  <c:v>2025</c:v>
                </c:pt>
                <c:pt idx="21">
                  <c:v>2020</c:v>
                </c:pt>
                <c:pt idx="22">
                  <c:v>2021</c:v>
                </c:pt>
                <c:pt idx="23">
                  <c:v>2022</c:v>
                </c:pt>
                <c:pt idx="24">
                  <c:v>2023</c:v>
                </c:pt>
                <c:pt idx="25">
                  <c:v>2024</c:v>
                </c:pt>
                <c:pt idx="26">
                  <c:v>2025</c:v>
                </c:pt>
                <c:pt idx="28">
                  <c:v>2020</c:v>
                </c:pt>
                <c:pt idx="29">
                  <c:v>2021</c:v>
                </c:pt>
                <c:pt idx="30">
                  <c:v>2022</c:v>
                </c:pt>
                <c:pt idx="31">
                  <c:v>2023</c:v>
                </c:pt>
                <c:pt idx="32">
                  <c:v>2024</c:v>
                </c:pt>
                <c:pt idx="33">
                  <c:v>2025</c:v>
                </c:pt>
              </c:strCache>
            </c:strRef>
          </c:cat>
          <c:val>
            <c:numRef>
              <c:f>Sheet1!$B$2:$B$35</c:f>
              <c:numCache>
                <c:formatCode>General</c:formatCode>
                <c:ptCount val="34"/>
                <c:pt idx="0">
                  <c:v>82</c:v>
                </c:pt>
                <c:pt idx="1">
                  <c:v>83</c:v>
                </c:pt>
                <c:pt idx="2">
                  <c:v>85</c:v>
                </c:pt>
                <c:pt idx="3">
                  <c:v>85</c:v>
                </c:pt>
                <c:pt idx="4">
                  <c:v>83</c:v>
                </c:pt>
                <c:pt idx="5">
                  <c:v>76</c:v>
                </c:pt>
                <c:pt idx="6">
                  <c:v>0</c:v>
                </c:pt>
                <c:pt idx="7">
                  <c:v>29</c:v>
                </c:pt>
                <c:pt idx="8">
                  <c:v>31</c:v>
                </c:pt>
                <c:pt idx="9">
                  <c:v>27</c:v>
                </c:pt>
                <c:pt idx="10">
                  <c:v>28</c:v>
                </c:pt>
                <c:pt idx="11">
                  <c:v>29</c:v>
                </c:pt>
                <c:pt idx="12">
                  <c:v>25</c:v>
                </c:pt>
                <c:pt idx="13">
                  <c:v>0</c:v>
                </c:pt>
                <c:pt idx="14">
                  <c:v>47</c:v>
                </c:pt>
                <c:pt idx="15">
                  <c:v>44</c:v>
                </c:pt>
                <c:pt idx="16">
                  <c:v>45</c:v>
                </c:pt>
                <c:pt idx="17">
                  <c:v>42</c:v>
                </c:pt>
                <c:pt idx="18">
                  <c:v>42</c:v>
                </c:pt>
                <c:pt idx="19">
                  <c:v>38</c:v>
                </c:pt>
                <c:pt idx="20">
                  <c:v>0</c:v>
                </c:pt>
                <c:pt idx="21">
                  <c:v>54</c:v>
                </c:pt>
                <c:pt idx="22">
                  <c:v>47</c:v>
                </c:pt>
                <c:pt idx="23">
                  <c:v>50</c:v>
                </c:pt>
                <c:pt idx="24">
                  <c:v>43</c:v>
                </c:pt>
                <c:pt idx="25">
                  <c:v>39</c:v>
                </c:pt>
                <c:pt idx="26">
                  <c:v>44</c:v>
                </c:pt>
                <c:pt idx="27">
                  <c:v>0</c:v>
                </c:pt>
                <c:pt idx="28">
                  <c:v>73</c:v>
                </c:pt>
                <c:pt idx="29">
                  <c:v>78</c:v>
                </c:pt>
                <c:pt idx="30">
                  <c:v>73</c:v>
                </c:pt>
                <c:pt idx="31">
                  <c:v>67</c:v>
                </c:pt>
                <c:pt idx="32">
                  <c:v>72</c:v>
                </c:pt>
                <c:pt idx="33">
                  <c:v>65</c:v>
                </c:pt>
              </c:numCache>
            </c:numRef>
          </c:val>
          <c:extLst>
            <c:ext xmlns:c16="http://schemas.microsoft.com/office/drawing/2014/chart" uri="{C3380CC4-5D6E-409C-BE32-E72D297353CC}">
              <c16:uniqueId val="{00000008-EADC-4836-B969-1A7DE8BC4142}"/>
            </c:ext>
          </c:extLst>
        </c:ser>
        <c:dLbls>
          <c:dLblPos val="outEnd"/>
          <c:showLegendKey val="0"/>
          <c:showVal val="1"/>
          <c:showCatName val="0"/>
          <c:showSerName val="0"/>
          <c:showPercent val="0"/>
          <c:showBubbleSize val="0"/>
        </c:dLbls>
        <c:gapWidth val="15"/>
        <c:axId val="2094734554"/>
        <c:axId val="2094734552"/>
      </c:barChart>
      <c:lineChart>
        <c:grouping val="standard"/>
        <c:varyColors val="0"/>
        <c:ser>
          <c:idx val="1"/>
          <c:order val="1"/>
          <c:tx>
            <c:strRef>
              <c:f>Sheet1!$C$1</c:f>
              <c:strCache>
                <c:ptCount val="1"/>
                <c:pt idx="0">
                  <c:v>Percentage in engineering programs (ASEE national engineering data)</c:v>
                </c:pt>
              </c:strCache>
            </c:strRef>
          </c:tx>
          <c:spPr>
            <a:ln>
              <a:noFill/>
            </a:ln>
            <a:effectLst/>
          </c:spPr>
          <c:marker>
            <c:symbol val="diamond"/>
            <c:size val="10"/>
            <c:spPr>
              <a:solidFill>
                <a:srgbClr val="E07830"/>
              </a:solidFill>
              <a:ln w="6350" cap="flat">
                <a:solidFill>
                  <a:srgbClr val="FFFFFF"/>
                </a:solidFill>
                <a:prstDash val="solid"/>
                <a:round/>
              </a:ln>
              <a:effectLst/>
            </c:spPr>
          </c:marker>
          <c:dPt>
            <c:idx val="6"/>
            <c:marker>
              <c:spPr>
                <a:solidFill>
                  <a:srgbClr val="E07830"/>
                </a:solidFill>
                <a:ln w="6350">
                  <a:solidFill>
                    <a:srgbClr val="FFFFFF"/>
                  </a:solidFill>
                </a:ln>
              </c:spPr>
            </c:marker>
            <c:bubble3D val="0"/>
            <c:extLst>
              <c:ext xmlns:c16="http://schemas.microsoft.com/office/drawing/2014/chart" uri="{C3380CC4-5D6E-409C-BE32-E72D297353CC}">
                <c16:uniqueId val="{00000009-EADC-4836-B969-1A7DE8BC4142}"/>
              </c:ext>
            </c:extLst>
          </c:dPt>
          <c:dPt>
            <c:idx val="7"/>
            <c:marker>
              <c:spPr>
                <a:solidFill>
                  <a:srgbClr val="E07830"/>
                </a:solidFill>
                <a:ln w="6350">
                  <a:solidFill>
                    <a:srgbClr val="FFFFFF"/>
                  </a:solidFill>
                </a:ln>
              </c:spPr>
            </c:marker>
            <c:bubble3D val="0"/>
            <c:extLst>
              <c:ext xmlns:c16="http://schemas.microsoft.com/office/drawing/2014/chart" uri="{C3380CC4-5D6E-409C-BE32-E72D297353CC}">
                <c16:uniqueId val="{0000000D-EADC-4836-B969-1A7DE8BC4142}"/>
              </c:ext>
            </c:extLst>
          </c:dPt>
          <c:dPt>
            <c:idx val="8"/>
            <c:marker>
              <c:spPr>
                <a:solidFill>
                  <a:srgbClr val="E07830"/>
                </a:solidFill>
                <a:ln w="6350">
                  <a:solidFill>
                    <a:srgbClr val="FFFFFF"/>
                  </a:solidFill>
                </a:ln>
              </c:spPr>
            </c:marker>
            <c:bubble3D val="0"/>
            <c:extLst>
              <c:ext xmlns:c16="http://schemas.microsoft.com/office/drawing/2014/chart" uri="{C3380CC4-5D6E-409C-BE32-E72D297353CC}">
                <c16:uniqueId val="{0000000E-EADC-4836-B969-1A7DE8BC4142}"/>
              </c:ext>
            </c:extLst>
          </c:dPt>
          <c:dPt>
            <c:idx val="9"/>
            <c:marker>
              <c:spPr>
                <a:solidFill>
                  <a:srgbClr val="E07830"/>
                </a:solidFill>
                <a:ln w="6350">
                  <a:solidFill>
                    <a:srgbClr val="FFFFFF"/>
                  </a:solidFill>
                </a:ln>
              </c:spPr>
            </c:marker>
            <c:bubble3D val="0"/>
            <c:extLst>
              <c:ext xmlns:c16="http://schemas.microsoft.com/office/drawing/2014/chart" uri="{C3380CC4-5D6E-409C-BE32-E72D297353CC}">
                <c16:uniqueId val="{0000000F-EADC-4836-B969-1A7DE8BC4142}"/>
              </c:ext>
            </c:extLst>
          </c:dPt>
          <c:dPt>
            <c:idx val="10"/>
            <c:marker>
              <c:spPr>
                <a:solidFill>
                  <a:srgbClr val="E07830"/>
                </a:solidFill>
                <a:ln w="6350">
                  <a:solidFill>
                    <a:srgbClr val="FFFFFF"/>
                  </a:solidFill>
                </a:ln>
              </c:spPr>
            </c:marker>
            <c:bubble3D val="0"/>
            <c:extLst>
              <c:ext xmlns:c16="http://schemas.microsoft.com/office/drawing/2014/chart" uri="{C3380CC4-5D6E-409C-BE32-E72D297353CC}">
                <c16:uniqueId val="{00000010-EADC-4836-B969-1A7DE8BC4142}"/>
              </c:ext>
            </c:extLst>
          </c:dPt>
          <c:dPt>
            <c:idx val="11"/>
            <c:marker>
              <c:spPr>
                <a:solidFill>
                  <a:srgbClr val="E07830"/>
                </a:solidFill>
                <a:ln w="6350">
                  <a:solidFill>
                    <a:srgbClr val="FFFFFF"/>
                  </a:solidFill>
                </a:ln>
              </c:spPr>
            </c:marker>
            <c:bubble3D val="0"/>
            <c:extLst>
              <c:ext xmlns:c16="http://schemas.microsoft.com/office/drawing/2014/chart" uri="{C3380CC4-5D6E-409C-BE32-E72D297353CC}">
                <c16:uniqueId val="{00000011-EADC-4836-B969-1A7DE8BC4142}"/>
              </c:ext>
            </c:extLst>
          </c:dPt>
          <c:dPt>
            <c:idx val="12"/>
            <c:marker>
              <c:spPr>
                <a:solidFill>
                  <a:srgbClr val="E07830"/>
                </a:solidFill>
                <a:ln w="6350">
                  <a:solidFill>
                    <a:srgbClr val="FFFFFF"/>
                  </a:solidFill>
                </a:ln>
              </c:spPr>
            </c:marker>
            <c:bubble3D val="0"/>
            <c:extLst>
              <c:ext xmlns:c16="http://schemas.microsoft.com/office/drawing/2014/chart" uri="{C3380CC4-5D6E-409C-BE32-E72D297353CC}">
                <c16:uniqueId val="{00000012-EADC-4836-B969-1A7DE8BC4142}"/>
              </c:ext>
            </c:extLst>
          </c:dPt>
          <c:dPt>
            <c:idx val="13"/>
            <c:marker>
              <c:spPr>
                <a:solidFill>
                  <a:srgbClr val="E07830"/>
                </a:solidFill>
                <a:ln w="6350">
                  <a:solidFill>
                    <a:srgbClr val="FFFFFF"/>
                  </a:solidFill>
                </a:ln>
              </c:spPr>
            </c:marker>
            <c:bubble3D val="0"/>
            <c:extLst>
              <c:ext xmlns:c16="http://schemas.microsoft.com/office/drawing/2014/chart" uri="{C3380CC4-5D6E-409C-BE32-E72D297353CC}">
                <c16:uniqueId val="{0000000A-EADC-4836-B969-1A7DE8BC4142}"/>
              </c:ext>
            </c:extLst>
          </c:dPt>
          <c:dPt>
            <c:idx val="20"/>
            <c:marker>
              <c:spPr>
                <a:solidFill>
                  <a:srgbClr val="E07830"/>
                </a:solidFill>
                <a:ln w="6350">
                  <a:solidFill>
                    <a:srgbClr val="FFFFFF"/>
                  </a:solidFill>
                </a:ln>
              </c:spPr>
            </c:marker>
            <c:bubble3D val="0"/>
            <c:extLst>
              <c:ext xmlns:c16="http://schemas.microsoft.com/office/drawing/2014/chart" uri="{C3380CC4-5D6E-409C-BE32-E72D297353CC}">
                <c16:uniqueId val="{0000000B-EADC-4836-B969-1A7DE8BC4142}"/>
              </c:ext>
            </c:extLst>
          </c:dPt>
          <c:dPt>
            <c:idx val="27"/>
            <c:marker>
              <c:spPr>
                <a:solidFill>
                  <a:srgbClr val="E07830"/>
                </a:solidFill>
                <a:ln w="6350">
                  <a:solidFill>
                    <a:srgbClr val="FFFFFF"/>
                  </a:solidFill>
                </a:ln>
              </c:spPr>
            </c:marker>
            <c:bubble3D val="0"/>
            <c:extLst>
              <c:ext xmlns:c16="http://schemas.microsoft.com/office/drawing/2014/chart" uri="{C3380CC4-5D6E-409C-BE32-E72D297353CC}">
                <c16:uniqueId val="{0000000C-EADC-4836-B969-1A7DE8BC4142}"/>
              </c:ext>
            </c:extLst>
          </c:dPt>
          <c:cat>
            <c:strRef>
              <c:f>Sheet1!$A$2:$A$35</c:f>
              <c:strCache>
                <c:ptCount val="34"/>
                <c:pt idx="0">
                  <c:v>2020</c:v>
                </c:pt>
                <c:pt idx="1">
                  <c:v>2021</c:v>
                </c:pt>
                <c:pt idx="2">
                  <c:v>2022</c:v>
                </c:pt>
                <c:pt idx="3">
                  <c:v>2023</c:v>
                </c:pt>
                <c:pt idx="4">
                  <c:v>2024</c:v>
                </c:pt>
                <c:pt idx="5">
                  <c:v>2025</c:v>
                </c:pt>
                <c:pt idx="7">
                  <c:v>2020</c:v>
                </c:pt>
                <c:pt idx="8">
                  <c:v>2021</c:v>
                </c:pt>
                <c:pt idx="9">
                  <c:v>2022</c:v>
                </c:pt>
                <c:pt idx="10">
                  <c:v>2023</c:v>
                </c:pt>
                <c:pt idx="11">
                  <c:v>2024</c:v>
                </c:pt>
                <c:pt idx="12">
                  <c:v>2025</c:v>
                </c:pt>
                <c:pt idx="14">
                  <c:v>2020</c:v>
                </c:pt>
                <c:pt idx="15">
                  <c:v>2021</c:v>
                </c:pt>
                <c:pt idx="16">
                  <c:v>2022</c:v>
                </c:pt>
                <c:pt idx="17">
                  <c:v>2023</c:v>
                </c:pt>
                <c:pt idx="18">
                  <c:v>2024</c:v>
                </c:pt>
                <c:pt idx="19">
                  <c:v>2025</c:v>
                </c:pt>
                <c:pt idx="21">
                  <c:v>2020</c:v>
                </c:pt>
                <c:pt idx="22">
                  <c:v>2021</c:v>
                </c:pt>
                <c:pt idx="23">
                  <c:v>2022</c:v>
                </c:pt>
                <c:pt idx="24">
                  <c:v>2023</c:v>
                </c:pt>
                <c:pt idx="25">
                  <c:v>2024</c:v>
                </c:pt>
                <c:pt idx="26">
                  <c:v>2025</c:v>
                </c:pt>
                <c:pt idx="28">
                  <c:v>2020</c:v>
                </c:pt>
                <c:pt idx="29">
                  <c:v>2021</c:v>
                </c:pt>
                <c:pt idx="30">
                  <c:v>2022</c:v>
                </c:pt>
                <c:pt idx="31">
                  <c:v>2023</c:v>
                </c:pt>
                <c:pt idx="32">
                  <c:v>2024</c:v>
                </c:pt>
                <c:pt idx="33">
                  <c:v>2025</c:v>
                </c:pt>
              </c:strCache>
            </c:strRef>
          </c:cat>
          <c:val>
            <c:numRef>
              <c:f>Sheet1!$C$2:$C$35</c:f>
              <c:numCache>
                <c:formatCode>General</c:formatCode>
                <c:ptCount val="34"/>
                <c:pt idx="0">
                  <c:v>97.1</c:v>
                </c:pt>
                <c:pt idx="1">
                  <c:v>97.2</c:v>
                </c:pt>
                <c:pt idx="2">
                  <c:v>96.5</c:v>
                </c:pt>
                <c:pt idx="3">
                  <c:v>96.8</c:v>
                </c:pt>
                <c:pt idx="4">
                  <c:v>96.3</c:v>
                </c:pt>
                <c:pt idx="5">
                  <c:v>94.5</c:v>
                </c:pt>
                <c:pt idx="14">
                  <c:v>44.4</c:v>
                </c:pt>
                <c:pt idx="15">
                  <c:v>43.7</c:v>
                </c:pt>
                <c:pt idx="16">
                  <c:v>44.6</c:v>
                </c:pt>
                <c:pt idx="17">
                  <c:v>44.6</c:v>
                </c:pt>
                <c:pt idx="18">
                  <c:v>43.6</c:v>
                </c:pt>
                <c:pt idx="19">
                  <c:v>45.1</c:v>
                </c:pt>
                <c:pt idx="21">
                  <c:v>56.4</c:v>
                </c:pt>
                <c:pt idx="22">
                  <c:v>54</c:v>
                </c:pt>
                <c:pt idx="23">
                  <c:v>46.1</c:v>
                </c:pt>
                <c:pt idx="24">
                  <c:v>45.9</c:v>
                </c:pt>
                <c:pt idx="25">
                  <c:v>49.1</c:v>
                </c:pt>
                <c:pt idx="26">
                  <c:v>55.1</c:v>
                </c:pt>
                <c:pt idx="28">
                  <c:v>92.1</c:v>
                </c:pt>
                <c:pt idx="29">
                  <c:v>92.5</c:v>
                </c:pt>
                <c:pt idx="30">
                  <c:v>92.5</c:v>
                </c:pt>
                <c:pt idx="31">
                  <c:v>92.8</c:v>
                </c:pt>
                <c:pt idx="32">
                  <c:v>92.6</c:v>
                </c:pt>
                <c:pt idx="33">
                  <c:v>92.4</c:v>
                </c:pt>
              </c:numCache>
            </c:numRef>
          </c:val>
          <c:smooth val="0"/>
          <c:extLst>
            <c:ext xmlns:c16="http://schemas.microsoft.com/office/drawing/2014/chart" uri="{C3380CC4-5D6E-409C-BE32-E72D297353CC}">
              <c16:uniqueId val="{00000013-EADC-4836-B969-1A7DE8BC4142}"/>
            </c:ext>
          </c:extLst>
        </c:ser>
        <c:dLbls>
          <c:showLegendKey val="0"/>
          <c:showVal val="0"/>
          <c:showCatName val="0"/>
          <c:showSerName val="0"/>
          <c:showPercent val="0"/>
          <c:showBubbleSize val="0"/>
        </c:dLbls>
        <c:marker val="1"/>
        <c:smooth val="0"/>
        <c:axId val="2094734554"/>
        <c:axId val="2094734552"/>
      </c:line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750" b="0" i="0" u="none" strike="noStrike">
                <a:solidFill>
                  <a:srgbClr val="595959"/>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094734552"/>
        <c:crosses val="autoZero"/>
        <c:auto val="1"/>
        <c:lblAlgn val="ctr"/>
        <c:lblOffset val="100"/>
        <c:noMultiLvlLbl val="1"/>
      </c:catAx>
      <c:valAx>
        <c:axId val="2094734552"/>
        <c:scaling>
          <c:orientation val="minMax"/>
          <c:max val="130"/>
          <c:min val="0"/>
        </c:scaling>
        <c:delete val="0"/>
        <c:axPos val="l"/>
        <c:majorGridlines>
          <c:spPr>
            <a:ln w="6350" cap="flat">
              <a:solidFill>
                <a:srgbClr val="DDDDDD"/>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800" b="0" i="0" u="none" strike="noStrike">
                <a:solidFill>
                  <a:srgbClr val="595959"/>
                </a:solidFill>
                <a:latin typeface="Arial"/>
              </a:defRPr>
            </a:pPr>
            <a:endParaRPr lang="en-US"/>
          </a:p>
        </c:txPr>
        <c:crossAx val="2094734554"/>
        <c:crosses val="autoZero"/>
        <c:crossBetween val="between"/>
        <c:majorUnit val="10"/>
      </c:valAx>
      <c:spPr>
        <a:solidFill>
          <a:srgbClr val="FFFFFF"/>
        </a:solidFill>
        <a:ln>
          <a:noFill/>
        </a:ln>
        <a:effectLst/>
      </c:spPr>
    </c:plotArea>
    <c:plotVisOnly val="1"/>
    <c:dispBlanksAs val="span"/>
    <c:showDLblsOverMax val="1"/>
  </c:chart>
  <c:spPr>
    <a:solidFill>
      <a:srgbClr val="FFFFFF"/>
    </a:solidFill>
    <a:ln>
      <a:noFill/>
    </a:ln>
    <a:effectLst/>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0.07311</cdr:x>
      <cdr:y>0.17314</cdr:y>
    </cdr:from>
    <cdr:to>
      <cdr:x>0.97159</cdr:x>
      <cdr:y>0.29337</cdr:y>
    </cdr:to>
    <cdr:sp macro="" textlink="">
      <cdr:nvSpPr>
        <cdr:cNvPr id="3" name="TextBox 2">
          <a:extLst xmlns:a="http://schemas.openxmlformats.org/drawingml/2006/main">
            <a:ext uri="{FF2B5EF4-FFF2-40B4-BE49-F238E27FC236}">
              <a16:creationId xmlns:a16="http://schemas.microsoft.com/office/drawing/2014/main" id="{C7BFAB9C-FBA7-E8FF-2155-F7CE885980B3}"/>
            </a:ext>
          </a:extLst>
        </cdr:cNvPr>
        <cdr:cNvSpPr txBox="1"/>
      </cdr:nvSpPr>
      <cdr:spPr>
        <a:xfrm xmlns:a="http://schemas.openxmlformats.org/drawingml/2006/main">
          <a:off x="577738" y="1125583"/>
          <a:ext cx="7100072" cy="781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000" b="1" kern="1200" dirty="0">
              <a:latin typeface="Open Sans" panose="020B0606030504020204" pitchFamily="34" charset="0"/>
              <a:ea typeface="Open Sans" panose="020B0606030504020204" pitchFamily="34" charset="0"/>
              <a:cs typeface="Open Sans" panose="020B0606030504020204" pitchFamily="34" charset="0"/>
            </a:rPr>
            <a:t>WHERE ARE ERC GRADUATES EMPLOYED?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18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The National Science Foundation Engineering Research Centers 2025 End of Year Report. </a:t>
            </a:r>
          </a:p>
          <a:p>
            <a:endParaRPr lang="en-US" dirty="0"/>
          </a:p>
          <a:p>
            <a:r>
              <a:rPr lang="en-US" dirty="0"/>
              <a:t>Submitted June 2026 using 2025 Center data collected between June 2025 and April 2026.</a:t>
            </a:r>
          </a:p>
        </p:txBody>
      </p:sp>
    </p:spTree>
    <p:extLst>
      <p:ext uri="{BB962C8B-B14F-4D97-AF65-F5344CB8AC3E}">
        <p14:creationId xmlns:p14="http://schemas.microsoft.com/office/powerpoint/2010/main" val="1743440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Open Sans" pitchFamily="2" charset="0"/>
                <a:ea typeface="Open Sans" pitchFamily="2" charset="0"/>
                <a:cs typeface="Open Sans" pitchFamily="2" charset="0"/>
              </a:rPr>
              <a:t>Foreign industry versus foreign industrial/practitioner member</a:t>
            </a:r>
            <a:r>
              <a:rPr lang="en-US" sz="1200" kern="1200" baseline="0">
                <a:solidFill>
                  <a:schemeClr val="tx1"/>
                </a:solidFill>
                <a:effectLst/>
                <a:latin typeface="Open Sans" pitchFamily="2" charset="0"/>
                <a:ea typeface="Open Sans" pitchFamily="2" charset="0"/>
                <a:cs typeface="Open Sans" pitchFamily="2" charset="0"/>
              </a:rPr>
              <a:t> distinction cannot currently be made. Specifically, t</a:t>
            </a:r>
            <a:r>
              <a:rPr lang="en-US" sz="1200" kern="1200">
                <a:solidFill>
                  <a:schemeClr val="tx1"/>
                </a:solidFill>
                <a:effectLst/>
                <a:latin typeface="Open Sans" pitchFamily="2" charset="0"/>
                <a:ea typeface="Open Sans" pitchFamily="2" charset="0"/>
                <a:cs typeface="Open Sans" pitchFamily="2" charset="0"/>
              </a:rPr>
              <a:t>his slide displays data entered in the Quantifiable Outputs section under the Degrees and Jobs tab. Centers are only required to enter a total number based on industry type and degree earned; ERCWeb does not track individual graduates to individual organizations.</a:t>
            </a:r>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10</a:t>
            </a:fld>
            <a:endParaRPr lang="en-US"/>
          </a:p>
        </p:txBody>
      </p:sp>
    </p:spTree>
    <p:extLst>
      <p:ext uri="{BB962C8B-B14F-4D97-AF65-F5344CB8AC3E}">
        <p14:creationId xmlns:p14="http://schemas.microsoft.com/office/powerpoint/2010/main" val="191255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51BED-8CE8-ABFF-642D-A2DE0ABFD9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4C9E57-9289-78DB-204C-7E06F01154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DAB90F-090D-C896-FA3E-1D9B570229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EBA8C1-4B0C-1CCB-9605-2AD6C1664E44}"/>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3736949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Open Sans" pitchFamily="2" charset="0"/>
                <a:ea typeface="Open Sans" pitchFamily="2" charset="0"/>
                <a:cs typeface="Open Sans" pitchFamily="2" charset="0"/>
              </a:rPr>
              <a:t>This</a:t>
            </a:r>
            <a:r>
              <a:rPr lang="en-US" sz="1200" kern="1200" baseline="0" dirty="0">
                <a:solidFill>
                  <a:schemeClr val="tx1"/>
                </a:solidFill>
                <a:effectLst/>
                <a:latin typeface="Open Sans" pitchFamily="2" charset="0"/>
                <a:ea typeface="Open Sans" pitchFamily="2" charset="0"/>
                <a:cs typeface="Open Sans" pitchFamily="2" charset="0"/>
              </a:rPr>
              <a:t> slide includes the following subset of faculty: </a:t>
            </a:r>
            <a:r>
              <a:rPr lang="en-US" sz="1200" kern="1200" dirty="0">
                <a:solidFill>
                  <a:schemeClr val="tx1"/>
                </a:solidFill>
                <a:effectLst/>
                <a:latin typeface="Open Sans" pitchFamily="2" charset="0"/>
                <a:ea typeface="Open Sans" pitchFamily="2" charset="0"/>
                <a:cs typeface="Open Sans" pitchFamily="2" charset="0"/>
              </a:rPr>
              <a:t>Senior Faculty, Junior Faculty, or Visiting Faculty (under Programmatic Personnel and the Research Under</a:t>
            </a:r>
            <a:r>
              <a:rPr lang="en-US" sz="1200" kern="1200" baseline="0" dirty="0">
                <a:solidFill>
                  <a:schemeClr val="tx1"/>
                </a:solidFill>
                <a:effectLst/>
                <a:latin typeface="Open Sans" pitchFamily="2" charset="0"/>
                <a:ea typeface="Open Sans" pitchFamily="2" charset="0"/>
                <a:cs typeface="Open Sans" pitchFamily="2" charset="0"/>
              </a:rPr>
              <a:t> Strategic Research Plan classification). Personnel marked as Faculty under the Curriculum Under Strategic Curriculum Plan, only, are not included.</a:t>
            </a:r>
            <a:endParaRPr lang="en-US" sz="1200" kern="1200" dirty="0">
              <a:solidFill>
                <a:schemeClr val="tx1"/>
              </a:solidFill>
              <a:effectLst/>
              <a:latin typeface="Open Sans" pitchFamily="2" charset="0"/>
              <a:ea typeface="Open Sans" pitchFamily="2" charset="0"/>
              <a:cs typeface="Open Sans" pitchFamily="2" charset="0"/>
            </a:endParaRP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0E1AF-647D-E467-6053-0B2F60CC7F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7605A8-6731-BFEE-88F0-ABF6F306B4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DF4EE3-4E0F-1A5F-B2E7-F0F64148D0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9DB9DA-7410-5DBE-ADD4-159965AAB6CB}"/>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2831283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p>
        </p:txBody>
      </p:sp>
    </p:spTree>
    <p:extLst>
      <p:ext uri="{BB962C8B-B14F-4D97-AF65-F5344CB8AC3E}">
        <p14:creationId xmlns:p14="http://schemas.microsoft.com/office/powerpoint/2010/main" val="2674885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Open Sans" pitchFamily="2" charset="0"/>
                <a:ea typeface="Open Sans" pitchFamily="2" charset="0"/>
                <a:cs typeface="Open Sans" pitchFamily="2" charset="0"/>
              </a:rPr>
              <a:t>Contributing</a:t>
            </a:r>
            <a:r>
              <a:rPr lang="en-US" sz="1200" b="1" i="0" kern="1200" baseline="0" dirty="0">
                <a:solidFill>
                  <a:schemeClr val="tx1"/>
                </a:solidFill>
                <a:effectLst/>
                <a:latin typeface="Open Sans" pitchFamily="2" charset="0"/>
                <a:ea typeface="Open Sans" pitchFamily="2" charset="0"/>
                <a:cs typeface="Open Sans" pitchFamily="2" charset="0"/>
              </a:rPr>
              <a:t> Organization</a:t>
            </a:r>
            <a:r>
              <a:rPr lang="en-US" sz="1200" b="1" kern="1200" dirty="0">
                <a:solidFill>
                  <a:schemeClr val="tx1"/>
                </a:solidFill>
                <a:effectLst/>
                <a:latin typeface="Open Sans" pitchFamily="2" charset="0"/>
                <a:ea typeface="Open Sans" pitchFamily="2" charset="0"/>
                <a:cs typeface="Open Sans" pitchFamily="2" charset="0"/>
              </a:rPr>
              <a:t>—</a:t>
            </a:r>
            <a:r>
              <a:rPr lang="en-US" sz="1200" b="0" i="0" kern="1200" dirty="0">
                <a:solidFill>
                  <a:schemeClr val="tx1"/>
                </a:solidFill>
                <a:effectLst/>
                <a:latin typeface="+mn-lt"/>
                <a:ea typeface="+mn-ea"/>
                <a:cs typeface="+mn-cs"/>
              </a:rPr>
              <a:t>An organization that provides non-project-specific support to the ERC through grants, equipment, or other real donations but does not satisfy all criteria for full membership.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Open Sans" pitchFamily="2" charset="0"/>
              <a:ea typeface="Open Sans" pitchFamily="2" charset="0"/>
              <a:cs typeface="Open Sans" pitchFamily="2" charset="0"/>
            </a:endParaRPr>
          </a:p>
          <a:p>
            <a:pPr marL="0" indent="0">
              <a:buFontTx/>
              <a:buNone/>
            </a:pPr>
            <a:r>
              <a:rPr lang="en-US" sz="1200" b="1" i="0" dirty="0">
                <a:latin typeface="Open Sans" pitchFamily="2" charset="0"/>
                <a:ea typeface="Open Sans" pitchFamily="2" charset="0"/>
                <a:cs typeface="Open Sans" pitchFamily="2" charset="0"/>
              </a:rPr>
              <a:t>Associated Project</a:t>
            </a:r>
            <a:r>
              <a:rPr lang="en-US" sz="1200" b="1" kern="1200" dirty="0">
                <a:solidFill>
                  <a:schemeClr val="tx1"/>
                </a:solidFill>
                <a:effectLst/>
                <a:latin typeface="Open Sans" pitchFamily="2" charset="0"/>
                <a:ea typeface="Open Sans" pitchFamily="2" charset="0"/>
                <a:cs typeface="Open Sans" pitchFamily="2" charset="0"/>
              </a:rPr>
              <a:t>—</a:t>
            </a:r>
            <a:r>
              <a:rPr lang="en-US" sz="1200" b="0" i="0" kern="1200" dirty="0">
                <a:solidFill>
                  <a:schemeClr val="tx1"/>
                </a:solidFill>
                <a:effectLst/>
                <a:latin typeface="+mn-lt"/>
                <a:ea typeface="+mn-ea"/>
                <a:cs typeface="+mn-cs"/>
              </a:rPr>
              <a:t>A project that is central to the ERC strategic plan and is awarded to the home department of an ERC faculty member. Associated project funds are not controlled by the Center.</a:t>
            </a:r>
          </a:p>
          <a:p>
            <a:pPr marL="0" indent="0">
              <a:buFontTx/>
              <a:buNone/>
            </a:pPr>
            <a:endParaRPr lang="en-US" sz="1200" i="0" baseline="0" dirty="0">
              <a:latin typeface="Open Sans" pitchFamily="2" charset="0"/>
              <a:ea typeface="Open Sans" pitchFamily="2" charset="0"/>
              <a:cs typeface="Open Sans" pitchFamily="2" charset="0"/>
            </a:endParaRPr>
          </a:p>
          <a:p>
            <a:pPr marL="0" indent="0">
              <a:buFontTx/>
              <a:buNone/>
            </a:pPr>
            <a:r>
              <a:rPr lang="en-US" sz="1200" b="1" i="0" baseline="0" dirty="0">
                <a:latin typeface="Open Sans" pitchFamily="2" charset="0"/>
                <a:ea typeface="Open Sans" pitchFamily="2" charset="0"/>
                <a:cs typeface="Open Sans" pitchFamily="2" charset="0"/>
              </a:rPr>
              <a:t>Sponsored Project</a:t>
            </a:r>
            <a:r>
              <a:rPr lang="en-US" sz="1200" b="1" kern="1200" dirty="0">
                <a:solidFill>
                  <a:schemeClr val="tx1"/>
                </a:solidFill>
                <a:effectLst/>
                <a:latin typeface="Open Sans" pitchFamily="2" charset="0"/>
                <a:ea typeface="Open Sans" pitchFamily="2" charset="0"/>
                <a:cs typeface="Open Sans" pitchFamily="2" charset="0"/>
              </a:rPr>
              <a:t>—</a:t>
            </a:r>
            <a:r>
              <a:rPr lang="en-US" sz="1200" b="0" i="0" kern="1200" dirty="0">
                <a:solidFill>
                  <a:schemeClr val="tx1"/>
                </a:solidFill>
                <a:effectLst/>
                <a:latin typeface="+mn-lt"/>
                <a:ea typeface="+mn-ea"/>
                <a:cs typeface="+mn-cs"/>
              </a:rPr>
              <a:t>Projects with a restricted or directed purpose that is specified by the funding source. Sponsored projects augment the Center's core activities. The award goes directly to the Center for a specific project and is classified as restricted cash. Examples of sponsored projects include REU supplements, Defense Advanced Research Projects Agency (DARPA) awards to the Center, and industry-sponsored projects with clearly intended outcomes or activities.</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Open Sans" pitchFamily="2" charset="0"/>
                <a:ea typeface="Open Sans" pitchFamily="2" charset="0"/>
                <a:cs typeface="Open Sans" pitchFamily="2" charset="0"/>
              </a:rPr>
              <a:t>Industrial/Practitioner</a:t>
            </a:r>
            <a:r>
              <a:rPr lang="en-US" sz="1200" b="1" i="0" kern="1200" baseline="0" dirty="0">
                <a:solidFill>
                  <a:schemeClr val="tx1"/>
                </a:solidFill>
                <a:effectLst/>
                <a:latin typeface="Open Sans" pitchFamily="2" charset="0"/>
                <a:ea typeface="Open Sans" pitchFamily="2" charset="0"/>
                <a:cs typeface="Open Sans" pitchFamily="2" charset="0"/>
              </a:rPr>
              <a:t> Member</a:t>
            </a:r>
            <a:r>
              <a:rPr lang="en-US" sz="1200" b="1" kern="1200" dirty="0">
                <a:solidFill>
                  <a:schemeClr val="tx1"/>
                </a:solidFill>
                <a:effectLst/>
                <a:latin typeface="Open Sans" pitchFamily="2" charset="0"/>
                <a:ea typeface="Open Sans" pitchFamily="2" charset="0"/>
                <a:cs typeface="Open Sans" pitchFamily="2" charset="0"/>
              </a:rPr>
              <a:t>—</a:t>
            </a:r>
            <a:r>
              <a:rPr lang="en-US" sz="1200" b="0" i="0" kern="1200" dirty="0">
                <a:solidFill>
                  <a:schemeClr val="tx1"/>
                </a:solidFill>
                <a:effectLst/>
                <a:latin typeface="Open Sans" pitchFamily="2" charset="0"/>
                <a:ea typeface="Open Sans" pitchFamily="2" charset="0"/>
                <a:cs typeface="Open Sans" pitchFamily="2" charset="0"/>
              </a:rPr>
              <a:t>An organization that satisfies all requirements for membership according to the Center's membership agreement and cooperative agreement. Organizations must sign a membership agreement and provide a sufficient level of financial support (cash or in-kind) according to the Center's membership agreement during the Reporting Year. Centers may define different levels of membership. One exception is that a signed membership agreement is not required for members in a government sector. Sectors include the Federal Government, State government, local government, quasi-government research, industry, industry association, medical facility, private foundation, nonprofit, venture capitalists, or other.</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sz="1200" b="1" i="0" u="none" strike="noStrike" kern="1200" dirty="0">
                <a:solidFill>
                  <a:schemeClr val="tx1"/>
                </a:solidFill>
                <a:effectLst/>
                <a:latin typeface="+mn-lt"/>
                <a:ea typeface="+mn-ea"/>
                <a:cs typeface="+mn-cs"/>
              </a:rPr>
              <a:t>Innovation Partners</a:t>
            </a:r>
            <a:r>
              <a:rPr lang="en-US" sz="1200" b="1" kern="1200" dirty="0">
                <a:solidFill>
                  <a:schemeClr val="tx1"/>
                </a:solidFill>
                <a:effectLst/>
                <a:latin typeface="Open Sans" pitchFamily="2" charset="0"/>
                <a:ea typeface="Open Sans" pitchFamily="2" charset="0"/>
                <a:cs typeface="Open Sans" pitchFamily="2" charset="0"/>
              </a:rPr>
              <a:t>—</a:t>
            </a:r>
            <a:r>
              <a:rPr lang="en-US" sz="1200" b="0" i="0" kern="1200" dirty="0">
                <a:solidFill>
                  <a:schemeClr val="tx1"/>
                </a:solidFill>
                <a:effectLst/>
                <a:latin typeface="+mn-lt"/>
                <a:ea typeface="+mn-ea"/>
                <a:cs typeface="+mn-cs"/>
              </a:rPr>
              <a:t>Organization participating in the ERC with a mission to stimulate entrepreneurship and innovation. Innovation Partners do not provide financial support to the ERC.</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Open Sans" pitchFamily="2" charset="0"/>
                <a:ea typeface="Open Sans" pitchFamily="2" charset="0"/>
                <a:cs typeface="Open Sans" pitchFamily="2" charset="0"/>
              </a:rPr>
              <a:t>Contributing</a:t>
            </a:r>
            <a:r>
              <a:rPr lang="en-US" sz="1200" b="1" i="0" kern="1200" baseline="0" dirty="0">
                <a:solidFill>
                  <a:schemeClr val="tx1"/>
                </a:solidFill>
                <a:effectLst/>
                <a:latin typeface="Open Sans" pitchFamily="2" charset="0"/>
                <a:ea typeface="Open Sans" pitchFamily="2" charset="0"/>
                <a:cs typeface="Open Sans" pitchFamily="2" charset="0"/>
              </a:rPr>
              <a:t> Organization</a:t>
            </a:r>
            <a:r>
              <a:rPr lang="en-US" sz="1200" b="1" kern="1200" dirty="0">
                <a:solidFill>
                  <a:schemeClr val="tx1"/>
                </a:solidFill>
                <a:effectLst/>
                <a:latin typeface="Open Sans" pitchFamily="2" charset="0"/>
                <a:ea typeface="Open Sans" pitchFamily="2" charset="0"/>
                <a:cs typeface="Open Sans" pitchFamily="2" charset="0"/>
              </a:rPr>
              <a:t>—</a:t>
            </a:r>
            <a:r>
              <a:rPr lang="en-US" sz="1200" b="0" i="0" kern="1200" dirty="0">
                <a:solidFill>
                  <a:schemeClr val="tx1"/>
                </a:solidFill>
                <a:effectLst/>
                <a:latin typeface="+mn-lt"/>
                <a:ea typeface="+mn-ea"/>
                <a:cs typeface="+mn-cs"/>
              </a:rPr>
              <a:t>An organization that provides non-project-specific support to the ERC through grants, equipment, or other real donations but does not satisfy all criteria for full membership.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Open Sans" pitchFamily="2" charset="0"/>
              <a:ea typeface="Open Sans" pitchFamily="2" charset="0"/>
              <a:cs typeface="Open Sans" pitchFamily="2" charset="0"/>
            </a:endParaRPr>
          </a:p>
          <a:p>
            <a:pPr marL="0" indent="0">
              <a:buFontTx/>
              <a:buNone/>
            </a:pPr>
            <a:r>
              <a:rPr lang="en-US" sz="1200" b="1" i="0" dirty="0">
                <a:latin typeface="Open Sans" pitchFamily="2" charset="0"/>
                <a:ea typeface="Open Sans" pitchFamily="2" charset="0"/>
                <a:cs typeface="Open Sans" pitchFamily="2" charset="0"/>
              </a:rPr>
              <a:t>Associated Project</a:t>
            </a:r>
            <a:r>
              <a:rPr lang="en-US" sz="1200" b="1" kern="1200" dirty="0">
                <a:solidFill>
                  <a:schemeClr val="tx1"/>
                </a:solidFill>
                <a:effectLst/>
                <a:latin typeface="Open Sans" pitchFamily="2" charset="0"/>
                <a:ea typeface="Open Sans" pitchFamily="2" charset="0"/>
                <a:cs typeface="Open Sans" pitchFamily="2" charset="0"/>
              </a:rPr>
              <a:t>—</a:t>
            </a:r>
            <a:r>
              <a:rPr lang="en-US" sz="1200" b="0" i="0" kern="1200" dirty="0">
                <a:solidFill>
                  <a:schemeClr val="tx1"/>
                </a:solidFill>
                <a:effectLst/>
                <a:latin typeface="+mn-lt"/>
                <a:ea typeface="+mn-ea"/>
                <a:cs typeface="+mn-cs"/>
              </a:rPr>
              <a:t>A project that is central to the ERC strategic plan and is awarded to the home department of an ERC faculty member. Associated project funds are not controlled by the Center.</a:t>
            </a:r>
          </a:p>
          <a:p>
            <a:pPr marL="0" indent="0">
              <a:buFontTx/>
              <a:buNone/>
            </a:pPr>
            <a:endParaRPr lang="en-US" sz="1200" i="0" baseline="0" dirty="0">
              <a:latin typeface="Open Sans" pitchFamily="2" charset="0"/>
              <a:ea typeface="Open Sans" pitchFamily="2" charset="0"/>
              <a:cs typeface="Open Sans" pitchFamily="2" charset="0"/>
            </a:endParaRPr>
          </a:p>
          <a:p>
            <a:pPr marL="0" indent="0">
              <a:buFontTx/>
              <a:buNone/>
            </a:pPr>
            <a:r>
              <a:rPr lang="en-US" sz="1200" b="1" i="0" baseline="0" dirty="0">
                <a:latin typeface="Open Sans" pitchFamily="2" charset="0"/>
                <a:ea typeface="Open Sans" pitchFamily="2" charset="0"/>
                <a:cs typeface="Open Sans" pitchFamily="2" charset="0"/>
              </a:rPr>
              <a:t>Sponsored Project</a:t>
            </a:r>
            <a:r>
              <a:rPr lang="en-US" sz="1200" b="1" kern="1200" dirty="0">
                <a:solidFill>
                  <a:schemeClr val="tx1"/>
                </a:solidFill>
                <a:effectLst/>
                <a:latin typeface="Open Sans" pitchFamily="2" charset="0"/>
                <a:ea typeface="Open Sans" pitchFamily="2" charset="0"/>
                <a:cs typeface="Open Sans" pitchFamily="2" charset="0"/>
              </a:rPr>
              <a:t>—</a:t>
            </a:r>
            <a:r>
              <a:rPr lang="en-US" sz="1200" b="0" i="0" kern="1200" dirty="0">
                <a:solidFill>
                  <a:schemeClr val="tx1"/>
                </a:solidFill>
                <a:effectLst/>
                <a:latin typeface="+mn-lt"/>
                <a:ea typeface="+mn-ea"/>
                <a:cs typeface="+mn-cs"/>
              </a:rPr>
              <a:t>Projects with a restricted or directed purpose that is specified by the funding source. Sponsored projects augment the Center's core activities. The award goes directly to the Center for a specific project and is classified as restricted cash. Examples of sponsored projects include REU supplements, Defense Advanced Research Projects Agency (DARPA) awards to the Center, and industry-sponsored projects with clearly intended outcomes or activities.</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Open Sans" pitchFamily="2" charset="0"/>
                <a:ea typeface="Open Sans" pitchFamily="2" charset="0"/>
                <a:cs typeface="Open Sans" pitchFamily="2" charset="0"/>
              </a:rPr>
              <a:t>Industrial/Practitioner</a:t>
            </a:r>
            <a:r>
              <a:rPr lang="en-US" sz="1200" b="1" i="0" kern="1200" baseline="0" dirty="0">
                <a:solidFill>
                  <a:schemeClr val="tx1"/>
                </a:solidFill>
                <a:effectLst/>
                <a:latin typeface="Open Sans" pitchFamily="2" charset="0"/>
                <a:ea typeface="Open Sans" pitchFamily="2" charset="0"/>
                <a:cs typeface="Open Sans" pitchFamily="2" charset="0"/>
              </a:rPr>
              <a:t> Member</a:t>
            </a:r>
            <a:r>
              <a:rPr lang="en-US" sz="1200" b="1" kern="1200" dirty="0">
                <a:solidFill>
                  <a:schemeClr val="tx1"/>
                </a:solidFill>
                <a:effectLst/>
                <a:latin typeface="Open Sans" pitchFamily="2" charset="0"/>
                <a:ea typeface="Open Sans" pitchFamily="2" charset="0"/>
                <a:cs typeface="Open Sans" pitchFamily="2" charset="0"/>
              </a:rPr>
              <a:t>—</a:t>
            </a:r>
            <a:r>
              <a:rPr lang="en-US" sz="1200" b="0" i="0" kern="1200" dirty="0">
                <a:solidFill>
                  <a:schemeClr val="tx1"/>
                </a:solidFill>
                <a:effectLst/>
                <a:latin typeface="Open Sans" pitchFamily="2" charset="0"/>
                <a:ea typeface="Open Sans" pitchFamily="2" charset="0"/>
                <a:cs typeface="Open Sans" pitchFamily="2" charset="0"/>
              </a:rPr>
              <a:t>An organization that satisfies all requirements for membership according to the Center's membership agreement and cooperative agreement. Organizations must sign a membership agreement and provide a sufficient level of financial support (cash or in-kind) according to the Center's membership agreement during the Reporting Year. Centers may define different levels of membership. One exception is that a signed membership agreement is not required for members in a government sector. Sectors include the Federal Government, State government, local government, quasi-government research, industry, industry association, medical facility, private foundation, nonprofit, venture capitalists, or other.</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sz="1200" b="1" i="0" u="none" strike="noStrike" kern="1200" dirty="0">
                <a:solidFill>
                  <a:schemeClr val="tx1"/>
                </a:solidFill>
                <a:effectLst/>
                <a:latin typeface="+mn-lt"/>
                <a:ea typeface="+mn-ea"/>
                <a:cs typeface="+mn-cs"/>
              </a:rPr>
              <a:t>Innovation Partners</a:t>
            </a:r>
            <a:r>
              <a:rPr lang="en-US" sz="1200" b="1" kern="1200" dirty="0">
                <a:solidFill>
                  <a:schemeClr val="tx1"/>
                </a:solidFill>
                <a:effectLst/>
                <a:latin typeface="Open Sans" pitchFamily="2" charset="0"/>
                <a:ea typeface="Open Sans" pitchFamily="2" charset="0"/>
                <a:cs typeface="Open Sans" pitchFamily="2" charset="0"/>
              </a:rPr>
              <a:t>—</a:t>
            </a:r>
            <a:r>
              <a:rPr lang="en-US" sz="1200" b="0" i="0" kern="1200" dirty="0">
                <a:solidFill>
                  <a:schemeClr val="tx1"/>
                </a:solidFill>
                <a:effectLst/>
                <a:latin typeface="+mn-lt"/>
                <a:ea typeface="+mn-ea"/>
                <a:cs typeface="+mn-cs"/>
              </a:rPr>
              <a:t>Organization participating in the ERC with a mission to stimulate entrepreneurship and innovation. Innovation Partners do not provide financial support to the ERC.</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Open Sans" pitchFamily="2" charset="0"/>
                <a:ea typeface="Open Sans" pitchFamily="2" charset="0"/>
                <a:cs typeface="Open Sans" pitchFamily="2" charset="0"/>
              </a:rPr>
              <a:t>Total only includes Cash Support (Direct and Indirect) and Associated Project Support.</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B2BA9-ECF8-7DF8-A51D-7A7D5FD605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08B08-588B-B675-7D91-8C269B313B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117E0-88F5-1405-CC27-92EC5EF720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1A71D1-AE3D-EF64-8999-EE665AB286DF}"/>
              </a:ext>
            </a:extLst>
          </p:cNvPr>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3537957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10723-EA84-03E5-6BE0-39537D9CB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03978B-C5C4-906C-9C99-E5D5F8188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583E74-3EB2-21A3-BBF8-A5F5EE1B5B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63671-A1A0-1F2A-48FD-2CA53878CFB3}"/>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3225549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Open Sans" pitchFamily="2" charset="0"/>
                <a:ea typeface="Open Sans" pitchFamily="2" charset="0"/>
                <a:cs typeface="Open Sans" pitchFamily="2" charset="0"/>
              </a:rPr>
              <a:t>This slide includes all</a:t>
            </a:r>
            <a:r>
              <a:rPr lang="en-US" sz="1200" b="0" kern="1200" baseline="0" dirty="0">
                <a:solidFill>
                  <a:schemeClr val="tx1"/>
                </a:solidFill>
                <a:effectLst/>
                <a:latin typeface="Open Sans" pitchFamily="2" charset="0"/>
                <a:ea typeface="Open Sans" pitchFamily="2" charset="0"/>
                <a:cs typeface="Open Sans" pitchFamily="2" charset="0"/>
              </a:rPr>
              <a:t> personnel indicated as a Project Investigator on one or more projects.</a:t>
            </a:r>
            <a:endParaRPr lang="en-US" sz="1200" b="0" kern="1200" dirty="0">
              <a:solidFill>
                <a:schemeClr val="tx1"/>
              </a:solidFill>
              <a:effectLst/>
              <a:latin typeface="Open Sans" pitchFamily="2" charset="0"/>
              <a:ea typeface="Open Sans" pitchFamily="2" charset="0"/>
              <a:cs typeface="Open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Open Sans" pitchFamily="2" charset="0"/>
              <a:ea typeface="Open Sans" pitchFamily="2" charset="0"/>
              <a:cs typeface="Open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Open Sans" pitchFamily="2" charset="0"/>
                <a:ea typeface="Open Sans" pitchFamily="2" charset="0"/>
                <a:cs typeface="Open Sans" pitchFamily="2" charset="0"/>
              </a:rPr>
              <a:t>Project Investigator—</a:t>
            </a:r>
            <a:r>
              <a:rPr lang="en-US" sz="1200" kern="1200" dirty="0">
                <a:solidFill>
                  <a:schemeClr val="tx1"/>
                </a:solidFill>
                <a:effectLst/>
                <a:latin typeface="Open Sans" pitchFamily="2" charset="0"/>
                <a:ea typeface="Open Sans" pitchFamily="2" charset="0"/>
                <a:cs typeface="Open Sans" pitchFamily="2" charset="0"/>
              </a:rPr>
              <a:t>Typically faculty members conducting research or supervising students on a project. In unusual cases, this could be a student if he or she provides a significant leadership role on the project. Project investigators are counted in the thrust totals of personnel.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Open Sans" pitchFamily="2" charset="0"/>
                <a:ea typeface="Open Sans" pitchFamily="2" charset="0"/>
                <a:cs typeface="Open Sans" pitchFamily="2" charset="0"/>
              </a:rPr>
              <a:t>This slide includes all</a:t>
            </a:r>
            <a:r>
              <a:rPr lang="en-US" sz="1200" b="0" kern="1200" baseline="0" dirty="0">
                <a:solidFill>
                  <a:schemeClr val="tx1"/>
                </a:solidFill>
                <a:effectLst/>
                <a:latin typeface="Open Sans" pitchFamily="2" charset="0"/>
                <a:ea typeface="Open Sans" pitchFamily="2" charset="0"/>
                <a:cs typeface="Open Sans" pitchFamily="2" charset="0"/>
              </a:rPr>
              <a:t> personnel indicated as a Project Investigator on one or more projects.</a:t>
            </a:r>
            <a:endParaRPr lang="en-US" sz="1200" b="0" kern="1200" dirty="0">
              <a:solidFill>
                <a:schemeClr val="tx1"/>
              </a:solidFill>
              <a:effectLst/>
              <a:latin typeface="Open Sans" pitchFamily="2" charset="0"/>
              <a:ea typeface="Open Sans" pitchFamily="2" charset="0"/>
              <a:cs typeface="Open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Open Sans" pitchFamily="2" charset="0"/>
              <a:ea typeface="Open Sans" pitchFamily="2" charset="0"/>
              <a:cs typeface="Open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Open Sans" pitchFamily="2" charset="0"/>
                <a:ea typeface="Open Sans" pitchFamily="2" charset="0"/>
                <a:cs typeface="Open Sans" pitchFamily="2" charset="0"/>
              </a:rPr>
              <a:t>Project Investigator—</a:t>
            </a:r>
            <a:r>
              <a:rPr lang="en-US" sz="1200" kern="1200" dirty="0">
                <a:solidFill>
                  <a:schemeClr val="tx1"/>
                </a:solidFill>
                <a:effectLst/>
                <a:latin typeface="Open Sans" pitchFamily="2" charset="0"/>
                <a:ea typeface="Open Sans" pitchFamily="2" charset="0"/>
                <a:cs typeface="Open Sans" pitchFamily="2" charset="0"/>
              </a:rPr>
              <a:t>Typically faculty members conducting research or supervising students on a project. In unusual cases, this could be a student if he or she provides a significant leadership role on the project. Project investigators are counted in the thrust totals of personnel.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Open Sans" pitchFamily="2" charset="0"/>
                <a:ea typeface="Open Sans" pitchFamily="2" charset="0"/>
                <a:cs typeface="Open Sans" pitchFamily="2" charset="0"/>
              </a:rPr>
              <a:t>This slide includes all</a:t>
            </a:r>
            <a:r>
              <a:rPr lang="en-US" sz="1200" b="0" kern="1200" baseline="0" dirty="0">
                <a:solidFill>
                  <a:schemeClr val="tx1"/>
                </a:solidFill>
                <a:effectLst/>
                <a:latin typeface="Open Sans" pitchFamily="2" charset="0"/>
                <a:ea typeface="Open Sans" pitchFamily="2" charset="0"/>
                <a:cs typeface="Open Sans" pitchFamily="2" charset="0"/>
              </a:rPr>
              <a:t> personnel indicated as a Project Investigator on one or more projects.</a:t>
            </a:r>
            <a:endParaRPr lang="en-US" sz="1200" b="0" kern="1200" dirty="0">
              <a:solidFill>
                <a:schemeClr val="tx1"/>
              </a:solidFill>
              <a:effectLst/>
              <a:latin typeface="Open Sans" pitchFamily="2" charset="0"/>
              <a:ea typeface="Open Sans" pitchFamily="2" charset="0"/>
              <a:cs typeface="Open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Open Sans" pitchFamily="2" charset="0"/>
              <a:ea typeface="Open Sans" pitchFamily="2" charset="0"/>
              <a:cs typeface="Open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Open Sans" pitchFamily="2" charset="0"/>
                <a:ea typeface="Open Sans" pitchFamily="2" charset="0"/>
                <a:cs typeface="Open Sans" pitchFamily="2" charset="0"/>
              </a:rPr>
              <a:t>Project Investigator—</a:t>
            </a:r>
            <a:r>
              <a:rPr lang="en-US" sz="1200" kern="1200" dirty="0">
                <a:solidFill>
                  <a:schemeClr val="tx1"/>
                </a:solidFill>
                <a:effectLst/>
                <a:latin typeface="Open Sans" pitchFamily="2" charset="0"/>
                <a:ea typeface="Open Sans" pitchFamily="2" charset="0"/>
                <a:cs typeface="Open Sans" pitchFamily="2" charset="0"/>
              </a:rPr>
              <a:t>Typically faculty members conducting research or supervising students on a project. In unusual cases, this could be a student if he or she provides a significant leadership role on the project. Project investigators are counted in the thrust totals of personnel.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Open Sans" pitchFamily="2" charset="0"/>
                <a:ea typeface="Open Sans" pitchFamily="2" charset="0"/>
                <a:cs typeface="Open Sans" pitchFamily="2" charset="0"/>
              </a:rPr>
              <a:t>This slide includes all</a:t>
            </a:r>
            <a:r>
              <a:rPr lang="en-US" sz="1200" b="0" kern="1200" baseline="0" dirty="0">
                <a:solidFill>
                  <a:schemeClr val="tx1"/>
                </a:solidFill>
                <a:effectLst/>
                <a:latin typeface="Open Sans" pitchFamily="2" charset="0"/>
                <a:ea typeface="Open Sans" pitchFamily="2" charset="0"/>
                <a:cs typeface="Open Sans" pitchFamily="2" charset="0"/>
              </a:rPr>
              <a:t> personnel indicated as a Project Investigator on one or more projects.</a:t>
            </a:r>
            <a:endParaRPr lang="en-US" sz="1200" b="0" kern="1200" dirty="0">
              <a:solidFill>
                <a:schemeClr val="tx1"/>
              </a:solidFill>
              <a:effectLst/>
              <a:latin typeface="Open Sans" pitchFamily="2" charset="0"/>
              <a:ea typeface="Open Sans" pitchFamily="2" charset="0"/>
              <a:cs typeface="Open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Open Sans" pitchFamily="2" charset="0"/>
              <a:ea typeface="Open Sans" pitchFamily="2" charset="0"/>
              <a:cs typeface="Open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Open Sans" pitchFamily="2" charset="0"/>
                <a:ea typeface="Open Sans" pitchFamily="2" charset="0"/>
                <a:cs typeface="Open Sans" pitchFamily="2" charset="0"/>
              </a:rPr>
              <a:t>Project Investigator—</a:t>
            </a:r>
            <a:r>
              <a:rPr lang="en-US" sz="1200" kern="1200" dirty="0">
                <a:solidFill>
                  <a:schemeClr val="tx1"/>
                </a:solidFill>
                <a:effectLst/>
                <a:latin typeface="Open Sans" pitchFamily="2" charset="0"/>
                <a:ea typeface="Open Sans" pitchFamily="2" charset="0"/>
                <a:cs typeface="Open Sans" pitchFamily="2" charset="0"/>
              </a:rPr>
              <a:t>Typically faculty members conducting research or supervising students on a project. In unusual cases, this could be a student if he or she provides a significant leadership role on the project. Project investigators are counted in the thrust totals of personnel.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Open Sans" pitchFamily="2" charset="0"/>
                <a:ea typeface="Open Sans" pitchFamily="2" charset="0"/>
                <a:cs typeface="Open Sans" pitchFamily="2" charset="0"/>
              </a:rPr>
              <a:t>This slide includes all</a:t>
            </a:r>
            <a:r>
              <a:rPr lang="en-US" sz="1200" b="0" kern="1200" baseline="0" dirty="0">
                <a:solidFill>
                  <a:schemeClr val="tx1"/>
                </a:solidFill>
                <a:effectLst/>
                <a:latin typeface="Open Sans" pitchFamily="2" charset="0"/>
                <a:ea typeface="Open Sans" pitchFamily="2" charset="0"/>
                <a:cs typeface="Open Sans" pitchFamily="2" charset="0"/>
              </a:rPr>
              <a:t> personnel indicated as a Project Investigator on one or more projects.</a:t>
            </a:r>
            <a:endParaRPr lang="en-US" sz="1200" b="0" kern="1200" dirty="0">
              <a:solidFill>
                <a:schemeClr val="tx1"/>
              </a:solidFill>
              <a:effectLst/>
              <a:latin typeface="Open Sans" pitchFamily="2" charset="0"/>
              <a:ea typeface="Open Sans" pitchFamily="2" charset="0"/>
              <a:cs typeface="Open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Open Sans" pitchFamily="2" charset="0"/>
              <a:ea typeface="Open Sans" pitchFamily="2" charset="0"/>
              <a:cs typeface="Open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Open Sans" pitchFamily="2" charset="0"/>
                <a:ea typeface="Open Sans" pitchFamily="2" charset="0"/>
                <a:cs typeface="Open Sans" pitchFamily="2" charset="0"/>
              </a:rPr>
              <a:t>Project Investigator—</a:t>
            </a:r>
            <a:r>
              <a:rPr lang="en-US" sz="1200" kern="1200" dirty="0">
                <a:solidFill>
                  <a:schemeClr val="tx1"/>
                </a:solidFill>
                <a:effectLst/>
                <a:latin typeface="Open Sans" pitchFamily="2" charset="0"/>
                <a:ea typeface="Open Sans" pitchFamily="2" charset="0"/>
                <a:cs typeface="Open Sans" pitchFamily="2" charset="0"/>
              </a:rPr>
              <a:t>Typically faculty members conducting research or supervising students on a project. In unusual cases, this could be a student if he or she provides a significant leadership role on the project. Project investigators are counted in the thrust totals of personnel.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Non-ERC Institutions Providing REU Students - Institutions in which the Center’s REU supplement students are enrolled, excluding the Center’s lead and core partners. The sole involvement with the Center is to provide REU students. In many cases, these institutions serve minority populations.</a:t>
            </a:r>
          </a:p>
          <a:p>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61636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666666"/>
                </a:solidFill>
                <a:latin typeface="Open Sans" pitchFamily="34" charset="0"/>
                <a:ea typeface="Open Sans" pitchFamily="34" charset="-122"/>
                <a:cs typeface="Open Sans" pitchFamily="34" charset="-120"/>
              </a:rPr>
              <a:t>Percentages reflect share of ERC degrees (doctoral/master's/bachelor's) compared to share of all U.S. engineering degrees at each level.</a:t>
            </a:r>
            <a:br>
              <a:rPr lang="en-US" sz="1200" dirty="0">
                <a:solidFill>
                  <a:srgbClr val="666666"/>
                </a:solidFill>
                <a:latin typeface="Open Sans" pitchFamily="34" charset="0"/>
                <a:ea typeface="Open Sans" pitchFamily="34" charset="-122"/>
                <a:cs typeface="Open Sans" pitchFamily="34" charset="-120"/>
              </a:rPr>
            </a:br>
            <a:r>
              <a:rPr lang="en-US" i="0" dirty="0">
                <a:latin typeface="Open Sans" pitchFamily="2" charset="0"/>
                <a:ea typeface="Open Sans" pitchFamily="2" charset="0"/>
                <a:cs typeface="Open Sans" pitchFamily="2" charset="0"/>
              </a:rPr>
              <a:t>Data Source:</a:t>
            </a:r>
            <a:r>
              <a:rPr lang="en-US" b="1" i="0" dirty="0">
                <a:latin typeface="Open Sans" pitchFamily="2" charset="0"/>
                <a:ea typeface="Open Sans" pitchFamily="2" charset="0"/>
                <a:cs typeface="Open Sans" pitchFamily="2" charset="0"/>
              </a:rPr>
              <a:t> </a:t>
            </a:r>
            <a:r>
              <a:rPr lang="en-US" i="0" dirty="0">
                <a:latin typeface="Open Sans" pitchFamily="2" charset="0"/>
                <a:ea typeface="Open Sans" pitchFamily="2" charset="0"/>
                <a:cs typeface="Open Sans" pitchFamily="2" charset="0"/>
              </a:rPr>
              <a:t>American Society for Engineering Education (ASEE)</a:t>
            </a:r>
            <a:endParaRPr lang="en-US" sz="1200"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93D3D2-B6CC-4184-8CBA-D2BD6281DDE4}"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8D8C6-7DB8-4B11-A430-DB6583BF8756}" type="slidenum">
              <a:rPr lang="en-US" smtClean="0"/>
              <a:t>‹#›</a:t>
            </a:fld>
            <a:endParaRPr lang="en-US"/>
          </a:p>
        </p:txBody>
      </p:sp>
    </p:spTree>
    <p:extLst>
      <p:ext uri="{BB962C8B-B14F-4D97-AF65-F5344CB8AC3E}">
        <p14:creationId xmlns:p14="http://schemas.microsoft.com/office/powerpoint/2010/main" val="205238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18288"/>
            <a:ext cx="3860800" cy="32918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pPr algn="r"/>
            <a:endParaRPr lang="en-US">
              <a:solidFill>
                <a:prstClr val="black"/>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336666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6.png"/><Relationship Id="rId18" Type="http://schemas.openxmlformats.org/officeDocument/2006/relationships/image" Target="../media/image17.png"/><Relationship Id="rId3" Type="http://schemas.openxmlformats.org/officeDocument/2006/relationships/image" Target="../media/image28.png"/><Relationship Id="rId21" Type="http://schemas.openxmlformats.org/officeDocument/2006/relationships/image" Target="../media/image41.png"/><Relationship Id="rId7" Type="http://schemas.openxmlformats.org/officeDocument/2006/relationships/image" Target="../media/image31.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29.xml"/><Relationship Id="rId16" Type="http://schemas.openxmlformats.org/officeDocument/2006/relationships/image" Target="../media/image39.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4.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18.png"/><Relationship Id="rId4" Type="http://schemas.openxmlformats.org/officeDocument/2006/relationships/image" Target="../media/image29.png"/><Relationship Id="rId9" Type="http://schemas.openxmlformats.org/officeDocument/2006/relationships/image" Target="../media/image32.pn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645D346-3A3D-265F-EA07-5BE79C34CD9C}"/>
              </a:ext>
            </a:extLst>
          </p:cNvPr>
          <p:cNvSpPr txBox="1">
            <a:spLocks noGrp="1"/>
          </p:cNvSpPr>
          <p:nvPr>
            <p:ph type="title" idx="4294967295"/>
          </p:nvPr>
        </p:nvSpPr>
        <p:spPr>
          <a:xfrm>
            <a:off x="273268" y="1190087"/>
            <a:ext cx="9494289" cy="34470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5699"/>
                </a:solidFill>
                <a:effectLst/>
                <a:uLnTx/>
                <a:uFillTx/>
                <a:latin typeface="Open Sans" panose="020B0606030504020204" pitchFamily="34" charset="0"/>
                <a:ea typeface="Open Sans" panose="020B0606030504020204" pitchFamily="34" charset="0"/>
                <a:cs typeface="Open Sans" panose="020B0606030504020204" pitchFamily="34" charset="0"/>
              </a:rPr>
              <a:t>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2554"/>
                </a:solidFill>
                <a:effectLst/>
                <a:uLnTx/>
                <a:uFillTx/>
                <a:latin typeface="Open Sans" panose="020B0606030504020204" pitchFamily="34" charset="0"/>
                <a:ea typeface="Open Sans" panose="020B0606030504020204" pitchFamily="34" charset="0"/>
                <a:cs typeface="Open Sans" panose="020B0606030504020204" pitchFamily="34" charset="0"/>
              </a:rPr>
              <a:t>ERC END OF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58D"/>
                </a:solidFill>
                <a:effectLst/>
                <a:uLnTx/>
                <a:uFillTx/>
                <a:latin typeface="Open Sans" panose="020B0606030504020204" pitchFamily="34" charset="0"/>
                <a:ea typeface="Open Sans" panose="020B0606030504020204" pitchFamily="34" charset="0"/>
                <a:cs typeface="Open Sans" panose="020B0606030504020204" pitchFamily="34" charset="0"/>
              </a:rPr>
              <a:t>REPORT</a:t>
            </a:r>
          </a:p>
        </p:txBody>
      </p:sp>
      <p:sp>
        <p:nvSpPr>
          <p:cNvPr id="7" name="Freeform: Shape 6">
            <a:extLst>
              <a:ext uri="{FF2B5EF4-FFF2-40B4-BE49-F238E27FC236}">
                <a16:creationId xmlns:a16="http://schemas.microsoft.com/office/drawing/2014/main" id="{09764DD5-BFF7-0339-F30D-2A070AA57C82}"/>
              </a:ext>
              <a:ext uri="{C183D7F6-B498-43B3-948B-1728B52AA6E4}">
                <adec:decorative xmlns:adec="http://schemas.microsoft.com/office/drawing/2017/decorative" val="1"/>
              </a:ext>
            </a:extLst>
          </p:cNvPr>
          <p:cNvSpPr/>
          <p:nvPr/>
        </p:nvSpPr>
        <p:spPr>
          <a:xfrm>
            <a:off x="5656734" y="293873"/>
            <a:ext cx="6535266" cy="6564127"/>
          </a:xfrm>
          <a:custGeom>
            <a:avLst/>
            <a:gdLst>
              <a:gd name="connsiteX0" fmla="*/ 6535266 w 6535266"/>
              <a:gd name="connsiteY0" fmla="*/ 0 h 6564127"/>
              <a:gd name="connsiteX1" fmla="*/ 6535266 w 6535266"/>
              <a:gd name="connsiteY1" fmla="*/ 6564127 h 6564127"/>
              <a:gd name="connsiteX2" fmla="*/ 0 w 6535266"/>
              <a:gd name="connsiteY2" fmla="*/ 6564127 h 6564127"/>
            </a:gdLst>
            <a:ahLst/>
            <a:cxnLst>
              <a:cxn ang="0">
                <a:pos x="connsiteX0" y="connsiteY0"/>
              </a:cxn>
              <a:cxn ang="0">
                <a:pos x="connsiteX1" y="connsiteY1"/>
              </a:cxn>
              <a:cxn ang="0">
                <a:pos x="connsiteX2" y="connsiteY2"/>
              </a:cxn>
            </a:cxnLst>
            <a:rect l="l" t="t" r="r" b="b"/>
            <a:pathLst>
              <a:path w="6535266" h="6564127">
                <a:moveTo>
                  <a:pt x="6535266" y="0"/>
                </a:moveTo>
                <a:lnTo>
                  <a:pt x="6535266" y="6564127"/>
                </a:lnTo>
                <a:lnTo>
                  <a:pt x="0" y="6564127"/>
                </a:lnTo>
                <a:close/>
              </a:path>
            </a:pathLst>
          </a:custGeom>
          <a:solidFill>
            <a:srgbClr val="D3B3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50B14F77-CA55-1A18-DC24-94E05D4838D5}"/>
              </a:ext>
              <a:ext uri="{C183D7F6-B498-43B3-948B-1728B52AA6E4}">
                <adec:decorative xmlns:adec="http://schemas.microsoft.com/office/drawing/2017/decorative" val="1"/>
              </a:ext>
            </a:extLst>
          </p:cNvPr>
          <p:cNvSpPr/>
          <p:nvPr/>
        </p:nvSpPr>
        <p:spPr>
          <a:xfrm>
            <a:off x="5718357" y="351372"/>
            <a:ext cx="6484275" cy="6512910"/>
          </a:xfrm>
          <a:custGeom>
            <a:avLst/>
            <a:gdLst>
              <a:gd name="connsiteX0" fmla="*/ 6484275 w 6484275"/>
              <a:gd name="connsiteY0" fmla="*/ 0 h 6512910"/>
              <a:gd name="connsiteX1" fmla="*/ 6484275 w 6484275"/>
              <a:gd name="connsiteY1" fmla="*/ 6512910 h 6512910"/>
              <a:gd name="connsiteX2" fmla="*/ 0 w 6484275"/>
              <a:gd name="connsiteY2" fmla="*/ 6512910 h 6512910"/>
            </a:gdLst>
            <a:ahLst/>
            <a:cxnLst>
              <a:cxn ang="0">
                <a:pos x="connsiteX0" y="connsiteY0"/>
              </a:cxn>
              <a:cxn ang="0">
                <a:pos x="connsiteX1" y="connsiteY1"/>
              </a:cxn>
              <a:cxn ang="0">
                <a:pos x="connsiteX2" y="connsiteY2"/>
              </a:cxn>
            </a:cxnLst>
            <a:rect l="l" t="t" r="r" b="b"/>
            <a:pathLst>
              <a:path w="6484275" h="6512910">
                <a:moveTo>
                  <a:pt x="6484275" y="0"/>
                </a:moveTo>
                <a:lnTo>
                  <a:pt x="6484275" y="6512910"/>
                </a:lnTo>
                <a:lnTo>
                  <a:pt x="0" y="6512910"/>
                </a:lnTo>
                <a:close/>
              </a:path>
            </a:pathLst>
          </a:custGeom>
          <a:solidFill>
            <a:srgbClr val="0056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B0FE761F-DBA0-CAB5-FE23-28D478C58CBC}"/>
              </a:ext>
              <a:ext uri="{C183D7F6-B498-43B3-948B-1728B52AA6E4}">
                <adec:decorative xmlns:adec="http://schemas.microsoft.com/office/drawing/2017/decorative" val="1"/>
              </a:ext>
            </a:extLst>
          </p:cNvPr>
          <p:cNvSpPr/>
          <p:nvPr/>
        </p:nvSpPr>
        <p:spPr>
          <a:xfrm rot="2700000">
            <a:off x="7384383" y="3784510"/>
            <a:ext cx="4308775" cy="5392930"/>
          </a:xfrm>
          <a:custGeom>
            <a:avLst/>
            <a:gdLst>
              <a:gd name="connsiteX0" fmla="*/ 45723 w 4308775"/>
              <a:gd name="connsiteY0" fmla="*/ 45722 h 5392930"/>
              <a:gd name="connsiteX1" fmla="*/ 156108 w 4308775"/>
              <a:gd name="connsiteY1" fmla="*/ 0 h 5392930"/>
              <a:gd name="connsiteX2" fmla="*/ 3224620 w 4308775"/>
              <a:gd name="connsiteY2" fmla="*/ 0 h 5392930"/>
              <a:gd name="connsiteX3" fmla="*/ 4308775 w 4308775"/>
              <a:gd name="connsiteY3" fmla="*/ 1084155 h 5392930"/>
              <a:gd name="connsiteX4" fmla="*/ 0 w 4308775"/>
              <a:gd name="connsiteY4" fmla="*/ 5392930 h 5392930"/>
              <a:gd name="connsiteX5" fmla="*/ 0 w 4308775"/>
              <a:gd name="connsiteY5" fmla="*/ 156107 h 5392930"/>
              <a:gd name="connsiteX6" fmla="*/ 45723 w 4308775"/>
              <a:gd name="connsiteY6" fmla="*/ 45722 h 539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8775" h="5392930">
                <a:moveTo>
                  <a:pt x="45723" y="45722"/>
                </a:moveTo>
                <a:cubicBezTo>
                  <a:pt x="73973" y="17472"/>
                  <a:pt x="112999" y="0"/>
                  <a:pt x="156108" y="0"/>
                </a:cubicBezTo>
                <a:lnTo>
                  <a:pt x="3224620" y="0"/>
                </a:lnTo>
                <a:lnTo>
                  <a:pt x="4308775" y="1084155"/>
                </a:lnTo>
                <a:lnTo>
                  <a:pt x="0" y="5392930"/>
                </a:lnTo>
                <a:lnTo>
                  <a:pt x="0" y="156107"/>
                </a:lnTo>
                <a:cubicBezTo>
                  <a:pt x="0" y="112999"/>
                  <a:pt x="17473" y="73972"/>
                  <a:pt x="45723" y="45722"/>
                </a:cubicBezTo>
                <a:close/>
              </a:path>
            </a:pathLst>
          </a:custGeom>
          <a:solidFill>
            <a:srgbClr val="00255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NSF Engineering Research Centers logo">
            <a:extLst>
              <a:ext uri="{FF2B5EF4-FFF2-40B4-BE49-F238E27FC236}">
                <a16:creationId xmlns:a16="http://schemas.microsoft.com/office/drawing/2014/main" id="{F9A1D467-10E3-4183-3638-DFE2524B3E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33892" y="5052165"/>
            <a:ext cx="4447478" cy="1666598"/>
          </a:xfrm>
          <a:prstGeom prst="rect">
            <a:avLst/>
          </a:prstGeom>
        </p:spPr>
      </p:pic>
    </p:spTree>
    <p:extLst>
      <p:ext uri="{BB962C8B-B14F-4D97-AF65-F5344CB8AC3E}">
        <p14:creationId xmlns:p14="http://schemas.microsoft.com/office/powerpoint/2010/main" val="378843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7500" y="203200"/>
            <a:ext cx="11518900" cy="533400"/>
          </a:xfrm>
        </p:spPr>
        <p:txBody>
          <a:bodyPr/>
          <a:lstStyle/>
          <a:p>
            <a:pPr marL="0" indent="0" algn="l">
              <a:buNone/>
            </a:pPr>
            <a:r>
              <a:rPr lang="en-US" sz="2200" b="1" dirty="0">
                <a:solidFill>
                  <a:srgbClr val="005699"/>
                </a:solidFill>
                <a:latin typeface="Open Sans" pitchFamily="34" charset="0"/>
                <a:ea typeface="Open Sans" pitchFamily="34" charset="-122"/>
                <a:cs typeface="Open Sans" pitchFamily="34" charset="-120"/>
              </a:rPr>
              <a:t>ERC Graduate Employment (19 Centers), FY 2025</a:t>
            </a:r>
            <a:endParaRPr lang="en-US" sz="2200" dirty="0"/>
          </a:p>
        </p:txBody>
      </p:sp>
      <p:sp>
        <p:nvSpPr>
          <p:cNvPr id="2" name="Shape 1">
            <a:extLst>
              <a:ext uri="{FF2B5EF4-FFF2-40B4-BE49-F238E27FC236}">
                <a16:creationId xmlns:a16="http://schemas.microsoft.com/office/drawing/2014/main" id="{1BF28BE8-1FAA-D0DD-3AE4-AB267060126F}"/>
              </a:ext>
              <a:ext uri="{C183D7F6-B498-43B3-948B-1728B52AA6E4}">
                <adec:decorative xmlns:adec="http://schemas.microsoft.com/office/drawing/2017/decorative" val="1"/>
              </a:ext>
            </a:extLst>
          </p:cNvPr>
          <p:cNvSpPr/>
          <p:nvPr/>
        </p:nvSpPr>
        <p:spPr>
          <a:xfrm>
            <a:off x="320040" y="73720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3" name="Chart 2" descr="Two pie charts showing the locations that ERC students have graduated from.">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2891955834"/>
              </p:ext>
            </p:extLst>
          </p:nvPr>
        </p:nvGraphicFramePr>
        <p:xfrm>
          <a:off x="-77664" y="139337"/>
          <a:ext cx="7902315" cy="65009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descr="ERC graduate employment by sector, FY 2025 (19 centers). Academia: 88 graduates, 44%. U.S. Government: 7, 4%. Industry combined: 104, 52% — broken down as Other U.S. Firms 84 (42%), ERC Member Firms 18 (9%), Foreign Firms 2 (1%). Total graduates reporting: 199.">
            <a:extLst>
              <a:ext uri="{FF2B5EF4-FFF2-40B4-BE49-F238E27FC236}">
                <a16:creationId xmlns:a16="http://schemas.microsoft.com/office/drawing/2014/main" id="{0D4344A5-39D6-42DC-9446-B6C614022280}"/>
              </a:ext>
            </a:extLst>
          </p:cNvPr>
          <p:cNvGraphicFramePr>
            <a:graphicFrameLocks noGrp="1"/>
          </p:cNvGraphicFramePr>
          <p:nvPr>
            <p:extLst>
              <p:ext uri="{D42A27DB-BD31-4B8C-83A1-F6EECF244321}">
                <p14:modId xmlns:p14="http://schemas.microsoft.com/office/powerpoint/2010/main" val="3117442016"/>
              </p:ext>
            </p:extLst>
          </p:nvPr>
        </p:nvGraphicFramePr>
        <p:xfrm>
          <a:off x="8212512" y="901304"/>
          <a:ext cx="3628968" cy="4556954"/>
        </p:xfrm>
        <a:graphic>
          <a:graphicData uri="http://schemas.openxmlformats.org/drawingml/2006/table">
            <a:tbl>
              <a:tblPr firstRow="1" bandRow="1">
                <a:tableStyleId>{5C22544A-7EE6-4342-B048-85BDC9FD1C3A}</a:tableStyleId>
              </a:tblPr>
              <a:tblGrid>
                <a:gridCol w="1796636">
                  <a:extLst>
                    <a:ext uri="{9D8B030D-6E8A-4147-A177-3AD203B41FA5}">
                      <a16:colId xmlns:a16="http://schemas.microsoft.com/office/drawing/2014/main" val="2347144126"/>
                    </a:ext>
                  </a:extLst>
                </a:gridCol>
                <a:gridCol w="826282">
                  <a:extLst>
                    <a:ext uri="{9D8B030D-6E8A-4147-A177-3AD203B41FA5}">
                      <a16:colId xmlns:a16="http://schemas.microsoft.com/office/drawing/2014/main" val="865353332"/>
                    </a:ext>
                  </a:extLst>
                </a:gridCol>
                <a:gridCol w="1006050">
                  <a:extLst>
                    <a:ext uri="{9D8B030D-6E8A-4147-A177-3AD203B41FA5}">
                      <a16:colId xmlns:a16="http://schemas.microsoft.com/office/drawing/2014/main" val="2282566555"/>
                    </a:ext>
                  </a:extLst>
                </a:gridCol>
              </a:tblGrid>
              <a:tr h="551744">
                <a:tc>
                  <a:txBody>
                    <a:bodyPr/>
                    <a:lstStyle/>
                    <a:p>
                      <a:pPr algn="ctr"/>
                      <a:r>
                        <a:rPr lang="en-US" sz="13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Employment Sector</a:t>
                      </a:r>
                    </a:p>
                  </a:txBody>
                  <a:tcPr anchor="ctr">
                    <a:solidFill>
                      <a:srgbClr val="005899"/>
                    </a:solidFill>
                  </a:tcPr>
                </a:tc>
                <a:tc>
                  <a:txBody>
                    <a:bodyPr/>
                    <a:lstStyle/>
                    <a:p>
                      <a:pPr algn="ctr"/>
                      <a:r>
                        <a:rPr lang="en-US" sz="13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Count</a:t>
                      </a:r>
                    </a:p>
                  </a:txBody>
                  <a:tcPr anchor="ctr">
                    <a:solidFill>
                      <a:srgbClr val="005899"/>
                    </a:solidFill>
                  </a:tcPr>
                </a:tc>
                <a:tc>
                  <a:txBody>
                    <a:bodyPr/>
                    <a:lstStyle/>
                    <a:p>
                      <a:pPr algn="ctr"/>
                      <a:r>
                        <a:rPr lang="en-US" sz="1300" b="1">
                          <a:solidFill>
                            <a:srgbClr val="FFFFFF"/>
                          </a:solidFill>
                          <a:latin typeface="Open Sans" panose="020B0606030504020204" pitchFamily="34" charset="0"/>
                          <a:ea typeface="Open Sans" panose="020B0606030504020204" pitchFamily="34" charset="0"/>
                          <a:cs typeface="Open Sans" panose="020B0606030504020204" pitchFamily="34" charset="0"/>
                        </a:rPr>
                        <a:t>Percent</a:t>
                      </a:r>
                    </a:p>
                  </a:txBody>
                  <a:tcPr anchor="ctr">
                    <a:solidFill>
                      <a:srgbClr val="005899"/>
                    </a:solidFill>
                  </a:tcPr>
                </a:tc>
                <a:extLst>
                  <a:ext uri="{0D108BD9-81ED-4DB2-BD59-A6C34878D82A}">
                    <a16:rowId xmlns:a16="http://schemas.microsoft.com/office/drawing/2014/main" val="2571316839"/>
                  </a:ext>
                </a:extLst>
              </a:tr>
              <a:tr h="551744">
                <a:tc>
                  <a:txBody>
                    <a:bodyPr/>
                    <a:lstStyle/>
                    <a:p>
                      <a:pPr algn="l"/>
                      <a:r>
                        <a:rPr lang="en-US" sz="1200" dirty="0">
                          <a:latin typeface="Open Sans" panose="020B0606030504020204" pitchFamily="34" charset="0"/>
                          <a:ea typeface="Open Sans" panose="020B0606030504020204" pitchFamily="34" charset="0"/>
                          <a:cs typeface="Open Sans" panose="020B0606030504020204" pitchFamily="34" charset="0"/>
                        </a:rPr>
                        <a:t>Academia</a:t>
                      </a:r>
                    </a:p>
                  </a:txBody>
                  <a:tcPr anchor="ctr"/>
                </a:tc>
                <a:tc>
                  <a:txBody>
                    <a:bodyPr/>
                    <a:lstStyle/>
                    <a:p>
                      <a:pPr algn="ctr"/>
                      <a:r>
                        <a:rPr lang="en-US" sz="1200">
                          <a:latin typeface="Open Sans" panose="020B0606030504020204" pitchFamily="34" charset="0"/>
                          <a:ea typeface="Open Sans" panose="020B0606030504020204" pitchFamily="34" charset="0"/>
                          <a:cs typeface="Open Sans" panose="020B0606030504020204" pitchFamily="34" charset="0"/>
                        </a:rPr>
                        <a:t>88</a:t>
                      </a:r>
                    </a:p>
                  </a:txBody>
                  <a:tcPr anchor="ctr"/>
                </a:tc>
                <a:tc>
                  <a:txBody>
                    <a:bodyPr/>
                    <a:lstStyle/>
                    <a:p>
                      <a:pPr algn="ctr"/>
                      <a:r>
                        <a:rPr lang="en-US" sz="1200">
                          <a:latin typeface="Open Sans" panose="020B0606030504020204" pitchFamily="34" charset="0"/>
                          <a:ea typeface="Open Sans" panose="020B0606030504020204" pitchFamily="34" charset="0"/>
                          <a:cs typeface="Open Sans" panose="020B0606030504020204" pitchFamily="34" charset="0"/>
                        </a:rPr>
                        <a:t>44%</a:t>
                      </a:r>
                    </a:p>
                  </a:txBody>
                  <a:tcPr anchor="ctr"/>
                </a:tc>
                <a:extLst>
                  <a:ext uri="{0D108BD9-81ED-4DB2-BD59-A6C34878D82A}">
                    <a16:rowId xmlns:a16="http://schemas.microsoft.com/office/drawing/2014/main" val="2923083328"/>
                  </a:ext>
                </a:extLst>
              </a:tr>
              <a:tr h="551744">
                <a:tc>
                  <a:txBody>
                    <a:bodyPr/>
                    <a:lstStyle/>
                    <a:p>
                      <a:pPr algn="l"/>
                      <a:r>
                        <a:rPr lang="en-US" sz="1200" dirty="0">
                          <a:latin typeface="Open Sans" panose="020B0606030504020204" pitchFamily="34" charset="0"/>
                          <a:ea typeface="Open Sans" panose="020B0606030504020204" pitchFamily="34" charset="0"/>
                          <a:cs typeface="Open Sans" panose="020B0606030504020204" pitchFamily="34" charset="0"/>
                        </a:rPr>
                        <a:t>U.S. Government</a:t>
                      </a:r>
                    </a:p>
                  </a:txBody>
                  <a:tcPr anchor="ctr"/>
                </a:tc>
                <a:tc>
                  <a:txBody>
                    <a:bodyPr/>
                    <a:lstStyle/>
                    <a:p>
                      <a:pPr algn="ctr"/>
                      <a:r>
                        <a:rPr lang="en-US" sz="1200">
                          <a:latin typeface="Open Sans" panose="020B0606030504020204" pitchFamily="34" charset="0"/>
                          <a:ea typeface="Open Sans" panose="020B0606030504020204" pitchFamily="34" charset="0"/>
                          <a:cs typeface="Open Sans" panose="020B0606030504020204" pitchFamily="34" charset="0"/>
                        </a:rPr>
                        <a:t>7</a:t>
                      </a:r>
                    </a:p>
                  </a:txBody>
                  <a:tcPr anchor="ctr"/>
                </a:tc>
                <a:tc>
                  <a:txBody>
                    <a:bodyPr/>
                    <a:lstStyle/>
                    <a:p>
                      <a:pPr algn="ctr"/>
                      <a:r>
                        <a:rPr lang="en-US" sz="1200">
                          <a:latin typeface="Open Sans" panose="020B0606030504020204" pitchFamily="34" charset="0"/>
                          <a:ea typeface="Open Sans" panose="020B0606030504020204" pitchFamily="34" charset="0"/>
                          <a:cs typeface="Open Sans" panose="020B0606030504020204" pitchFamily="34" charset="0"/>
                        </a:rPr>
                        <a:t>4%</a:t>
                      </a:r>
                    </a:p>
                  </a:txBody>
                  <a:tcPr anchor="ctr"/>
                </a:tc>
                <a:extLst>
                  <a:ext uri="{0D108BD9-81ED-4DB2-BD59-A6C34878D82A}">
                    <a16:rowId xmlns:a16="http://schemas.microsoft.com/office/drawing/2014/main" val="171575868"/>
                  </a:ext>
                </a:extLst>
              </a:tr>
              <a:tr h="551744">
                <a:tc>
                  <a:txBody>
                    <a:bodyPr/>
                    <a:lstStyle/>
                    <a:p>
                      <a:pPr algn="l"/>
                      <a:r>
                        <a:rPr lang="en-US" sz="1200" b="1" dirty="0">
                          <a:latin typeface="Open Sans" panose="020B0606030504020204" pitchFamily="34" charset="0"/>
                          <a:ea typeface="Open Sans" panose="020B0606030504020204" pitchFamily="34" charset="0"/>
                          <a:cs typeface="Open Sans" panose="020B0606030504020204" pitchFamily="34" charset="0"/>
                        </a:rPr>
                        <a:t>Industry (Combined)</a:t>
                      </a:r>
                    </a:p>
                  </a:txBody>
                  <a:tcPr anchor="ctr">
                    <a:solidFill>
                      <a:srgbClr val="D6E4F0"/>
                    </a:solidFill>
                  </a:tcPr>
                </a:tc>
                <a:tc>
                  <a:txBody>
                    <a:bodyPr/>
                    <a:lstStyle/>
                    <a:p>
                      <a:pPr algn="ctr"/>
                      <a:r>
                        <a:rPr lang="en-US" sz="1200" b="1">
                          <a:latin typeface="Open Sans" panose="020B0606030504020204" pitchFamily="34" charset="0"/>
                          <a:ea typeface="Open Sans" panose="020B0606030504020204" pitchFamily="34" charset="0"/>
                          <a:cs typeface="Open Sans" panose="020B0606030504020204" pitchFamily="34" charset="0"/>
                        </a:rPr>
                        <a:t>104</a:t>
                      </a:r>
                    </a:p>
                  </a:txBody>
                  <a:tcPr anchor="ctr">
                    <a:solidFill>
                      <a:srgbClr val="D6E4F0"/>
                    </a:solidFill>
                  </a:tcP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52%</a:t>
                      </a:r>
                    </a:p>
                  </a:txBody>
                  <a:tcPr anchor="ctr">
                    <a:solidFill>
                      <a:srgbClr val="D6E4F0"/>
                    </a:solidFill>
                  </a:tcPr>
                </a:tc>
                <a:extLst>
                  <a:ext uri="{0D108BD9-81ED-4DB2-BD59-A6C34878D82A}">
                    <a16:rowId xmlns:a16="http://schemas.microsoft.com/office/drawing/2014/main" val="2432060080"/>
                  </a:ext>
                </a:extLst>
              </a:tr>
              <a:tr h="551744">
                <a:tc>
                  <a:txBody>
                    <a:bodyPr/>
                    <a:lstStyle/>
                    <a:p>
                      <a:pPr algn="l"/>
                      <a:r>
                        <a:rPr lang="en-US" sz="1200" i="1" dirty="0">
                          <a:latin typeface="Open Sans" panose="020B0606030504020204" pitchFamily="34" charset="0"/>
                          <a:ea typeface="Open Sans" panose="020B0606030504020204" pitchFamily="34" charset="0"/>
                          <a:cs typeface="Open Sans" panose="020B0606030504020204" pitchFamily="34" charset="0"/>
                        </a:rPr>
                        <a:t>   Other U.S. Firms</a:t>
                      </a:r>
                    </a:p>
                  </a:txBody>
                  <a:tcPr anchor="ctr"/>
                </a:tc>
                <a:tc>
                  <a:txBody>
                    <a:bodyPr/>
                    <a:lstStyle/>
                    <a:p>
                      <a:pPr algn="ctr"/>
                      <a:r>
                        <a:rPr lang="en-US" sz="1200" i="1">
                          <a:latin typeface="Open Sans" panose="020B0606030504020204" pitchFamily="34" charset="0"/>
                          <a:ea typeface="Open Sans" panose="020B0606030504020204" pitchFamily="34" charset="0"/>
                          <a:cs typeface="Open Sans" panose="020B0606030504020204" pitchFamily="34" charset="0"/>
                        </a:rPr>
                        <a:t>84</a:t>
                      </a:r>
                    </a:p>
                  </a:txBody>
                  <a:tcPr anchor="ctr"/>
                </a:tc>
                <a:tc>
                  <a:txBody>
                    <a:bodyPr/>
                    <a:lstStyle/>
                    <a:p>
                      <a:pPr algn="ctr"/>
                      <a:r>
                        <a:rPr lang="en-US" sz="1200" i="1">
                          <a:latin typeface="Open Sans" panose="020B0606030504020204" pitchFamily="34" charset="0"/>
                          <a:ea typeface="Open Sans" panose="020B0606030504020204" pitchFamily="34" charset="0"/>
                          <a:cs typeface="Open Sans" panose="020B0606030504020204" pitchFamily="34" charset="0"/>
                        </a:rPr>
                        <a:t>42%</a:t>
                      </a:r>
                    </a:p>
                  </a:txBody>
                  <a:tcPr anchor="ctr"/>
                </a:tc>
                <a:extLst>
                  <a:ext uri="{0D108BD9-81ED-4DB2-BD59-A6C34878D82A}">
                    <a16:rowId xmlns:a16="http://schemas.microsoft.com/office/drawing/2014/main" val="1919523243"/>
                  </a:ext>
                </a:extLst>
              </a:tr>
              <a:tr h="694746">
                <a:tc>
                  <a:txBody>
                    <a:bodyPr/>
                    <a:lstStyle/>
                    <a:p>
                      <a:pPr algn="l"/>
                      <a:r>
                        <a:rPr lang="en-US" sz="1200" i="1" dirty="0">
                          <a:latin typeface="Open Sans" panose="020B0606030504020204" pitchFamily="34" charset="0"/>
                          <a:ea typeface="Open Sans" panose="020B0606030504020204" pitchFamily="34" charset="0"/>
                          <a:cs typeface="Open Sans" panose="020B0606030504020204" pitchFamily="34" charset="0"/>
                        </a:rPr>
                        <a:t>   ERC Member Firms</a:t>
                      </a:r>
                    </a:p>
                  </a:txBody>
                  <a:tcPr anchor="ctr"/>
                </a:tc>
                <a:tc>
                  <a:txBody>
                    <a:bodyPr/>
                    <a:lstStyle/>
                    <a:p>
                      <a:pPr algn="ctr"/>
                      <a:r>
                        <a:rPr lang="en-US" sz="1200" i="1" dirty="0">
                          <a:latin typeface="Open Sans" panose="020B0606030504020204" pitchFamily="34" charset="0"/>
                          <a:ea typeface="Open Sans" panose="020B0606030504020204" pitchFamily="34" charset="0"/>
                          <a:cs typeface="Open Sans" panose="020B0606030504020204" pitchFamily="34" charset="0"/>
                        </a:rPr>
                        <a:t>18</a:t>
                      </a:r>
                    </a:p>
                  </a:txBody>
                  <a:tcPr anchor="ctr"/>
                </a:tc>
                <a:tc>
                  <a:txBody>
                    <a:bodyPr/>
                    <a:lstStyle/>
                    <a:p>
                      <a:pPr algn="ctr"/>
                      <a:r>
                        <a:rPr lang="en-US" sz="1200" i="1" dirty="0">
                          <a:latin typeface="Open Sans" panose="020B0606030504020204" pitchFamily="34" charset="0"/>
                          <a:ea typeface="Open Sans" panose="020B0606030504020204" pitchFamily="34" charset="0"/>
                          <a:cs typeface="Open Sans" panose="020B0606030504020204" pitchFamily="34" charset="0"/>
                        </a:rPr>
                        <a:t>9%</a:t>
                      </a:r>
                    </a:p>
                  </a:txBody>
                  <a:tcPr anchor="ctr"/>
                </a:tc>
                <a:extLst>
                  <a:ext uri="{0D108BD9-81ED-4DB2-BD59-A6C34878D82A}">
                    <a16:rowId xmlns:a16="http://schemas.microsoft.com/office/drawing/2014/main" val="2538829473"/>
                  </a:ext>
                </a:extLst>
              </a:tr>
              <a:tr h="551744">
                <a:tc>
                  <a:txBody>
                    <a:bodyPr/>
                    <a:lstStyle/>
                    <a:p>
                      <a:pPr algn="l"/>
                      <a:r>
                        <a:rPr lang="en-US" sz="1200" i="1" dirty="0">
                          <a:latin typeface="Open Sans" panose="020B0606030504020204" pitchFamily="34" charset="0"/>
                          <a:ea typeface="Open Sans" panose="020B0606030504020204" pitchFamily="34" charset="0"/>
                          <a:cs typeface="Open Sans" panose="020B0606030504020204" pitchFamily="34" charset="0"/>
                        </a:rPr>
                        <a:t>   Foreign Firms</a:t>
                      </a:r>
                    </a:p>
                  </a:txBody>
                  <a:tcPr anchor="ctr"/>
                </a:tc>
                <a:tc>
                  <a:txBody>
                    <a:bodyPr/>
                    <a:lstStyle/>
                    <a:p>
                      <a:pPr algn="ctr"/>
                      <a:r>
                        <a:rPr lang="en-US" sz="1200" i="1">
                          <a:latin typeface="Open Sans" panose="020B0606030504020204" pitchFamily="34" charset="0"/>
                          <a:ea typeface="Open Sans" panose="020B0606030504020204" pitchFamily="34" charset="0"/>
                          <a:cs typeface="Open Sans" panose="020B0606030504020204" pitchFamily="34" charset="0"/>
                        </a:rPr>
                        <a:t>2</a:t>
                      </a:r>
                    </a:p>
                  </a:txBody>
                  <a:tcPr anchor="ctr"/>
                </a:tc>
                <a:tc>
                  <a:txBody>
                    <a:bodyPr/>
                    <a:lstStyle/>
                    <a:p>
                      <a:pPr algn="ctr"/>
                      <a:r>
                        <a:rPr lang="en-US" sz="1200" i="1">
                          <a:latin typeface="Open Sans" panose="020B0606030504020204" pitchFamily="34" charset="0"/>
                          <a:ea typeface="Open Sans" panose="020B0606030504020204" pitchFamily="34" charset="0"/>
                          <a:cs typeface="Open Sans" panose="020B0606030504020204" pitchFamily="34" charset="0"/>
                        </a:rPr>
                        <a:t>1%</a:t>
                      </a:r>
                    </a:p>
                  </a:txBody>
                  <a:tcPr anchor="ctr"/>
                </a:tc>
                <a:extLst>
                  <a:ext uri="{0D108BD9-81ED-4DB2-BD59-A6C34878D82A}">
                    <a16:rowId xmlns:a16="http://schemas.microsoft.com/office/drawing/2014/main" val="1089380343"/>
                  </a:ext>
                </a:extLst>
              </a:tr>
              <a:tr h="551744">
                <a:tc>
                  <a:txBody>
                    <a:bodyPr/>
                    <a:lstStyle/>
                    <a:p>
                      <a:pPr algn="l"/>
                      <a:r>
                        <a:rPr lang="en-US" sz="1200" b="1" dirty="0">
                          <a:latin typeface="Open Sans" panose="020B0606030504020204" pitchFamily="34" charset="0"/>
                          <a:ea typeface="Open Sans" panose="020B0606030504020204" pitchFamily="34" charset="0"/>
                          <a:cs typeface="Open Sans" panose="020B0606030504020204" pitchFamily="34" charset="0"/>
                        </a:rPr>
                        <a:t>Total</a:t>
                      </a:r>
                    </a:p>
                  </a:txBody>
                  <a:tcPr anchor="ctr">
                    <a:solidFill>
                      <a:srgbClr val="D6E4F0"/>
                    </a:solidFill>
                  </a:tcP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199</a:t>
                      </a:r>
                    </a:p>
                  </a:txBody>
                  <a:tcPr anchor="ctr">
                    <a:solidFill>
                      <a:srgbClr val="D6E4F0"/>
                    </a:solidFill>
                  </a:tcP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100%</a:t>
                      </a:r>
                    </a:p>
                  </a:txBody>
                  <a:tcPr anchor="ctr">
                    <a:solidFill>
                      <a:srgbClr val="D6E4F0"/>
                    </a:solidFill>
                  </a:tcPr>
                </a:tc>
                <a:extLst>
                  <a:ext uri="{0D108BD9-81ED-4DB2-BD59-A6C34878D82A}">
                    <a16:rowId xmlns:a16="http://schemas.microsoft.com/office/drawing/2014/main" val="1067608283"/>
                  </a:ext>
                </a:extLst>
              </a:tr>
            </a:tbl>
          </a:graphicData>
        </a:graphic>
      </p:graphicFrame>
      <p:sp>
        <p:nvSpPr>
          <p:cNvPr id="20" name="CalloutBG" descr="Total graduates reporting call out box."/>
          <p:cNvSpPr>
            <a:spLocks noGrp="1"/>
          </p:cNvSpPr>
          <p:nvPr/>
        </p:nvSpPr>
        <p:spPr>
          <a:xfrm>
            <a:off x="8209280" y="5551070"/>
            <a:ext cx="3632200" cy="901700"/>
          </a:xfrm>
          <a:prstGeom prst="rect">
            <a:avLst/>
          </a:prstGeom>
          <a:solidFill>
            <a:srgbClr val="F0F7FF"/>
          </a:solidFill>
          <a:ln w="19050">
            <a:solidFill>
              <a:srgbClr val="005699"/>
            </a:solidFill>
          </a:ln>
        </p:spPr>
        <p:txBody>
          <a:bodyPr/>
          <a:lstStyle/>
          <a:p>
            <a:endParaRPr lang="en-US" dirty="0"/>
          </a:p>
        </p:txBody>
      </p:sp>
      <p:sp>
        <p:nvSpPr>
          <p:cNvPr id="21" name="CalloutHeader"/>
          <p:cNvSpPr>
            <a:spLocks noGrp="1"/>
          </p:cNvSpPr>
          <p:nvPr/>
        </p:nvSpPr>
        <p:spPr>
          <a:xfrm>
            <a:off x="8214288" y="5613796"/>
            <a:ext cx="3632200" cy="342900"/>
          </a:xfrm>
          <a:prstGeom prst="rect">
            <a:avLst/>
          </a:prstGeom>
          <a:noFill/>
          <a:ln>
            <a:noFill/>
          </a:ln>
        </p:spPr>
        <p:txBody>
          <a:bodyPr lIns="91440" tIns="45720" rIns="91440" bIns="45720" anchor="ctr"/>
          <a:lstStyle/>
          <a:p>
            <a:pPr algn="ctr">
              <a:buNone/>
            </a:pPr>
            <a:r>
              <a:rPr lang="en-US" sz="1600" b="1" dirty="0">
                <a:solidFill>
                  <a:srgbClr val="005699"/>
                </a:solidFill>
                <a:latin typeface="Open Sans"/>
              </a:rPr>
              <a:t>Total Graduates Reporting</a:t>
            </a:r>
          </a:p>
        </p:txBody>
      </p:sp>
      <p:sp>
        <p:nvSpPr>
          <p:cNvPr id="22" name="CalloutNumber"/>
          <p:cNvSpPr>
            <a:spLocks noGrp="1"/>
          </p:cNvSpPr>
          <p:nvPr/>
        </p:nvSpPr>
        <p:spPr>
          <a:xfrm>
            <a:off x="8205152" y="5897073"/>
            <a:ext cx="3632200" cy="558800"/>
          </a:xfrm>
          <a:prstGeom prst="rect">
            <a:avLst/>
          </a:prstGeom>
          <a:noFill/>
          <a:ln>
            <a:noFill/>
          </a:ln>
        </p:spPr>
        <p:txBody>
          <a:bodyPr lIns="91440" tIns="45720" rIns="91440" bIns="45720" anchor="ctr"/>
          <a:lstStyle/>
          <a:p>
            <a:pPr algn="ctr">
              <a:buNone/>
            </a:pPr>
            <a:r>
              <a:rPr lang="en-US" sz="3200" b="1" dirty="0">
                <a:solidFill>
                  <a:srgbClr val="005699"/>
                </a:solidFill>
                <a:latin typeface="Open Sans"/>
              </a:rPr>
              <a:t>199</a:t>
            </a:r>
            <a:endParaRPr lang="en-US" sz="3600" b="1" dirty="0">
              <a:solidFill>
                <a:srgbClr val="005699"/>
              </a:solidFill>
              <a:latin typeface="Open Sans"/>
            </a:endParaRPr>
          </a:p>
        </p:txBody>
      </p:sp>
    </p:spTree>
    <p:extLst>
      <p:ext uri="{BB962C8B-B14F-4D97-AF65-F5344CB8AC3E}">
        <p14:creationId xmlns:p14="http://schemas.microsoft.com/office/powerpoint/2010/main" val="334708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4343400"/>
          <a:chOff x="0" y="0"/>
          <a:chExt cx="0" cy="0"/>
        </a:xfrm>
      </p:grpSpPr>
      <p:sp>
        <p:nvSpPr>
          <p:cNvPr id="2" name="Text 0"/>
          <p:cNvSpPr>
            <a:spLocks noGrp="1"/>
          </p:cNvSpPr>
          <p:nvPr>
            <p:ph type="title" idx="4294967295"/>
          </p:nvPr>
        </p:nvSpPr>
        <p:spPr>
          <a:xfrm>
            <a:off x="320039" y="201168"/>
            <a:ext cx="11723635"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ERC Research and Education Personnel, by Underrepresented Group and Citizenship Status, FY 2025 [4]</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12" name="Table 0" descr="ERC research and education personnel by underrepresented group and citizenship status, FY 2025. Faculty total: 741 (27% women, 7% URM, 5% Hispanic, 7% foreign). Graduate students total: 1,385 (30% women, 7% URM, 10% Hispanic, 41% foreign) — comprising 1,002 doctoral and 172 master's students. Undergraduate students total: 731 (30% women, 11% URM, 14% Hispanic, 6% foreign). K–12 teachers total: 115 (56% women, 15% URM). Young scholars total: 169. Grand total: 3,164 personnel (31% women, 9% URM, 11% Hispanic, 22% foreign)."/>
          <p:cNvGraphicFramePr>
            <a:graphicFrameLocks noGrp="1"/>
          </p:cNvGraphicFramePr>
          <p:nvPr>
            <p:extLst>
              <p:ext uri="{D42A27DB-BD31-4B8C-83A1-F6EECF244321}">
                <p14:modId xmlns:p14="http://schemas.microsoft.com/office/powerpoint/2010/main" val="104924923"/>
              </p:ext>
            </p:extLst>
          </p:nvPr>
        </p:nvGraphicFramePr>
        <p:xfrm>
          <a:off x="322480" y="828040"/>
          <a:ext cx="11519000" cy="5211323"/>
        </p:xfrm>
        <a:graphic>
          <a:graphicData uri="http://schemas.openxmlformats.org/drawingml/2006/table">
            <a:tbl>
              <a:tblPr firstRow="1"/>
              <a:tblGrid>
                <a:gridCol w="3800000">
                  <a:extLst>
                    <a:ext uri="{9D8B030D-6E8A-4147-A177-3AD203B41FA5}">
                      <a16:colId xmlns:a16="http://schemas.microsoft.com/office/drawing/2014/main" val="20000"/>
                    </a:ext>
                  </a:extLst>
                </a:gridCol>
                <a:gridCol w="750000">
                  <a:extLst>
                    <a:ext uri="{9D8B030D-6E8A-4147-A177-3AD203B41FA5}">
                      <a16:colId xmlns:a16="http://schemas.microsoft.com/office/drawing/2014/main" val="20001"/>
                    </a:ext>
                  </a:extLst>
                </a:gridCol>
                <a:gridCol w="1200000">
                  <a:extLst>
                    <a:ext uri="{9D8B030D-6E8A-4147-A177-3AD203B41FA5}">
                      <a16:colId xmlns:a16="http://schemas.microsoft.com/office/drawing/2014/main" val="20002"/>
                    </a:ext>
                  </a:extLst>
                </a:gridCol>
                <a:gridCol w="663600">
                  <a:extLst>
                    <a:ext uri="{9D8B030D-6E8A-4147-A177-3AD203B41FA5}">
                      <a16:colId xmlns:a16="http://schemas.microsoft.com/office/drawing/2014/main" val="20003"/>
                    </a:ext>
                  </a:extLst>
                </a:gridCol>
                <a:gridCol w="6764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620000">
                  <a:extLst>
                    <a:ext uri="{9D8B030D-6E8A-4147-A177-3AD203B41FA5}">
                      <a16:colId xmlns:a16="http://schemas.microsoft.com/office/drawing/2014/main" val="20006"/>
                    </a:ext>
                  </a:extLst>
                </a:gridCol>
                <a:gridCol w="681080">
                  <a:extLst>
                    <a:ext uri="{9D8B030D-6E8A-4147-A177-3AD203B41FA5}">
                      <a16:colId xmlns:a16="http://schemas.microsoft.com/office/drawing/2014/main" val="20007"/>
                    </a:ext>
                  </a:extLst>
                </a:gridCol>
                <a:gridCol w="690880">
                  <a:extLst>
                    <a:ext uri="{9D8B030D-6E8A-4147-A177-3AD203B41FA5}">
                      <a16:colId xmlns:a16="http://schemas.microsoft.com/office/drawing/2014/main" val="20008"/>
                    </a:ext>
                  </a:extLst>
                </a:gridCol>
                <a:gridCol w="688040">
                  <a:extLst>
                    <a:ext uri="{9D8B030D-6E8A-4147-A177-3AD203B41FA5}">
                      <a16:colId xmlns:a16="http://schemas.microsoft.com/office/drawing/2014/main" val="20009"/>
                    </a:ext>
                  </a:extLst>
                </a:gridCol>
                <a:gridCol w="1029000">
                  <a:extLst>
                    <a:ext uri="{9D8B030D-6E8A-4147-A177-3AD203B41FA5}">
                      <a16:colId xmlns:a16="http://schemas.microsoft.com/office/drawing/2014/main" val="20010"/>
                    </a:ext>
                  </a:extLst>
                </a:gridCol>
              </a:tblGrid>
              <a:tr h="279400">
                <a:tc>
                  <a:txBody>
                    <a:bodyPr/>
                    <a:lstStyle/>
                    <a:p>
                      <a:pPr algn="ctr">
                        <a:buNone/>
                      </a:pPr>
                      <a:r>
                        <a:rPr lang="en-US" sz="800" b="1" dirty="0">
                          <a:solidFill>
                            <a:srgbClr val="FFFFFF"/>
                          </a:solidFill>
                          <a:latin typeface="Open Sans" pitchFamily="34" charset="0"/>
                        </a:rPr>
                        <a:t>Personnel Category</a:t>
                      </a:r>
                    </a:p>
                  </a:txBody>
                  <a:tcPr marL="76200" marR="76200" marT="38100" marB="38100">
                    <a:solidFill>
                      <a:srgbClr val="005699"/>
                    </a:solidFill>
                  </a:tcPr>
                </a:tc>
                <a:tc>
                  <a:txBody>
                    <a:bodyPr/>
                    <a:lstStyle/>
                    <a:p>
                      <a:pPr algn="ctr">
                        <a:buNone/>
                      </a:pPr>
                      <a:r>
                        <a:rPr lang="en-US" sz="800" b="1" dirty="0">
                          <a:solidFill>
                            <a:srgbClr val="FFFFFF"/>
                          </a:solidFill>
                          <a:latin typeface="Open Sans" pitchFamily="34" charset="0"/>
                        </a:rPr>
                        <a:t>Total</a:t>
                      </a:r>
                    </a:p>
                  </a:txBody>
                  <a:tcPr marL="76200" marR="76200" marT="38100" marB="38100">
                    <a:solidFill>
                      <a:srgbClr val="005699"/>
                    </a:solidFill>
                  </a:tcPr>
                </a:tc>
                <a:tc>
                  <a:txBody>
                    <a:bodyPr/>
                    <a:lstStyle/>
                    <a:p>
                      <a:pPr algn="ctr">
                        <a:buNone/>
                      </a:pPr>
                      <a:r>
                        <a:rPr lang="en-US" sz="800" b="1" dirty="0">
                          <a:solidFill>
                            <a:srgbClr val="FFFFFF"/>
                          </a:solidFill>
                          <a:latin typeface="Open Sans" pitchFamily="34" charset="0"/>
                        </a:rPr>
                        <a:t>Total U.S. Citizens &amp; Permanent Residents</a:t>
                      </a:r>
                    </a:p>
                  </a:txBody>
                  <a:tcPr marL="76200" marR="76200" marT="38100" marB="38100">
                    <a:solidFill>
                      <a:srgbClr val="005699"/>
                    </a:solidFill>
                  </a:tcPr>
                </a:tc>
                <a:tc>
                  <a:txBody>
                    <a:bodyPr/>
                    <a:lstStyle/>
                    <a:p>
                      <a:pPr algn="ctr">
                        <a:buNone/>
                      </a:pPr>
                      <a:r>
                        <a:rPr lang="en-US" sz="800" b="1" dirty="0">
                          <a:solidFill>
                            <a:srgbClr val="FFFFFF"/>
                          </a:solidFill>
                          <a:latin typeface="Open Sans" pitchFamily="34" charset="0"/>
                        </a:rPr>
                        <a:t>Women [1]
Count</a:t>
                      </a:r>
                    </a:p>
                  </a:txBody>
                  <a:tcPr marL="76200" marR="76200" marT="38100" marB="38100">
                    <a:solidFill>
                      <a:srgbClr val="005699"/>
                    </a:solidFill>
                  </a:tcPr>
                </a:tc>
                <a:tc>
                  <a:txBody>
                    <a:bodyPr/>
                    <a:lstStyle/>
                    <a:p>
                      <a:pPr algn="ctr">
                        <a:buNone/>
                      </a:pPr>
                      <a:r>
                        <a:rPr lang="en-US" sz="800" b="1" dirty="0">
                          <a:solidFill>
                            <a:srgbClr val="FFFFFF"/>
                          </a:solidFill>
                          <a:latin typeface="Open Sans" pitchFamily="34" charset="0"/>
                        </a:rPr>
                        <a:t>Women [1]
%</a:t>
                      </a:r>
                    </a:p>
                  </a:txBody>
                  <a:tcPr marL="76200" marR="76200" marT="38100" marB="38100">
                    <a:solidFill>
                      <a:srgbClr val="005699"/>
                    </a:solidFill>
                  </a:tcPr>
                </a:tc>
                <a:tc>
                  <a:txBody>
                    <a:bodyPr/>
                    <a:lstStyle/>
                    <a:p>
                      <a:pPr algn="ctr">
                        <a:buNone/>
                      </a:pPr>
                      <a:r>
                        <a:rPr lang="en-US" sz="800" b="1" dirty="0">
                          <a:solidFill>
                            <a:srgbClr val="FFFFFF"/>
                          </a:solidFill>
                          <a:latin typeface="Open Sans" pitchFamily="34" charset="0"/>
                        </a:rPr>
                        <a:t>URM [1]
Count</a:t>
                      </a:r>
                    </a:p>
                  </a:txBody>
                  <a:tcPr marL="76200" marR="76200" marT="38100" marB="38100">
                    <a:solidFill>
                      <a:srgbClr val="005699"/>
                    </a:solidFill>
                  </a:tcPr>
                </a:tc>
                <a:tc>
                  <a:txBody>
                    <a:bodyPr/>
                    <a:lstStyle/>
                    <a:p>
                      <a:pPr algn="ctr">
                        <a:buNone/>
                      </a:pPr>
                      <a:r>
                        <a:rPr lang="en-US" sz="800" b="1" dirty="0">
                          <a:solidFill>
                            <a:srgbClr val="FFFFFF"/>
                          </a:solidFill>
                          <a:latin typeface="Open Sans" pitchFamily="34" charset="0"/>
                        </a:rPr>
                        <a:t>URM [1]
%</a:t>
                      </a:r>
                    </a:p>
                  </a:txBody>
                  <a:tcPr marL="76200" marR="76200" marT="38100" marB="38100">
                    <a:solidFill>
                      <a:srgbClr val="005699"/>
                    </a:solidFill>
                  </a:tcPr>
                </a:tc>
                <a:tc>
                  <a:txBody>
                    <a:bodyPr/>
                    <a:lstStyle/>
                    <a:p>
                      <a:pPr algn="ctr">
                        <a:buNone/>
                      </a:pPr>
                      <a:r>
                        <a:rPr lang="en-US" sz="800" b="1" dirty="0">
                          <a:solidFill>
                            <a:srgbClr val="FFFFFF"/>
                          </a:solidFill>
                          <a:latin typeface="Open Sans" pitchFamily="34" charset="0"/>
                        </a:rPr>
                        <a:t>Hispanic [1]
Count</a:t>
                      </a:r>
                    </a:p>
                  </a:txBody>
                  <a:tcPr marL="76200" marR="76200" marT="38100" marB="38100">
                    <a:solidFill>
                      <a:srgbClr val="005699"/>
                    </a:solidFill>
                  </a:tcPr>
                </a:tc>
                <a:tc>
                  <a:txBody>
                    <a:bodyPr/>
                    <a:lstStyle/>
                    <a:p>
                      <a:pPr algn="ctr">
                        <a:buNone/>
                      </a:pPr>
                      <a:r>
                        <a:rPr lang="en-US" sz="800" b="1" dirty="0">
                          <a:solidFill>
                            <a:srgbClr val="FFFFFF"/>
                          </a:solidFill>
                          <a:latin typeface="Open Sans" pitchFamily="34" charset="0"/>
                        </a:rPr>
                        <a:t>Hispanic [1]
%</a:t>
                      </a:r>
                    </a:p>
                  </a:txBody>
                  <a:tcPr marL="76200" marR="76200" marT="38100" marB="38100">
                    <a:solidFill>
                      <a:srgbClr val="005699"/>
                    </a:solidFill>
                  </a:tcPr>
                </a:tc>
                <a:tc>
                  <a:txBody>
                    <a:bodyPr/>
                    <a:lstStyle/>
                    <a:p>
                      <a:pPr algn="ctr">
                        <a:buNone/>
                      </a:pPr>
                      <a:r>
                        <a:rPr lang="en-US" sz="800" b="1" dirty="0">
                          <a:solidFill>
                            <a:srgbClr val="FFFFFF"/>
                          </a:solidFill>
                          <a:latin typeface="Open Sans" pitchFamily="34" charset="0"/>
                        </a:rPr>
                        <a:t>Foreign
Count</a:t>
                      </a:r>
                    </a:p>
                  </a:txBody>
                  <a:tcPr marL="76200" marR="76200" marT="38100" marB="38100">
                    <a:solidFill>
                      <a:srgbClr val="005699"/>
                    </a:solidFill>
                  </a:tcPr>
                </a:tc>
                <a:tc>
                  <a:txBody>
                    <a:bodyPr/>
                    <a:lstStyle/>
                    <a:p>
                      <a:pPr algn="ctr">
                        <a:buNone/>
                      </a:pPr>
                      <a:r>
                        <a:rPr lang="en-US" sz="800" b="1" dirty="0">
                          <a:solidFill>
                            <a:srgbClr val="FFFFFF"/>
                          </a:solidFill>
                          <a:latin typeface="Open Sans" pitchFamily="34" charset="0"/>
                        </a:rPr>
                        <a:t>Foreign
%</a:t>
                      </a:r>
                    </a:p>
                  </a:txBody>
                  <a:tcPr marL="76200" marR="76200" marT="38100" marB="38100">
                    <a:solidFill>
                      <a:srgbClr val="005699"/>
                    </a:solidFill>
                  </a:tcPr>
                </a:tc>
                <a:extLst>
                  <a:ext uri="{0D108BD9-81ED-4DB2-BD59-A6C34878D82A}">
                    <a16:rowId xmlns:a16="http://schemas.microsoft.com/office/drawing/2014/main" val="10000"/>
                  </a:ext>
                </a:extLst>
              </a:tr>
              <a:tr h="0">
                <a:tc>
                  <a:txBody>
                    <a:bodyPr/>
                    <a:lstStyle/>
                    <a:p>
                      <a:pPr algn="l">
                        <a:buNone/>
                      </a:pPr>
                      <a:r>
                        <a:rPr lang="en-US" sz="800" b="1" i="1" dirty="0">
                          <a:solidFill>
                            <a:srgbClr val="17375E"/>
                          </a:solidFill>
                          <a:latin typeface="Open Sans" pitchFamily="34" charset="0"/>
                        </a:rPr>
                        <a:t>Faculty</a:t>
                      </a:r>
                    </a:p>
                  </a:txBody>
                  <a:tcPr marT="38100" marB="38100">
                    <a:solidFill>
                      <a:srgbClr val="C9E4ED"/>
                    </a:solidFill>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0001"/>
                  </a:ext>
                </a:extLst>
              </a:tr>
              <a:tr h="203200">
                <a:tc>
                  <a:txBody>
                    <a:bodyPr/>
                    <a:lstStyle/>
                    <a:p>
                      <a:pPr algn="l">
                        <a:buNone/>
                      </a:pPr>
                      <a:r>
                        <a:rPr lang="en-US" sz="800" dirty="0">
                          <a:solidFill>
                            <a:srgbClr val="000000"/>
                          </a:solidFill>
                          <a:latin typeface="Open Sans" pitchFamily="34" charset="0"/>
                        </a:rPr>
                        <a:t>Total</a:t>
                      </a:r>
                    </a:p>
                  </a:txBody>
                  <a:tcPr marL="76200" marR="76200" marT="38100" marB="38100">
                    <a:noFill/>
                  </a:tcPr>
                </a:tc>
                <a:tc>
                  <a:txBody>
                    <a:bodyPr/>
                    <a:lstStyle/>
                    <a:p>
                      <a:pPr algn="ctr">
                        <a:buNone/>
                      </a:pPr>
                      <a:r>
                        <a:rPr lang="en-US" sz="800" dirty="0">
                          <a:solidFill>
                            <a:srgbClr val="000000"/>
                          </a:solidFill>
                          <a:latin typeface="Open Sans" pitchFamily="34" charset="0"/>
                        </a:rPr>
                        <a:t>741 [5]</a:t>
                      </a:r>
                    </a:p>
                  </a:txBody>
                  <a:tcPr marL="76200" marR="76200" marT="38100" marB="38100">
                    <a:noFill/>
                  </a:tcPr>
                </a:tc>
                <a:tc>
                  <a:txBody>
                    <a:bodyPr/>
                    <a:lstStyle/>
                    <a:p>
                      <a:pPr algn="ctr">
                        <a:buNone/>
                      </a:pPr>
                      <a:r>
                        <a:rPr lang="en-US" sz="800" dirty="0">
                          <a:solidFill>
                            <a:srgbClr val="000000"/>
                          </a:solidFill>
                          <a:latin typeface="Open Sans" pitchFamily="34" charset="0"/>
                        </a:rPr>
                        <a:t>561</a:t>
                      </a:r>
                    </a:p>
                  </a:txBody>
                  <a:tcPr marL="76200" marR="76200" marT="38100" marB="38100">
                    <a:noFill/>
                  </a:tcPr>
                </a:tc>
                <a:tc>
                  <a:txBody>
                    <a:bodyPr/>
                    <a:lstStyle/>
                    <a:p>
                      <a:pPr algn="ctr">
                        <a:buNone/>
                      </a:pPr>
                      <a:r>
                        <a:rPr lang="en-US" sz="800" dirty="0">
                          <a:solidFill>
                            <a:srgbClr val="000000"/>
                          </a:solidFill>
                          <a:latin typeface="Open Sans" pitchFamily="34" charset="0"/>
                        </a:rPr>
                        <a:t>152</a:t>
                      </a:r>
                    </a:p>
                  </a:txBody>
                  <a:tcPr marL="76200" marR="76200" marT="38100" marB="38100">
                    <a:noFill/>
                  </a:tcPr>
                </a:tc>
                <a:tc>
                  <a:txBody>
                    <a:bodyPr/>
                    <a:lstStyle/>
                    <a:p>
                      <a:pPr algn="ctr">
                        <a:buNone/>
                      </a:pPr>
                      <a:r>
                        <a:rPr lang="en-US" sz="800" dirty="0">
                          <a:solidFill>
                            <a:srgbClr val="000000"/>
                          </a:solidFill>
                          <a:latin typeface="Open Sans" pitchFamily="34" charset="0"/>
                        </a:rPr>
                        <a:t>27%</a:t>
                      </a:r>
                    </a:p>
                  </a:txBody>
                  <a:tcPr marL="76200" marR="76200" marT="38100" marB="38100">
                    <a:noFill/>
                  </a:tcPr>
                </a:tc>
                <a:tc>
                  <a:txBody>
                    <a:bodyPr/>
                    <a:lstStyle/>
                    <a:p>
                      <a:pPr algn="ctr">
                        <a:buNone/>
                      </a:pPr>
                      <a:r>
                        <a:rPr lang="en-US" sz="800" dirty="0">
                          <a:solidFill>
                            <a:srgbClr val="000000"/>
                          </a:solidFill>
                          <a:latin typeface="Open Sans" pitchFamily="34" charset="0"/>
                        </a:rPr>
                        <a:t>42</a:t>
                      </a:r>
                    </a:p>
                  </a:txBody>
                  <a:tcPr marL="76200" marR="76200" marT="38100" marB="38100">
                    <a:noFill/>
                  </a:tcPr>
                </a:tc>
                <a:tc>
                  <a:txBody>
                    <a:bodyPr/>
                    <a:lstStyle/>
                    <a:p>
                      <a:pPr algn="ctr">
                        <a:buNone/>
                      </a:pPr>
                      <a:r>
                        <a:rPr lang="en-US" sz="800" dirty="0">
                          <a:solidFill>
                            <a:srgbClr val="000000"/>
                          </a:solidFill>
                          <a:latin typeface="Open Sans" pitchFamily="34" charset="0"/>
                        </a:rPr>
                        <a:t>7%</a:t>
                      </a:r>
                    </a:p>
                  </a:txBody>
                  <a:tcPr marL="76200" marR="76200" marT="38100" marB="38100">
                    <a:noFill/>
                  </a:tcPr>
                </a:tc>
                <a:tc>
                  <a:txBody>
                    <a:bodyPr/>
                    <a:lstStyle/>
                    <a:p>
                      <a:pPr algn="ctr">
                        <a:buNone/>
                      </a:pPr>
                      <a:r>
                        <a:rPr lang="en-US" sz="800" dirty="0">
                          <a:solidFill>
                            <a:srgbClr val="000000"/>
                          </a:solidFill>
                          <a:latin typeface="Open Sans" pitchFamily="34" charset="0"/>
                        </a:rPr>
                        <a:t>30</a:t>
                      </a:r>
                    </a:p>
                  </a:txBody>
                  <a:tcPr marL="76200" marR="76200" marT="38100" marB="38100">
                    <a:noFill/>
                  </a:tcPr>
                </a:tc>
                <a:tc>
                  <a:txBody>
                    <a:bodyPr/>
                    <a:lstStyle/>
                    <a:p>
                      <a:pPr algn="ctr">
                        <a:buNone/>
                      </a:pPr>
                      <a:r>
                        <a:rPr lang="en-US" sz="800" dirty="0">
                          <a:solidFill>
                            <a:srgbClr val="000000"/>
                          </a:solidFill>
                          <a:latin typeface="Open Sans" pitchFamily="34" charset="0"/>
                        </a:rPr>
                        <a:t>5%</a:t>
                      </a:r>
                    </a:p>
                  </a:txBody>
                  <a:tcPr marL="76200" marR="76200" marT="38100" marB="38100">
                    <a:noFill/>
                  </a:tcPr>
                </a:tc>
                <a:tc>
                  <a:txBody>
                    <a:bodyPr/>
                    <a:lstStyle/>
                    <a:p>
                      <a:pPr algn="ctr">
                        <a:buNone/>
                      </a:pPr>
                      <a:r>
                        <a:rPr lang="en-US" sz="800" dirty="0">
                          <a:solidFill>
                            <a:srgbClr val="000000"/>
                          </a:solidFill>
                          <a:latin typeface="Open Sans" pitchFamily="34" charset="0"/>
                        </a:rPr>
                        <a:t>52</a:t>
                      </a:r>
                    </a:p>
                  </a:txBody>
                  <a:tcPr marL="76200" marR="76200" marT="38100" marB="38100">
                    <a:noFill/>
                  </a:tcPr>
                </a:tc>
                <a:tc>
                  <a:txBody>
                    <a:bodyPr/>
                    <a:lstStyle/>
                    <a:p>
                      <a:pPr algn="ctr">
                        <a:buNone/>
                      </a:pPr>
                      <a:r>
                        <a:rPr lang="en-US" sz="800" dirty="0">
                          <a:solidFill>
                            <a:srgbClr val="000000"/>
                          </a:solidFill>
                          <a:latin typeface="Open Sans" pitchFamily="34" charset="0"/>
                        </a:rPr>
                        <a:t>7%</a:t>
                      </a:r>
                    </a:p>
                  </a:txBody>
                  <a:tcPr marL="76200" marR="76200" marT="38100" marB="38100">
                    <a:noFill/>
                  </a:tcPr>
                </a:tc>
                <a:extLst>
                  <a:ext uri="{0D108BD9-81ED-4DB2-BD59-A6C34878D82A}">
                    <a16:rowId xmlns:a16="http://schemas.microsoft.com/office/drawing/2014/main" val="10002"/>
                  </a:ext>
                </a:extLst>
              </a:tr>
              <a:tr h="203200">
                <a:tc>
                  <a:txBody>
                    <a:bodyPr/>
                    <a:lstStyle/>
                    <a:p>
                      <a:pPr algn="l">
                        <a:buNone/>
                      </a:pPr>
                      <a:r>
                        <a:rPr lang="en-US" sz="800" b="1" i="1" dirty="0">
                          <a:solidFill>
                            <a:srgbClr val="17375E"/>
                          </a:solidFill>
                          <a:latin typeface="Open Sans" pitchFamily="34" charset="0"/>
                        </a:rPr>
                        <a:t>Graduate Students</a:t>
                      </a:r>
                    </a:p>
                  </a:txBody>
                  <a:tcPr marT="38100" marB="38100">
                    <a:solidFill>
                      <a:srgbClr val="C9E4ED"/>
                    </a:solidFill>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0003"/>
                  </a:ext>
                </a:extLst>
              </a:tr>
              <a:tr h="203200">
                <a:tc>
                  <a:txBody>
                    <a:bodyPr/>
                    <a:lstStyle/>
                    <a:p>
                      <a:pPr algn="l">
                        <a:buNone/>
                      </a:pPr>
                      <a:r>
                        <a:rPr lang="en-US" sz="800" dirty="0">
                          <a:solidFill>
                            <a:srgbClr val="000000"/>
                          </a:solidFill>
                          <a:latin typeface="Open Sans" pitchFamily="34" charset="0"/>
                        </a:rPr>
                        <a:t>Postdocs</a:t>
                      </a:r>
                    </a:p>
                  </a:txBody>
                  <a:tcPr marL="76200" marR="76200" marT="38100" marB="38100">
                    <a:noFill/>
                  </a:tcPr>
                </a:tc>
                <a:tc>
                  <a:txBody>
                    <a:bodyPr/>
                    <a:lstStyle/>
                    <a:p>
                      <a:pPr algn="ctr">
                        <a:buNone/>
                      </a:pPr>
                      <a:r>
                        <a:rPr lang="en-US" sz="800" dirty="0">
                          <a:solidFill>
                            <a:srgbClr val="000000"/>
                          </a:solidFill>
                          <a:latin typeface="Open Sans" pitchFamily="34" charset="0"/>
                        </a:rPr>
                        <a:t>212</a:t>
                      </a:r>
                    </a:p>
                  </a:txBody>
                  <a:tcPr marL="76200" marR="76200" marT="38100" marB="38100">
                    <a:noFill/>
                  </a:tcPr>
                </a:tc>
                <a:tc>
                  <a:txBody>
                    <a:bodyPr/>
                    <a:lstStyle/>
                    <a:p>
                      <a:pPr algn="ctr">
                        <a:buNone/>
                      </a:pPr>
                      <a:r>
                        <a:rPr lang="en-US" sz="800" dirty="0">
                          <a:solidFill>
                            <a:srgbClr val="000000"/>
                          </a:solidFill>
                          <a:latin typeface="Open Sans" pitchFamily="34" charset="0"/>
                        </a:rPr>
                        <a:t>53</a:t>
                      </a:r>
                    </a:p>
                  </a:txBody>
                  <a:tcPr marL="76200" marR="76200" marT="38100" marB="38100">
                    <a:noFill/>
                  </a:tcPr>
                </a:tc>
                <a:tc>
                  <a:txBody>
                    <a:bodyPr/>
                    <a:lstStyle/>
                    <a:p>
                      <a:pPr algn="ctr">
                        <a:buNone/>
                      </a:pPr>
                      <a:r>
                        <a:rPr lang="en-US" sz="800" dirty="0">
                          <a:solidFill>
                            <a:srgbClr val="000000"/>
                          </a:solidFill>
                          <a:latin typeface="Open Sans" pitchFamily="34" charset="0"/>
                        </a:rPr>
                        <a:t>17</a:t>
                      </a:r>
                    </a:p>
                  </a:txBody>
                  <a:tcPr marL="76200" marR="76200" marT="38100" marB="38100">
                    <a:noFill/>
                  </a:tcPr>
                </a:tc>
                <a:tc>
                  <a:txBody>
                    <a:bodyPr/>
                    <a:lstStyle/>
                    <a:p>
                      <a:pPr algn="ctr">
                        <a:buNone/>
                      </a:pPr>
                      <a:r>
                        <a:rPr lang="en-US" sz="800" dirty="0">
                          <a:solidFill>
                            <a:srgbClr val="000000"/>
                          </a:solidFill>
                          <a:latin typeface="Open Sans" pitchFamily="34" charset="0"/>
                        </a:rPr>
                        <a:t>32%</a:t>
                      </a:r>
                    </a:p>
                  </a:txBody>
                  <a:tcPr marL="76200" marR="76200" marT="38100" marB="38100">
                    <a:noFill/>
                  </a:tcPr>
                </a:tc>
                <a:tc>
                  <a:txBody>
                    <a:bodyPr/>
                    <a:lstStyle/>
                    <a:p>
                      <a:pPr algn="ctr">
                        <a:buNone/>
                      </a:pPr>
                      <a:r>
                        <a:rPr lang="en-US" sz="800" dirty="0">
                          <a:solidFill>
                            <a:srgbClr val="000000"/>
                          </a:solidFill>
                          <a:latin typeface="Open Sans" pitchFamily="34" charset="0"/>
                        </a:rPr>
                        <a:t>1</a:t>
                      </a:r>
                    </a:p>
                  </a:txBody>
                  <a:tcPr marL="76200" marR="76200" marT="38100" marB="38100">
                    <a:noFill/>
                  </a:tcPr>
                </a:tc>
                <a:tc>
                  <a:txBody>
                    <a:bodyPr/>
                    <a:lstStyle/>
                    <a:p>
                      <a:pPr algn="ctr">
                        <a:buNone/>
                      </a:pPr>
                      <a:r>
                        <a:rPr lang="en-US" sz="800" dirty="0">
                          <a:solidFill>
                            <a:srgbClr val="000000"/>
                          </a:solidFill>
                          <a:latin typeface="Open Sans" pitchFamily="34" charset="0"/>
                        </a:rPr>
                        <a:t>2%</a:t>
                      </a:r>
                    </a:p>
                  </a:txBody>
                  <a:tcPr marL="76200" marR="76200" marT="38100" marB="38100">
                    <a:noFill/>
                  </a:tcPr>
                </a:tc>
                <a:tc>
                  <a:txBody>
                    <a:bodyPr/>
                    <a:lstStyle/>
                    <a:p>
                      <a:pPr algn="ctr">
                        <a:buNone/>
                      </a:pPr>
                      <a:r>
                        <a:rPr lang="en-US" sz="800" dirty="0">
                          <a:solidFill>
                            <a:srgbClr val="000000"/>
                          </a:solidFill>
                          <a:latin typeface="Open Sans" pitchFamily="34" charset="0"/>
                        </a:rPr>
                        <a:t>9</a:t>
                      </a:r>
                    </a:p>
                  </a:txBody>
                  <a:tcPr marL="76200" marR="76200" marT="38100" marB="38100">
                    <a:noFill/>
                  </a:tcPr>
                </a:tc>
                <a:tc>
                  <a:txBody>
                    <a:bodyPr/>
                    <a:lstStyle/>
                    <a:p>
                      <a:pPr algn="ctr">
                        <a:buNone/>
                      </a:pPr>
                      <a:r>
                        <a:rPr lang="en-US" sz="800" dirty="0">
                          <a:solidFill>
                            <a:srgbClr val="000000"/>
                          </a:solidFill>
                          <a:latin typeface="Open Sans" pitchFamily="34" charset="0"/>
                        </a:rPr>
                        <a:t>17%</a:t>
                      </a:r>
                    </a:p>
                  </a:txBody>
                  <a:tcPr marL="76200" marR="76200" marT="38100" marB="38100">
                    <a:noFill/>
                  </a:tcPr>
                </a:tc>
                <a:tc>
                  <a:txBody>
                    <a:bodyPr/>
                    <a:lstStyle/>
                    <a:p>
                      <a:pPr algn="ctr">
                        <a:buNone/>
                      </a:pPr>
                      <a:r>
                        <a:rPr lang="en-US" sz="800" dirty="0">
                          <a:solidFill>
                            <a:srgbClr val="000000"/>
                          </a:solidFill>
                          <a:latin typeface="Open Sans" pitchFamily="34" charset="0"/>
                        </a:rPr>
                        <a:t>104</a:t>
                      </a:r>
                    </a:p>
                  </a:txBody>
                  <a:tcPr marL="76200" marR="76200" marT="38100" marB="38100">
                    <a:noFill/>
                  </a:tcPr>
                </a:tc>
                <a:tc>
                  <a:txBody>
                    <a:bodyPr/>
                    <a:lstStyle/>
                    <a:p>
                      <a:pPr algn="ctr">
                        <a:buNone/>
                      </a:pPr>
                      <a:r>
                        <a:rPr lang="en-US" sz="800" dirty="0">
                          <a:solidFill>
                            <a:srgbClr val="000000"/>
                          </a:solidFill>
                          <a:latin typeface="Open Sans" pitchFamily="34" charset="0"/>
                        </a:rPr>
                        <a:t>49%</a:t>
                      </a:r>
                    </a:p>
                  </a:txBody>
                  <a:tcPr marL="76200" marR="76200" marT="38100" marB="38100">
                    <a:noFill/>
                  </a:tcPr>
                </a:tc>
                <a:extLst>
                  <a:ext uri="{0D108BD9-81ED-4DB2-BD59-A6C34878D82A}">
                    <a16:rowId xmlns:a16="http://schemas.microsoft.com/office/drawing/2014/main" val="10004"/>
                  </a:ext>
                </a:extLst>
              </a:tr>
              <a:tr h="203200">
                <a:tc>
                  <a:txBody>
                    <a:bodyPr/>
                    <a:lstStyle/>
                    <a:p>
                      <a:pPr algn="l">
                        <a:buNone/>
                      </a:pPr>
                      <a:r>
                        <a:rPr lang="en-US" sz="800" dirty="0">
                          <a:solidFill>
                            <a:srgbClr val="000000"/>
                          </a:solidFill>
                          <a:latin typeface="Open Sans" pitchFamily="34" charset="0"/>
                        </a:rPr>
                        <a:t>Graduate Students</a:t>
                      </a:r>
                    </a:p>
                  </a:txBody>
                  <a:tcPr marL="76200" marR="76200" marT="38100" marB="38100">
                    <a:noFill/>
                  </a:tcPr>
                </a:tc>
                <a:tc>
                  <a:txBody>
                    <a:bodyPr/>
                    <a:lstStyle/>
                    <a:p>
                      <a:pPr algn="ctr">
                        <a:buNone/>
                      </a:pPr>
                      <a:r>
                        <a:rPr lang="en-US" sz="800" dirty="0">
                          <a:solidFill>
                            <a:srgbClr val="000000"/>
                          </a:solidFill>
                          <a:latin typeface="Open Sans" pitchFamily="34" charset="0"/>
                        </a:rPr>
                        <a:t>1,174</a:t>
                      </a:r>
                    </a:p>
                  </a:txBody>
                  <a:tcPr marL="76200" marR="76200" marT="38100" marB="38100">
                    <a:noFill/>
                  </a:tcPr>
                </a:tc>
                <a:tc>
                  <a:txBody>
                    <a:bodyPr/>
                    <a:lstStyle/>
                    <a:p>
                      <a:pPr algn="ctr">
                        <a:buNone/>
                      </a:pPr>
                      <a:r>
                        <a:rPr lang="en-US" sz="800" dirty="0">
                          <a:solidFill>
                            <a:srgbClr val="000000"/>
                          </a:solidFill>
                          <a:latin typeface="Open Sans" pitchFamily="34" charset="0"/>
                        </a:rPr>
                        <a:t>455</a:t>
                      </a:r>
                    </a:p>
                  </a:txBody>
                  <a:tcPr marL="76200" marR="76200" marT="38100" marB="38100">
                    <a:noFill/>
                  </a:tcPr>
                </a:tc>
                <a:tc>
                  <a:txBody>
                    <a:bodyPr/>
                    <a:lstStyle/>
                    <a:p>
                      <a:pPr algn="ctr">
                        <a:buNone/>
                      </a:pPr>
                      <a:r>
                        <a:rPr lang="en-US" sz="800" dirty="0">
                          <a:solidFill>
                            <a:srgbClr val="000000"/>
                          </a:solidFill>
                          <a:latin typeface="Open Sans" pitchFamily="34" charset="0"/>
                        </a:rPr>
                        <a:t>133</a:t>
                      </a:r>
                    </a:p>
                  </a:txBody>
                  <a:tcPr marL="76200" marR="76200" marT="38100" marB="38100">
                    <a:noFill/>
                  </a:tcPr>
                </a:tc>
                <a:tc>
                  <a:txBody>
                    <a:bodyPr/>
                    <a:lstStyle/>
                    <a:p>
                      <a:pPr algn="ctr">
                        <a:buNone/>
                      </a:pPr>
                      <a:r>
                        <a:rPr lang="en-US" sz="800" dirty="0">
                          <a:solidFill>
                            <a:srgbClr val="000000"/>
                          </a:solidFill>
                          <a:latin typeface="Open Sans" pitchFamily="34" charset="0"/>
                        </a:rPr>
                        <a:t>29%</a:t>
                      </a:r>
                    </a:p>
                  </a:txBody>
                  <a:tcPr marL="76200" marR="76200" marT="38100" marB="38100">
                    <a:noFill/>
                  </a:tcPr>
                </a:tc>
                <a:tc>
                  <a:txBody>
                    <a:bodyPr/>
                    <a:lstStyle/>
                    <a:p>
                      <a:pPr algn="ctr">
                        <a:buNone/>
                      </a:pPr>
                      <a:r>
                        <a:rPr lang="en-US" sz="800" dirty="0">
                          <a:solidFill>
                            <a:srgbClr val="000000"/>
                          </a:solidFill>
                          <a:latin typeface="Open Sans" pitchFamily="34" charset="0"/>
                        </a:rPr>
                        <a:t>34</a:t>
                      </a:r>
                    </a:p>
                  </a:txBody>
                  <a:tcPr marL="76200" marR="76200" marT="38100" marB="38100">
                    <a:noFill/>
                  </a:tcPr>
                </a:tc>
                <a:tc>
                  <a:txBody>
                    <a:bodyPr/>
                    <a:lstStyle/>
                    <a:p>
                      <a:pPr algn="ctr">
                        <a:buNone/>
                      </a:pPr>
                      <a:r>
                        <a:rPr lang="en-US" sz="800" dirty="0">
                          <a:solidFill>
                            <a:srgbClr val="000000"/>
                          </a:solidFill>
                          <a:latin typeface="Open Sans" pitchFamily="34" charset="0"/>
                        </a:rPr>
                        <a:t>7%</a:t>
                      </a:r>
                    </a:p>
                  </a:txBody>
                  <a:tcPr marL="76200" marR="76200" marT="38100" marB="38100">
                    <a:noFill/>
                  </a:tcPr>
                </a:tc>
                <a:tc>
                  <a:txBody>
                    <a:bodyPr/>
                    <a:lstStyle/>
                    <a:p>
                      <a:pPr algn="ctr">
                        <a:buNone/>
                      </a:pPr>
                      <a:r>
                        <a:rPr lang="en-US" sz="800" dirty="0">
                          <a:solidFill>
                            <a:srgbClr val="000000"/>
                          </a:solidFill>
                          <a:latin typeface="Open Sans" pitchFamily="34" charset="0"/>
                        </a:rPr>
                        <a:t>42</a:t>
                      </a:r>
                    </a:p>
                  </a:txBody>
                  <a:tcPr marL="76200" marR="76200" marT="38100" marB="38100">
                    <a:noFill/>
                  </a:tcPr>
                </a:tc>
                <a:tc>
                  <a:txBody>
                    <a:bodyPr/>
                    <a:lstStyle/>
                    <a:p>
                      <a:pPr algn="ctr">
                        <a:buNone/>
                      </a:pPr>
                      <a:r>
                        <a:rPr lang="en-US" sz="800" dirty="0">
                          <a:solidFill>
                            <a:srgbClr val="000000"/>
                          </a:solidFill>
                          <a:latin typeface="Open Sans" pitchFamily="34" charset="0"/>
                        </a:rPr>
                        <a:t>9%</a:t>
                      </a:r>
                    </a:p>
                  </a:txBody>
                  <a:tcPr marL="76200" marR="76200" marT="38100" marB="38100">
                    <a:noFill/>
                  </a:tcPr>
                </a:tc>
                <a:tc>
                  <a:txBody>
                    <a:bodyPr/>
                    <a:lstStyle/>
                    <a:p>
                      <a:pPr algn="ctr">
                        <a:buNone/>
                      </a:pPr>
                      <a:r>
                        <a:rPr lang="en-US" sz="800" dirty="0">
                          <a:solidFill>
                            <a:srgbClr val="000000"/>
                          </a:solidFill>
                          <a:latin typeface="Open Sans" pitchFamily="34" charset="0"/>
                        </a:rPr>
                        <a:t>466</a:t>
                      </a:r>
                    </a:p>
                  </a:txBody>
                  <a:tcPr marL="76200" marR="76200" marT="38100" marB="38100">
                    <a:noFill/>
                  </a:tcPr>
                </a:tc>
                <a:tc>
                  <a:txBody>
                    <a:bodyPr/>
                    <a:lstStyle/>
                    <a:p>
                      <a:pPr algn="ctr">
                        <a:buNone/>
                      </a:pPr>
                      <a:r>
                        <a:rPr lang="en-US" sz="800" dirty="0">
                          <a:solidFill>
                            <a:srgbClr val="000000"/>
                          </a:solidFill>
                          <a:latin typeface="Open Sans" pitchFamily="34" charset="0"/>
                        </a:rPr>
                        <a:t>40%</a:t>
                      </a:r>
                    </a:p>
                  </a:txBody>
                  <a:tcPr marL="76200" marR="76200" marT="38100" marB="38100">
                    <a:noFill/>
                  </a:tcPr>
                </a:tc>
                <a:extLst>
                  <a:ext uri="{0D108BD9-81ED-4DB2-BD59-A6C34878D82A}">
                    <a16:rowId xmlns:a16="http://schemas.microsoft.com/office/drawing/2014/main" val="10005"/>
                  </a:ext>
                </a:extLst>
              </a:tr>
              <a:tr h="203200">
                <a:tc>
                  <a:txBody>
                    <a:bodyPr/>
                    <a:lstStyle/>
                    <a:p>
                      <a:pPr algn="l">
                        <a:buNone/>
                      </a:pPr>
                      <a:r>
                        <a:rPr lang="en-US" sz="800" dirty="0">
                          <a:solidFill>
                            <a:srgbClr val="000000"/>
                          </a:solidFill>
                          <a:latin typeface="Open Sans" pitchFamily="34" charset="0"/>
                        </a:rPr>
                        <a:t>  Doctoral</a:t>
                      </a:r>
                    </a:p>
                  </a:txBody>
                  <a:tcPr marL="76200" marR="76200" marT="38100" marB="38100">
                    <a:noFill/>
                  </a:tcPr>
                </a:tc>
                <a:tc>
                  <a:txBody>
                    <a:bodyPr/>
                    <a:lstStyle/>
                    <a:p>
                      <a:pPr algn="ctr">
                        <a:buNone/>
                      </a:pPr>
                      <a:r>
                        <a:rPr lang="en-US" sz="800" dirty="0">
                          <a:solidFill>
                            <a:srgbClr val="000000"/>
                          </a:solidFill>
                          <a:latin typeface="Open Sans" pitchFamily="34" charset="0"/>
                        </a:rPr>
                        <a:t>1,002</a:t>
                      </a:r>
                    </a:p>
                  </a:txBody>
                  <a:tcPr marL="76200" marR="76200" marT="38100" marB="38100">
                    <a:noFill/>
                  </a:tcPr>
                </a:tc>
                <a:tc>
                  <a:txBody>
                    <a:bodyPr/>
                    <a:lstStyle/>
                    <a:p>
                      <a:pPr algn="ctr">
                        <a:buNone/>
                      </a:pPr>
                      <a:r>
                        <a:rPr lang="en-US" sz="800" dirty="0">
                          <a:solidFill>
                            <a:srgbClr val="000000"/>
                          </a:solidFill>
                          <a:latin typeface="Open Sans" pitchFamily="34" charset="0"/>
                        </a:rPr>
                        <a:t>379</a:t>
                      </a:r>
                    </a:p>
                  </a:txBody>
                  <a:tcPr marL="76200" marR="76200" marT="38100" marB="38100">
                    <a:noFill/>
                  </a:tcPr>
                </a:tc>
                <a:tc>
                  <a:txBody>
                    <a:bodyPr/>
                    <a:lstStyle/>
                    <a:p>
                      <a:pPr algn="ctr">
                        <a:buNone/>
                      </a:pPr>
                      <a:r>
                        <a:rPr lang="en-US" sz="800" dirty="0">
                          <a:solidFill>
                            <a:srgbClr val="000000"/>
                          </a:solidFill>
                          <a:latin typeface="Open Sans" pitchFamily="34" charset="0"/>
                        </a:rPr>
                        <a:t>112</a:t>
                      </a:r>
                    </a:p>
                  </a:txBody>
                  <a:tcPr marL="76200" marR="76200" marT="38100" marB="38100">
                    <a:noFill/>
                  </a:tcPr>
                </a:tc>
                <a:tc>
                  <a:txBody>
                    <a:bodyPr/>
                    <a:lstStyle/>
                    <a:p>
                      <a:pPr algn="ctr">
                        <a:buNone/>
                      </a:pPr>
                      <a:r>
                        <a:rPr lang="en-US" sz="800" dirty="0">
                          <a:solidFill>
                            <a:srgbClr val="000000"/>
                          </a:solidFill>
                          <a:latin typeface="Open Sans" pitchFamily="34" charset="0"/>
                        </a:rPr>
                        <a:t>30%</a:t>
                      </a:r>
                    </a:p>
                  </a:txBody>
                  <a:tcPr marL="76200" marR="76200" marT="38100" marB="38100">
                    <a:noFill/>
                  </a:tcPr>
                </a:tc>
                <a:tc>
                  <a:txBody>
                    <a:bodyPr/>
                    <a:lstStyle/>
                    <a:p>
                      <a:pPr algn="ctr">
                        <a:buNone/>
                      </a:pPr>
                      <a:r>
                        <a:rPr lang="en-US" sz="800" dirty="0">
                          <a:solidFill>
                            <a:srgbClr val="000000"/>
                          </a:solidFill>
                          <a:latin typeface="Open Sans" pitchFamily="34" charset="0"/>
                        </a:rPr>
                        <a:t>28</a:t>
                      </a:r>
                    </a:p>
                  </a:txBody>
                  <a:tcPr marL="76200" marR="76200" marT="38100" marB="38100">
                    <a:noFill/>
                  </a:tcPr>
                </a:tc>
                <a:tc>
                  <a:txBody>
                    <a:bodyPr/>
                    <a:lstStyle/>
                    <a:p>
                      <a:pPr algn="ctr">
                        <a:buNone/>
                      </a:pPr>
                      <a:r>
                        <a:rPr lang="en-US" sz="800" dirty="0">
                          <a:solidFill>
                            <a:srgbClr val="000000"/>
                          </a:solidFill>
                          <a:latin typeface="Open Sans" pitchFamily="34" charset="0"/>
                        </a:rPr>
                        <a:t>7%</a:t>
                      </a:r>
                    </a:p>
                  </a:txBody>
                  <a:tcPr marL="76200" marR="76200" marT="38100" marB="38100">
                    <a:noFill/>
                  </a:tcPr>
                </a:tc>
                <a:tc>
                  <a:txBody>
                    <a:bodyPr/>
                    <a:lstStyle/>
                    <a:p>
                      <a:pPr algn="ctr">
                        <a:buNone/>
                      </a:pPr>
                      <a:r>
                        <a:rPr lang="en-US" sz="800" dirty="0">
                          <a:solidFill>
                            <a:srgbClr val="000000"/>
                          </a:solidFill>
                          <a:latin typeface="Open Sans" pitchFamily="34" charset="0"/>
                        </a:rPr>
                        <a:t>34</a:t>
                      </a:r>
                    </a:p>
                  </a:txBody>
                  <a:tcPr marL="76200" marR="76200" marT="38100" marB="38100">
                    <a:noFill/>
                  </a:tcPr>
                </a:tc>
                <a:tc>
                  <a:txBody>
                    <a:bodyPr/>
                    <a:lstStyle/>
                    <a:p>
                      <a:pPr algn="ctr">
                        <a:buNone/>
                      </a:pPr>
                      <a:r>
                        <a:rPr lang="en-US" sz="800" dirty="0">
                          <a:solidFill>
                            <a:srgbClr val="000000"/>
                          </a:solidFill>
                          <a:latin typeface="Open Sans" pitchFamily="34" charset="0"/>
                        </a:rPr>
                        <a:t>9%</a:t>
                      </a:r>
                    </a:p>
                  </a:txBody>
                  <a:tcPr marL="76200" marR="76200" marT="38100" marB="38100">
                    <a:noFill/>
                  </a:tcPr>
                </a:tc>
                <a:tc>
                  <a:txBody>
                    <a:bodyPr/>
                    <a:lstStyle/>
                    <a:p>
                      <a:pPr algn="ctr">
                        <a:buNone/>
                      </a:pPr>
                      <a:r>
                        <a:rPr lang="en-US" sz="800" dirty="0">
                          <a:solidFill>
                            <a:srgbClr val="000000"/>
                          </a:solidFill>
                          <a:latin typeface="Open Sans" pitchFamily="34" charset="0"/>
                        </a:rPr>
                        <a:t>412</a:t>
                      </a:r>
                    </a:p>
                  </a:txBody>
                  <a:tcPr marL="76200" marR="76200" marT="38100" marB="38100">
                    <a:noFill/>
                  </a:tcPr>
                </a:tc>
                <a:tc>
                  <a:txBody>
                    <a:bodyPr/>
                    <a:lstStyle/>
                    <a:p>
                      <a:pPr algn="ctr">
                        <a:buNone/>
                      </a:pPr>
                      <a:r>
                        <a:rPr lang="en-US" sz="800" dirty="0">
                          <a:solidFill>
                            <a:srgbClr val="000000"/>
                          </a:solidFill>
                          <a:latin typeface="Open Sans" pitchFamily="34" charset="0"/>
                        </a:rPr>
                        <a:t>41%</a:t>
                      </a:r>
                    </a:p>
                  </a:txBody>
                  <a:tcPr marL="76200" marR="76200" marT="38100" marB="38100">
                    <a:noFill/>
                  </a:tcPr>
                </a:tc>
                <a:extLst>
                  <a:ext uri="{0D108BD9-81ED-4DB2-BD59-A6C34878D82A}">
                    <a16:rowId xmlns:a16="http://schemas.microsoft.com/office/drawing/2014/main" val="10006"/>
                  </a:ext>
                </a:extLst>
              </a:tr>
              <a:tr h="238003">
                <a:tc>
                  <a:txBody>
                    <a:bodyPr/>
                    <a:lstStyle/>
                    <a:p>
                      <a:pPr algn="l">
                        <a:buNone/>
                      </a:pPr>
                      <a:r>
                        <a:rPr lang="en-US" sz="800" dirty="0">
                          <a:solidFill>
                            <a:srgbClr val="000000"/>
                          </a:solidFill>
                          <a:latin typeface="Open Sans" pitchFamily="34" charset="0"/>
                        </a:rPr>
                        <a:t>  Master’s</a:t>
                      </a:r>
                    </a:p>
                  </a:txBody>
                  <a:tcPr marL="76200" marR="76200" marT="38100" marB="38100">
                    <a:noFill/>
                  </a:tcPr>
                </a:tc>
                <a:tc>
                  <a:txBody>
                    <a:bodyPr/>
                    <a:lstStyle/>
                    <a:p>
                      <a:pPr algn="ctr">
                        <a:buNone/>
                      </a:pPr>
                      <a:r>
                        <a:rPr lang="en-US" sz="800" dirty="0">
                          <a:solidFill>
                            <a:srgbClr val="000000"/>
                          </a:solidFill>
                          <a:latin typeface="Open Sans" pitchFamily="34" charset="0"/>
                        </a:rPr>
                        <a:t>172</a:t>
                      </a:r>
                    </a:p>
                  </a:txBody>
                  <a:tcPr marL="76200" marR="76200" marT="38100" marB="38100">
                    <a:noFill/>
                  </a:tcPr>
                </a:tc>
                <a:tc>
                  <a:txBody>
                    <a:bodyPr/>
                    <a:lstStyle/>
                    <a:p>
                      <a:pPr algn="ctr">
                        <a:buNone/>
                      </a:pPr>
                      <a:r>
                        <a:rPr lang="en-US" sz="800" dirty="0">
                          <a:solidFill>
                            <a:srgbClr val="000000"/>
                          </a:solidFill>
                          <a:latin typeface="Open Sans" pitchFamily="34" charset="0"/>
                        </a:rPr>
                        <a:t>76</a:t>
                      </a:r>
                    </a:p>
                  </a:txBody>
                  <a:tcPr marL="76200" marR="76200" marT="38100" marB="38100">
                    <a:noFill/>
                  </a:tcPr>
                </a:tc>
                <a:tc>
                  <a:txBody>
                    <a:bodyPr/>
                    <a:lstStyle/>
                    <a:p>
                      <a:pPr algn="ctr">
                        <a:buNone/>
                      </a:pPr>
                      <a:r>
                        <a:rPr lang="en-US" sz="800" dirty="0">
                          <a:solidFill>
                            <a:srgbClr val="000000"/>
                          </a:solidFill>
                          <a:latin typeface="Open Sans" pitchFamily="34" charset="0"/>
                        </a:rPr>
                        <a:t>21</a:t>
                      </a:r>
                    </a:p>
                  </a:txBody>
                  <a:tcPr marL="76200" marR="76200" marT="38100" marB="38100">
                    <a:noFill/>
                  </a:tcPr>
                </a:tc>
                <a:tc>
                  <a:txBody>
                    <a:bodyPr/>
                    <a:lstStyle/>
                    <a:p>
                      <a:pPr algn="ctr">
                        <a:buNone/>
                      </a:pPr>
                      <a:r>
                        <a:rPr lang="en-US" sz="800" dirty="0">
                          <a:solidFill>
                            <a:srgbClr val="000000"/>
                          </a:solidFill>
                          <a:latin typeface="Open Sans" pitchFamily="34" charset="0"/>
                        </a:rPr>
                        <a:t>28%</a:t>
                      </a:r>
                    </a:p>
                  </a:txBody>
                  <a:tcPr marL="76200" marR="76200" marT="38100" marB="38100">
                    <a:noFill/>
                  </a:tcPr>
                </a:tc>
                <a:tc>
                  <a:txBody>
                    <a:bodyPr/>
                    <a:lstStyle/>
                    <a:p>
                      <a:pPr algn="ctr">
                        <a:buNone/>
                      </a:pPr>
                      <a:r>
                        <a:rPr lang="en-US" sz="800" dirty="0">
                          <a:solidFill>
                            <a:srgbClr val="000000"/>
                          </a:solidFill>
                          <a:latin typeface="Open Sans" pitchFamily="34" charset="0"/>
                        </a:rPr>
                        <a:t>6</a:t>
                      </a:r>
                    </a:p>
                  </a:txBody>
                  <a:tcPr marL="76200" marR="76200" marT="38100" marB="38100">
                    <a:noFill/>
                  </a:tcPr>
                </a:tc>
                <a:tc>
                  <a:txBody>
                    <a:bodyPr/>
                    <a:lstStyle/>
                    <a:p>
                      <a:pPr algn="ctr">
                        <a:buNone/>
                      </a:pPr>
                      <a:r>
                        <a:rPr lang="en-US" sz="800" dirty="0">
                          <a:solidFill>
                            <a:srgbClr val="000000"/>
                          </a:solidFill>
                          <a:latin typeface="Open Sans" pitchFamily="34" charset="0"/>
                        </a:rPr>
                        <a:t>8%</a:t>
                      </a:r>
                    </a:p>
                  </a:txBody>
                  <a:tcPr marL="76200" marR="76200" marT="38100" marB="38100">
                    <a:noFill/>
                  </a:tcPr>
                </a:tc>
                <a:tc>
                  <a:txBody>
                    <a:bodyPr/>
                    <a:lstStyle/>
                    <a:p>
                      <a:pPr algn="ctr">
                        <a:buNone/>
                      </a:pPr>
                      <a:r>
                        <a:rPr lang="en-US" sz="800" dirty="0">
                          <a:solidFill>
                            <a:srgbClr val="000000"/>
                          </a:solidFill>
                          <a:latin typeface="Open Sans" pitchFamily="34" charset="0"/>
                        </a:rPr>
                        <a:t>8</a:t>
                      </a:r>
                    </a:p>
                  </a:txBody>
                  <a:tcPr marL="76200" marR="76200" marT="38100" marB="38100">
                    <a:noFill/>
                  </a:tcPr>
                </a:tc>
                <a:tc>
                  <a:txBody>
                    <a:bodyPr/>
                    <a:lstStyle/>
                    <a:p>
                      <a:pPr algn="ctr">
                        <a:buNone/>
                      </a:pPr>
                      <a:r>
                        <a:rPr lang="en-US" sz="800" dirty="0">
                          <a:solidFill>
                            <a:srgbClr val="000000"/>
                          </a:solidFill>
                          <a:latin typeface="Open Sans" pitchFamily="34" charset="0"/>
                        </a:rPr>
                        <a:t>11%</a:t>
                      </a:r>
                    </a:p>
                  </a:txBody>
                  <a:tcPr marL="76200" marR="76200" marT="38100" marB="38100">
                    <a:noFill/>
                  </a:tcPr>
                </a:tc>
                <a:tc>
                  <a:txBody>
                    <a:bodyPr/>
                    <a:lstStyle/>
                    <a:p>
                      <a:pPr algn="ctr">
                        <a:buNone/>
                      </a:pPr>
                      <a:r>
                        <a:rPr lang="en-US" sz="800" dirty="0">
                          <a:solidFill>
                            <a:srgbClr val="000000"/>
                          </a:solidFill>
                          <a:latin typeface="Open Sans" pitchFamily="34" charset="0"/>
                        </a:rPr>
                        <a:t>54</a:t>
                      </a:r>
                    </a:p>
                  </a:txBody>
                  <a:tcPr marL="76200" marR="76200" marT="38100" marB="38100">
                    <a:noFill/>
                  </a:tcPr>
                </a:tc>
                <a:tc>
                  <a:txBody>
                    <a:bodyPr/>
                    <a:lstStyle/>
                    <a:p>
                      <a:pPr algn="ctr">
                        <a:buNone/>
                      </a:pPr>
                      <a:r>
                        <a:rPr lang="en-US" sz="800" dirty="0">
                          <a:solidFill>
                            <a:srgbClr val="000000"/>
                          </a:solidFill>
                          <a:latin typeface="Open Sans" pitchFamily="34" charset="0"/>
                        </a:rPr>
                        <a:t>31%</a:t>
                      </a:r>
                    </a:p>
                  </a:txBody>
                  <a:tcPr marL="76200" marR="76200" marT="38100" marB="38100">
                    <a:noFill/>
                  </a:tcPr>
                </a:tc>
                <a:extLst>
                  <a:ext uri="{0D108BD9-81ED-4DB2-BD59-A6C34878D82A}">
                    <a16:rowId xmlns:a16="http://schemas.microsoft.com/office/drawing/2014/main" val="10007"/>
                  </a:ext>
                </a:extLst>
              </a:tr>
              <a:tr h="203200">
                <a:tc>
                  <a:txBody>
                    <a:bodyPr/>
                    <a:lstStyle/>
                    <a:p>
                      <a:pPr algn="l">
                        <a:buNone/>
                      </a:pPr>
                      <a:r>
                        <a:rPr lang="en-US" sz="800" b="1" dirty="0">
                          <a:solidFill>
                            <a:srgbClr val="000000"/>
                          </a:solidFill>
                          <a:latin typeface="Open Sans" pitchFamily="34" charset="0"/>
                        </a:rPr>
                        <a:t>Total [2]</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1,385</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508</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150</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30%</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35</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7%</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51</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10%</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569</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41%</a:t>
                      </a:r>
                    </a:p>
                  </a:txBody>
                  <a:tcPr marL="76200" marR="76200" marT="38100" marB="38100">
                    <a:solidFill>
                      <a:srgbClr val="F2F2F2"/>
                    </a:solidFill>
                  </a:tcPr>
                </a:tc>
                <a:extLst>
                  <a:ext uri="{0D108BD9-81ED-4DB2-BD59-A6C34878D82A}">
                    <a16:rowId xmlns:a16="http://schemas.microsoft.com/office/drawing/2014/main" val="10008"/>
                  </a:ext>
                </a:extLst>
              </a:tr>
              <a:tr h="203200">
                <a:tc>
                  <a:txBody>
                    <a:bodyPr/>
                    <a:lstStyle/>
                    <a:p>
                      <a:pPr algn="l">
                        <a:buNone/>
                      </a:pPr>
                      <a:r>
                        <a:rPr lang="en-US" sz="800" b="1" i="1" dirty="0">
                          <a:solidFill>
                            <a:srgbClr val="17375E"/>
                          </a:solidFill>
                          <a:latin typeface="Open Sans" pitchFamily="34" charset="0"/>
                        </a:rPr>
                        <a:t>Undergraduate Students</a:t>
                      </a:r>
                    </a:p>
                  </a:txBody>
                  <a:tcPr marT="38100" marB="38100">
                    <a:solidFill>
                      <a:srgbClr val="C9E4ED"/>
                    </a:solidFill>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0009"/>
                  </a:ext>
                </a:extLst>
              </a:tr>
              <a:tr h="203200">
                <a:tc>
                  <a:txBody>
                    <a:bodyPr/>
                    <a:lstStyle/>
                    <a:p>
                      <a:pPr algn="l">
                        <a:buNone/>
                      </a:pPr>
                      <a:r>
                        <a:rPr lang="en-US" sz="800" dirty="0">
                          <a:solidFill>
                            <a:srgbClr val="000000"/>
                          </a:solidFill>
                          <a:latin typeface="Open Sans" pitchFamily="34" charset="0"/>
                        </a:rPr>
                        <a:t>ERC Undergraduate Students (Research Assistants, Non-REU Students)</a:t>
                      </a:r>
                    </a:p>
                  </a:txBody>
                  <a:tcPr marL="76200" marR="76200" marT="38100" marB="38100">
                    <a:noFill/>
                  </a:tcPr>
                </a:tc>
                <a:tc>
                  <a:txBody>
                    <a:bodyPr/>
                    <a:lstStyle/>
                    <a:p>
                      <a:pPr algn="ctr">
                        <a:buNone/>
                      </a:pPr>
                      <a:r>
                        <a:rPr lang="en-US" sz="800" dirty="0">
                          <a:solidFill>
                            <a:srgbClr val="000000"/>
                          </a:solidFill>
                          <a:latin typeface="Open Sans" pitchFamily="34" charset="0"/>
                        </a:rPr>
                        <a:t>519</a:t>
                      </a:r>
                    </a:p>
                  </a:txBody>
                  <a:tcPr marL="76200" marR="76200" marT="38100" marB="38100">
                    <a:noFill/>
                  </a:tcPr>
                </a:tc>
                <a:tc>
                  <a:txBody>
                    <a:bodyPr/>
                    <a:lstStyle/>
                    <a:p>
                      <a:pPr algn="ctr">
                        <a:buNone/>
                      </a:pPr>
                      <a:r>
                        <a:rPr lang="en-US" sz="800" dirty="0">
                          <a:solidFill>
                            <a:srgbClr val="000000"/>
                          </a:solidFill>
                          <a:latin typeface="Open Sans" pitchFamily="34" charset="0"/>
                        </a:rPr>
                        <a:t>339</a:t>
                      </a:r>
                    </a:p>
                  </a:txBody>
                  <a:tcPr marL="76200" marR="76200" marT="38100" marB="38100">
                    <a:noFill/>
                  </a:tcPr>
                </a:tc>
                <a:tc>
                  <a:txBody>
                    <a:bodyPr/>
                    <a:lstStyle/>
                    <a:p>
                      <a:pPr algn="ctr">
                        <a:buNone/>
                      </a:pPr>
                      <a:r>
                        <a:rPr lang="en-US" sz="800" dirty="0">
                          <a:solidFill>
                            <a:srgbClr val="000000"/>
                          </a:solidFill>
                          <a:latin typeface="Open Sans" pitchFamily="34" charset="0"/>
                        </a:rPr>
                        <a:t>107</a:t>
                      </a:r>
                    </a:p>
                  </a:txBody>
                  <a:tcPr marL="76200" marR="76200" marT="38100" marB="38100">
                    <a:noFill/>
                  </a:tcPr>
                </a:tc>
                <a:tc>
                  <a:txBody>
                    <a:bodyPr/>
                    <a:lstStyle/>
                    <a:p>
                      <a:pPr algn="ctr">
                        <a:buNone/>
                      </a:pPr>
                      <a:r>
                        <a:rPr lang="en-US" sz="800" dirty="0">
                          <a:solidFill>
                            <a:srgbClr val="000000"/>
                          </a:solidFill>
                          <a:latin typeface="Open Sans" pitchFamily="34" charset="0"/>
                        </a:rPr>
                        <a:t>32%</a:t>
                      </a:r>
                    </a:p>
                  </a:txBody>
                  <a:tcPr marL="76200" marR="76200" marT="38100" marB="38100">
                    <a:noFill/>
                  </a:tcPr>
                </a:tc>
                <a:tc>
                  <a:txBody>
                    <a:bodyPr/>
                    <a:lstStyle/>
                    <a:p>
                      <a:pPr algn="ctr">
                        <a:buNone/>
                      </a:pPr>
                      <a:r>
                        <a:rPr lang="en-US" sz="800" dirty="0">
                          <a:solidFill>
                            <a:srgbClr val="000000"/>
                          </a:solidFill>
                          <a:latin typeface="Open Sans" pitchFamily="34" charset="0"/>
                        </a:rPr>
                        <a:t>41</a:t>
                      </a:r>
                    </a:p>
                  </a:txBody>
                  <a:tcPr marL="76200" marR="76200" marT="38100" marB="38100">
                    <a:noFill/>
                  </a:tcPr>
                </a:tc>
                <a:tc>
                  <a:txBody>
                    <a:bodyPr/>
                    <a:lstStyle/>
                    <a:p>
                      <a:pPr algn="ctr">
                        <a:buNone/>
                      </a:pPr>
                      <a:r>
                        <a:rPr lang="en-US" sz="800" dirty="0">
                          <a:solidFill>
                            <a:srgbClr val="000000"/>
                          </a:solidFill>
                          <a:latin typeface="Open Sans" pitchFamily="34" charset="0"/>
                        </a:rPr>
                        <a:t>12%</a:t>
                      </a:r>
                    </a:p>
                  </a:txBody>
                  <a:tcPr marL="76200" marR="76200" marT="38100" marB="38100">
                    <a:noFill/>
                  </a:tcPr>
                </a:tc>
                <a:tc>
                  <a:txBody>
                    <a:bodyPr/>
                    <a:lstStyle/>
                    <a:p>
                      <a:pPr algn="ctr">
                        <a:buNone/>
                      </a:pPr>
                      <a:r>
                        <a:rPr lang="en-US" sz="800" dirty="0">
                          <a:solidFill>
                            <a:srgbClr val="000000"/>
                          </a:solidFill>
                          <a:latin typeface="Open Sans" pitchFamily="34" charset="0"/>
                        </a:rPr>
                        <a:t>54</a:t>
                      </a:r>
                    </a:p>
                  </a:txBody>
                  <a:tcPr marL="76200" marR="76200" marT="38100" marB="38100">
                    <a:noFill/>
                  </a:tcPr>
                </a:tc>
                <a:tc>
                  <a:txBody>
                    <a:bodyPr/>
                    <a:lstStyle/>
                    <a:p>
                      <a:pPr algn="ctr">
                        <a:buNone/>
                      </a:pPr>
                      <a:r>
                        <a:rPr lang="en-US" sz="800" dirty="0">
                          <a:solidFill>
                            <a:srgbClr val="000000"/>
                          </a:solidFill>
                          <a:latin typeface="Open Sans" pitchFamily="34" charset="0"/>
                        </a:rPr>
                        <a:t>16%</a:t>
                      </a:r>
                    </a:p>
                  </a:txBody>
                  <a:tcPr marL="76200" marR="76200" marT="38100" marB="38100">
                    <a:noFill/>
                  </a:tcPr>
                </a:tc>
                <a:tc>
                  <a:txBody>
                    <a:bodyPr/>
                    <a:lstStyle/>
                    <a:p>
                      <a:pPr algn="ctr">
                        <a:buNone/>
                      </a:pPr>
                      <a:r>
                        <a:rPr lang="en-US" sz="800" dirty="0">
                          <a:solidFill>
                            <a:srgbClr val="000000"/>
                          </a:solidFill>
                          <a:latin typeface="Open Sans" pitchFamily="34" charset="0"/>
                        </a:rPr>
                        <a:t>37</a:t>
                      </a:r>
                    </a:p>
                  </a:txBody>
                  <a:tcPr marL="76200" marR="76200" marT="38100" marB="38100">
                    <a:noFill/>
                  </a:tcPr>
                </a:tc>
                <a:tc>
                  <a:txBody>
                    <a:bodyPr/>
                    <a:lstStyle/>
                    <a:p>
                      <a:pPr algn="ctr">
                        <a:buNone/>
                      </a:pPr>
                      <a:r>
                        <a:rPr lang="en-US" sz="800" dirty="0">
                          <a:solidFill>
                            <a:srgbClr val="000000"/>
                          </a:solidFill>
                          <a:latin typeface="Open Sans" pitchFamily="34" charset="0"/>
                        </a:rPr>
                        <a:t>7%</a:t>
                      </a:r>
                    </a:p>
                  </a:txBody>
                  <a:tcPr marL="76200" marR="76200" marT="38100" marB="38100">
                    <a:noFill/>
                  </a:tcPr>
                </a:tc>
                <a:extLst>
                  <a:ext uri="{0D108BD9-81ED-4DB2-BD59-A6C34878D82A}">
                    <a16:rowId xmlns:a16="http://schemas.microsoft.com/office/drawing/2014/main" val="10010"/>
                  </a:ext>
                </a:extLst>
              </a:tr>
              <a:tr h="203200">
                <a:tc>
                  <a:txBody>
                    <a:bodyPr/>
                    <a:lstStyle/>
                    <a:p>
                      <a:pPr algn="l">
                        <a:buNone/>
                      </a:pPr>
                      <a:r>
                        <a:rPr lang="en-US" sz="800" dirty="0">
                          <a:solidFill>
                            <a:srgbClr val="000000"/>
                          </a:solidFill>
                          <a:latin typeface="Open Sans" pitchFamily="34" charset="0"/>
                        </a:rPr>
                        <a:t>NSF REU Site Award Students</a:t>
                      </a:r>
                    </a:p>
                  </a:txBody>
                  <a:tcPr marL="76200" marR="76200" marT="38100" marB="38100">
                    <a:noFill/>
                  </a:tcPr>
                </a:tc>
                <a:tc>
                  <a:txBody>
                    <a:bodyPr/>
                    <a:lstStyle/>
                    <a:p>
                      <a:pPr algn="ctr">
                        <a:buNone/>
                      </a:pPr>
                      <a:r>
                        <a:rPr lang="en-US" sz="800" dirty="0">
                          <a:solidFill>
                            <a:srgbClr val="000000"/>
                          </a:solidFill>
                          <a:latin typeface="Open Sans" pitchFamily="34" charset="0"/>
                        </a:rPr>
                        <a:t>66</a:t>
                      </a:r>
                    </a:p>
                  </a:txBody>
                  <a:tcPr marL="76200" marR="76200" marT="38100" marB="38100">
                    <a:noFill/>
                  </a:tcPr>
                </a:tc>
                <a:tc>
                  <a:txBody>
                    <a:bodyPr/>
                    <a:lstStyle/>
                    <a:p>
                      <a:pPr algn="ctr">
                        <a:buNone/>
                      </a:pPr>
                      <a:r>
                        <a:rPr lang="en-US" sz="800" dirty="0">
                          <a:solidFill>
                            <a:srgbClr val="000000"/>
                          </a:solidFill>
                          <a:latin typeface="Open Sans" pitchFamily="34" charset="0"/>
                        </a:rPr>
                        <a:t>55</a:t>
                      </a:r>
                    </a:p>
                  </a:txBody>
                  <a:tcPr marL="76200" marR="76200" marT="38100" marB="38100">
                    <a:noFill/>
                  </a:tcPr>
                </a:tc>
                <a:tc>
                  <a:txBody>
                    <a:bodyPr/>
                    <a:lstStyle/>
                    <a:p>
                      <a:pPr algn="ctr">
                        <a:buNone/>
                      </a:pPr>
                      <a:r>
                        <a:rPr lang="en-US" sz="800" dirty="0">
                          <a:solidFill>
                            <a:srgbClr val="000000"/>
                          </a:solidFill>
                          <a:latin typeface="Open Sans" pitchFamily="34" charset="0"/>
                        </a:rPr>
                        <a:t>14</a:t>
                      </a:r>
                    </a:p>
                  </a:txBody>
                  <a:tcPr marL="76200" marR="76200" marT="38100" marB="38100">
                    <a:noFill/>
                  </a:tcPr>
                </a:tc>
                <a:tc>
                  <a:txBody>
                    <a:bodyPr/>
                    <a:lstStyle/>
                    <a:p>
                      <a:pPr algn="ctr">
                        <a:buNone/>
                      </a:pPr>
                      <a:r>
                        <a:rPr lang="en-US" sz="800" dirty="0">
                          <a:solidFill>
                            <a:srgbClr val="000000"/>
                          </a:solidFill>
                          <a:latin typeface="Open Sans" pitchFamily="34" charset="0"/>
                        </a:rPr>
                        <a:t>25%</a:t>
                      </a:r>
                    </a:p>
                  </a:txBody>
                  <a:tcPr marL="76200" marR="76200" marT="38100" marB="38100">
                    <a:noFill/>
                  </a:tcPr>
                </a:tc>
                <a:tc>
                  <a:txBody>
                    <a:bodyPr/>
                    <a:lstStyle/>
                    <a:p>
                      <a:pPr algn="ctr">
                        <a:buNone/>
                      </a:pPr>
                      <a:r>
                        <a:rPr lang="en-US" sz="800" dirty="0">
                          <a:solidFill>
                            <a:srgbClr val="000000"/>
                          </a:solidFill>
                          <a:latin typeface="Open Sans" pitchFamily="34" charset="0"/>
                        </a:rPr>
                        <a:t>3</a:t>
                      </a:r>
                    </a:p>
                  </a:txBody>
                  <a:tcPr marL="76200" marR="76200" marT="38100" marB="38100">
                    <a:noFill/>
                  </a:tcPr>
                </a:tc>
                <a:tc>
                  <a:txBody>
                    <a:bodyPr/>
                    <a:lstStyle/>
                    <a:p>
                      <a:pPr algn="ctr">
                        <a:buNone/>
                      </a:pPr>
                      <a:r>
                        <a:rPr lang="en-US" sz="800" dirty="0">
                          <a:solidFill>
                            <a:srgbClr val="000000"/>
                          </a:solidFill>
                          <a:latin typeface="Open Sans" pitchFamily="34" charset="0"/>
                        </a:rPr>
                        <a:t>5%</a:t>
                      </a:r>
                    </a:p>
                  </a:txBody>
                  <a:tcPr marL="76200" marR="76200" marT="38100" marB="38100">
                    <a:noFill/>
                  </a:tcPr>
                </a:tc>
                <a:tc>
                  <a:txBody>
                    <a:bodyPr/>
                    <a:lstStyle/>
                    <a:p>
                      <a:pPr algn="ctr">
                        <a:buNone/>
                      </a:pPr>
                      <a:r>
                        <a:rPr lang="en-US" sz="800" dirty="0">
                          <a:solidFill>
                            <a:srgbClr val="000000"/>
                          </a:solidFill>
                          <a:latin typeface="Open Sans" pitchFamily="34" charset="0"/>
                        </a:rPr>
                        <a:t>7</a:t>
                      </a:r>
                    </a:p>
                  </a:txBody>
                  <a:tcPr marL="76200" marR="76200" marT="38100" marB="38100">
                    <a:noFill/>
                  </a:tcPr>
                </a:tc>
                <a:tc>
                  <a:txBody>
                    <a:bodyPr/>
                    <a:lstStyle/>
                    <a:p>
                      <a:pPr algn="ctr">
                        <a:buNone/>
                      </a:pPr>
                      <a:r>
                        <a:rPr lang="en-US" sz="800" dirty="0">
                          <a:solidFill>
                            <a:srgbClr val="000000"/>
                          </a:solidFill>
                          <a:latin typeface="Open Sans" pitchFamily="34" charset="0"/>
                        </a:rPr>
                        <a:t>13%</a:t>
                      </a:r>
                    </a:p>
                  </a:txBody>
                  <a:tcPr marL="76200" marR="76200" marT="38100" marB="38100">
                    <a:noFill/>
                  </a:tcPr>
                </a:tc>
                <a:tc>
                  <a:txBody>
                    <a:bodyPr/>
                    <a:lstStyle/>
                    <a:p>
                      <a:pPr algn="ctr">
                        <a:buNone/>
                      </a:pPr>
                      <a:r>
                        <a:rPr lang="en-US" sz="800" dirty="0">
                          <a:solidFill>
                            <a:srgbClr val="000000"/>
                          </a:solidFill>
                          <a:latin typeface="Open Sans" pitchFamily="34" charset="0"/>
                        </a:rPr>
                        <a:t>1</a:t>
                      </a:r>
                    </a:p>
                  </a:txBody>
                  <a:tcPr marL="76200" marR="76200" marT="38100" marB="38100">
                    <a:noFill/>
                  </a:tcPr>
                </a:tc>
                <a:tc>
                  <a:txBody>
                    <a:bodyPr/>
                    <a:lstStyle/>
                    <a:p>
                      <a:pPr algn="ctr">
                        <a:buNone/>
                      </a:pPr>
                      <a:r>
                        <a:rPr lang="en-US" sz="800" dirty="0">
                          <a:solidFill>
                            <a:srgbClr val="000000"/>
                          </a:solidFill>
                          <a:latin typeface="Open Sans" pitchFamily="34" charset="0"/>
                        </a:rPr>
                        <a:t>2%</a:t>
                      </a:r>
                    </a:p>
                  </a:txBody>
                  <a:tcPr marL="76200" marR="76200" marT="38100" marB="38100">
                    <a:noFill/>
                  </a:tcPr>
                </a:tc>
                <a:extLst>
                  <a:ext uri="{0D108BD9-81ED-4DB2-BD59-A6C34878D82A}">
                    <a16:rowId xmlns:a16="http://schemas.microsoft.com/office/drawing/2014/main" val="10011"/>
                  </a:ext>
                </a:extLst>
              </a:tr>
              <a:tr h="203200">
                <a:tc>
                  <a:txBody>
                    <a:bodyPr/>
                    <a:lstStyle/>
                    <a:p>
                      <a:pPr algn="l">
                        <a:buNone/>
                      </a:pPr>
                      <a:r>
                        <a:rPr lang="en-US" sz="800" dirty="0">
                          <a:solidFill>
                            <a:srgbClr val="000000"/>
                          </a:solidFill>
                          <a:latin typeface="Open Sans" pitchFamily="34" charset="0"/>
                        </a:rPr>
                        <a:t>Center Funding Students</a:t>
                      </a:r>
                    </a:p>
                  </a:txBody>
                  <a:tcPr marL="76200" marR="76200" marT="38100" marB="38100">
                    <a:noFill/>
                  </a:tcPr>
                </a:tc>
                <a:tc>
                  <a:txBody>
                    <a:bodyPr/>
                    <a:lstStyle/>
                    <a:p>
                      <a:pPr algn="ctr">
                        <a:buNone/>
                      </a:pPr>
                      <a:r>
                        <a:rPr lang="en-US" sz="800" dirty="0">
                          <a:solidFill>
                            <a:srgbClr val="000000"/>
                          </a:solidFill>
                          <a:latin typeface="Open Sans" pitchFamily="34" charset="0"/>
                        </a:rPr>
                        <a:t>179</a:t>
                      </a:r>
                    </a:p>
                  </a:txBody>
                  <a:tcPr marL="76200" marR="76200" marT="38100" marB="38100">
                    <a:noFill/>
                  </a:tcPr>
                </a:tc>
                <a:tc>
                  <a:txBody>
                    <a:bodyPr/>
                    <a:lstStyle/>
                    <a:p>
                      <a:pPr algn="ctr">
                        <a:buNone/>
                      </a:pPr>
                      <a:r>
                        <a:rPr lang="en-US" sz="800" dirty="0">
                          <a:solidFill>
                            <a:srgbClr val="000000"/>
                          </a:solidFill>
                          <a:latin typeface="Open Sans" pitchFamily="34" charset="0"/>
                        </a:rPr>
                        <a:t>102</a:t>
                      </a:r>
                    </a:p>
                  </a:txBody>
                  <a:tcPr marL="76200" marR="76200" marT="38100" marB="38100">
                    <a:noFill/>
                  </a:tcPr>
                </a:tc>
                <a:tc>
                  <a:txBody>
                    <a:bodyPr/>
                    <a:lstStyle/>
                    <a:p>
                      <a:pPr algn="ctr">
                        <a:buNone/>
                      </a:pPr>
                      <a:r>
                        <a:rPr lang="en-US" sz="800" dirty="0">
                          <a:solidFill>
                            <a:srgbClr val="000000"/>
                          </a:solidFill>
                          <a:latin typeface="Open Sans" pitchFamily="34" charset="0"/>
                        </a:rPr>
                        <a:t>38</a:t>
                      </a:r>
                    </a:p>
                  </a:txBody>
                  <a:tcPr marL="76200" marR="76200" marT="38100" marB="38100">
                    <a:noFill/>
                  </a:tcPr>
                </a:tc>
                <a:tc>
                  <a:txBody>
                    <a:bodyPr/>
                    <a:lstStyle/>
                    <a:p>
                      <a:pPr algn="ctr">
                        <a:buNone/>
                      </a:pPr>
                      <a:r>
                        <a:rPr lang="en-US" sz="800" dirty="0">
                          <a:solidFill>
                            <a:srgbClr val="000000"/>
                          </a:solidFill>
                          <a:latin typeface="Open Sans" pitchFamily="34" charset="0"/>
                        </a:rPr>
                        <a:t>37%</a:t>
                      </a:r>
                    </a:p>
                  </a:txBody>
                  <a:tcPr marL="76200" marR="76200" marT="38100" marB="38100">
                    <a:noFill/>
                  </a:tcPr>
                </a:tc>
                <a:tc>
                  <a:txBody>
                    <a:bodyPr/>
                    <a:lstStyle/>
                    <a:p>
                      <a:pPr algn="ctr">
                        <a:buNone/>
                      </a:pPr>
                      <a:r>
                        <a:rPr lang="en-US" sz="800" dirty="0">
                          <a:solidFill>
                            <a:srgbClr val="000000"/>
                          </a:solidFill>
                          <a:latin typeface="Open Sans" pitchFamily="34" charset="0"/>
                        </a:rPr>
                        <a:t>22</a:t>
                      </a:r>
                    </a:p>
                  </a:txBody>
                  <a:tcPr marL="76200" marR="76200" marT="38100" marB="38100">
                    <a:noFill/>
                  </a:tcPr>
                </a:tc>
                <a:tc>
                  <a:txBody>
                    <a:bodyPr/>
                    <a:lstStyle/>
                    <a:p>
                      <a:pPr algn="ctr">
                        <a:buNone/>
                      </a:pPr>
                      <a:r>
                        <a:rPr lang="en-US" sz="800" dirty="0">
                          <a:solidFill>
                            <a:srgbClr val="000000"/>
                          </a:solidFill>
                          <a:latin typeface="Open Sans" pitchFamily="34" charset="0"/>
                        </a:rPr>
                        <a:t>22%</a:t>
                      </a:r>
                    </a:p>
                  </a:txBody>
                  <a:tcPr marL="76200" marR="76200" marT="38100" marB="38100">
                    <a:noFill/>
                  </a:tcPr>
                </a:tc>
                <a:tc>
                  <a:txBody>
                    <a:bodyPr/>
                    <a:lstStyle/>
                    <a:p>
                      <a:pPr algn="ctr">
                        <a:buNone/>
                      </a:pPr>
                      <a:r>
                        <a:rPr lang="en-US" sz="800" dirty="0">
                          <a:solidFill>
                            <a:srgbClr val="000000"/>
                          </a:solidFill>
                          <a:latin typeface="Open Sans" pitchFamily="34" charset="0"/>
                        </a:rPr>
                        <a:t>10</a:t>
                      </a:r>
                    </a:p>
                  </a:txBody>
                  <a:tcPr marL="76200" marR="76200" marT="38100" marB="38100">
                    <a:noFill/>
                  </a:tcPr>
                </a:tc>
                <a:tc>
                  <a:txBody>
                    <a:bodyPr/>
                    <a:lstStyle/>
                    <a:p>
                      <a:pPr algn="ctr">
                        <a:buNone/>
                      </a:pPr>
                      <a:r>
                        <a:rPr lang="en-US" sz="800" dirty="0">
                          <a:solidFill>
                            <a:srgbClr val="000000"/>
                          </a:solidFill>
                          <a:latin typeface="Open Sans" pitchFamily="34" charset="0"/>
                        </a:rPr>
                        <a:t>10%</a:t>
                      </a:r>
                    </a:p>
                  </a:txBody>
                  <a:tcPr marL="76200" marR="76200" marT="38100" marB="38100">
                    <a:noFill/>
                  </a:tcPr>
                </a:tc>
                <a:tc>
                  <a:txBody>
                    <a:bodyPr/>
                    <a:lstStyle/>
                    <a:p>
                      <a:pPr algn="ctr">
                        <a:buNone/>
                      </a:pPr>
                      <a:r>
                        <a:rPr lang="en-US" sz="800" dirty="0">
                          <a:solidFill>
                            <a:srgbClr val="000000"/>
                          </a:solidFill>
                          <a:latin typeface="Open Sans" pitchFamily="34" charset="0"/>
                        </a:rPr>
                        <a:t>7</a:t>
                      </a:r>
                    </a:p>
                  </a:txBody>
                  <a:tcPr marL="76200" marR="76200" marT="38100" marB="38100">
                    <a:noFill/>
                  </a:tcPr>
                </a:tc>
                <a:tc>
                  <a:txBody>
                    <a:bodyPr/>
                    <a:lstStyle/>
                    <a:p>
                      <a:pPr algn="ctr">
                        <a:buNone/>
                      </a:pPr>
                      <a:r>
                        <a:rPr lang="en-US" sz="800" dirty="0">
                          <a:solidFill>
                            <a:srgbClr val="000000"/>
                          </a:solidFill>
                          <a:latin typeface="Open Sans" pitchFamily="34" charset="0"/>
                        </a:rPr>
                        <a:t>4%</a:t>
                      </a:r>
                    </a:p>
                  </a:txBody>
                  <a:tcPr marL="76200" marR="76200" marT="38100" marB="38100">
                    <a:noFill/>
                  </a:tcPr>
                </a:tc>
                <a:extLst>
                  <a:ext uri="{0D108BD9-81ED-4DB2-BD59-A6C34878D82A}">
                    <a16:rowId xmlns:a16="http://schemas.microsoft.com/office/drawing/2014/main" val="10012"/>
                  </a:ext>
                </a:extLst>
              </a:tr>
              <a:tr h="203200">
                <a:tc>
                  <a:txBody>
                    <a:bodyPr/>
                    <a:lstStyle/>
                    <a:p>
                      <a:pPr algn="l">
                        <a:buNone/>
                      </a:pPr>
                      <a:r>
                        <a:rPr lang="en-US" sz="800" dirty="0">
                          <a:solidFill>
                            <a:srgbClr val="000000"/>
                          </a:solidFill>
                          <a:latin typeface="Open Sans" pitchFamily="34" charset="0"/>
                        </a:rPr>
                        <a:t>Other NSF Supplemental Funding Students</a:t>
                      </a:r>
                    </a:p>
                  </a:txBody>
                  <a:tcPr marL="76200" marR="76200" marT="38100" marB="38100">
                    <a:noFill/>
                  </a:tcPr>
                </a:tc>
                <a:tc>
                  <a:txBody>
                    <a:bodyPr/>
                    <a:lstStyle/>
                    <a:p>
                      <a:pPr algn="ctr">
                        <a:buNone/>
                      </a:pPr>
                      <a:r>
                        <a:rPr lang="en-US" sz="800" dirty="0">
                          <a:solidFill>
                            <a:srgbClr val="000000"/>
                          </a:solidFill>
                          <a:latin typeface="Open Sans" pitchFamily="34" charset="0"/>
                        </a:rPr>
                        <a:t>34</a:t>
                      </a:r>
                    </a:p>
                  </a:txBody>
                  <a:tcPr marL="76200" marR="76200" marT="38100" marB="38100">
                    <a:noFill/>
                  </a:tcPr>
                </a:tc>
                <a:tc>
                  <a:txBody>
                    <a:bodyPr/>
                    <a:lstStyle/>
                    <a:p>
                      <a:pPr algn="ctr">
                        <a:buNone/>
                      </a:pPr>
                      <a:r>
                        <a:rPr lang="en-US" sz="800" dirty="0">
                          <a:solidFill>
                            <a:srgbClr val="000000"/>
                          </a:solidFill>
                          <a:latin typeface="Open Sans" pitchFamily="34" charset="0"/>
                        </a:rPr>
                        <a:t>21</a:t>
                      </a:r>
                    </a:p>
                  </a:txBody>
                  <a:tcPr marL="76200" marR="76200" marT="38100" marB="38100">
                    <a:noFill/>
                  </a:tcPr>
                </a:tc>
                <a:tc>
                  <a:txBody>
                    <a:bodyPr/>
                    <a:lstStyle/>
                    <a:p>
                      <a:pPr algn="ctr">
                        <a:buNone/>
                      </a:pPr>
                      <a:r>
                        <a:rPr lang="en-US" sz="800" dirty="0">
                          <a:solidFill>
                            <a:srgbClr val="000000"/>
                          </a:solidFill>
                          <a:latin typeface="Open Sans" pitchFamily="34" charset="0"/>
                        </a:rPr>
                        <a:t>7</a:t>
                      </a:r>
                    </a:p>
                  </a:txBody>
                  <a:tcPr marL="76200" marR="76200" marT="38100" marB="38100">
                    <a:noFill/>
                  </a:tcPr>
                </a:tc>
                <a:tc>
                  <a:txBody>
                    <a:bodyPr/>
                    <a:lstStyle/>
                    <a:p>
                      <a:pPr algn="ctr">
                        <a:buNone/>
                      </a:pPr>
                      <a:r>
                        <a:rPr lang="en-US" sz="800" dirty="0">
                          <a:solidFill>
                            <a:srgbClr val="000000"/>
                          </a:solidFill>
                          <a:latin typeface="Open Sans" pitchFamily="34" charset="0"/>
                        </a:rPr>
                        <a:t>33%</a:t>
                      </a:r>
                    </a:p>
                  </a:txBody>
                  <a:tcPr marL="76200" marR="76200" marT="38100" marB="38100">
                    <a:noFill/>
                  </a:tcPr>
                </a:tc>
                <a:tc>
                  <a:txBody>
                    <a:bodyPr/>
                    <a:lstStyle/>
                    <a:p>
                      <a:pPr algn="ctr">
                        <a:buNone/>
                      </a:pPr>
                      <a:r>
                        <a:rPr lang="en-US" sz="800" dirty="0">
                          <a:solidFill>
                            <a:srgbClr val="000000"/>
                          </a:solidFill>
                          <a:latin typeface="Open Sans" pitchFamily="34" charset="0"/>
                        </a:rPr>
                        <a:t>2</a:t>
                      </a:r>
                    </a:p>
                  </a:txBody>
                  <a:tcPr marL="76200" marR="76200" marT="38100" marB="38100">
                    <a:noFill/>
                  </a:tcPr>
                </a:tc>
                <a:tc>
                  <a:txBody>
                    <a:bodyPr/>
                    <a:lstStyle/>
                    <a:p>
                      <a:pPr algn="ctr">
                        <a:buNone/>
                      </a:pPr>
                      <a:r>
                        <a:rPr lang="en-US" sz="800" dirty="0">
                          <a:solidFill>
                            <a:srgbClr val="000000"/>
                          </a:solidFill>
                          <a:latin typeface="Open Sans" pitchFamily="34" charset="0"/>
                        </a:rPr>
                        <a:t>10%</a:t>
                      </a:r>
                    </a:p>
                  </a:txBody>
                  <a:tcPr marL="76200" marR="76200" marT="38100" marB="38100">
                    <a:noFill/>
                  </a:tcPr>
                </a:tc>
                <a:tc>
                  <a:txBody>
                    <a:bodyPr/>
                    <a:lstStyle/>
                    <a:p>
                      <a:pPr algn="ctr">
                        <a:buNone/>
                      </a:pPr>
                      <a:r>
                        <a:rPr lang="en-US" sz="800" dirty="0">
                          <a:solidFill>
                            <a:srgbClr val="000000"/>
                          </a:solidFill>
                          <a:latin typeface="Open Sans" pitchFamily="34" charset="0"/>
                        </a:rPr>
                        <a:t>9</a:t>
                      </a:r>
                    </a:p>
                  </a:txBody>
                  <a:tcPr marL="76200" marR="76200" marT="38100" marB="38100">
                    <a:noFill/>
                  </a:tcPr>
                </a:tc>
                <a:tc>
                  <a:txBody>
                    <a:bodyPr/>
                    <a:lstStyle/>
                    <a:p>
                      <a:pPr algn="ctr">
                        <a:buNone/>
                      </a:pPr>
                      <a:r>
                        <a:rPr lang="en-US" sz="800" dirty="0">
                          <a:solidFill>
                            <a:srgbClr val="000000"/>
                          </a:solidFill>
                          <a:latin typeface="Open Sans" pitchFamily="34" charset="0"/>
                        </a:rPr>
                        <a:t>43%</a:t>
                      </a:r>
                    </a:p>
                  </a:txBody>
                  <a:tcPr marL="76200" marR="76200" marT="38100" marB="38100">
                    <a:noFill/>
                  </a:tcPr>
                </a:tc>
                <a:tc>
                  <a:txBody>
                    <a:bodyPr/>
                    <a:lstStyle/>
                    <a:p>
                      <a:pPr algn="ctr">
                        <a:buNone/>
                      </a:pPr>
                      <a:r>
                        <a:rPr lang="en-US" sz="800" dirty="0">
                          <a:solidFill>
                            <a:srgbClr val="000000"/>
                          </a:solidFill>
                          <a:latin typeface="Open Sans" pitchFamily="34" charset="0"/>
                        </a:rPr>
                        <a:t>0</a:t>
                      </a:r>
                    </a:p>
                  </a:txBody>
                  <a:tcPr marL="76200" marR="76200" marT="38100" marB="38100">
                    <a:noFill/>
                  </a:tcPr>
                </a:tc>
                <a:tc>
                  <a:txBody>
                    <a:bodyPr/>
                    <a:lstStyle/>
                    <a:p>
                      <a:pPr algn="ctr">
                        <a:buNone/>
                      </a:pPr>
                      <a:r>
                        <a:rPr lang="en-US" sz="800" dirty="0">
                          <a:solidFill>
                            <a:srgbClr val="000000"/>
                          </a:solidFill>
                          <a:latin typeface="Open Sans" pitchFamily="34" charset="0"/>
                        </a:rPr>
                        <a:t>0%</a:t>
                      </a:r>
                    </a:p>
                  </a:txBody>
                  <a:tcPr marL="76200" marR="76200" marT="38100" marB="38100">
                    <a:noFill/>
                  </a:tcPr>
                </a:tc>
                <a:extLst>
                  <a:ext uri="{0D108BD9-81ED-4DB2-BD59-A6C34878D82A}">
                    <a16:rowId xmlns:a16="http://schemas.microsoft.com/office/drawing/2014/main" val="10013"/>
                  </a:ext>
                </a:extLst>
              </a:tr>
              <a:tr h="203200">
                <a:tc>
                  <a:txBody>
                    <a:bodyPr/>
                    <a:lstStyle/>
                    <a:p>
                      <a:pPr algn="l">
                        <a:buNone/>
                      </a:pPr>
                      <a:r>
                        <a:rPr lang="en-US" sz="800" b="1" dirty="0">
                          <a:solidFill>
                            <a:srgbClr val="000000"/>
                          </a:solidFill>
                          <a:latin typeface="Open Sans" pitchFamily="34" charset="0"/>
                        </a:rPr>
                        <a:t>Total [2]</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731</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474</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141</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30%</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53</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11%</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67</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14%</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41</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6%</a:t>
                      </a:r>
                    </a:p>
                  </a:txBody>
                  <a:tcPr marL="76200" marR="76200" marT="38100" marB="38100">
                    <a:solidFill>
                      <a:srgbClr val="F2F2F2"/>
                    </a:solidFill>
                  </a:tcPr>
                </a:tc>
                <a:extLst>
                  <a:ext uri="{0D108BD9-81ED-4DB2-BD59-A6C34878D82A}">
                    <a16:rowId xmlns:a16="http://schemas.microsoft.com/office/drawing/2014/main" val="10014"/>
                  </a:ext>
                </a:extLst>
              </a:tr>
              <a:tr h="203200">
                <a:tc>
                  <a:txBody>
                    <a:bodyPr/>
                    <a:lstStyle/>
                    <a:p>
                      <a:pPr algn="l">
                        <a:buNone/>
                      </a:pPr>
                      <a:r>
                        <a:rPr lang="en-US" sz="800" b="1" i="1" dirty="0">
                          <a:solidFill>
                            <a:srgbClr val="17375E"/>
                          </a:solidFill>
                          <a:latin typeface="Open Sans" pitchFamily="34" charset="0"/>
                        </a:rPr>
                        <a:t>Community College</a:t>
                      </a:r>
                    </a:p>
                  </a:txBody>
                  <a:tcPr marT="38100" marB="38100">
                    <a:solidFill>
                      <a:srgbClr val="C9E4ED"/>
                    </a:solidFill>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0015"/>
                  </a:ext>
                </a:extLst>
              </a:tr>
              <a:tr h="203200">
                <a:tc>
                  <a:txBody>
                    <a:bodyPr/>
                    <a:lstStyle/>
                    <a:p>
                      <a:pPr algn="l">
                        <a:buNone/>
                      </a:pPr>
                      <a:r>
                        <a:rPr lang="en-US" sz="800" dirty="0">
                          <a:solidFill>
                            <a:srgbClr val="000000"/>
                          </a:solidFill>
                          <a:latin typeface="Open Sans" pitchFamily="34" charset="0"/>
                        </a:rPr>
                        <a:t>Participants in RET Program</a:t>
                      </a:r>
                    </a:p>
                  </a:txBody>
                  <a:tcPr marL="76200" marR="76200" marT="38100" marB="38100">
                    <a:noFill/>
                  </a:tcPr>
                </a:tc>
                <a:tc>
                  <a:txBody>
                    <a:bodyPr/>
                    <a:lstStyle/>
                    <a:p>
                      <a:pPr algn="ctr">
                        <a:buNone/>
                      </a:pPr>
                      <a:r>
                        <a:rPr lang="en-US" sz="800" dirty="0">
                          <a:solidFill>
                            <a:srgbClr val="000000"/>
                          </a:solidFill>
                          <a:latin typeface="Open Sans" pitchFamily="34" charset="0"/>
                        </a:rPr>
                        <a:t>6</a:t>
                      </a:r>
                    </a:p>
                  </a:txBody>
                  <a:tcPr marL="76200" marR="76200" marT="38100" marB="38100">
                    <a:noFill/>
                  </a:tcPr>
                </a:tc>
                <a:tc>
                  <a:txBody>
                    <a:bodyPr/>
                    <a:lstStyle/>
                    <a:p>
                      <a:pPr algn="ctr">
                        <a:buNone/>
                      </a:pPr>
                      <a:r>
                        <a:rPr lang="en-US" sz="800" dirty="0">
                          <a:solidFill>
                            <a:srgbClr val="000000"/>
                          </a:solidFill>
                          <a:latin typeface="Open Sans" pitchFamily="34" charset="0"/>
                        </a:rPr>
                        <a:t>0</a:t>
                      </a:r>
                    </a:p>
                  </a:txBody>
                  <a:tcPr marL="76200" marR="76200" marT="38100" marB="38100">
                    <a:noFill/>
                  </a:tcPr>
                </a:tc>
                <a:tc>
                  <a:txBody>
                    <a:bodyPr/>
                    <a:lstStyle/>
                    <a:p>
                      <a:pPr algn="ctr">
                        <a:buNone/>
                      </a:pPr>
                      <a:r>
                        <a:rPr lang="en-US" sz="800" dirty="0">
                          <a:solidFill>
                            <a:srgbClr val="000000"/>
                          </a:solidFill>
                          <a:latin typeface="Open Sans" pitchFamily="34" charset="0"/>
                        </a:rPr>
                        <a:t>0</a:t>
                      </a:r>
                    </a:p>
                  </a:txBody>
                  <a:tcPr marL="76200" marR="76200" marT="38100" marB="38100">
                    <a:noFill/>
                  </a:tcPr>
                </a:tc>
                <a:tc>
                  <a:txBody>
                    <a:bodyPr/>
                    <a:lstStyle/>
                    <a:p>
                      <a:pPr algn="ctr">
                        <a:buNone/>
                      </a:pPr>
                      <a:r>
                        <a:rPr lang="en-US" sz="800" dirty="0">
                          <a:solidFill>
                            <a:srgbClr val="000000"/>
                          </a:solidFill>
                          <a:latin typeface="Open Sans" pitchFamily="34" charset="0"/>
                        </a:rPr>
                        <a:t>0%</a:t>
                      </a:r>
                    </a:p>
                  </a:txBody>
                  <a:tcPr marL="76200" marR="76200" marT="38100" marB="38100">
                    <a:noFill/>
                  </a:tcPr>
                </a:tc>
                <a:tc>
                  <a:txBody>
                    <a:bodyPr/>
                    <a:lstStyle/>
                    <a:p>
                      <a:pPr algn="ctr">
                        <a:buNone/>
                      </a:pPr>
                      <a:r>
                        <a:rPr lang="en-US" sz="800" dirty="0">
                          <a:solidFill>
                            <a:srgbClr val="000000"/>
                          </a:solidFill>
                          <a:latin typeface="Open Sans" pitchFamily="34" charset="0"/>
                        </a:rPr>
                        <a:t>0</a:t>
                      </a:r>
                    </a:p>
                  </a:txBody>
                  <a:tcPr marL="76200" marR="76200" marT="38100" marB="38100">
                    <a:noFill/>
                  </a:tcPr>
                </a:tc>
                <a:tc>
                  <a:txBody>
                    <a:bodyPr/>
                    <a:lstStyle/>
                    <a:p>
                      <a:pPr algn="ctr">
                        <a:buNone/>
                      </a:pPr>
                      <a:r>
                        <a:rPr lang="en-US" sz="800" dirty="0">
                          <a:solidFill>
                            <a:srgbClr val="000000"/>
                          </a:solidFill>
                          <a:latin typeface="Open Sans" pitchFamily="34" charset="0"/>
                        </a:rPr>
                        <a:t>0%</a:t>
                      </a:r>
                    </a:p>
                  </a:txBody>
                  <a:tcPr marL="76200" marR="76200" marT="38100" marB="38100">
                    <a:noFill/>
                  </a:tcPr>
                </a:tc>
                <a:tc>
                  <a:txBody>
                    <a:bodyPr/>
                    <a:lstStyle/>
                    <a:p>
                      <a:pPr algn="ctr">
                        <a:buNone/>
                      </a:pPr>
                      <a:r>
                        <a:rPr lang="en-US" sz="800" dirty="0">
                          <a:solidFill>
                            <a:srgbClr val="000000"/>
                          </a:solidFill>
                          <a:latin typeface="Open Sans" pitchFamily="34" charset="0"/>
                        </a:rPr>
                        <a:t>0</a:t>
                      </a:r>
                    </a:p>
                  </a:txBody>
                  <a:tcPr marL="76200" marR="76200" marT="38100" marB="38100">
                    <a:noFill/>
                  </a:tcPr>
                </a:tc>
                <a:tc>
                  <a:txBody>
                    <a:bodyPr/>
                    <a:lstStyle/>
                    <a:p>
                      <a:pPr algn="ctr">
                        <a:buNone/>
                      </a:pPr>
                      <a:r>
                        <a:rPr lang="en-US" sz="800" dirty="0">
                          <a:solidFill>
                            <a:srgbClr val="000000"/>
                          </a:solidFill>
                          <a:latin typeface="Open Sans" pitchFamily="34" charset="0"/>
                        </a:rPr>
                        <a:t>0%</a:t>
                      </a:r>
                    </a:p>
                  </a:txBody>
                  <a:tcPr marL="76200" marR="76200" marT="38100" marB="38100">
                    <a:noFill/>
                  </a:tcPr>
                </a:tc>
                <a:tc>
                  <a:txBody>
                    <a:bodyPr/>
                    <a:lstStyle/>
                    <a:p>
                      <a:pPr algn="ctr">
                        <a:buNone/>
                      </a:pPr>
                      <a:r>
                        <a:rPr lang="en-US" sz="800" dirty="0">
                          <a:solidFill>
                            <a:srgbClr val="000000"/>
                          </a:solidFill>
                          <a:latin typeface="Open Sans" pitchFamily="34" charset="0"/>
                        </a:rPr>
                        <a:t>0</a:t>
                      </a:r>
                    </a:p>
                  </a:txBody>
                  <a:tcPr marL="76200" marR="76200" marT="38100" marB="38100">
                    <a:noFill/>
                  </a:tcPr>
                </a:tc>
                <a:tc>
                  <a:txBody>
                    <a:bodyPr/>
                    <a:lstStyle/>
                    <a:p>
                      <a:pPr algn="ctr">
                        <a:buNone/>
                      </a:pPr>
                      <a:r>
                        <a:rPr lang="en-US" sz="800" dirty="0">
                          <a:solidFill>
                            <a:srgbClr val="000000"/>
                          </a:solidFill>
                          <a:latin typeface="Open Sans" pitchFamily="34" charset="0"/>
                        </a:rPr>
                        <a:t>0%</a:t>
                      </a:r>
                    </a:p>
                  </a:txBody>
                  <a:tcPr marL="76200" marR="76200" marT="38100" marB="38100">
                    <a:noFill/>
                  </a:tcPr>
                </a:tc>
                <a:extLst>
                  <a:ext uri="{0D108BD9-81ED-4DB2-BD59-A6C34878D82A}">
                    <a16:rowId xmlns:a16="http://schemas.microsoft.com/office/drawing/2014/main" val="10016"/>
                  </a:ext>
                </a:extLst>
              </a:tr>
              <a:tr h="203200">
                <a:tc>
                  <a:txBody>
                    <a:bodyPr/>
                    <a:lstStyle/>
                    <a:p>
                      <a:pPr algn="l">
                        <a:buNone/>
                      </a:pPr>
                      <a:r>
                        <a:rPr lang="en-US" sz="800" b="1" i="1" dirty="0">
                          <a:solidFill>
                            <a:srgbClr val="17375E"/>
                          </a:solidFill>
                          <a:latin typeface="Open Sans" pitchFamily="34" charset="0"/>
                        </a:rPr>
                        <a:t>K–12 Teachers</a:t>
                      </a:r>
                    </a:p>
                  </a:txBody>
                  <a:tcPr marT="38100" marB="38100">
                    <a:solidFill>
                      <a:srgbClr val="C9E4ED"/>
                    </a:solidFill>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0017"/>
                  </a:ext>
                </a:extLst>
              </a:tr>
              <a:tr h="203200">
                <a:tc>
                  <a:txBody>
                    <a:bodyPr/>
                    <a:lstStyle/>
                    <a:p>
                      <a:pPr algn="l">
                        <a:buNone/>
                      </a:pPr>
                      <a:r>
                        <a:rPr lang="en-US" sz="800" dirty="0">
                          <a:solidFill>
                            <a:srgbClr val="000000"/>
                          </a:solidFill>
                          <a:latin typeface="Open Sans" pitchFamily="34" charset="0"/>
                        </a:rPr>
                        <a:t>K–12 RET</a:t>
                      </a:r>
                    </a:p>
                  </a:txBody>
                  <a:tcPr marL="76200" marR="76200" marT="38100" marB="38100">
                    <a:noFill/>
                  </a:tcPr>
                </a:tc>
                <a:tc>
                  <a:txBody>
                    <a:bodyPr/>
                    <a:lstStyle/>
                    <a:p>
                      <a:pPr algn="ctr">
                        <a:buNone/>
                      </a:pPr>
                      <a:r>
                        <a:rPr lang="en-US" sz="800" dirty="0">
                          <a:solidFill>
                            <a:srgbClr val="000000"/>
                          </a:solidFill>
                          <a:latin typeface="Open Sans" pitchFamily="34" charset="0"/>
                        </a:rPr>
                        <a:t>68</a:t>
                      </a:r>
                    </a:p>
                  </a:txBody>
                  <a:tcPr marL="76200" marR="76200" marT="38100" marB="38100">
                    <a:noFill/>
                  </a:tcPr>
                </a:tc>
                <a:tc>
                  <a:txBody>
                    <a:bodyPr/>
                    <a:lstStyle/>
                    <a:p>
                      <a:pPr algn="ctr">
                        <a:buNone/>
                      </a:pPr>
                      <a:r>
                        <a:rPr lang="en-US" sz="800" dirty="0">
                          <a:solidFill>
                            <a:srgbClr val="000000"/>
                          </a:solidFill>
                          <a:latin typeface="Open Sans" pitchFamily="34" charset="0"/>
                        </a:rPr>
                        <a:t>53</a:t>
                      </a:r>
                    </a:p>
                  </a:txBody>
                  <a:tcPr marL="76200" marR="76200" marT="38100" marB="38100">
                    <a:noFill/>
                  </a:tcPr>
                </a:tc>
                <a:tc>
                  <a:txBody>
                    <a:bodyPr/>
                    <a:lstStyle/>
                    <a:p>
                      <a:pPr algn="ctr">
                        <a:buNone/>
                      </a:pPr>
                      <a:r>
                        <a:rPr lang="en-US" sz="800" dirty="0">
                          <a:solidFill>
                            <a:srgbClr val="000000"/>
                          </a:solidFill>
                          <a:latin typeface="Open Sans" pitchFamily="34" charset="0"/>
                        </a:rPr>
                        <a:t>26</a:t>
                      </a:r>
                    </a:p>
                  </a:txBody>
                  <a:tcPr marL="76200" marR="76200" marT="38100" marB="38100">
                    <a:noFill/>
                  </a:tcPr>
                </a:tc>
                <a:tc>
                  <a:txBody>
                    <a:bodyPr/>
                    <a:lstStyle/>
                    <a:p>
                      <a:pPr algn="ctr">
                        <a:buNone/>
                      </a:pPr>
                      <a:r>
                        <a:rPr lang="en-US" sz="800" dirty="0">
                          <a:solidFill>
                            <a:srgbClr val="000000"/>
                          </a:solidFill>
                          <a:latin typeface="Open Sans" pitchFamily="34" charset="0"/>
                        </a:rPr>
                        <a:t>49%</a:t>
                      </a:r>
                    </a:p>
                  </a:txBody>
                  <a:tcPr marL="76200" marR="76200" marT="38100" marB="38100">
                    <a:noFill/>
                  </a:tcPr>
                </a:tc>
                <a:tc>
                  <a:txBody>
                    <a:bodyPr/>
                    <a:lstStyle/>
                    <a:p>
                      <a:pPr algn="ctr">
                        <a:buNone/>
                      </a:pPr>
                      <a:r>
                        <a:rPr lang="en-US" sz="800" dirty="0">
                          <a:solidFill>
                            <a:srgbClr val="000000"/>
                          </a:solidFill>
                          <a:latin typeface="Open Sans" pitchFamily="34" charset="0"/>
                        </a:rPr>
                        <a:t>6</a:t>
                      </a:r>
                    </a:p>
                  </a:txBody>
                  <a:tcPr marL="76200" marR="76200" marT="38100" marB="38100">
                    <a:noFill/>
                  </a:tcPr>
                </a:tc>
                <a:tc>
                  <a:txBody>
                    <a:bodyPr/>
                    <a:lstStyle/>
                    <a:p>
                      <a:pPr algn="ctr">
                        <a:buNone/>
                      </a:pPr>
                      <a:r>
                        <a:rPr lang="en-US" sz="800" dirty="0">
                          <a:solidFill>
                            <a:srgbClr val="000000"/>
                          </a:solidFill>
                          <a:latin typeface="Open Sans" pitchFamily="34" charset="0"/>
                        </a:rPr>
                        <a:t>11%</a:t>
                      </a:r>
                    </a:p>
                  </a:txBody>
                  <a:tcPr marL="76200" marR="76200" marT="38100" marB="38100">
                    <a:noFill/>
                  </a:tcPr>
                </a:tc>
                <a:tc>
                  <a:txBody>
                    <a:bodyPr/>
                    <a:lstStyle/>
                    <a:p>
                      <a:pPr algn="ctr">
                        <a:buNone/>
                      </a:pPr>
                      <a:r>
                        <a:rPr lang="en-US" sz="800" dirty="0">
                          <a:solidFill>
                            <a:srgbClr val="000000"/>
                          </a:solidFill>
                          <a:latin typeface="Open Sans" pitchFamily="34" charset="0"/>
                        </a:rPr>
                        <a:t>13</a:t>
                      </a:r>
                    </a:p>
                  </a:txBody>
                  <a:tcPr marL="76200" marR="76200" marT="38100" marB="38100">
                    <a:noFill/>
                  </a:tcPr>
                </a:tc>
                <a:tc>
                  <a:txBody>
                    <a:bodyPr/>
                    <a:lstStyle/>
                    <a:p>
                      <a:pPr algn="ctr">
                        <a:buNone/>
                      </a:pPr>
                      <a:r>
                        <a:rPr lang="en-US" sz="800" dirty="0">
                          <a:solidFill>
                            <a:srgbClr val="000000"/>
                          </a:solidFill>
                          <a:latin typeface="Open Sans" pitchFamily="34" charset="0"/>
                        </a:rPr>
                        <a:t>25%</a:t>
                      </a:r>
                    </a:p>
                  </a:txBody>
                  <a:tcPr marL="76200" marR="76200" marT="38100" marB="38100">
                    <a:noFill/>
                  </a:tcPr>
                </a:tc>
                <a:tc>
                  <a:txBody>
                    <a:bodyPr/>
                    <a:lstStyle/>
                    <a:p>
                      <a:pPr algn="ctr">
                        <a:buNone/>
                      </a:pPr>
                      <a:r>
                        <a:rPr lang="en-US" sz="800" dirty="0">
                          <a:solidFill>
                            <a:srgbClr val="000000"/>
                          </a:solidFill>
                          <a:latin typeface="Open Sans" pitchFamily="34" charset="0"/>
                        </a:rPr>
                        <a:t>0</a:t>
                      </a:r>
                    </a:p>
                  </a:txBody>
                  <a:tcPr marL="76200" marR="76200" marT="38100" marB="38100">
                    <a:noFill/>
                  </a:tcPr>
                </a:tc>
                <a:tc>
                  <a:txBody>
                    <a:bodyPr/>
                    <a:lstStyle/>
                    <a:p>
                      <a:pPr algn="ctr">
                        <a:buNone/>
                      </a:pPr>
                      <a:r>
                        <a:rPr lang="en-US" sz="800" dirty="0">
                          <a:solidFill>
                            <a:srgbClr val="000000"/>
                          </a:solidFill>
                          <a:latin typeface="Open Sans" pitchFamily="34" charset="0"/>
                        </a:rPr>
                        <a:t>0%</a:t>
                      </a:r>
                    </a:p>
                  </a:txBody>
                  <a:tcPr marL="76200" marR="76200" marT="38100" marB="38100">
                    <a:noFill/>
                  </a:tcPr>
                </a:tc>
                <a:extLst>
                  <a:ext uri="{0D108BD9-81ED-4DB2-BD59-A6C34878D82A}">
                    <a16:rowId xmlns:a16="http://schemas.microsoft.com/office/drawing/2014/main" val="10018"/>
                  </a:ext>
                </a:extLst>
              </a:tr>
              <a:tr h="203200">
                <a:tc>
                  <a:txBody>
                    <a:bodyPr/>
                    <a:lstStyle/>
                    <a:p>
                      <a:pPr algn="l">
                        <a:buNone/>
                      </a:pPr>
                      <a:r>
                        <a:rPr lang="en-US" sz="800" dirty="0">
                          <a:solidFill>
                            <a:srgbClr val="000000"/>
                          </a:solidFill>
                          <a:latin typeface="Open Sans" pitchFamily="34" charset="0"/>
                        </a:rPr>
                        <a:t>K–12 Non-RET</a:t>
                      </a:r>
                    </a:p>
                  </a:txBody>
                  <a:tcPr marL="76200" marR="76200" marT="38100" marB="38100">
                    <a:noFill/>
                  </a:tcPr>
                </a:tc>
                <a:tc>
                  <a:txBody>
                    <a:bodyPr/>
                    <a:lstStyle/>
                    <a:p>
                      <a:pPr algn="ctr">
                        <a:buNone/>
                      </a:pPr>
                      <a:r>
                        <a:rPr lang="en-US" sz="800" dirty="0">
                          <a:solidFill>
                            <a:srgbClr val="000000"/>
                          </a:solidFill>
                          <a:latin typeface="Open Sans" pitchFamily="34" charset="0"/>
                        </a:rPr>
                        <a:t>47</a:t>
                      </a:r>
                    </a:p>
                  </a:txBody>
                  <a:tcPr marL="76200" marR="76200" marT="38100" marB="38100">
                    <a:noFill/>
                  </a:tcPr>
                </a:tc>
                <a:tc>
                  <a:txBody>
                    <a:bodyPr/>
                    <a:lstStyle/>
                    <a:p>
                      <a:pPr algn="ctr">
                        <a:buNone/>
                      </a:pPr>
                      <a:r>
                        <a:rPr lang="en-US" sz="800" dirty="0">
                          <a:solidFill>
                            <a:srgbClr val="000000"/>
                          </a:solidFill>
                          <a:latin typeface="Open Sans" pitchFamily="34" charset="0"/>
                        </a:rPr>
                        <a:t>46</a:t>
                      </a:r>
                    </a:p>
                  </a:txBody>
                  <a:tcPr marL="76200" marR="76200" marT="38100" marB="38100">
                    <a:noFill/>
                  </a:tcPr>
                </a:tc>
                <a:tc>
                  <a:txBody>
                    <a:bodyPr/>
                    <a:lstStyle/>
                    <a:p>
                      <a:pPr algn="ctr">
                        <a:buNone/>
                      </a:pPr>
                      <a:r>
                        <a:rPr lang="en-US" sz="800" dirty="0">
                          <a:solidFill>
                            <a:srgbClr val="000000"/>
                          </a:solidFill>
                          <a:latin typeface="Open Sans" pitchFamily="34" charset="0"/>
                        </a:rPr>
                        <a:t>29</a:t>
                      </a:r>
                    </a:p>
                  </a:txBody>
                  <a:tcPr marL="76200" marR="76200" marT="38100" marB="38100">
                    <a:noFill/>
                  </a:tcPr>
                </a:tc>
                <a:tc>
                  <a:txBody>
                    <a:bodyPr/>
                    <a:lstStyle/>
                    <a:p>
                      <a:pPr algn="ctr">
                        <a:buNone/>
                      </a:pPr>
                      <a:r>
                        <a:rPr lang="en-US" sz="800" dirty="0">
                          <a:solidFill>
                            <a:srgbClr val="000000"/>
                          </a:solidFill>
                          <a:latin typeface="Open Sans" pitchFamily="34" charset="0"/>
                        </a:rPr>
                        <a:t>63%</a:t>
                      </a:r>
                    </a:p>
                  </a:txBody>
                  <a:tcPr marL="76200" marR="76200" marT="38100" marB="38100">
                    <a:noFill/>
                  </a:tcPr>
                </a:tc>
                <a:tc>
                  <a:txBody>
                    <a:bodyPr/>
                    <a:lstStyle/>
                    <a:p>
                      <a:pPr algn="ctr">
                        <a:buNone/>
                      </a:pPr>
                      <a:r>
                        <a:rPr lang="en-US" sz="800" dirty="0">
                          <a:solidFill>
                            <a:srgbClr val="000000"/>
                          </a:solidFill>
                          <a:latin typeface="Open Sans" pitchFamily="34" charset="0"/>
                        </a:rPr>
                        <a:t>9</a:t>
                      </a:r>
                    </a:p>
                  </a:txBody>
                  <a:tcPr marL="76200" marR="76200" marT="38100" marB="38100">
                    <a:noFill/>
                  </a:tcPr>
                </a:tc>
                <a:tc>
                  <a:txBody>
                    <a:bodyPr/>
                    <a:lstStyle/>
                    <a:p>
                      <a:pPr algn="ctr">
                        <a:buNone/>
                      </a:pPr>
                      <a:r>
                        <a:rPr lang="en-US" sz="800" dirty="0">
                          <a:solidFill>
                            <a:srgbClr val="000000"/>
                          </a:solidFill>
                          <a:latin typeface="Open Sans" pitchFamily="34" charset="0"/>
                        </a:rPr>
                        <a:t>20%</a:t>
                      </a:r>
                    </a:p>
                  </a:txBody>
                  <a:tcPr marL="76200" marR="76200" marT="38100" marB="38100">
                    <a:noFill/>
                  </a:tcPr>
                </a:tc>
                <a:tc>
                  <a:txBody>
                    <a:bodyPr/>
                    <a:lstStyle/>
                    <a:p>
                      <a:pPr algn="ctr">
                        <a:buNone/>
                      </a:pPr>
                      <a:r>
                        <a:rPr lang="en-US" sz="800" dirty="0">
                          <a:solidFill>
                            <a:srgbClr val="000000"/>
                          </a:solidFill>
                          <a:latin typeface="Open Sans" pitchFamily="34" charset="0"/>
                        </a:rPr>
                        <a:t>13</a:t>
                      </a:r>
                    </a:p>
                  </a:txBody>
                  <a:tcPr marL="76200" marR="76200" marT="38100" marB="38100">
                    <a:noFill/>
                  </a:tcPr>
                </a:tc>
                <a:tc>
                  <a:txBody>
                    <a:bodyPr/>
                    <a:lstStyle/>
                    <a:p>
                      <a:pPr algn="ctr">
                        <a:buNone/>
                      </a:pPr>
                      <a:r>
                        <a:rPr lang="en-US" sz="800" dirty="0">
                          <a:solidFill>
                            <a:srgbClr val="000000"/>
                          </a:solidFill>
                          <a:latin typeface="Open Sans" pitchFamily="34" charset="0"/>
                        </a:rPr>
                        <a:t>28%</a:t>
                      </a:r>
                    </a:p>
                  </a:txBody>
                  <a:tcPr marL="76200" marR="76200" marT="38100" marB="38100">
                    <a:noFill/>
                  </a:tcPr>
                </a:tc>
                <a:tc>
                  <a:txBody>
                    <a:bodyPr/>
                    <a:lstStyle/>
                    <a:p>
                      <a:pPr algn="ctr">
                        <a:buNone/>
                      </a:pPr>
                      <a:r>
                        <a:rPr lang="en-US" sz="800" dirty="0">
                          <a:solidFill>
                            <a:srgbClr val="000000"/>
                          </a:solidFill>
                          <a:latin typeface="Open Sans" pitchFamily="34" charset="0"/>
                        </a:rPr>
                        <a:t>0</a:t>
                      </a:r>
                    </a:p>
                  </a:txBody>
                  <a:tcPr marL="76200" marR="76200" marT="38100" marB="38100">
                    <a:noFill/>
                  </a:tcPr>
                </a:tc>
                <a:tc>
                  <a:txBody>
                    <a:bodyPr/>
                    <a:lstStyle/>
                    <a:p>
                      <a:pPr algn="ctr">
                        <a:buNone/>
                      </a:pPr>
                      <a:r>
                        <a:rPr lang="en-US" sz="800" dirty="0">
                          <a:solidFill>
                            <a:srgbClr val="000000"/>
                          </a:solidFill>
                          <a:latin typeface="Open Sans" pitchFamily="34" charset="0"/>
                        </a:rPr>
                        <a:t>0%</a:t>
                      </a:r>
                    </a:p>
                  </a:txBody>
                  <a:tcPr marL="76200" marR="76200" marT="38100" marB="38100">
                    <a:noFill/>
                  </a:tcPr>
                </a:tc>
                <a:extLst>
                  <a:ext uri="{0D108BD9-81ED-4DB2-BD59-A6C34878D82A}">
                    <a16:rowId xmlns:a16="http://schemas.microsoft.com/office/drawing/2014/main" val="10019"/>
                  </a:ext>
                </a:extLst>
              </a:tr>
              <a:tr h="203200">
                <a:tc>
                  <a:txBody>
                    <a:bodyPr/>
                    <a:lstStyle/>
                    <a:p>
                      <a:pPr algn="l">
                        <a:buNone/>
                      </a:pPr>
                      <a:r>
                        <a:rPr lang="en-US" sz="800" b="1" dirty="0">
                          <a:solidFill>
                            <a:srgbClr val="000000"/>
                          </a:solidFill>
                          <a:latin typeface="Open Sans" pitchFamily="34" charset="0"/>
                        </a:rPr>
                        <a:t>Total</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115</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99</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55</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56%</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15</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15%</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26</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26%</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0</a:t>
                      </a:r>
                    </a:p>
                  </a:txBody>
                  <a:tcPr marL="76200" marR="76200" marT="38100" marB="38100">
                    <a:solidFill>
                      <a:srgbClr val="F2F2F2"/>
                    </a:solidFill>
                  </a:tcPr>
                </a:tc>
                <a:tc>
                  <a:txBody>
                    <a:bodyPr/>
                    <a:lstStyle/>
                    <a:p>
                      <a:pPr algn="ctr">
                        <a:buNone/>
                      </a:pPr>
                      <a:r>
                        <a:rPr lang="en-US" sz="800" b="1" dirty="0">
                          <a:solidFill>
                            <a:srgbClr val="000000"/>
                          </a:solidFill>
                          <a:latin typeface="Open Sans" pitchFamily="34" charset="0"/>
                        </a:rPr>
                        <a:t>0%</a:t>
                      </a:r>
                    </a:p>
                  </a:txBody>
                  <a:tcPr marL="76200" marR="76200" marT="38100" marB="38100">
                    <a:solidFill>
                      <a:srgbClr val="F2F2F2"/>
                    </a:solidFill>
                  </a:tcPr>
                </a:tc>
                <a:extLst>
                  <a:ext uri="{0D108BD9-81ED-4DB2-BD59-A6C34878D82A}">
                    <a16:rowId xmlns:a16="http://schemas.microsoft.com/office/drawing/2014/main" val="10020"/>
                  </a:ext>
                </a:extLst>
              </a:tr>
              <a:tr h="203200">
                <a:tc>
                  <a:txBody>
                    <a:bodyPr/>
                    <a:lstStyle/>
                    <a:p>
                      <a:pPr algn="l">
                        <a:buNone/>
                      </a:pPr>
                      <a:r>
                        <a:rPr lang="en-US" sz="800" b="1" i="1" dirty="0">
                          <a:solidFill>
                            <a:srgbClr val="17375E"/>
                          </a:solidFill>
                          <a:latin typeface="Open Sans" pitchFamily="34" charset="0"/>
                        </a:rPr>
                        <a:t>Young Scholars</a:t>
                      </a:r>
                    </a:p>
                  </a:txBody>
                  <a:tcPr marT="38100" marB="38100">
                    <a:solidFill>
                      <a:srgbClr val="C9E4ED"/>
                    </a:solidFill>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0021"/>
                  </a:ext>
                </a:extLst>
              </a:tr>
              <a:tr h="203200">
                <a:tc>
                  <a:txBody>
                    <a:bodyPr/>
                    <a:lstStyle/>
                    <a:p>
                      <a:pPr algn="l">
                        <a:buNone/>
                      </a:pPr>
                      <a:r>
                        <a:rPr lang="en-US" sz="800" b="1" dirty="0">
                          <a:solidFill>
                            <a:srgbClr val="000000"/>
                          </a:solidFill>
                          <a:latin typeface="Open Sans" pitchFamily="34" charset="0"/>
                        </a:rPr>
                        <a:t>Total</a:t>
                      </a:r>
                    </a:p>
                  </a:txBody>
                  <a:tcPr marL="76200" marR="76200" marT="38100" marB="38100">
                    <a:noFill/>
                  </a:tcPr>
                </a:tc>
                <a:tc>
                  <a:txBody>
                    <a:bodyPr/>
                    <a:lstStyle/>
                    <a:p>
                      <a:pPr algn="ctr">
                        <a:buNone/>
                      </a:pPr>
                      <a:r>
                        <a:rPr lang="en-US" sz="800" b="1" dirty="0">
                          <a:solidFill>
                            <a:srgbClr val="000000"/>
                          </a:solidFill>
                          <a:latin typeface="Open Sans" pitchFamily="34" charset="0"/>
                        </a:rPr>
                        <a:t>169</a:t>
                      </a:r>
                    </a:p>
                  </a:txBody>
                  <a:tcPr marL="76200" marR="76200" marT="38100" marB="38100">
                    <a:noFill/>
                  </a:tcPr>
                </a:tc>
                <a:tc>
                  <a:txBody>
                    <a:bodyPr/>
                    <a:lstStyle/>
                    <a:p>
                      <a:pPr algn="ctr">
                        <a:buNone/>
                      </a:pPr>
                      <a:r>
                        <a:rPr lang="en-US" sz="800" b="1" dirty="0">
                          <a:solidFill>
                            <a:srgbClr val="000000"/>
                          </a:solidFill>
                          <a:latin typeface="Open Sans" pitchFamily="34" charset="0"/>
                        </a:rPr>
                        <a:t>N/A</a:t>
                      </a:r>
                    </a:p>
                  </a:txBody>
                  <a:tcPr marL="76200" marR="76200" marT="38100" marB="38100">
                    <a:noFill/>
                  </a:tcPr>
                </a:tc>
                <a:tc>
                  <a:txBody>
                    <a:bodyPr/>
                    <a:lstStyle/>
                    <a:p>
                      <a:pPr algn="ctr">
                        <a:buNone/>
                      </a:pPr>
                      <a:r>
                        <a:rPr lang="en-US" sz="800" b="1" dirty="0">
                          <a:solidFill>
                            <a:srgbClr val="000000"/>
                          </a:solidFill>
                          <a:latin typeface="Open Sans" pitchFamily="34" charset="0"/>
                        </a:rPr>
                        <a:t>N/A</a:t>
                      </a:r>
                    </a:p>
                  </a:txBody>
                  <a:tcPr marL="76200" marR="76200" marT="38100" marB="38100">
                    <a:noFill/>
                  </a:tcPr>
                </a:tc>
                <a:tc>
                  <a:txBody>
                    <a:bodyPr/>
                    <a:lstStyle/>
                    <a:p>
                      <a:pPr algn="ctr">
                        <a:buNone/>
                      </a:pPr>
                      <a:r>
                        <a:rPr lang="en-US" sz="800" b="1" dirty="0">
                          <a:solidFill>
                            <a:srgbClr val="000000"/>
                          </a:solidFill>
                          <a:latin typeface="Open Sans" pitchFamily="34" charset="0"/>
                        </a:rPr>
                        <a:t>N/A</a:t>
                      </a:r>
                    </a:p>
                  </a:txBody>
                  <a:tcPr marL="76200" marR="76200" marT="38100" marB="38100">
                    <a:noFill/>
                  </a:tcPr>
                </a:tc>
                <a:tc>
                  <a:txBody>
                    <a:bodyPr/>
                    <a:lstStyle/>
                    <a:p>
                      <a:pPr algn="ctr">
                        <a:buNone/>
                      </a:pPr>
                      <a:r>
                        <a:rPr lang="en-US" sz="800" b="1" dirty="0">
                          <a:solidFill>
                            <a:srgbClr val="000000"/>
                          </a:solidFill>
                          <a:latin typeface="Open Sans" pitchFamily="34" charset="0"/>
                        </a:rPr>
                        <a:t>N/A</a:t>
                      </a:r>
                    </a:p>
                  </a:txBody>
                  <a:tcPr marL="76200" marR="76200" marT="38100" marB="38100">
                    <a:noFill/>
                  </a:tcPr>
                </a:tc>
                <a:tc>
                  <a:txBody>
                    <a:bodyPr/>
                    <a:lstStyle/>
                    <a:p>
                      <a:pPr algn="ctr">
                        <a:buNone/>
                      </a:pPr>
                      <a:r>
                        <a:rPr lang="en-US" sz="800" b="1" dirty="0">
                          <a:solidFill>
                            <a:srgbClr val="000000"/>
                          </a:solidFill>
                          <a:latin typeface="Open Sans" pitchFamily="34" charset="0"/>
                        </a:rPr>
                        <a:t>N/A</a:t>
                      </a:r>
                    </a:p>
                  </a:txBody>
                  <a:tcPr marL="76200" marR="76200" marT="38100" marB="38100">
                    <a:noFill/>
                  </a:tcPr>
                </a:tc>
                <a:tc>
                  <a:txBody>
                    <a:bodyPr/>
                    <a:lstStyle/>
                    <a:p>
                      <a:pPr algn="ctr">
                        <a:buNone/>
                      </a:pPr>
                      <a:r>
                        <a:rPr lang="en-US" sz="800" b="1" dirty="0">
                          <a:solidFill>
                            <a:srgbClr val="000000"/>
                          </a:solidFill>
                          <a:latin typeface="Open Sans" pitchFamily="34" charset="0"/>
                        </a:rPr>
                        <a:t>N/A</a:t>
                      </a:r>
                    </a:p>
                  </a:txBody>
                  <a:tcPr marL="76200" marR="76200" marT="38100" marB="38100">
                    <a:noFill/>
                  </a:tcPr>
                </a:tc>
                <a:tc>
                  <a:txBody>
                    <a:bodyPr/>
                    <a:lstStyle/>
                    <a:p>
                      <a:pPr algn="ctr">
                        <a:buNone/>
                      </a:pPr>
                      <a:r>
                        <a:rPr lang="en-US" sz="800" b="1" dirty="0">
                          <a:solidFill>
                            <a:srgbClr val="000000"/>
                          </a:solidFill>
                          <a:latin typeface="Open Sans" pitchFamily="34" charset="0"/>
                        </a:rPr>
                        <a:t>N/A</a:t>
                      </a:r>
                    </a:p>
                  </a:txBody>
                  <a:tcPr marL="76200" marR="76200" marT="38100" marB="38100">
                    <a:noFill/>
                  </a:tcPr>
                </a:tc>
                <a:tc>
                  <a:txBody>
                    <a:bodyPr/>
                    <a:lstStyle/>
                    <a:p>
                      <a:pPr algn="ctr">
                        <a:buNone/>
                      </a:pPr>
                      <a:r>
                        <a:rPr lang="en-US" sz="800" b="1" dirty="0">
                          <a:solidFill>
                            <a:srgbClr val="000000"/>
                          </a:solidFill>
                          <a:latin typeface="Open Sans" pitchFamily="34" charset="0"/>
                        </a:rPr>
                        <a:t>N/A</a:t>
                      </a:r>
                    </a:p>
                  </a:txBody>
                  <a:tcPr marL="76200" marR="76200" marT="38100" marB="38100">
                    <a:noFill/>
                  </a:tcPr>
                </a:tc>
                <a:tc>
                  <a:txBody>
                    <a:bodyPr/>
                    <a:lstStyle/>
                    <a:p>
                      <a:pPr algn="ctr">
                        <a:buNone/>
                      </a:pPr>
                      <a:r>
                        <a:rPr lang="en-US" sz="800" b="1" dirty="0">
                          <a:solidFill>
                            <a:srgbClr val="000000"/>
                          </a:solidFill>
                          <a:latin typeface="Open Sans" pitchFamily="34" charset="0"/>
                        </a:rPr>
                        <a:t>N/A</a:t>
                      </a:r>
                    </a:p>
                  </a:txBody>
                  <a:tcPr marL="76200" marR="76200" marT="38100" marB="38100">
                    <a:noFill/>
                  </a:tcPr>
                </a:tc>
                <a:extLst>
                  <a:ext uri="{0D108BD9-81ED-4DB2-BD59-A6C34878D82A}">
                    <a16:rowId xmlns:a16="http://schemas.microsoft.com/office/drawing/2014/main" val="10022"/>
                  </a:ext>
                </a:extLst>
              </a:tr>
              <a:tr h="203200">
                <a:tc>
                  <a:txBody>
                    <a:bodyPr/>
                    <a:lstStyle/>
                    <a:p>
                      <a:pPr algn="l">
                        <a:buNone/>
                      </a:pPr>
                      <a:r>
                        <a:rPr lang="en-US" sz="800" b="1" dirty="0">
                          <a:solidFill>
                            <a:srgbClr val="FFFFFF"/>
                          </a:solidFill>
                          <a:latin typeface="Open Sans" pitchFamily="34" charset="0"/>
                        </a:rPr>
                        <a:t>Grand Total [3]</a:t>
                      </a:r>
                    </a:p>
                  </a:txBody>
                  <a:tcPr marL="76200" marR="76200" marT="38100" marB="38100">
                    <a:solidFill>
                      <a:srgbClr val="005699"/>
                    </a:solidFill>
                  </a:tcPr>
                </a:tc>
                <a:tc>
                  <a:txBody>
                    <a:bodyPr/>
                    <a:lstStyle/>
                    <a:p>
                      <a:pPr algn="ctr">
                        <a:buNone/>
                      </a:pPr>
                      <a:r>
                        <a:rPr lang="en-US" sz="800" b="1" dirty="0">
                          <a:solidFill>
                            <a:srgbClr val="FFFFFF"/>
                          </a:solidFill>
                          <a:latin typeface="Open Sans" pitchFamily="34" charset="0"/>
                        </a:rPr>
                        <a:t>3,164</a:t>
                      </a:r>
                    </a:p>
                  </a:txBody>
                  <a:tcPr marL="76200" marR="76200" marT="38100" marB="38100">
                    <a:solidFill>
                      <a:srgbClr val="005699"/>
                    </a:solidFill>
                  </a:tcPr>
                </a:tc>
                <a:tc>
                  <a:txBody>
                    <a:bodyPr/>
                    <a:lstStyle/>
                    <a:p>
                      <a:pPr algn="ctr">
                        <a:buNone/>
                      </a:pPr>
                      <a:r>
                        <a:rPr lang="en-US" sz="800" b="1" dirty="0">
                          <a:solidFill>
                            <a:srgbClr val="FFFFFF"/>
                          </a:solidFill>
                          <a:latin typeface="Open Sans" pitchFamily="34" charset="0"/>
                        </a:rPr>
                        <a:t>1,661</a:t>
                      </a:r>
                    </a:p>
                  </a:txBody>
                  <a:tcPr marL="76200" marR="76200" marT="38100" marB="38100">
                    <a:solidFill>
                      <a:srgbClr val="005699"/>
                    </a:solidFill>
                  </a:tcPr>
                </a:tc>
                <a:tc>
                  <a:txBody>
                    <a:bodyPr/>
                    <a:lstStyle/>
                    <a:p>
                      <a:pPr algn="ctr">
                        <a:buNone/>
                      </a:pPr>
                      <a:r>
                        <a:rPr lang="en-US" sz="800" b="1" dirty="0">
                          <a:solidFill>
                            <a:srgbClr val="FFFFFF"/>
                          </a:solidFill>
                          <a:latin typeface="Open Sans" pitchFamily="34" charset="0"/>
                        </a:rPr>
                        <a:t>511</a:t>
                      </a:r>
                    </a:p>
                  </a:txBody>
                  <a:tcPr marL="76200" marR="76200" marT="38100" marB="38100">
                    <a:solidFill>
                      <a:srgbClr val="005699"/>
                    </a:solidFill>
                  </a:tcPr>
                </a:tc>
                <a:tc>
                  <a:txBody>
                    <a:bodyPr/>
                    <a:lstStyle/>
                    <a:p>
                      <a:pPr algn="ctr">
                        <a:buNone/>
                      </a:pPr>
                      <a:r>
                        <a:rPr lang="en-US" sz="800" b="1" dirty="0">
                          <a:solidFill>
                            <a:srgbClr val="FFFFFF"/>
                          </a:solidFill>
                          <a:latin typeface="Open Sans" pitchFamily="34" charset="0"/>
                        </a:rPr>
                        <a:t>31%</a:t>
                      </a:r>
                    </a:p>
                  </a:txBody>
                  <a:tcPr marL="76200" marR="76200" marT="38100" marB="38100">
                    <a:solidFill>
                      <a:srgbClr val="005699"/>
                    </a:solidFill>
                  </a:tcPr>
                </a:tc>
                <a:tc>
                  <a:txBody>
                    <a:bodyPr/>
                    <a:lstStyle/>
                    <a:p>
                      <a:pPr algn="ctr">
                        <a:buNone/>
                      </a:pPr>
                      <a:r>
                        <a:rPr lang="en-US" sz="800" b="1" dirty="0">
                          <a:solidFill>
                            <a:srgbClr val="FFFFFF"/>
                          </a:solidFill>
                          <a:latin typeface="Open Sans" pitchFamily="34" charset="0"/>
                        </a:rPr>
                        <a:t>145</a:t>
                      </a:r>
                    </a:p>
                  </a:txBody>
                  <a:tcPr marL="76200" marR="76200" marT="38100" marB="38100">
                    <a:solidFill>
                      <a:srgbClr val="005699"/>
                    </a:solidFill>
                  </a:tcPr>
                </a:tc>
                <a:tc>
                  <a:txBody>
                    <a:bodyPr/>
                    <a:lstStyle/>
                    <a:p>
                      <a:pPr algn="ctr">
                        <a:buNone/>
                      </a:pPr>
                      <a:r>
                        <a:rPr lang="en-US" sz="800" b="1" dirty="0">
                          <a:solidFill>
                            <a:srgbClr val="FFFFFF"/>
                          </a:solidFill>
                          <a:latin typeface="Open Sans" pitchFamily="34" charset="0"/>
                        </a:rPr>
                        <a:t>9%</a:t>
                      </a:r>
                    </a:p>
                  </a:txBody>
                  <a:tcPr marL="76200" marR="76200" marT="38100" marB="38100">
                    <a:solidFill>
                      <a:srgbClr val="005699"/>
                    </a:solidFill>
                  </a:tcPr>
                </a:tc>
                <a:tc>
                  <a:txBody>
                    <a:bodyPr/>
                    <a:lstStyle/>
                    <a:p>
                      <a:pPr algn="ctr">
                        <a:buNone/>
                      </a:pPr>
                      <a:r>
                        <a:rPr lang="en-US" sz="800" b="1" dirty="0">
                          <a:solidFill>
                            <a:srgbClr val="FFFFFF"/>
                          </a:solidFill>
                          <a:latin typeface="Open Sans" pitchFamily="34" charset="0"/>
                        </a:rPr>
                        <a:t>177</a:t>
                      </a:r>
                    </a:p>
                  </a:txBody>
                  <a:tcPr marL="76200" marR="76200" marT="38100" marB="38100">
                    <a:solidFill>
                      <a:srgbClr val="005699"/>
                    </a:solidFill>
                  </a:tcPr>
                </a:tc>
                <a:tc>
                  <a:txBody>
                    <a:bodyPr/>
                    <a:lstStyle/>
                    <a:p>
                      <a:pPr algn="ctr">
                        <a:buNone/>
                      </a:pPr>
                      <a:r>
                        <a:rPr lang="en-US" sz="800" b="1" dirty="0">
                          <a:solidFill>
                            <a:srgbClr val="FFFFFF"/>
                          </a:solidFill>
                          <a:latin typeface="Open Sans" pitchFamily="34" charset="0"/>
                        </a:rPr>
                        <a:t>11%</a:t>
                      </a:r>
                    </a:p>
                  </a:txBody>
                  <a:tcPr marL="76200" marR="76200" marT="38100" marB="38100">
                    <a:solidFill>
                      <a:srgbClr val="005699"/>
                    </a:solidFill>
                  </a:tcPr>
                </a:tc>
                <a:tc>
                  <a:txBody>
                    <a:bodyPr/>
                    <a:lstStyle/>
                    <a:p>
                      <a:pPr algn="ctr">
                        <a:buNone/>
                      </a:pPr>
                      <a:r>
                        <a:rPr lang="en-US" sz="800" b="1" dirty="0">
                          <a:solidFill>
                            <a:srgbClr val="FFFFFF"/>
                          </a:solidFill>
                          <a:latin typeface="Open Sans" pitchFamily="34" charset="0"/>
                        </a:rPr>
                        <a:t>663</a:t>
                      </a:r>
                    </a:p>
                  </a:txBody>
                  <a:tcPr marL="76200" marR="76200" marT="38100" marB="38100">
                    <a:solidFill>
                      <a:srgbClr val="005699"/>
                    </a:solidFill>
                  </a:tcPr>
                </a:tc>
                <a:tc>
                  <a:txBody>
                    <a:bodyPr/>
                    <a:lstStyle/>
                    <a:p>
                      <a:pPr algn="ctr">
                        <a:buNone/>
                      </a:pPr>
                      <a:r>
                        <a:rPr lang="en-US" sz="800" b="1" dirty="0">
                          <a:solidFill>
                            <a:srgbClr val="FFFFFF"/>
                          </a:solidFill>
                          <a:latin typeface="Open Sans" pitchFamily="34" charset="0"/>
                        </a:rPr>
                        <a:t>22%</a:t>
                      </a:r>
                    </a:p>
                  </a:txBody>
                  <a:tcPr marL="76200" marR="76200" marT="38100" marB="38100">
                    <a:solidFill>
                      <a:srgbClr val="005699"/>
                    </a:solidFill>
                  </a:tcPr>
                </a:tc>
                <a:extLst>
                  <a:ext uri="{0D108BD9-81ED-4DB2-BD59-A6C34878D82A}">
                    <a16:rowId xmlns:a16="http://schemas.microsoft.com/office/drawing/2014/main" val="10023"/>
                  </a:ext>
                </a:extLst>
              </a:tr>
            </a:tbl>
          </a:graphicData>
        </a:graphic>
      </p:graphicFrame>
      <p:sp>
        <p:nvSpPr>
          <p:cNvPr id="4" name="Text 2">
            <a:extLst>
              <a:ext uri="{FF2B5EF4-FFF2-40B4-BE49-F238E27FC236}">
                <a16:creationId xmlns:a16="http://schemas.microsoft.com/office/drawing/2014/main" id="{82945EC0-7BD2-5569-673B-CDAEB0200438}"/>
              </a:ext>
            </a:extLst>
          </p:cNvPr>
          <p:cNvSpPr/>
          <p:nvPr/>
        </p:nvSpPr>
        <p:spPr>
          <a:xfrm>
            <a:off x="320040" y="6073823"/>
            <a:ext cx="11519000" cy="678630"/>
          </a:xfrm>
          <a:prstGeom prst="rect">
            <a:avLst/>
          </a:prstGeom>
          <a:noFill/>
          <a:ln/>
        </p:spPr>
        <p:txBody>
          <a:bodyPr wrap="square" lIns="0" tIns="0" rIns="0" bIns="0" rtlCol="0" anchor="t"/>
          <a:lstStyle/>
          <a:p>
            <a:r>
              <a:rPr lang="en-US" sz="850" dirty="0">
                <a:solidFill>
                  <a:srgbClr val="666666"/>
                </a:solidFill>
                <a:latin typeface="Open Sans" pitchFamily="34" charset="0"/>
                <a:ea typeface="Open Sans" pitchFamily="34" charset="-122"/>
                <a:cs typeface="Open Sans" pitchFamily="34" charset="-120"/>
              </a:rPr>
              <a:t>[1] U.S. Citizens and Permanent Residents Only.  [2] Sum may exceed total since personnel may belong to multiple categories.  [3] Leadership/Administration Directors, Research Thrust Leaders, and EWD Program Leaders included in Grand Total. Young Scholars excluded from Grand Total columns except Total.  [4] For years in which the center entered demographic data by institution rather than per person, data are not included.  [5] The demographic breakdown does not include counts of personnel who did not report citizenship. Therefore, the total U.S. Citizens and Permanent Residents plus the total Foreign residents (613) is lower than the grand total of 741, as there were 128 individuals marked as faculty who did not provide their citizenship information in 2025. Total faculty is now as follows: U.S. Citizens and Permanent Residents: 561, Foreign residents: 52, Not reported: 128.</a:t>
            </a:r>
          </a:p>
        </p:txBody>
      </p:sp>
    </p:spTree>
    <p:extLst>
      <p:ext uri="{BB962C8B-B14F-4D97-AF65-F5344CB8AC3E}">
        <p14:creationId xmlns:p14="http://schemas.microsoft.com/office/powerpoint/2010/main" val="1484080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36FED-EB79-1E74-A063-59A144B5EA34}"/>
            </a:ext>
          </a:extLst>
        </p:cNvPr>
        <p:cNvGrpSpPr/>
        <p:nvPr/>
      </p:nvGrpSpPr>
      <p:grpSpPr>
        <a:xfrm>
          <a:off x="0" y="0"/>
          <a:ext cx="0" cy="0"/>
          <a:chOff x="0" y="0"/>
          <a:chExt cx="0" cy="0"/>
        </a:xfrm>
      </p:grpSpPr>
      <p:sp>
        <p:nvSpPr>
          <p:cNvPr id="47" name="Text 0">
            <a:extLst>
              <a:ext uri="{FF2B5EF4-FFF2-40B4-BE49-F238E27FC236}">
                <a16:creationId xmlns:a16="http://schemas.microsoft.com/office/drawing/2014/main" id="{6EA20BAF-E5CB-0519-8A30-2EF966C36D33}"/>
              </a:ext>
            </a:extLst>
          </p:cNvPr>
          <p:cNvSpPr txBox="1">
            <a:spLocks/>
          </p:cNvSpPr>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2200" b="1" dirty="0">
                <a:solidFill>
                  <a:srgbClr val="005699"/>
                </a:solidFill>
                <a:latin typeface="Open Sans" pitchFamily="34" charset="0"/>
                <a:ea typeface="Open Sans" pitchFamily="34" charset="-122"/>
                <a:cs typeface="Open Sans" pitchFamily="34" charset="-120"/>
              </a:rPr>
              <a:t>Participants Impacted by ERC Engineering Education Outreach Events, FY 2025</a:t>
            </a:r>
            <a:endParaRPr lang="en-US" sz="2200" dirty="0">
              <a:latin typeface="+mn-lt"/>
              <a:ea typeface="+mn-ea"/>
              <a:cs typeface="+mn-cs"/>
            </a:endParaRPr>
          </a:p>
        </p:txBody>
      </p:sp>
      <p:sp>
        <p:nvSpPr>
          <p:cNvPr id="46" name="Shape 1">
            <a:extLst>
              <a:ext uri="{FF2B5EF4-FFF2-40B4-BE49-F238E27FC236}">
                <a16:creationId xmlns:a16="http://schemas.microsoft.com/office/drawing/2014/main" id="{9F95C714-6823-CE30-0895-BDB25499D1CD}"/>
              </a:ext>
              <a:ext uri="{C183D7F6-B498-43B3-948B-1728B52AA6E4}">
                <adec:decorative xmlns:adec="http://schemas.microsoft.com/office/drawing/2017/decorative" val="1"/>
              </a:ext>
            </a:extLst>
          </p:cNvPr>
          <p:cNvSpPr/>
          <p:nvPr/>
        </p:nvSpPr>
        <p:spPr>
          <a:xfrm>
            <a:off x="320040" y="737870"/>
            <a:ext cx="11521440" cy="22860"/>
          </a:xfrm>
          <a:prstGeom prst="rect">
            <a:avLst/>
          </a:prstGeom>
          <a:solidFill>
            <a:srgbClr val="D3B34E"/>
          </a:solidFill>
          <a:ln w="12700">
            <a:solidFill>
              <a:srgbClr val="D3B34E"/>
            </a:solidFill>
            <a:prstDash val="solid"/>
          </a:ln>
        </p:spPr>
        <p:txBody>
          <a:bodyPr/>
          <a:lstStyle/>
          <a:p>
            <a:endParaRPr lang="en-US"/>
          </a:p>
        </p:txBody>
      </p:sp>
      <p:sp>
        <p:nvSpPr>
          <p:cNvPr id="19" name="Rectangle 18">
            <a:extLst>
              <a:ext uri="{FF2B5EF4-FFF2-40B4-BE49-F238E27FC236}">
                <a16:creationId xmlns:a16="http://schemas.microsoft.com/office/drawing/2014/main" id="{8B881DAD-7722-4589-993F-7946D7957E5E}"/>
              </a:ext>
              <a:ext uri="{C183D7F6-B498-43B3-948B-1728B52AA6E4}">
                <adec:decorative xmlns:adec="http://schemas.microsoft.com/office/drawing/2017/decorative" val="1"/>
              </a:ext>
            </a:extLst>
          </p:cNvPr>
          <p:cNvSpPr/>
          <p:nvPr/>
        </p:nvSpPr>
        <p:spPr>
          <a:xfrm>
            <a:off x="304800" y="863600"/>
            <a:ext cx="6832600" cy="2120900"/>
          </a:xfrm>
          <a:prstGeom prst="rect">
            <a:avLst/>
          </a:prstGeom>
          <a:solidFill>
            <a:srgbClr val="EBF7F7"/>
          </a:solidFill>
          <a:ln w="19050" cap="flat" cmpd="sng" algn="ctr">
            <a:solidFill>
              <a:srgbClr val="2B7A78"/>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0" name="Rectangle 19">
            <a:extLst>
              <a:ext uri="{FF2B5EF4-FFF2-40B4-BE49-F238E27FC236}">
                <a16:creationId xmlns:a16="http://schemas.microsoft.com/office/drawing/2014/main" id="{07A4DDD2-380F-45F6-AE84-6915FFFCC620}"/>
              </a:ext>
              <a:ext uri="{C183D7F6-B498-43B3-948B-1728B52AA6E4}">
                <adec:decorative xmlns:adec="http://schemas.microsoft.com/office/drawing/2017/decorative" val="1"/>
              </a:ext>
            </a:extLst>
          </p:cNvPr>
          <p:cNvSpPr/>
          <p:nvPr/>
        </p:nvSpPr>
        <p:spPr>
          <a:xfrm>
            <a:off x="304800" y="863600"/>
            <a:ext cx="88900" cy="2120900"/>
          </a:xfrm>
          <a:prstGeom prst="rect">
            <a:avLst/>
          </a:prstGeom>
          <a:solidFill>
            <a:srgbClr val="2B7A78"/>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1" name="TextBox 20">
            <a:extLst>
              <a:ext uri="{FF2B5EF4-FFF2-40B4-BE49-F238E27FC236}">
                <a16:creationId xmlns:a16="http://schemas.microsoft.com/office/drawing/2014/main" id="{ADEED2DD-7CAB-42BD-8318-B447BA441CB7}"/>
              </a:ext>
            </a:extLst>
          </p:cNvPr>
          <p:cNvSpPr txBox="1"/>
          <p:nvPr/>
        </p:nvSpPr>
        <p:spPr>
          <a:xfrm>
            <a:off x="533400" y="965200"/>
            <a:ext cx="6464300" cy="228600"/>
          </a:xfrm>
          <a:prstGeom prst="rect">
            <a:avLst/>
          </a:prstGeom>
          <a:noFill/>
        </p:spPr>
        <p:txBody>
          <a:bodyPr vertOverflow="overflow" vert="horz" wrap="square" rtlCol="0" anchor="t">
            <a:noAutofit/>
          </a:bodyPr>
          <a:lstStyle/>
          <a:p>
            <a:pPr algn="l"/>
            <a:r>
              <a:rPr lang="en-US" sz="1400" b="1" dirty="0">
                <a:solidFill>
                  <a:srgbClr val="00758D"/>
                </a:solidFill>
                <a:latin typeface="Open Sans"/>
                <a:ea typeface="Open Sans"/>
                <a:cs typeface="Open Sans"/>
              </a:rPr>
              <a:t>COMMUNITY COLLEGE EVENT PARTICIPANTS</a:t>
            </a:r>
          </a:p>
        </p:txBody>
      </p:sp>
      <p:sp>
        <p:nvSpPr>
          <p:cNvPr id="22" name="TextBox 21">
            <a:extLst>
              <a:ext uri="{FF2B5EF4-FFF2-40B4-BE49-F238E27FC236}">
                <a16:creationId xmlns:a16="http://schemas.microsoft.com/office/drawing/2014/main" id="{A288B15A-198E-4DEE-BE07-E3C4A3BEA49E}"/>
              </a:ext>
            </a:extLst>
          </p:cNvPr>
          <p:cNvSpPr txBox="1"/>
          <p:nvPr/>
        </p:nvSpPr>
        <p:spPr>
          <a:xfrm>
            <a:off x="533400" y="1250950"/>
            <a:ext cx="2032000" cy="812800"/>
          </a:xfrm>
          <a:prstGeom prst="rect">
            <a:avLst/>
          </a:prstGeom>
          <a:noFill/>
        </p:spPr>
        <p:txBody>
          <a:bodyPr vertOverflow="overflow" vert="horz" wrap="square" rtlCol="0" anchor="t">
            <a:noAutofit/>
          </a:bodyPr>
          <a:lstStyle/>
          <a:p>
            <a:pPr algn="l"/>
            <a:r>
              <a:rPr lang="en-US" sz="4000" b="1" dirty="0">
                <a:solidFill>
                  <a:srgbClr val="00758D"/>
                </a:solidFill>
                <a:latin typeface="Open Sans"/>
                <a:ea typeface="Open Sans"/>
                <a:cs typeface="Open Sans"/>
              </a:rPr>
              <a:t>1,676</a:t>
            </a:r>
            <a:endParaRPr lang="en-US" sz="4400" b="1" dirty="0">
              <a:solidFill>
                <a:srgbClr val="00758D"/>
              </a:solidFill>
              <a:latin typeface="Open Sans"/>
              <a:ea typeface="Open Sans"/>
              <a:cs typeface="Open Sans"/>
            </a:endParaRPr>
          </a:p>
        </p:txBody>
      </p:sp>
      <p:sp>
        <p:nvSpPr>
          <p:cNvPr id="23" name="TextBox 22">
            <a:extLst>
              <a:ext uri="{FF2B5EF4-FFF2-40B4-BE49-F238E27FC236}">
                <a16:creationId xmlns:a16="http://schemas.microsoft.com/office/drawing/2014/main" id="{2EE9DCD0-6D00-423F-9432-961EA94F1199}"/>
              </a:ext>
            </a:extLst>
          </p:cNvPr>
          <p:cNvSpPr txBox="1"/>
          <p:nvPr/>
        </p:nvSpPr>
        <p:spPr>
          <a:xfrm>
            <a:off x="2717800" y="1276350"/>
            <a:ext cx="5041900" cy="177800"/>
          </a:xfrm>
          <a:prstGeom prst="rect">
            <a:avLst/>
          </a:prstGeom>
          <a:noFill/>
        </p:spPr>
        <p:txBody>
          <a:bodyPr vertOverflow="overflow" vert="horz" wrap="square" rtlCol="0" anchor="t">
            <a:noAutofit/>
          </a:bodyPr>
          <a:lstStyle/>
          <a:p>
            <a:pPr algn="l"/>
            <a:r>
              <a:rPr lang="en-US" sz="1400" dirty="0">
                <a:solidFill>
                  <a:srgbClr val="1A1A1A"/>
                </a:solidFill>
                <a:latin typeface="Open Sans"/>
                <a:ea typeface="Open Sans"/>
                <a:cs typeface="Open Sans"/>
              </a:rPr>
              <a:t>Faculty Attendees</a:t>
            </a:r>
          </a:p>
        </p:txBody>
      </p:sp>
      <p:sp>
        <p:nvSpPr>
          <p:cNvPr id="24" name="TextBox 23">
            <a:extLst>
              <a:ext uri="{FF2B5EF4-FFF2-40B4-BE49-F238E27FC236}">
                <a16:creationId xmlns:a16="http://schemas.microsoft.com/office/drawing/2014/main" id="{85F4C8DD-58A8-4EBC-A3B4-5BC727C85066}"/>
              </a:ext>
            </a:extLst>
          </p:cNvPr>
          <p:cNvSpPr txBox="1"/>
          <p:nvPr/>
        </p:nvSpPr>
        <p:spPr>
          <a:xfrm>
            <a:off x="2717800" y="1479550"/>
            <a:ext cx="5041900" cy="254000"/>
          </a:xfrm>
          <a:prstGeom prst="rect">
            <a:avLst/>
          </a:prstGeom>
          <a:noFill/>
        </p:spPr>
        <p:txBody>
          <a:bodyPr vertOverflow="overflow" vert="horz" wrap="square" rtlCol="0" anchor="t">
            <a:noAutofit/>
          </a:bodyPr>
          <a:lstStyle/>
          <a:p>
            <a:pPr algn="l"/>
            <a:r>
              <a:rPr lang="en-US" sz="1700" b="1" dirty="0">
                <a:solidFill>
                  <a:srgbClr val="00758D"/>
                </a:solidFill>
                <a:latin typeface="Open Sans"/>
                <a:ea typeface="Open Sans"/>
                <a:cs typeface="Open Sans"/>
              </a:rPr>
              <a:t>92</a:t>
            </a:r>
          </a:p>
        </p:txBody>
      </p:sp>
      <p:sp>
        <p:nvSpPr>
          <p:cNvPr id="25" name="TextBox 24">
            <a:extLst>
              <a:ext uri="{FF2B5EF4-FFF2-40B4-BE49-F238E27FC236}">
                <a16:creationId xmlns:a16="http://schemas.microsoft.com/office/drawing/2014/main" id="{ADED4299-D13E-4566-9C2E-76F72463D01A}"/>
              </a:ext>
            </a:extLst>
          </p:cNvPr>
          <p:cNvSpPr txBox="1"/>
          <p:nvPr/>
        </p:nvSpPr>
        <p:spPr>
          <a:xfrm>
            <a:off x="2717800" y="1822450"/>
            <a:ext cx="5041900" cy="177800"/>
          </a:xfrm>
          <a:prstGeom prst="rect">
            <a:avLst/>
          </a:prstGeom>
          <a:noFill/>
        </p:spPr>
        <p:txBody>
          <a:bodyPr vertOverflow="overflow" vert="horz" wrap="square" rtlCol="0" anchor="t">
            <a:noAutofit/>
          </a:bodyPr>
          <a:lstStyle/>
          <a:p>
            <a:pPr algn="l"/>
            <a:r>
              <a:rPr lang="en-US" sz="1400" dirty="0">
                <a:solidFill>
                  <a:srgbClr val="1A1A1A"/>
                </a:solidFill>
                <a:latin typeface="Open Sans"/>
                <a:ea typeface="Open Sans"/>
                <a:cs typeface="Open Sans"/>
              </a:rPr>
              <a:t>Student Attendees</a:t>
            </a:r>
          </a:p>
        </p:txBody>
      </p:sp>
      <p:sp>
        <p:nvSpPr>
          <p:cNvPr id="26" name="TextBox 25">
            <a:extLst>
              <a:ext uri="{FF2B5EF4-FFF2-40B4-BE49-F238E27FC236}">
                <a16:creationId xmlns:a16="http://schemas.microsoft.com/office/drawing/2014/main" id="{4A7B8D9C-D275-4C5B-A417-F49736B16A22}"/>
              </a:ext>
            </a:extLst>
          </p:cNvPr>
          <p:cNvSpPr txBox="1"/>
          <p:nvPr/>
        </p:nvSpPr>
        <p:spPr>
          <a:xfrm>
            <a:off x="2717800" y="2025650"/>
            <a:ext cx="5041900" cy="254000"/>
          </a:xfrm>
          <a:prstGeom prst="rect">
            <a:avLst/>
          </a:prstGeom>
          <a:noFill/>
        </p:spPr>
        <p:txBody>
          <a:bodyPr vertOverflow="overflow" vert="horz" wrap="square" rtlCol="0" anchor="t">
            <a:noAutofit/>
          </a:bodyPr>
          <a:lstStyle/>
          <a:p>
            <a:pPr algn="l"/>
            <a:r>
              <a:rPr lang="en-US" sz="1700" b="1">
                <a:solidFill>
                  <a:srgbClr val="00758D"/>
                </a:solidFill>
                <a:latin typeface="Open Sans"/>
                <a:ea typeface="Open Sans"/>
                <a:cs typeface="Open Sans"/>
              </a:rPr>
              <a:t>1,584</a:t>
            </a:r>
          </a:p>
        </p:txBody>
      </p:sp>
      <p:sp>
        <p:nvSpPr>
          <p:cNvPr id="27" name="Rectangle 26">
            <a:extLst>
              <a:ext uri="{FF2B5EF4-FFF2-40B4-BE49-F238E27FC236}">
                <a16:creationId xmlns:a16="http://schemas.microsoft.com/office/drawing/2014/main" id="{9FD655C4-8D45-4222-856B-B380B08D8628}"/>
              </a:ext>
              <a:ext uri="{C183D7F6-B498-43B3-948B-1728B52AA6E4}">
                <adec:decorative xmlns:adec="http://schemas.microsoft.com/office/drawing/2017/decorative" val="1"/>
              </a:ext>
            </a:extLst>
          </p:cNvPr>
          <p:cNvSpPr/>
          <p:nvPr/>
        </p:nvSpPr>
        <p:spPr>
          <a:xfrm>
            <a:off x="304800" y="3213100"/>
            <a:ext cx="6832600" cy="2120900"/>
          </a:xfrm>
          <a:prstGeom prst="rect">
            <a:avLst/>
          </a:prstGeom>
          <a:solidFill>
            <a:srgbClr val="EBF7F7"/>
          </a:solidFill>
          <a:ln w="19050" cap="flat" cmpd="sng" algn="ctr">
            <a:solidFill>
              <a:srgbClr val="2B7A78"/>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8" name="Rectangle 27">
            <a:extLst>
              <a:ext uri="{FF2B5EF4-FFF2-40B4-BE49-F238E27FC236}">
                <a16:creationId xmlns:a16="http://schemas.microsoft.com/office/drawing/2014/main" id="{EB9426B2-1207-46EC-A0A1-D7D2314D93C4}"/>
              </a:ext>
              <a:ext uri="{C183D7F6-B498-43B3-948B-1728B52AA6E4}">
                <adec:decorative xmlns:adec="http://schemas.microsoft.com/office/drawing/2017/decorative" val="1"/>
              </a:ext>
            </a:extLst>
          </p:cNvPr>
          <p:cNvSpPr/>
          <p:nvPr/>
        </p:nvSpPr>
        <p:spPr>
          <a:xfrm>
            <a:off x="304800" y="3213100"/>
            <a:ext cx="88900" cy="2120900"/>
          </a:xfrm>
          <a:prstGeom prst="rect">
            <a:avLst/>
          </a:prstGeom>
          <a:solidFill>
            <a:srgbClr val="2B7A78"/>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9" name="TextBox 28">
            <a:extLst>
              <a:ext uri="{FF2B5EF4-FFF2-40B4-BE49-F238E27FC236}">
                <a16:creationId xmlns:a16="http://schemas.microsoft.com/office/drawing/2014/main" id="{11553EA1-1EA4-4D7A-87FE-0C0086948BF3}"/>
              </a:ext>
            </a:extLst>
          </p:cNvPr>
          <p:cNvSpPr txBox="1"/>
          <p:nvPr/>
        </p:nvSpPr>
        <p:spPr>
          <a:xfrm>
            <a:off x="533400" y="3314700"/>
            <a:ext cx="6464300" cy="228600"/>
          </a:xfrm>
          <a:prstGeom prst="rect">
            <a:avLst/>
          </a:prstGeom>
          <a:noFill/>
        </p:spPr>
        <p:txBody>
          <a:bodyPr vertOverflow="overflow" vert="horz" wrap="square" rtlCol="0" anchor="t">
            <a:noAutofit/>
          </a:bodyPr>
          <a:lstStyle/>
          <a:p>
            <a:pPr algn="l"/>
            <a:r>
              <a:rPr lang="en-US" sz="1400" b="1">
                <a:solidFill>
                  <a:srgbClr val="00758D"/>
                </a:solidFill>
                <a:latin typeface="Open Sans"/>
                <a:ea typeface="Open Sans"/>
                <a:cs typeface="Open Sans"/>
              </a:rPr>
              <a:t>K–12 EVENT PARTICIPANTS</a:t>
            </a:r>
          </a:p>
        </p:txBody>
      </p:sp>
      <p:sp>
        <p:nvSpPr>
          <p:cNvPr id="30" name="TextBox 29">
            <a:extLst>
              <a:ext uri="{FF2B5EF4-FFF2-40B4-BE49-F238E27FC236}">
                <a16:creationId xmlns:a16="http://schemas.microsoft.com/office/drawing/2014/main" id="{CEDFB6BE-E2DE-4F6C-8D39-B5E78DC52868}"/>
              </a:ext>
            </a:extLst>
          </p:cNvPr>
          <p:cNvSpPr txBox="1"/>
          <p:nvPr/>
        </p:nvSpPr>
        <p:spPr>
          <a:xfrm>
            <a:off x="533400" y="3600450"/>
            <a:ext cx="2032000" cy="812800"/>
          </a:xfrm>
          <a:prstGeom prst="rect">
            <a:avLst/>
          </a:prstGeom>
          <a:noFill/>
        </p:spPr>
        <p:txBody>
          <a:bodyPr vertOverflow="overflow" vert="horz" wrap="square" rtlCol="0" anchor="t">
            <a:noAutofit/>
          </a:bodyPr>
          <a:lstStyle/>
          <a:p>
            <a:pPr algn="l"/>
            <a:r>
              <a:rPr lang="en-US" sz="4000" b="1" dirty="0">
                <a:solidFill>
                  <a:srgbClr val="00758D"/>
                </a:solidFill>
                <a:latin typeface="Open Sans"/>
                <a:ea typeface="Open Sans"/>
                <a:cs typeface="Open Sans"/>
              </a:rPr>
              <a:t>71,012</a:t>
            </a:r>
            <a:endParaRPr lang="en-US" sz="4400" b="1" dirty="0">
              <a:solidFill>
                <a:srgbClr val="00758D"/>
              </a:solidFill>
              <a:latin typeface="Open Sans"/>
              <a:ea typeface="Open Sans"/>
              <a:cs typeface="Open Sans"/>
            </a:endParaRPr>
          </a:p>
        </p:txBody>
      </p:sp>
      <p:sp>
        <p:nvSpPr>
          <p:cNvPr id="31" name="TextBox 30">
            <a:extLst>
              <a:ext uri="{FF2B5EF4-FFF2-40B4-BE49-F238E27FC236}">
                <a16:creationId xmlns:a16="http://schemas.microsoft.com/office/drawing/2014/main" id="{355B4402-F977-46F7-82A2-3381C1C7FE70}"/>
              </a:ext>
            </a:extLst>
          </p:cNvPr>
          <p:cNvSpPr txBox="1"/>
          <p:nvPr/>
        </p:nvSpPr>
        <p:spPr>
          <a:xfrm>
            <a:off x="2717800" y="3625850"/>
            <a:ext cx="5041900" cy="177800"/>
          </a:xfrm>
          <a:prstGeom prst="rect">
            <a:avLst/>
          </a:prstGeom>
          <a:noFill/>
        </p:spPr>
        <p:txBody>
          <a:bodyPr vertOverflow="overflow" vert="horz" wrap="square" rtlCol="0" anchor="t">
            <a:noAutofit/>
          </a:bodyPr>
          <a:lstStyle/>
          <a:p>
            <a:pPr algn="l"/>
            <a:r>
              <a:rPr lang="en-US" sz="1400">
                <a:solidFill>
                  <a:srgbClr val="1A1A1A"/>
                </a:solidFill>
                <a:latin typeface="Open Sans"/>
                <a:ea typeface="Open Sans"/>
                <a:cs typeface="Open Sans"/>
              </a:rPr>
              <a:t>K–12 Teachers</a:t>
            </a:r>
          </a:p>
        </p:txBody>
      </p:sp>
      <p:sp>
        <p:nvSpPr>
          <p:cNvPr id="32" name="TextBox 31">
            <a:extLst>
              <a:ext uri="{FF2B5EF4-FFF2-40B4-BE49-F238E27FC236}">
                <a16:creationId xmlns:a16="http://schemas.microsoft.com/office/drawing/2014/main" id="{81934620-9D97-4E46-B90C-EAEFCCAE2030}"/>
              </a:ext>
            </a:extLst>
          </p:cNvPr>
          <p:cNvSpPr txBox="1"/>
          <p:nvPr/>
        </p:nvSpPr>
        <p:spPr>
          <a:xfrm>
            <a:off x="2717800" y="3829050"/>
            <a:ext cx="5041900" cy="254000"/>
          </a:xfrm>
          <a:prstGeom prst="rect">
            <a:avLst/>
          </a:prstGeom>
          <a:noFill/>
        </p:spPr>
        <p:txBody>
          <a:bodyPr vertOverflow="overflow" vert="horz" wrap="square" rtlCol="0" anchor="t">
            <a:noAutofit/>
          </a:bodyPr>
          <a:lstStyle/>
          <a:p>
            <a:pPr algn="l"/>
            <a:r>
              <a:rPr lang="en-US" sz="1700" b="1">
                <a:solidFill>
                  <a:srgbClr val="00758D"/>
                </a:solidFill>
                <a:latin typeface="Open Sans"/>
                <a:ea typeface="Open Sans"/>
                <a:cs typeface="Open Sans"/>
              </a:rPr>
              <a:t>3,247</a:t>
            </a:r>
          </a:p>
        </p:txBody>
      </p:sp>
      <p:sp>
        <p:nvSpPr>
          <p:cNvPr id="33" name="TextBox 32">
            <a:extLst>
              <a:ext uri="{FF2B5EF4-FFF2-40B4-BE49-F238E27FC236}">
                <a16:creationId xmlns:a16="http://schemas.microsoft.com/office/drawing/2014/main" id="{D4A803B6-1EC0-4BF9-8B52-EA5ECA43C6E9}"/>
              </a:ext>
            </a:extLst>
          </p:cNvPr>
          <p:cNvSpPr txBox="1"/>
          <p:nvPr/>
        </p:nvSpPr>
        <p:spPr>
          <a:xfrm>
            <a:off x="2717800" y="4171950"/>
            <a:ext cx="5041900" cy="177800"/>
          </a:xfrm>
          <a:prstGeom prst="rect">
            <a:avLst/>
          </a:prstGeom>
          <a:noFill/>
        </p:spPr>
        <p:txBody>
          <a:bodyPr vertOverflow="overflow" vert="horz" wrap="square" rtlCol="0" anchor="t">
            <a:noAutofit/>
          </a:bodyPr>
          <a:lstStyle/>
          <a:p>
            <a:pPr algn="l"/>
            <a:r>
              <a:rPr lang="en-US" sz="1400" dirty="0">
                <a:solidFill>
                  <a:srgbClr val="1A1A1A"/>
                </a:solidFill>
                <a:latin typeface="Open Sans"/>
                <a:ea typeface="Open Sans"/>
                <a:cs typeface="Open Sans"/>
              </a:rPr>
              <a:t>K–12 Students</a:t>
            </a:r>
          </a:p>
        </p:txBody>
      </p:sp>
      <p:sp>
        <p:nvSpPr>
          <p:cNvPr id="34" name="TextBox 33">
            <a:extLst>
              <a:ext uri="{FF2B5EF4-FFF2-40B4-BE49-F238E27FC236}">
                <a16:creationId xmlns:a16="http://schemas.microsoft.com/office/drawing/2014/main" id="{907266A9-CC4E-4554-BB66-40E7B066D735}"/>
              </a:ext>
            </a:extLst>
          </p:cNvPr>
          <p:cNvSpPr txBox="1"/>
          <p:nvPr/>
        </p:nvSpPr>
        <p:spPr>
          <a:xfrm>
            <a:off x="2717800" y="4375150"/>
            <a:ext cx="5041900" cy="254000"/>
          </a:xfrm>
          <a:prstGeom prst="rect">
            <a:avLst/>
          </a:prstGeom>
          <a:noFill/>
        </p:spPr>
        <p:txBody>
          <a:bodyPr vertOverflow="overflow" vert="horz" wrap="square" rtlCol="0" anchor="t">
            <a:noAutofit/>
          </a:bodyPr>
          <a:lstStyle/>
          <a:p>
            <a:pPr algn="l"/>
            <a:r>
              <a:rPr lang="en-US" sz="1700" b="1">
                <a:solidFill>
                  <a:srgbClr val="00758D"/>
                </a:solidFill>
                <a:latin typeface="Open Sans"/>
                <a:ea typeface="Open Sans"/>
                <a:cs typeface="Open Sans"/>
              </a:rPr>
              <a:t>67,765</a:t>
            </a:r>
          </a:p>
        </p:txBody>
      </p:sp>
      <p:sp>
        <p:nvSpPr>
          <p:cNvPr id="35" name="Rectangle 34">
            <a:extLst>
              <a:ext uri="{FF2B5EF4-FFF2-40B4-BE49-F238E27FC236}">
                <a16:creationId xmlns:a16="http://schemas.microsoft.com/office/drawing/2014/main" id="{3B5B7277-6CFD-4DE3-82C0-33A0A373BB7C}"/>
              </a:ext>
              <a:ext uri="{C183D7F6-B498-43B3-948B-1728B52AA6E4}">
                <adec:decorative xmlns:adec="http://schemas.microsoft.com/office/drawing/2017/decorative" val="1"/>
              </a:ext>
            </a:extLst>
          </p:cNvPr>
          <p:cNvSpPr/>
          <p:nvPr/>
        </p:nvSpPr>
        <p:spPr>
          <a:xfrm>
            <a:off x="7366000" y="863600"/>
            <a:ext cx="4521200" cy="4470400"/>
          </a:xfrm>
          <a:prstGeom prst="rect">
            <a:avLst/>
          </a:prstGeom>
          <a:solidFill>
            <a:srgbClr val="003F72"/>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6" name="TextBox 35">
            <a:extLst>
              <a:ext uri="{FF2B5EF4-FFF2-40B4-BE49-F238E27FC236}">
                <a16:creationId xmlns:a16="http://schemas.microsoft.com/office/drawing/2014/main" id="{B7995CBD-DA93-4554-9D78-6EEABDF06EE2}"/>
              </a:ext>
            </a:extLst>
          </p:cNvPr>
          <p:cNvSpPr txBox="1"/>
          <p:nvPr/>
        </p:nvSpPr>
        <p:spPr>
          <a:xfrm>
            <a:off x="7518400" y="1041400"/>
            <a:ext cx="4216400" cy="228600"/>
          </a:xfrm>
          <a:prstGeom prst="rect">
            <a:avLst/>
          </a:prstGeom>
          <a:noFill/>
        </p:spPr>
        <p:txBody>
          <a:bodyPr vertOverflow="overflow" vert="horz" wrap="square" rtlCol="0" anchor="t">
            <a:noAutofit/>
          </a:bodyPr>
          <a:lstStyle/>
          <a:p>
            <a:pPr algn="l"/>
            <a:r>
              <a:rPr lang="en-US" sz="1400" b="1">
                <a:solidFill>
                  <a:srgbClr val="D3B34E"/>
                </a:solidFill>
                <a:latin typeface="Open Sans"/>
                <a:ea typeface="Open Sans"/>
                <a:cs typeface="Open Sans"/>
              </a:rPr>
              <a:t>TOTAL PARTICIPANTS</a:t>
            </a:r>
          </a:p>
        </p:txBody>
      </p:sp>
      <p:sp>
        <p:nvSpPr>
          <p:cNvPr id="37" name="Rectangle 36">
            <a:extLst>
              <a:ext uri="{FF2B5EF4-FFF2-40B4-BE49-F238E27FC236}">
                <a16:creationId xmlns:a16="http://schemas.microsoft.com/office/drawing/2014/main" id="{6B968669-EAC2-4A24-8E88-72218F2DB82A}"/>
              </a:ext>
              <a:ext uri="{C183D7F6-B498-43B3-948B-1728B52AA6E4}">
                <adec:decorative xmlns:adec="http://schemas.microsoft.com/office/drawing/2017/decorative" val="1"/>
              </a:ext>
            </a:extLst>
          </p:cNvPr>
          <p:cNvSpPr/>
          <p:nvPr/>
        </p:nvSpPr>
        <p:spPr>
          <a:xfrm>
            <a:off x="7670800" y="1346200"/>
            <a:ext cx="3911600" cy="19050"/>
          </a:xfrm>
          <a:prstGeom prst="rect">
            <a:avLst/>
          </a:prstGeom>
          <a:solidFill>
            <a:srgbClr val="FFC000"/>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8" name="TextBox 37">
            <a:extLst>
              <a:ext uri="{FF2B5EF4-FFF2-40B4-BE49-F238E27FC236}">
                <a16:creationId xmlns:a16="http://schemas.microsoft.com/office/drawing/2014/main" id="{D39149B8-36BA-476A-82C3-3F2B541E6619}"/>
              </a:ext>
            </a:extLst>
          </p:cNvPr>
          <p:cNvSpPr txBox="1"/>
          <p:nvPr/>
        </p:nvSpPr>
        <p:spPr>
          <a:xfrm>
            <a:off x="7499350" y="1447800"/>
            <a:ext cx="4292600" cy="1143000"/>
          </a:xfrm>
          <a:prstGeom prst="rect">
            <a:avLst/>
          </a:prstGeom>
          <a:noFill/>
        </p:spPr>
        <p:txBody>
          <a:bodyPr vertOverflow="overflow" vert="horz" wrap="square" rtlCol="0" anchor="t">
            <a:noAutofit/>
          </a:bodyPr>
          <a:lstStyle/>
          <a:p>
            <a:pPr algn="l"/>
            <a:r>
              <a:rPr lang="en-US" sz="4400" b="1" dirty="0">
                <a:solidFill>
                  <a:srgbClr val="FFFFFF"/>
                </a:solidFill>
                <a:latin typeface="Open Sans"/>
                <a:ea typeface="Open Sans"/>
                <a:cs typeface="Open Sans"/>
              </a:rPr>
              <a:t>72,688</a:t>
            </a:r>
            <a:endParaRPr lang="en-US" sz="1400" b="1" dirty="0">
              <a:solidFill>
                <a:srgbClr val="FFFFFF"/>
              </a:solidFill>
              <a:latin typeface="Open Sans"/>
              <a:ea typeface="Open Sans"/>
              <a:cs typeface="Open Sans"/>
            </a:endParaRPr>
          </a:p>
        </p:txBody>
      </p:sp>
      <p:sp>
        <p:nvSpPr>
          <p:cNvPr id="39" name="TextBox 38">
            <a:extLst>
              <a:ext uri="{FF2B5EF4-FFF2-40B4-BE49-F238E27FC236}">
                <a16:creationId xmlns:a16="http://schemas.microsoft.com/office/drawing/2014/main" id="{0AEEB91C-47BF-4FB3-B0BD-6CC4036FD9B9}"/>
              </a:ext>
            </a:extLst>
          </p:cNvPr>
          <p:cNvSpPr txBox="1"/>
          <p:nvPr/>
        </p:nvSpPr>
        <p:spPr>
          <a:xfrm>
            <a:off x="7543800" y="2667000"/>
            <a:ext cx="4165600" cy="711200"/>
          </a:xfrm>
          <a:prstGeom prst="rect">
            <a:avLst/>
          </a:prstGeom>
          <a:noFill/>
        </p:spPr>
        <p:txBody>
          <a:bodyPr vertOverflow="overflow" vert="horz" wrap="square" rtlCol="0" anchor="t">
            <a:noAutofit/>
          </a:bodyPr>
          <a:lstStyle/>
          <a:p>
            <a:pPr algn="l"/>
            <a:r>
              <a:rPr lang="en-US" sz="1050" dirty="0">
                <a:solidFill>
                  <a:srgbClr val="C8DCF0"/>
                </a:solidFill>
                <a:latin typeface="Open Sans"/>
                <a:ea typeface="Open Sans"/>
                <a:cs typeface="Open Sans"/>
              </a:rPr>
              <a:t>All outreach participants impacted by ERC engineering education events</a:t>
            </a:r>
          </a:p>
        </p:txBody>
      </p:sp>
      <p:sp>
        <p:nvSpPr>
          <p:cNvPr id="40" name="Rectangle: Rounded Corners 39">
            <a:extLst>
              <a:ext uri="{FF2B5EF4-FFF2-40B4-BE49-F238E27FC236}">
                <a16:creationId xmlns:a16="http://schemas.microsoft.com/office/drawing/2014/main" id="{F403EE50-8B44-4573-BB8E-9B12FDF0A9DE}"/>
              </a:ext>
              <a:ext uri="{C183D7F6-B498-43B3-948B-1728B52AA6E4}">
                <adec:decorative xmlns:adec="http://schemas.microsoft.com/office/drawing/2017/decorative" val="1"/>
              </a:ext>
            </a:extLst>
          </p:cNvPr>
          <p:cNvSpPr/>
          <p:nvPr/>
        </p:nvSpPr>
        <p:spPr>
          <a:xfrm>
            <a:off x="7454900" y="3403600"/>
            <a:ext cx="2286000" cy="685800"/>
          </a:xfrm>
          <a:prstGeom prst="roundRect">
            <a:avLst/>
          </a:prstGeom>
          <a:solidFill>
            <a:srgbClr val="1A4A6E"/>
          </a:solidFill>
          <a:ln w="12700" cap="flat" cmpd="sng" algn="ctr">
            <a:solidFill>
              <a:srgbClr val="FFC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1" name="TextBox 40">
            <a:extLst>
              <a:ext uri="{FF2B5EF4-FFF2-40B4-BE49-F238E27FC236}">
                <a16:creationId xmlns:a16="http://schemas.microsoft.com/office/drawing/2014/main" id="{AC08B80B-114D-41C6-AE1C-0F4A4E77E0FA}"/>
              </a:ext>
            </a:extLst>
          </p:cNvPr>
          <p:cNvSpPr txBox="1"/>
          <p:nvPr/>
        </p:nvSpPr>
        <p:spPr>
          <a:xfrm>
            <a:off x="7454900" y="3454400"/>
            <a:ext cx="2286000" cy="177800"/>
          </a:xfrm>
          <a:prstGeom prst="rect">
            <a:avLst/>
          </a:prstGeom>
          <a:noFill/>
        </p:spPr>
        <p:txBody>
          <a:bodyPr vertOverflow="overflow" vert="horz" rtlCol="0" anchor="t">
            <a:noAutofit/>
          </a:bodyPr>
          <a:lstStyle/>
          <a:p>
            <a:pPr algn="l"/>
            <a:r>
              <a:rPr lang="en-US" sz="1400" dirty="0">
                <a:solidFill>
                  <a:srgbClr val="FFFFFF"/>
                </a:solidFill>
                <a:latin typeface="Open Sans"/>
                <a:ea typeface="Open Sans"/>
                <a:cs typeface="Open Sans"/>
              </a:rPr>
              <a:t>Community College</a:t>
            </a:r>
          </a:p>
        </p:txBody>
      </p:sp>
      <p:sp>
        <p:nvSpPr>
          <p:cNvPr id="42" name="TextBox 41">
            <a:extLst>
              <a:ext uri="{FF2B5EF4-FFF2-40B4-BE49-F238E27FC236}">
                <a16:creationId xmlns:a16="http://schemas.microsoft.com/office/drawing/2014/main" id="{6FA15380-B493-42E5-973D-0EEAF8468728}"/>
              </a:ext>
            </a:extLst>
          </p:cNvPr>
          <p:cNvSpPr txBox="1"/>
          <p:nvPr/>
        </p:nvSpPr>
        <p:spPr>
          <a:xfrm>
            <a:off x="7454900" y="3689350"/>
            <a:ext cx="2286000" cy="355600"/>
          </a:xfrm>
          <a:prstGeom prst="rect">
            <a:avLst/>
          </a:prstGeom>
          <a:noFill/>
        </p:spPr>
        <p:txBody>
          <a:bodyPr vertOverflow="overflow" vert="horz" wrap="square" rtlCol="0" anchor="t">
            <a:noAutofit/>
          </a:bodyPr>
          <a:lstStyle/>
          <a:p>
            <a:pPr algn="l"/>
            <a:r>
              <a:rPr lang="en-US" sz="1600" b="1" dirty="0">
                <a:solidFill>
                  <a:srgbClr val="FFFFFF"/>
                </a:solidFill>
                <a:latin typeface="Open Sans"/>
                <a:ea typeface="Open Sans"/>
                <a:cs typeface="Open Sans"/>
              </a:rPr>
              <a:t>1,676</a:t>
            </a:r>
          </a:p>
        </p:txBody>
      </p:sp>
      <p:sp>
        <p:nvSpPr>
          <p:cNvPr id="43" name="Rectangle: Rounded Corners 42">
            <a:extLst>
              <a:ext uri="{FF2B5EF4-FFF2-40B4-BE49-F238E27FC236}">
                <a16:creationId xmlns:a16="http://schemas.microsoft.com/office/drawing/2014/main" id="{1F48EB5B-6558-4D41-896B-1DFA90CABD8E}"/>
              </a:ext>
              <a:ext uri="{C183D7F6-B498-43B3-948B-1728B52AA6E4}">
                <adec:decorative xmlns:adec="http://schemas.microsoft.com/office/drawing/2017/decorative" val="1"/>
              </a:ext>
            </a:extLst>
          </p:cNvPr>
          <p:cNvSpPr/>
          <p:nvPr/>
        </p:nvSpPr>
        <p:spPr>
          <a:xfrm>
            <a:off x="9842500" y="3403600"/>
            <a:ext cx="1955800" cy="685800"/>
          </a:xfrm>
          <a:prstGeom prst="roundRect">
            <a:avLst/>
          </a:prstGeom>
          <a:solidFill>
            <a:srgbClr val="1A4A6E"/>
          </a:solidFill>
          <a:ln w="12700" cap="flat" cmpd="sng" algn="ctr">
            <a:solidFill>
              <a:srgbClr val="FFC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4" name="TextBox 43">
            <a:extLst>
              <a:ext uri="{FF2B5EF4-FFF2-40B4-BE49-F238E27FC236}">
                <a16:creationId xmlns:a16="http://schemas.microsoft.com/office/drawing/2014/main" id="{11C0C8F9-C571-4EAF-8592-4383EAF3A552}"/>
              </a:ext>
            </a:extLst>
          </p:cNvPr>
          <p:cNvSpPr txBox="1"/>
          <p:nvPr/>
        </p:nvSpPr>
        <p:spPr>
          <a:xfrm>
            <a:off x="9842500" y="3454400"/>
            <a:ext cx="1955800" cy="177800"/>
          </a:xfrm>
          <a:prstGeom prst="rect">
            <a:avLst/>
          </a:prstGeom>
          <a:noFill/>
        </p:spPr>
        <p:txBody>
          <a:bodyPr vertOverflow="overflow" vert="horz" wrap="square" rtlCol="0" anchor="t">
            <a:noAutofit/>
          </a:bodyPr>
          <a:lstStyle/>
          <a:p>
            <a:pPr algn="l"/>
            <a:r>
              <a:rPr lang="en-US" sz="1400" dirty="0">
                <a:solidFill>
                  <a:srgbClr val="FFFFFF"/>
                </a:solidFill>
                <a:latin typeface="Open Sans"/>
                <a:ea typeface="Open Sans"/>
                <a:cs typeface="Open Sans"/>
              </a:rPr>
              <a:t>K–12</a:t>
            </a:r>
          </a:p>
        </p:txBody>
      </p:sp>
      <p:sp>
        <p:nvSpPr>
          <p:cNvPr id="45" name="TextBox 44">
            <a:extLst>
              <a:ext uri="{FF2B5EF4-FFF2-40B4-BE49-F238E27FC236}">
                <a16:creationId xmlns:a16="http://schemas.microsoft.com/office/drawing/2014/main" id="{F90D0F5F-8BC5-4F4A-89E8-098506841D7C}"/>
              </a:ext>
            </a:extLst>
          </p:cNvPr>
          <p:cNvSpPr txBox="1"/>
          <p:nvPr/>
        </p:nvSpPr>
        <p:spPr>
          <a:xfrm>
            <a:off x="9842500" y="3689350"/>
            <a:ext cx="1955800" cy="355600"/>
          </a:xfrm>
          <a:prstGeom prst="rect">
            <a:avLst/>
          </a:prstGeom>
          <a:noFill/>
        </p:spPr>
        <p:txBody>
          <a:bodyPr vertOverflow="overflow" vert="horz" wrap="square" rtlCol="0" anchor="t">
            <a:noAutofit/>
          </a:bodyPr>
          <a:lstStyle/>
          <a:p>
            <a:pPr algn="l"/>
            <a:r>
              <a:rPr lang="en-US" sz="1600" b="1" dirty="0">
                <a:solidFill>
                  <a:srgbClr val="FFFFFF"/>
                </a:solidFill>
                <a:latin typeface="Open Sans"/>
                <a:ea typeface="Open Sans"/>
                <a:cs typeface="Open Sans"/>
              </a:rPr>
              <a:t>71,012</a:t>
            </a:r>
          </a:p>
        </p:txBody>
      </p:sp>
      <p:graphicFrame>
        <p:nvGraphicFramePr>
          <p:cNvPr id="16" name="Chart 0" descr="Bar chart showing Participants Impacted by ERC Engineering Education Outreach Events. ">
            <a:extLst>
              <a:ext uri="{FF2B5EF4-FFF2-40B4-BE49-F238E27FC236}">
                <a16:creationId xmlns:a16="http://schemas.microsoft.com/office/drawing/2014/main" id="{C995DF11-5487-36DB-34FB-101EDE1B0545}"/>
              </a:ext>
            </a:extLst>
          </p:cNvPr>
          <p:cNvGraphicFramePr/>
          <p:nvPr>
            <p:extLst>
              <p:ext uri="{D42A27DB-BD31-4B8C-83A1-F6EECF244321}">
                <p14:modId xmlns:p14="http://schemas.microsoft.com/office/powerpoint/2010/main" val="1261465009"/>
              </p:ext>
            </p:extLst>
          </p:nvPr>
        </p:nvGraphicFramePr>
        <p:xfrm>
          <a:off x="304800" y="5518150"/>
          <a:ext cx="11582400" cy="1263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8889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Women in ERCs, FY 2020–2025</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sz="2400"/>
          </a:p>
        </p:txBody>
      </p:sp>
      <p:graphicFrame>
        <p:nvGraphicFramePr>
          <p:cNvPr id="5" name="Chart 0" descr="Bar chart showing Percentage of Women Personnel in ERCs vs. Percentage of Women in Engineering Programs."/>
          <p:cNvGraphicFramePr/>
          <p:nvPr>
            <p:extLst>
              <p:ext uri="{D42A27DB-BD31-4B8C-83A1-F6EECF244321}">
                <p14:modId xmlns:p14="http://schemas.microsoft.com/office/powerpoint/2010/main" val="1135904467"/>
              </p:ext>
            </p:extLst>
          </p:nvPr>
        </p:nvGraphicFramePr>
        <p:xfrm>
          <a:off x="0" y="1121664"/>
          <a:ext cx="12070080" cy="440029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3"/>
          <p:cNvSpPr/>
          <p:nvPr/>
        </p:nvSpPr>
        <p:spPr>
          <a:xfrm>
            <a:off x="523240" y="5384800"/>
            <a:ext cx="1960880" cy="24384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0"/>
                <a:cs typeface="Open Sans" pitchFamily="34" charset="0"/>
              </a:rPr>
              <a:t>FACULTY</a:t>
            </a:r>
            <a:endParaRPr lang="en-US" sz="1000" dirty="0"/>
          </a:p>
        </p:txBody>
      </p:sp>
      <p:sp>
        <p:nvSpPr>
          <p:cNvPr id="7" name="Text 4"/>
          <p:cNvSpPr/>
          <p:nvPr/>
        </p:nvSpPr>
        <p:spPr>
          <a:xfrm>
            <a:off x="2875280" y="5384800"/>
            <a:ext cx="1960880" cy="24384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0"/>
                <a:cs typeface="Open Sans" pitchFamily="34" charset="0"/>
              </a:rPr>
              <a:t>POSTDOCTORAL [3]</a:t>
            </a:r>
            <a:endParaRPr lang="en-US" sz="1000" dirty="0"/>
          </a:p>
        </p:txBody>
      </p:sp>
      <p:sp>
        <p:nvSpPr>
          <p:cNvPr id="8" name="Text 5"/>
          <p:cNvSpPr/>
          <p:nvPr/>
        </p:nvSpPr>
        <p:spPr>
          <a:xfrm>
            <a:off x="5227320" y="5384800"/>
            <a:ext cx="1960880" cy="24384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0"/>
                <a:cs typeface="Open Sans" pitchFamily="34" charset="0"/>
              </a:rPr>
              <a:t>DOCTORATE</a:t>
            </a:r>
            <a:endParaRPr lang="en-US" sz="1000" dirty="0"/>
          </a:p>
        </p:txBody>
      </p:sp>
      <p:sp>
        <p:nvSpPr>
          <p:cNvPr id="9" name="Text 6"/>
          <p:cNvSpPr/>
          <p:nvPr/>
        </p:nvSpPr>
        <p:spPr>
          <a:xfrm>
            <a:off x="7579360" y="5384800"/>
            <a:ext cx="1935480" cy="24384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0"/>
                <a:cs typeface="Open Sans" pitchFamily="34" charset="0"/>
              </a:rPr>
              <a:t>MASTER'S</a:t>
            </a:r>
            <a:endParaRPr lang="en-US" sz="1000" dirty="0"/>
          </a:p>
        </p:txBody>
      </p:sp>
      <p:sp>
        <p:nvSpPr>
          <p:cNvPr id="10" name="Text 7"/>
          <p:cNvSpPr/>
          <p:nvPr/>
        </p:nvSpPr>
        <p:spPr>
          <a:xfrm>
            <a:off x="9906000" y="5384800"/>
            <a:ext cx="1935480" cy="24384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0"/>
                <a:cs typeface="Open Sans" pitchFamily="34" charset="0"/>
              </a:rPr>
              <a:t>UNDERGRADUATE [5]</a:t>
            </a:r>
            <a:endParaRPr lang="en-US" sz="1000" dirty="0"/>
          </a:p>
        </p:txBody>
      </p:sp>
      <p:sp>
        <p:nvSpPr>
          <p:cNvPr id="11" name="Shape 8">
            <a:extLst>
              <a:ext uri="{C183D7F6-B498-43B3-948B-1728B52AA6E4}">
                <adec:decorative xmlns:adec="http://schemas.microsoft.com/office/drawing/2017/decorative" val="1"/>
              </a:ext>
            </a:extLst>
          </p:cNvPr>
          <p:cNvSpPr/>
          <p:nvPr/>
        </p:nvSpPr>
        <p:spPr>
          <a:xfrm>
            <a:off x="2203450" y="5778500"/>
            <a:ext cx="152400" cy="97536"/>
          </a:xfrm>
          <a:prstGeom prst="rect">
            <a:avLst/>
          </a:prstGeom>
          <a:solidFill>
            <a:srgbClr val="7ECAD2"/>
          </a:solidFill>
          <a:ln w="12700">
            <a:solidFill>
              <a:srgbClr val="4AACB5"/>
            </a:solidFill>
            <a:prstDash val="solid"/>
          </a:ln>
        </p:spPr>
        <p:txBody>
          <a:bodyPr/>
          <a:lstStyle/>
          <a:p>
            <a:endParaRPr lang="en-US" sz="2400"/>
          </a:p>
        </p:txBody>
      </p:sp>
      <p:sp>
        <p:nvSpPr>
          <p:cNvPr id="12" name="Text 9"/>
          <p:cNvSpPr/>
          <p:nvPr/>
        </p:nvSpPr>
        <p:spPr>
          <a:xfrm>
            <a:off x="2432050" y="5702300"/>
            <a:ext cx="2438400" cy="243840"/>
          </a:xfrm>
          <a:prstGeom prst="rect">
            <a:avLst/>
          </a:prstGeom>
          <a:noFill/>
          <a:ln/>
        </p:spPr>
        <p:txBody>
          <a:bodyPr wrap="square" rtlCol="0" anchor="ctr"/>
          <a:lstStyle/>
          <a:p>
            <a:r>
              <a:rPr lang="en-US" sz="1067" dirty="0">
                <a:solidFill>
                  <a:srgbClr val="333333"/>
                </a:solidFill>
                <a:latin typeface="Open Sans" pitchFamily="34" charset="0"/>
                <a:ea typeface="Open Sans" pitchFamily="34" charset="0"/>
                <a:cs typeface="Open Sans" pitchFamily="34" charset="0"/>
              </a:rPr>
              <a:t>Percentage in ERCs</a:t>
            </a:r>
            <a:endParaRPr lang="en-US" sz="1067" dirty="0"/>
          </a:p>
        </p:txBody>
      </p:sp>
      <p:sp>
        <p:nvSpPr>
          <p:cNvPr id="13" name="Shape 10">
            <a:extLst>
              <a:ext uri="{C183D7F6-B498-43B3-948B-1728B52AA6E4}">
                <adec:decorative xmlns:adec="http://schemas.microsoft.com/office/drawing/2017/decorative" val="1"/>
              </a:ext>
            </a:extLst>
          </p:cNvPr>
          <p:cNvSpPr/>
          <p:nvPr/>
        </p:nvSpPr>
        <p:spPr>
          <a:xfrm>
            <a:off x="4972050" y="5756748"/>
            <a:ext cx="152400" cy="152400"/>
          </a:xfrm>
          <a:prstGeom prst="diamond">
            <a:avLst/>
          </a:prstGeom>
          <a:solidFill>
            <a:srgbClr val="E07830"/>
          </a:solidFill>
          <a:ln w="9525">
            <a:solidFill>
              <a:srgbClr val="FFFFFF"/>
            </a:solidFill>
          </a:ln>
        </p:spPr>
        <p:txBody>
          <a:bodyPr/>
          <a:lstStyle/>
          <a:p>
            <a:endParaRPr lang="en-US" sz="2400"/>
          </a:p>
        </p:txBody>
      </p:sp>
      <p:sp>
        <p:nvSpPr>
          <p:cNvPr id="14" name="Text 11"/>
          <p:cNvSpPr/>
          <p:nvPr/>
        </p:nvSpPr>
        <p:spPr>
          <a:xfrm>
            <a:off x="5200650" y="5702300"/>
            <a:ext cx="4572000" cy="243840"/>
          </a:xfrm>
          <a:prstGeom prst="rect">
            <a:avLst/>
          </a:prstGeom>
          <a:noFill/>
          <a:ln/>
        </p:spPr>
        <p:txBody>
          <a:bodyPr wrap="square" rtlCol="0" anchor="ctr"/>
          <a:lstStyle/>
          <a:p>
            <a:r>
              <a:rPr lang="en-US" sz="1067" dirty="0">
                <a:solidFill>
                  <a:srgbClr val="333333"/>
                </a:solidFill>
                <a:latin typeface="Open Sans" pitchFamily="34" charset="0"/>
                <a:ea typeface="Open Sans" pitchFamily="34" charset="0"/>
                <a:cs typeface="Open Sans" pitchFamily="34" charset="0"/>
              </a:rPr>
              <a:t>Percentage in engineering programs (ASEE national engineering data)</a:t>
            </a:r>
            <a:endParaRPr lang="en-US" sz="1067" dirty="0"/>
          </a:p>
        </p:txBody>
      </p:sp>
      <p:sp>
        <p:nvSpPr>
          <p:cNvPr id="15" name="Text 12"/>
          <p:cNvSpPr/>
          <p:nvPr/>
        </p:nvSpPr>
        <p:spPr>
          <a:xfrm>
            <a:off x="219456" y="6126480"/>
            <a:ext cx="11753088" cy="664464"/>
          </a:xfrm>
          <a:prstGeom prst="rect">
            <a:avLst/>
          </a:prstGeom>
          <a:noFill/>
          <a:ln/>
        </p:spPr>
        <p:txBody>
          <a:bodyPr wrap="square" rtlCol="0" anchor="t"/>
          <a:lstStyle/>
          <a:p>
            <a:r>
              <a:rPr lang="en-US" sz="850" dirty="0">
                <a:solidFill>
                  <a:srgbClr val="333333"/>
                </a:solidFill>
                <a:latin typeface="Open Sans" pitchFamily="34" charset="0"/>
                <a:ea typeface="Open Sans" pitchFamily="34" charset="0"/>
                <a:cs typeface="Open Sans" pitchFamily="34" charset="0"/>
              </a:rPr>
              <a:t>[1] Data from centers are not included for years in which the center entered demographic data by institution rather than per person.  [2] Both ERC data and National statistics are for U.S. citizens and permanent residents only.      [3] ASEE data not collected postdoctoral for 2020–2025.  [4] The percentages of women are calculated out of the total number of U.S. citizens and permanent residents, including personnel who did not report sex.  [5] Undergraduates include REU students.  [6] Percentages of personnel who did not report sex: 2020: 9.94%, 2021: 10.36%, 2022: 10.62%, 2023: 11.80%, 2024: 11.68%, 2025: 33.45%.</a:t>
            </a:r>
            <a:endParaRPr lang="en-US" sz="850" dirty="0"/>
          </a:p>
        </p:txBody>
      </p:sp>
      <p:sp>
        <p:nvSpPr>
          <p:cNvPr id="4" name="Text 2"/>
          <p:cNvSpPr/>
          <p:nvPr/>
        </p:nvSpPr>
        <p:spPr>
          <a:xfrm>
            <a:off x="3412618" y="1076960"/>
            <a:ext cx="5336284" cy="543560"/>
          </a:xfrm>
          <a:prstGeom prst="rect">
            <a:avLst/>
          </a:prstGeom>
          <a:solidFill>
            <a:schemeClr val="bg1"/>
          </a:solidFill>
          <a:ln/>
        </p:spPr>
        <p:txBody>
          <a:bodyPr wrap="square" rtlCol="0" anchor="ctr"/>
          <a:lstStyle/>
          <a:p>
            <a:pPr algn="ctr"/>
            <a:r>
              <a:rPr lang="en-US" sz="1400" b="1" dirty="0">
                <a:solidFill>
                  <a:srgbClr val="1A1A1A"/>
                </a:solidFill>
                <a:latin typeface="Open Sans" pitchFamily="34" charset="0"/>
                <a:ea typeface="Open Sans" pitchFamily="34" charset="0"/>
                <a:cs typeface="Open Sans" pitchFamily="34" charset="0"/>
              </a:rPr>
              <a:t>Percentage of Women Personnel in ERCs vs. Percentage of Women in Engineering Programs Generally [1], [2], [4], [6]</a:t>
            </a:r>
            <a:endParaRPr lang="en-US" sz="1400" dirty="0"/>
          </a:p>
        </p:txBody>
      </p:sp>
    </p:spTree>
    <p:extLst>
      <p:ext uri="{BB962C8B-B14F-4D97-AF65-F5344CB8AC3E}">
        <p14:creationId xmlns:p14="http://schemas.microsoft.com/office/powerpoint/2010/main" val="322015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Hispanics and Latinos in ERCs, FY 2020–2025</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sz="2400"/>
          </a:p>
        </p:txBody>
      </p:sp>
      <p:graphicFrame>
        <p:nvGraphicFramePr>
          <p:cNvPr id="5" name="Chart 0" descr="Bar chart showing Percentage of Hispanic and Latino Personnel in ERCs vs. Percentage of Hispanics and Latinos in Engineering Programs "/>
          <p:cNvGraphicFramePr/>
          <p:nvPr>
            <p:extLst>
              <p:ext uri="{D42A27DB-BD31-4B8C-83A1-F6EECF244321}">
                <p14:modId xmlns:p14="http://schemas.microsoft.com/office/powerpoint/2010/main" val="2572112801"/>
              </p:ext>
            </p:extLst>
          </p:nvPr>
        </p:nvGraphicFramePr>
        <p:xfrm>
          <a:off x="0" y="1117600"/>
          <a:ext cx="12065000" cy="4394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3"/>
          <p:cNvSpPr/>
          <p:nvPr/>
        </p:nvSpPr>
        <p:spPr>
          <a:xfrm>
            <a:off x="520700" y="5384800"/>
            <a:ext cx="1955800" cy="24130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122"/>
                <a:cs typeface="Open Sans" pitchFamily="34" charset="-120"/>
              </a:rPr>
              <a:t>FACULTY</a:t>
            </a:r>
            <a:endParaRPr lang="en-US" sz="1000" dirty="0"/>
          </a:p>
        </p:txBody>
      </p:sp>
      <p:sp>
        <p:nvSpPr>
          <p:cNvPr id="7" name="Text 4"/>
          <p:cNvSpPr/>
          <p:nvPr/>
        </p:nvSpPr>
        <p:spPr>
          <a:xfrm>
            <a:off x="2870200" y="5384800"/>
            <a:ext cx="1955800" cy="24130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122"/>
                <a:cs typeface="Open Sans" pitchFamily="34" charset="-120"/>
              </a:rPr>
              <a:t>POSTDOCTORAL [3]</a:t>
            </a:r>
            <a:endParaRPr lang="en-US" sz="1000" dirty="0"/>
          </a:p>
        </p:txBody>
      </p:sp>
      <p:sp>
        <p:nvSpPr>
          <p:cNvPr id="8" name="Text 5"/>
          <p:cNvSpPr/>
          <p:nvPr/>
        </p:nvSpPr>
        <p:spPr>
          <a:xfrm>
            <a:off x="5232400" y="5384800"/>
            <a:ext cx="1955800" cy="24130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122"/>
                <a:cs typeface="Open Sans" pitchFamily="34" charset="-120"/>
              </a:rPr>
              <a:t>DOCTORATE</a:t>
            </a:r>
            <a:endParaRPr lang="en-US" sz="1000" dirty="0"/>
          </a:p>
        </p:txBody>
      </p:sp>
      <p:sp>
        <p:nvSpPr>
          <p:cNvPr id="9" name="Text 6"/>
          <p:cNvSpPr/>
          <p:nvPr/>
        </p:nvSpPr>
        <p:spPr>
          <a:xfrm>
            <a:off x="7581900" y="5384800"/>
            <a:ext cx="1930400" cy="24130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122"/>
                <a:cs typeface="Open Sans" pitchFamily="34" charset="-120"/>
              </a:rPr>
              <a:t>MASTER'S</a:t>
            </a:r>
            <a:endParaRPr lang="en-US" sz="1000" dirty="0"/>
          </a:p>
        </p:txBody>
      </p:sp>
      <p:sp>
        <p:nvSpPr>
          <p:cNvPr id="10" name="Text 7"/>
          <p:cNvSpPr/>
          <p:nvPr/>
        </p:nvSpPr>
        <p:spPr>
          <a:xfrm>
            <a:off x="9906000" y="5384800"/>
            <a:ext cx="1930400" cy="24130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122"/>
                <a:cs typeface="Open Sans" pitchFamily="34" charset="-120"/>
              </a:rPr>
              <a:t>UNDERGRADUATE [5]</a:t>
            </a:r>
            <a:endParaRPr lang="en-US" sz="1000" dirty="0"/>
          </a:p>
        </p:txBody>
      </p:sp>
      <p:sp>
        <p:nvSpPr>
          <p:cNvPr id="11" name="Shape 8">
            <a:extLst>
              <a:ext uri="{C183D7F6-B498-43B3-948B-1728B52AA6E4}">
                <adec:decorative xmlns:adec="http://schemas.microsoft.com/office/drawing/2017/decorative" val="1"/>
              </a:ext>
            </a:extLst>
          </p:cNvPr>
          <p:cNvSpPr/>
          <p:nvPr/>
        </p:nvSpPr>
        <p:spPr>
          <a:xfrm>
            <a:off x="2209800" y="5778500"/>
            <a:ext cx="152400" cy="101600"/>
          </a:xfrm>
          <a:prstGeom prst="rect">
            <a:avLst/>
          </a:prstGeom>
          <a:solidFill>
            <a:srgbClr val="A3C5E9"/>
          </a:solidFill>
          <a:ln w="12700">
            <a:solidFill>
              <a:srgbClr val="5D98D4"/>
            </a:solidFill>
            <a:prstDash val="solid"/>
          </a:ln>
        </p:spPr>
        <p:txBody>
          <a:bodyPr/>
          <a:lstStyle/>
          <a:p>
            <a:endParaRPr lang="en-US" sz="2400"/>
          </a:p>
        </p:txBody>
      </p:sp>
      <p:sp>
        <p:nvSpPr>
          <p:cNvPr id="12" name="Text 9"/>
          <p:cNvSpPr/>
          <p:nvPr/>
        </p:nvSpPr>
        <p:spPr>
          <a:xfrm>
            <a:off x="2438400" y="5702300"/>
            <a:ext cx="2438400" cy="241300"/>
          </a:xfrm>
          <a:prstGeom prst="rect">
            <a:avLst/>
          </a:prstGeom>
          <a:noFill/>
          <a:ln/>
        </p:spPr>
        <p:txBody>
          <a:bodyPr wrap="square" rtlCol="0" anchor="ctr"/>
          <a:lstStyle/>
          <a:p>
            <a:r>
              <a:rPr lang="en-US" sz="1067" dirty="0">
                <a:solidFill>
                  <a:srgbClr val="333333"/>
                </a:solidFill>
                <a:latin typeface="Open Sans" pitchFamily="34" charset="0"/>
                <a:ea typeface="Open Sans" pitchFamily="34" charset="-122"/>
                <a:cs typeface="Open Sans" pitchFamily="34" charset="-120"/>
              </a:rPr>
              <a:t>Percentage in ERCs</a:t>
            </a:r>
            <a:endParaRPr lang="en-US" sz="1067" dirty="0"/>
          </a:p>
        </p:txBody>
      </p:sp>
      <p:sp>
        <p:nvSpPr>
          <p:cNvPr id="13" name="Shape 10">
            <a:extLst>
              <a:ext uri="{C183D7F6-B498-43B3-948B-1728B52AA6E4}">
                <adec:decorative xmlns:adec="http://schemas.microsoft.com/office/drawing/2017/decorative" val="1"/>
              </a:ext>
            </a:extLst>
          </p:cNvPr>
          <p:cNvSpPr/>
          <p:nvPr/>
        </p:nvSpPr>
        <p:spPr>
          <a:xfrm>
            <a:off x="4978400" y="5753100"/>
            <a:ext cx="152400" cy="152400"/>
          </a:xfrm>
          <a:prstGeom prst="diamond">
            <a:avLst/>
          </a:prstGeom>
          <a:solidFill>
            <a:srgbClr val="E07830"/>
          </a:solidFill>
          <a:ln w="12700">
            <a:solidFill>
              <a:srgbClr val="FFFFFF"/>
            </a:solidFill>
          </a:ln>
        </p:spPr>
        <p:txBody>
          <a:bodyPr/>
          <a:lstStyle/>
          <a:p>
            <a:endParaRPr lang="en-US" sz="2400"/>
          </a:p>
        </p:txBody>
      </p:sp>
      <p:sp>
        <p:nvSpPr>
          <p:cNvPr id="14" name="Text 11"/>
          <p:cNvSpPr/>
          <p:nvPr/>
        </p:nvSpPr>
        <p:spPr>
          <a:xfrm>
            <a:off x="5207000" y="5702300"/>
            <a:ext cx="4572000" cy="241300"/>
          </a:xfrm>
          <a:prstGeom prst="rect">
            <a:avLst/>
          </a:prstGeom>
          <a:noFill/>
          <a:ln/>
        </p:spPr>
        <p:txBody>
          <a:bodyPr wrap="square" rtlCol="0" anchor="ctr"/>
          <a:lstStyle/>
          <a:p>
            <a:r>
              <a:rPr lang="en-US" sz="1067" dirty="0">
                <a:solidFill>
                  <a:srgbClr val="333333"/>
                </a:solidFill>
                <a:latin typeface="Open Sans" pitchFamily="34" charset="0"/>
                <a:ea typeface="Open Sans" pitchFamily="34" charset="-122"/>
                <a:cs typeface="Open Sans" pitchFamily="34" charset="-120"/>
              </a:rPr>
              <a:t>Percentage in engineering programs (ASEE national engineering data)</a:t>
            </a:r>
            <a:endParaRPr lang="en-US" sz="1067" dirty="0"/>
          </a:p>
        </p:txBody>
      </p:sp>
      <p:sp>
        <p:nvSpPr>
          <p:cNvPr id="4" name="Text 2"/>
          <p:cNvSpPr/>
          <p:nvPr/>
        </p:nvSpPr>
        <p:spPr>
          <a:xfrm>
            <a:off x="2780539" y="1071880"/>
            <a:ext cx="6503921" cy="543560"/>
          </a:xfrm>
          <a:prstGeom prst="rect">
            <a:avLst/>
          </a:prstGeom>
          <a:solidFill>
            <a:schemeClr val="bg1"/>
          </a:solidFill>
          <a:ln/>
        </p:spPr>
        <p:txBody>
          <a:bodyPr wrap="square" rtlCol="0" anchor="ctr"/>
          <a:lstStyle/>
          <a:p>
            <a:pPr algn="ctr"/>
            <a:r>
              <a:rPr lang="en-US" sz="1400" b="1" dirty="0">
                <a:solidFill>
                  <a:srgbClr val="1A1A1A"/>
                </a:solidFill>
                <a:latin typeface="Open Sans" pitchFamily="34" charset="0"/>
                <a:ea typeface="Open Sans" pitchFamily="34" charset="-122"/>
                <a:cs typeface="Open Sans" pitchFamily="34" charset="-120"/>
              </a:rPr>
              <a:t>Percentage of Hispanic and Latino Personnel in ERCs vs. Percentage of Hispanics and Latinos in Engineering Programs Generally [1], [2], [4], [6]</a:t>
            </a:r>
            <a:endParaRPr lang="en-US" sz="1400" dirty="0"/>
          </a:p>
        </p:txBody>
      </p:sp>
      <p:sp>
        <p:nvSpPr>
          <p:cNvPr id="17" name="Text 12">
            <a:extLst>
              <a:ext uri="{FF2B5EF4-FFF2-40B4-BE49-F238E27FC236}">
                <a16:creationId xmlns:a16="http://schemas.microsoft.com/office/drawing/2014/main" id="{F41ED4A0-29C9-9B1F-67CA-0F12BBA2C8A6}"/>
              </a:ext>
            </a:extLst>
          </p:cNvPr>
          <p:cNvSpPr/>
          <p:nvPr/>
        </p:nvSpPr>
        <p:spPr>
          <a:xfrm>
            <a:off x="219456" y="6126480"/>
            <a:ext cx="11753088" cy="664464"/>
          </a:xfrm>
          <a:prstGeom prst="rect">
            <a:avLst/>
          </a:prstGeom>
          <a:noFill/>
          <a:ln/>
        </p:spPr>
        <p:txBody>
          <a:bodyPr wrap="square" rtlCol="0" anchor="t"/>
          <a:lstStyle/>
          <a:p>
            <a:r>
              <a:rPr lang="en-US" sz="850" dirty="0">
                <a:solidFill>
                  <a:srgbClr val="333333"/>
                </a:solidFill>
                <a:latin typeface="Open Sans" pitchFamily="34" charset="0"/>
                <a:ea typeface="Open Sans" pitchFamily="34" charset="0"/>
                <a:cs typeface="Open Sans" pitchFamily="34" charset="0"/>
              </a:rPr>
              <a:t>[1] Data from centers are not included for years in which the center entered demographic data by institution rather than per person.  [2] Both ERC data and National statistics are for U.S. citizens and permanent residents only.      [3] ASEE data not collected postdoctoral for 2020–2025. [4] </a:t>
            </a:r>
            <a:r>
              <a:rPr lang="en-US" sz="850" dirty="0">
                <a:solidFill>
                  <a:srgbClr val="333333"/>
                </a:solidFill>
                <a:latin typeface="Open Sans" pitchFamily="34" charset="0"/>
                <a:ea typeface="Open Sans" pitchFamily="34" charset="-122"/>
                <a:cs typeface="Open Sans" pitchFamily="34" charset="-120"/>
              </a:rPr>
              <a:t>The percentages of Hispanics and Latinos are calculated out of the total number of U.S. citizens and permanent residents, including personnel who did not report ethnicity. </a:t>
            </a:r>
            <a:r>
              <a:rPr lang="en-US" sz="850" dirty="0">
                <a:solidFill>
                  <a:srgbClr val="333333"/>
                </a:solidFill>
                <a:latin typeface="Open Sans" pitchFamily="34" charset="0"/>
                <a:ea typeface="Open Sans" pitchFamily="34" charset="0"/>
                <a:cs typeface="Open Sans" pitchFamily="34" charset="0"/>
              </a:rPr>
              <a:t> [5] Undergraduates include REU students. </a:t>
            </a:r>
            <a:r>
              <a:rPr lang="en-US" sz="850" dirty="0">
                <a:solidFill>
                  <a:srgbClr val="333333"/>
                </a:solidFill>
                <a:latin typeface="Open Sans" pitchFamily="34" charset="0"/>
                <a:ea typeface="Open Sans" pitchFamily="34" charset="-122"/>
                <a:cs typeface="Open Sans" pitchFamily="34" charset="-120"/>
              </a:rPr>
              <a:t> </a:t>
            </a:r>
            <a:r>
              <a:rPr lang="en-US" sz="850" dirty="0">
                <a:solidFill>
                  <a:srgbClr val="333333"/>
                </a:solidFill>
                <a:latin typeface="Open Sans" pitchFamily="34" charset="0"/>
                <a:ea typeface="Open Sans" pitchFamily="34" charset="0"/>
                <a:cs typeface="Open Sans" pitchFamily="34" charset="0"/>
              </a:rPr>
              <a:t>[6] </a:t>
            </a:r>
            <a:r>
              <a:rPr lang="en-US" sz="850" dirty="0">
                <a:solidFill>
                  <a:srgbClr val="333333"/>
                </a:solidFill>
                <a:latin typeface="Open Sans" pitchFamily="34" charset="0"/>
                <a:ea typeface="Open Sans" pitchFamily="34" charset="-122"/>
                <a:cs typeface="Open Sans" pitchFamily="34" charset="-120"/>
              </a:rPr>
              <a:t>Percentages of personnel who did not report ethnicity: 2020: 15.11%, 2021: 14.17%, 2022: 16.18%, 2023: 16.74%, 2024: 16.85%, 2025: 43.03%.</a:t>
            </a:r>
            <a:endParaRPr lang="en-US" sz="850" dirty="0"/>
          </a:p>
          <a:p>
            <a:endParaRPr lang="en-US" sz="850" dirty="0"/>
          </a:p>
        </p:txBody>
      </p:sp>
    </p:spTree>
    <p:extLst>
      <p:ext uri="{BB962C8B-B14F-4D97-AF65-F5344CB8AC3E}">
        <p14:creationId xmlns:p14="http://schemas.microsoft.com/office/powerpoint/2010/main" val="3334396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Calibri" pitchFamily="34" charset="-120"/>
              </a:rPr>
              <a:t>Underrepresented Racial Minorities in ERCs, FY 2020–2025</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sz="2400"/>
          </a:p>
        </p:txBody>
      </p:sp>
      <p:graphicFrame>
        <p:nvGraphicFramePr>
          <p:cNvPr id="5" name="Chart 0" descr="Bar chart showing Percentage of Underrepresented Racial Minority Personnel in ERCs vs. Percentage of Underrepresented Racial Minorities in Engineering Programs "/>
          <p:cNvGraphicFramePr/>
          <p:nvPr>
            <p:extLst>
              <p:ext uri="{D42A27DB-BD31-4B8C-83A1-F6EECF244321}">
                <p14:modId xmlns:p14="http://schemas.microsoft.com/office/powerpoint/2010/main" val="1904828431"/>
              </p:ext>
            </p:extLst>
          </p:nvPr>
        </p:nvGraphicFramePr>
        <p:xfrm>
          <a:off x="0" y="1117600"/>
          <a:ext cx="12065000" cy="4390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3"/>
          <p:cNvSpPr/>
          <p:nvPr/>
        </p:nvSpPr>
        <p:spPr>
          <a:xfrm>
            <a:off x="520700" y="5384800"/>
            <a:ext cx="1955800" cy="24130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122"/>
                <a:cs typeface="Calibri" pitchFamily="34" charset="-120"/>
              </a:rPr>
              <a:t>FACULTY</a:t>
            </a:r>
            <a:endParaRPr lang="en-US" sz="1000" dirty="0"/>
          </a:p>
        </p:txBody>
      </p:sp>
      <p:sp>
        <p:nvSpPr>
          <p:cNvPr id="7" name="Text 4"/>
          <p:cNvSpPr/>
          <p:nvPr/>
        </p:nvSpPr>
        <p:spPr>
          <a:xfrm>
            <a:off x="2870200" y="5384800"/>
            <a:ext cx="1955800" cy="24130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122"/>
                <a:cs typeface="Calibri" pitchFamily="34" charset="-120"/>
              </a:rPr>
              <a:t>POSTDOCTORAL [3]</a:t>
            </a:r>
            <a:endParaRPr lang="en-US" sz="1000" dirty="0"/>
          </a:p>
        </p:txBody>
      </p:sp>
      <p:sp>
        <p:nvSpPr>
          <p:cNvPr id="8" name="Text 5"/>
          <p:cNvSpPr/>
          <p:nvPr/>
        </p:nvSpPr>
        <p:spPr>
          <a:xfrm>
            <a:off x="5232400" y="5384800"/>
            <a:ext cx="1955800" cy="24130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122"/>
                <a:cs typeface="Calibri" pitchFamily="34" charset="-120"/>
              </a:rPr>
              <a:t>DOCTORATE</a:t>
            </a:r>
            <a:endParaRPr lang="en-US" sz="1000" dirty="0"/>
          </a:p>
        </p:txBody>
      </p:sp>
      <p:sp>
        <p:nvSpPr>
          <p:cNvPr id="9" name="Text 6"/>
          <p:cNvSpPr/>
          <p:nvPr/>
        </p:nvSpPr>
        <p:spPr>
          <a:xfrm>
            <a:off x="7581900" y="5384800"/>
            <a:ext cx="1930400" cy="24130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122"/>
                <a:cs typeface="Calibri" pitchFamily="34" charset="-120"/>
              </a:rPr>
              <a:t>MASTER'S</a:t>
            </a:r>
            <a:endParaRPr lang="en-US" sz="1000" dirty="0"/>
          </a:p>
        </p:txBody>
      </p:sp>
      <p:sp>
        <p:nvSpPr>
          <p:cNvPr id="10" name="Text 7"/>
          <p:cNvSpPr/>
          <p:nvPr/>
        </p:nvSpPr>
        <p:spPr>
          <a:xfrm>
            <a:off x="9906000" y="5384800"/>
            <a:ext cx="1930400" cy="24130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122"/>
                <a:cs typeface="Calibri" pitchFamily="34" charset="-120"/>
              </a:rPr>
              <a:t>UNDERGRADUATE [5]</a:t>
            </a:r>
            <a:endParaRPr lang="en-US" sz="1000" dirty="0"/>
          </a:p>
        </p:txBody>
      </p:sp>
      <p:sp>
        <p:nvSpPr>
          <p:cNvPr id="11" name="Shape 8">
            <a:extLst>
              <a:ext uri="{C183D7F6-B498-43B3-948B-1728B52AA6E4}">
                <adec:decorative xmlns:adec="http://schemas.microsoft.com/office/drawing/2017/decorative" val="1"/>
              </a:ext>
            </a:extLst>
          </p:cNvPr>
          <p:cNvSpPr/>
          <p:nvPr/>
        </p:nvSpPr>
        <p:spPr>
          <a:xfrm>
            <a:off x="2209800" y="5778500"/>
            <a:ext cx="152400" cy="101600"/>
          </a:xfrm>
          <a:prstGeom prst="rect">
            <a:avLst/>
          </a:prstGeom>
          <a:solidFill>
            <a:srgbClr val="CDB0EC"/>
          </a:solidFill>
          <a:ln w="12700">
            <a:solidFill>
              <a:srgbClr val="AF80DF"/>
            </a:solidFill>
            <a:prstDash val="solid"/>
          </a:ln>
        </p:spPr>
        <p:txBody>
          <a:bodyPr/>
          <a:lstStyle/>
          <a:p>
            <a:endParaRPr lang="en-US" sz="2400"/>
          </a:p>
        </p:txBody>
      </p:sp>
      <p:sp>
        <p:nvSpPr>
          <p:cNvPr id="12" name="Text 9"/>
          <p:cNvSpPr/>
          <p:nvPr/>
        </p:nvSpPr>
        <p:spPr>
          <a:xfrm>
            <a:off x="2438400" y="5702300"/>
            <a:ext cx="2438400" cy="241300"/>
          </a:xfrm>
          <a:prstGeom prst="rect">
            <a:avLst/>
          </a:prstGeom>
          <a:noFill/>
          <a:ln/>
        </p:spPr>
        <p:txBody>
          <a:bodyPr wrap="square" rtlCol="0" anchor="ctr"/>
          <a:lstStyle/>
          <a:p>
            <a:r>
              <a:rPr lang="en-US" sz="1067" dirty="0">
                <a:solidFill>
                  <a:srgbClr val="333333"/>
                </a:solidFill>
                <a:latin typeface="Open Sans" pitchFamily="34" charset="0"/>
                <a:ea typeface="Open Sans" pitchFamily="34" charset="-122"/>
                <a:cs typeface="Calibri" pitchFamily="34" charset="-120"/>
              </a:rPr>
              <a:t>Percentage in ERCs</a:t>
            </a:r>
            <a:endParaRPr lang="en-US" sz="1067" dirty="0"/>
          </a:p>
        </p:txBody>
      </p:sp>
      <p:sp>
        <p:nvSpPr>
          <p:cNvPr id="13" name="Shape 10">
            <a:extLst>
              <a:ext uri="{C183D7F6-B498-43B3-948B-1728B52AA6E4}">
                <adec:decorative xmlns:adec="http://schemas.microsoft.com/office/drawing/2017/decorative" val="1"/>
              </a:ext>
            </a:extLst>
          </p:cNvPr>
          <p:cNvSpPr/>
          <p:nvPr/>
        </p:nvSpPr>
        <p:spPr>
          <a:xfrm>
            <a:off x="4978400" y="5753100"/>
            <a:ext cx="152400" cy="152400"/>
          </a:xfrm>
          <a:prstGeom prst="diamond">
            <a:avLst/>
          </a:prstGeom>
          <a:solidFill>
            <a:srgbClr val="E07830"/>
          </a:solidFill>
          <a:ln w="12700">
            <a:solidFill>
              <a:srgbClr val="FFFFFF"/>
            </a:solidFill>
          </a:ln>
        </p:spPr>
        <p:txBody>
          <a:bodyPr/>
          <a:lstStyle/>
          <a:p>
            <a:endParaRPr lang="en-US" sz="2400"/>
          </a:p>
        </p:txBody>
      </p:sp>
      <p:sp>
        <p:nvSpPr>
          <p:cNvPr id="14" name="Text 11"/>
          <p:cNvSpPr/>
          <p:nvPr/>
        </p:nvSpPr>
        <p:spPr>
          <a:xfrm>
            <a:off x="5207000" y="5702300"/>
            <a:ext cx="4572000" cy="241300"/>
          </a:xfrm>
          <a:prstGeom prst="rect">
            <a:avLst/>
          </a:prstGeom>
          <a:noFill/>
          <a:ln/>
        </p:spPr>
        <p:txBody>
          <a:bodyPr wrap="square" rtlCol="0" anchor="ctr"/>
          <a:lstStyle/>
          <a:p>
            <a:r>
              <a:rPr lang="en-US" sz="1067" dirty="0">
                <a:solidFill>
                  <a:srgbClr val="333333"/>
                </a:solidFill>
                <a:latin typeface="Open Sans" pitchFamily="34" charset="0"/>
                <a:ea typeface="Open Sans" pitchFamily="34" charset="-122"/>
                <a:cs typeface="Calibri" pitchFamily="34" charset="-120"/>
              </a:rPr>
              <a:t>Percentage in engineering programs (ASEE national engineering data)</a:t>
            </a:r>
            <a:endParaRPr lang="en-US" sz="1067" dirty="0"/>
          </a:p>
        </p:txBody>
      </p:sp>
      <p:sp>
        <p:nvSpPr>
          <p:cNvPr id="4" name="Text 2"/>
          <p:cNvSpPr/>
          <p:nvPr/>
        </p:nvSpPr>
        <p:spPr>
          <a:xfrm>
            <a:off x="2147438" y="1094740"/>
            <a:ext cx="7770124" cy="543560"/>
          </a:xfrm>
          <a:prstGeom prst="rect">
            <a:avLst/>
          </a:prstGeom>
          <a:solidFill>
            <a:schemeClr val="bg1"/>
          </a:solidFill>
          <a:ln/>
        </p:spPr>
        <p:txBody>
          <a:bodyPr wrap="square" rtlCol="0" anchor="ctr"/>
          <a:lstStyle/>
          <a:p>
            <a:pPr algn="ctr"/>
            <a:r>
              <a:rPr lang="en-US" sz="1400" b="1" dirty="0">
                <a:solidFill>
                  <a:srgbClr val="1A1A1A"/>
                </a:solidFill>
                <a:latin typeface="Open Sans" pitchFamily="34" charset="0"/>
                <a:ea typeface="Open Sans" pitchFamily="34" charset="-122"/>
                <a:cs typeface="Calibri" pitchFamily="34" charset="-120"/>
              </a:rPr>
              <a:t>Percentage of Underrepresented Racial Minority Personnel in ERCs vs. Percentage of Underrepresented Racial Minorities in Engineering Programs Generally [1], [2], [4], [6]</a:t>
            </a:r>
            <a:endParaRPr lang="en-US" sz="1400" dirty="0"/>
          </a:p>
        </p:txBody>
      </p:sp>
      <p:sp>
        <p:nvSpPr>
          <p:cNvPr id="17" name="Text 12">
            <a:extLst>
              <a:ext uri="{FF2B5EF4-FFF2-40B4-BE49-F238E27FC236}">
                <a16:creationId xmlns:a16="http://schemas.microsoft.com/office/drawing/2014/main" id="{7DE2E328-94CB-28A8-D606-A403F7BA88B9}"/>
              </a:ext>
            </a:extLst>
          </p:cNvPr>
          <p:cNvSpPr/>
          <p:nvPr/>
        </p:nvSpPr>
        <p:spPr>
          <a:xfrm>
            <a:off x="219456" y="6126480"/>
            <a:ext cx="11753088" cy="664464"/>
          </a:xfrm>
          <a:prstGeom prst="rect">
            <a:avLst/>
          </a:prstGeom>
          <a:noFill/>
          <a:ln/>
        </p:spPr>
        <p:txBody>
          <a:bodyPr wrap="square" rtlCol="0" anchor="t"/>
          <a:lstStyle/>
          <a:p>
            <a:r>
              <a:rPr lang="en-US" sz="850" dirty="0">
                <a:solidFill>
                  <a:srgbClr val="333333"/>
                </a:solidFill>
                <a:latin typeface="Open Sans" pitchFamily="34" charset="0"/>
                <a:ea typeface="Open Sans" pitchFamily="34" charset="0"/>
                <a:cs typeface="Open Sans" pitchFamily="34" charset="0"/>
              </a:rPr>
              <a:t>[1] Data from centers are not included for years in which the center entered demographic data by institution rather than per person.  [2] Both ERC data and National statistics are for U.S. citizens and permanent residents only.     [3] ASEE data not collected postdoctoral for 2020–2025.  [4] The percentages of underrepresented racial minorities are calculated out of the total number of U.S. citizens and permanent residents, including personnel who did not report race.  [5] Undergraduates include REU students.  [6] Percentages of personnel who did not report race: 2020: 16.37%, 2021: 16.46%, 2022: 19.12%, 2023: 19.79%, 2024: 20.18%, 2025: 45.27%.</a:t>
            </a:r>
            <a:endParaRPr lang="en-US" sz="850" dirty="0"/>
          </a:p>
        </p:txBody>
      </p:sp>
    </p:spTree>
    <p:extLst>
      <p:ext uri="{BB962C8B-B14F-4D97-AF65-F5344CB8AC3E}">
        <p14:creationId xmlns:p14="http://schemas.microsoft.com/office/powerpoint/2010/main" val="3261193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Calibri" pitchFamily="34" charset="-120"/>
              </a:rPr>
              <a:t>Persons with Disabilities in ERCs, FY 2020–2025</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sz="2400"/>
          </a:p>
        </p:txBody>
      </p:sp>
      <p:graphicFrame>
        <p:nvGraphicFramePr>
          <p:cNvPr id="5" name="Chart 0" descr="Bar chart showing Percentage of Personnel with Disabilities in ERCs vs. Percentage of Persons with Disabilities in Engineering Programs "/>
          <p:cNvGraphicFramePr/>
          <p:nvPr>
            <p:extLst>
              <p:ext uri="{D42A27DB-BD31-4B8C-83A1-F6EECF244321}">
                <p14:modId xmlns:p14="http://schemas.microsoft.com/office/powerpoint/2010/main" val="1684052100"/>
              </p:ext>
            </p:extLst>
          </p:nvPr>
        </p:nvGraphicFramePr>
        <p:xfrm>
          <a:off x="0" y="1117600"/>
          <a:ext cx="12065000" cy="4390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3"/>
          <p:cNvSpPr/>
          <p:nvPr/>
        </p:nvSpPr>
        <p:spPr>
          <a:xfrm>
            <a:off x="520700" y="5384800"/>
            <a:ext cx="1955800" cy="24130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122"/>
                <a:cs typeface="Calibri" pitchFamily="34" charset="-120"/>
              </a:rPr>
              <a:t>FACULTY</a:t>
            </a:r>
            <a:endParaRPr lang="en-US" sz="1000" dirty="0"/>
          </a:p>
        </p:txBody>
      </p:sp>
      <p:sp>
        <p:nvSpPr>
          <p:cNvPr id="7" name="Text 4"/>
          <p:cNvSpPr/>
          <p:nvPr/>
        </p:nvSpPr>
        <p:spPr>
          <a:xfrm>
            <a:off x="2870200" y="5384800"/>
            <a:ext cx="1955800" cy="24130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122"/>
                <a:cs typeface="Calibri" pitchFamily="34" charset="-120"/>
              </a:rPr>
              <a:t>POSTDOCTORAL</a:t>
            </a:r>
            <a:endParaRPr lang="en-US" sz="1000" dirty="0"/>
          </a:p>
        </p:txBody>
      </p:sp>
      <p:sp>
        <p:nvSpPr>
          <p:cNvPr id="8" name="Text 5"/>
          <p:cNvSpPr/>
          <p:nvPr/>
        </p:nvSpPr>
        <p:spPr>
          <a:xfrm>
            <a:off x="5232400" y="5384800"/>
            <a:ext cx="1955800" cy="24130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122"/>
                <a:cs typeface="Calibri" pitchFamily="34" charset="-120"/>
              </a:rPr>
              <a:t>DOCTORATE</a:t>
            </a:r>
            <a:endParaRPr lang="en-US" sz="1000" dirty="0"/>
          </a:p>
        </p:txBody>
      </p:sp>
      <p:sp>
        <p:nvSpPr>
          <p:cNvPr id="9" name="Text 6"/>
          <p:cNvSpPr/>
          <p:nvPr/>
        </p:nvSpPr>
        <p:spPr>
          <a:xfrm>
            <a:off x="7581900" y="5384800"/>
            <a:ext cx="1930400" cy="24130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122"/>
                <a:cs typeface="Calibri" pitchFamily="34" charset="-120"/>
              </a:rPr>
              <a:t>MASTER'S</a:t>
            </a:r>
            <a:endParaRPr lang="en-US" sz="1000" dirty="0"/>
          </a:p>
        </p:txBody>
      </p:sp>
      <p:sp>
        <p:nvSpPr>
          <p:cNvPr id="10" name="Text 7"/>
          <p:cNvSpPr/>
          <p:nvPr/>
        </p:nvSpPr>
        <p:spPr>
          <a:xfrm>
            <a:off x="9906000" y="5384800"/>
            <a:ext cx="1930400" cy="24130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122"/>
                <a:cs typeface="Calibri" pitchFamily="34" charset="-120"/>
              </a:rPr>
              <a:t>UNDERGRADUATE [2]</a:t>
            </a:r>
            <a:endParaRPr lang="en-US" sz="1000" dirty="0"/>
          </a:p>
        </p:txBody>
      </p:sp>
      <p:sp>
        <p:nvSpPr>
          <p:cNvPr id="11" name="Shape 8">
            <a:extLst>
              <a:ext uri="{C183D7F6-B498-43B3-948B-1728B52AA6E4}">
                <adec:decorative xmlns:adec="http://schemas.microsoft.com/office/drawing/2017/decorative" val="1"/>
              </a:ext>
            </a:extLst>
          </p:cNvPr>
          <p:cNvSpPr/>
          <p:nvPr/>
        </p:nvSpPr>
        <p:spPr>
          <a:xfrm>
            <a:off x="2209800" y="5778500"/>
            <a:ext cx="152400" cy="101600"/>
          </a:xfrm>
          <a:prstGeom prst="rect">
            <a:avLst/>
          </a:prstGeom>
          <a:solidFill>
            <a:srgbClr val="E7AED4"/>
          </a:solidFill>
          <a:ln w="12700">
            <a:solidFill>
              <a:srgbClr val="D175B2"/>
            </a:solidFill>
            <a:prstDash val="solid"/>
          </a:ln>
        </p:spPr>
        <p:txBody>
          <a:bodyPr/>
          <a:lstStyle/>
          <a:p>
            <a:endParaRPr lang="en-US" sz="2400"/>
          </a:p>
        </p:txBody>
      </p:sp>
      <p:sp>
        <p:nvSpPr>
          <p:cNvPr id="12" name="Text 9"/>
          <p:cNvSpPr/>
          <p:nvPr/>
        </p:nvSpPr>
        <p:spPr>
          <a:xfrm>
            <a:off x="2438400" y="5702300"/>
            <a:ext cx="2438400" cy="241300"/>
          </a:xfrm>
          <a:prstGeom prst="rect">
            <a:avLst/>
          </a:prstGeom>
          <a:noFill/>
          <a:ln/>
        </p:spPr>
        <p:txBody>
          <a:bodyPr wrap="square" rtlCol="0" anchor="ctr"/>
          <a:lstStyle/>
          <a:p>
            <a:r>
              <a:rPr lang="en-US" sz="1067" dirty="0">
                <a:solidFill>
                  <a:srgbClr val="333333"/>
                </a:solidFill>
                <a:latin typeface="Open Sans" pitchFamily="34" charset="0"/>
                <a:ea typeface="Open Sans" pitchFamily="34" charset="-122"/>
                <a:cs typeface="Calibri" pitchFamily="34" charset="-120"/>
              </a:rPr>
              <a:t>Percentage in ERCs</a:t>
            </a:r>
            <a:endParaRPr lang="en-US" sz="1067" dirty="0"/>
          </a:p>
        </p:txBody>
      </p:sp>
      <p:sp>
        <p:nvSpPr>
          <p:cNvPr id="13" name="Shape 10">
            <a:extLst>
              <a:ext uri="{C183D7F6-B498-43B3-948B-1728B52AA6E4}">
                <adec:decorative xmlns:adec="http://schemas.microsoft.com/office/drawing/2017/decorative" val="1"/>
              </a:ext>
            </a:extLst>
          </p:cNvPr>
          <p:cNvSpPr/>
          <p:nvPr/>
        </p:nvSpPr>
        <p:spPr>
          <a:xfrm>
            <a:off x="4978400" y="5753100"/>
            <a:ext cx="152400" cy="152400"/>
          </a:xfrm>
          <a:prstGeom prst="diamond">
            <a:avLst/>
          </a:prstGeom>
          <a:solidFill>
            <a:srgbClr val="E07830"/>
          </a:solidFill>
          <a:ln w="12700">
            <a:solidFill>
              <a:srgbClr val="FFFFFF"/>
            </a:solidFill>
          </a:ln>
        </p:spPr>
        <p:txBody>
          <a:bodyPr/>
          <a:lstStyle/>
          <a:p>
            <a:endParaRPr lang="en-US" sz="2400"/>
          </a:p>
        </p:txBody>
      </p:sp>
      <p:sp>
        <p:nvSpPr>
          <p:cNvPr id="14" name="Text 11"/>
          <p:cNvSpPr/>
          <p:nvPr/>
        </p:nvSpPr>
        <p:spPr>
          <a:xfrm>
            <a:off x="5207000" y="5702300"/>
            <a:ext cx="4572000" cy="241300"/>
          </a:xfrm>
          <a:prstGeom prst="rect">
            <a:avLst/>
          </a:prstGeom>
          <a:noFill/>
          <a:ln/>
        </p:spPr>
        <p:txBody>
          <a:bodyPr wrap="square" rtlCol="0" anchor="ctr"/>
          <a:lstStyle/>
          <a:p>
            <a:r>
              <a:rPr lang="en-US" sz="1067" dirty="0">
                <a:solidFill>
                  <a:srgbClr val="333333"/>
                </a:solidFill>
                <a:latin typeface="Open Sans" pitchFamily="34" charset="0"/>
                <a:ea typeface="Open Sans" pitchFamily="34" charset="-122"/>
                <a:cs typeface="Calibri" pitchFamily="34" charset="-120"/>
              </a:rPr>
              <a:t>Percentage in engineering programs (ASEE national engineering data)</a:t>
            </a:r>
            <a:endParaRPr lang="en-US" sz="1067" dirty="0"/>
          </a:p>
        </p:txBody>
      </p:sp>
      <p:sp>
        <p:nvSpPr>
          <p:cNvPr id="4" name="Text 2"/>
          <p:cNvSpPr/>
          <p:nvPr/>
        </p:nvSpPr>
        <p:spPr>
          <a:xfrm>
            <a:off x="2679700" y="1101280"/>
            <a:ext cx="6705600" cy="543560"/>
          </a:xfrm>
          <a:prstGeom prst="rect">
            <a:avLst/>
          </a:prstGeom>
          <a:solidFill>
            <a:schemeClr val="bg1"/>
          </a:solidFill>
          <a:ln/>
        </p:spPr>
        <p:txBody>
          <a:bodyPr wrap="square" rtlCol="0" anchor="ctr"/>
          <a:lstStyle/>
          <a:p>
            <a:pPr algn="ctr"/>
            <a:r>
              <a:rPr lang="en-US" sz="1400" b="1" dirty="0">
                <a:solidFill>
                  <a:srgbClr val="1A1A1A"/>
                </a:solidFill>
                <a:latin typeface="Open Sans" pitchFamily="34" charset="0"/>
                <a:ea typeface="Open Sans" pitchFamily="34" charset="-122"/>
                <a:cs typeface="Calibri" pitchFamily="34" charset="-120"/>
              </a:rPr>
              <a:t>Percentage of Personnel with Disabilities in ERCs vs. Percentage of Persons with Disabilities in Engineering Programs Generally [1], [3], [4], [5]</a:t>
            </a:r>
            <a:endParaRPr lang="en-US" sz="1400" dirty="0"/>
          </a:p>
        </p:txBody>
      </p:sp>
      <p:sp>
        <p:nvSpPr>
          <p:cNvPr id="17" name="Text 12">
            <a:extLst>
              <a:ext uri="{FF2B5EF4-FFF2-40B4-BE49-F238E27FC236}">
                <a16:creationId xmlns:a16="http://schemas.microsoft.com/office/drawing/2014/main" id="{DC758378-5C60-1BCB-7151-BCD1A1DDC6DF}"/>
              </a:ext>
            </a:extLst>
          </p:cNvPr>
          <p:cNvSpPr/>
          <p:nvPr/>
        </p:nvSpPr>
        <p:spPr>
          <a:xfrm>
            <a:off x="219456" y="6126480"/>
            <a:ext cx="11753088" cy="664464"/>
          </a:xfrm>
          <a:prstGeom prst="rect">
            <a:avLst/>
          </a:prstGeom>
          <a:noFill/>
          <a:ln/>
        </p:spPr>
        <p:txBody>
          <a:bodyPr wrap="square" rtlCol="0" anchor="t"/>
          <a:lstStyle/>
          <a:p>
            <a:r>
              <a:rPr lang="en-US" sz="850" dirty="0">
                <a:solidFill>
                  <a:srgbClr val="333333"/>
                </a:solidFill>
                <a:latin typeface="Open Sans" pitchFamily="34" charset="0"/>
                <a:ea typeface="Open Sans" pitchFamily="34" charset="0"/>
                <a:cs typeface="Open Sans" pitchFamily="34" charset="0"/>
              </a:rPr>
              <a:t>[1] Data from centers are not included for years in which the center entered demographic data by institution rather than per person.  [2] Undergraduates include REU students.  [3] The percentages of persons with disabilities are calculated out of the total number of U.S. citizens and permanent residents, including personnel who did not report disability status.  [4] ASEE data not available for 2020–2025.  [5] Percentages of personnel who did not report disability status: 2020: 18.34%, 2021: 17.21%, 2022: 17.31%, 2023: 19.21%, 2024: 22.84%, 2025: 46.26%. </a:t>
            </a:r>
            <a:endParaRPr lang="en-US" sz="850" dirty="0"/>
          </a:p>
        </p:txBody>
      </p:sp>
    </p:spTree>
    <p:extLst>
      <p:ext uri="{BB962C8B-B14F-4D97-AF65-F5344CB8AC3E}">
        <p14:creationId xmlns:p14="http://schemas.microsoft.com/office/powerpoint/2010/main" val="3553387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Calibri" pitchFamily="34" charset="-120"/>
              </a:rPr>
              <a:t>U.S. Citizens and Permanent Residents in ERCs, FY 2020–2025</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sz="2400"/>
          </a:p>
        </p:txBody>
      </p:sp>
      <p:graphicFrame>
        <p:nvGraphicFramePr>
          <p:cNvPr id="5" name="Chart 0" descr="Bar chart showing Percentage of U.S. Citizen and Permanent Resident Personnel in ERCs vs. Percentage of U.S. Citizens and Permanent Residents in Engineering Programs "/>
          <p:cNvGraphicFramePr/>
          <p:nvPr>
            <p:extLst>
              <p:ext uri="{D42A27DB-BD31-4B8C-83A1-F6EECF244321}">
                <p14:modId xmlns:p14="http://schemas.microsoft.com/office/powerpoint/2010/main" val="1855978680"/>
              </p:ext>
            </p:extLst>
          </p:nvPr>
        </p:nvGraphicFramePr>
        <p:xfrm>
          <a:off x="0" y="1117600"/>
          <a:ext cx="12065000" cy="4390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3"/>
          <p:cNvSpPr/>
          <p:nvPr/>
        </p:nvSpPr>
        <p:spPr>
          <a:xfrm>
            <a:off x="520700" y="5384800"/>
            <a:ext cx="1955800" cy="24130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122"/>
                <a:cs typeface="Calibri" pitchFamily="34" charset="-120"/>
              </a:rPr>
              <a:t>FACULTY</a:t>
            </a:r>
            <a:endParaRPr lang="en-US" sz="1000" dirty="0"/>
          </a:p>
        </p:txBody>
      </p:sp>
      <p:sp>
        <p:nvSpPr>
          <p:cNvPr id="7" name="Text 4"/>
          <p:cNvSpPr/>
          <p:nvPr/>
        </p:nvSpPr>
        <p:spPr>
          <a:xfrm>
            <a:off x="2870200" y="5384800"/>
            <a:ext cx="1955800" cy="24130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122"/>
                <a:cs typeface="Calibri" pitchFamily="34" charset="-120"/>
              </a:rPr>
              <a:t>POSTDOCTORAL [2]</a:t>
            </a:r>
            <a:endParaRPr lang="en-US" sz="1000" dirty="0"/>
          </a:p>
        </p:txBody>
      </p:sp>
      <p:sp>
        <p:nvSpPr>
          <p:cNvPr id="8" name="Text 5"/>
          <p:cNvSpPr/>
          <p:nvPr/>
        </p:nvSpPr>
        <p:spPr>
          <a:xfrm>
            <a:off x="5232400" y="5384800"/>
            <a:ext cx="1955800" cy="24130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122"/>
                <a:cs typeface="Calibri" pitchFamily="34" charset="-120"/>
              </a:rPr>
              <a:t>DOCTORATE</a:t>
            </a:r>
            <a:endParaRPr lang="en-US" sz="1000" dirty="0"/>
          </a:p>
        </p:txBody>
      </p:sp>
      <p:sp>
        <p:nvSpPr>
          <p:cNvPr id="9" name="Text 6"/>
          <p:cNvSpPr/>
          <p:nvPr/>
        </p:nvSpPr>
        <p:spPr>
          <a:xfrm>
            <a:off x="7581900" y="5384800"/>
            <a:ext cx="1930400" cy="24130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122"/>
                <a:cs typeface="Calibri" pitchFamily="34" charset="-120"/>
              </a:rPr>
              <a:t>MASTER'S</a:t>
            </a:r>
            <a:endParaRPr lang="en-US" sz="1000" dirty="0"/>
          </a:p>
        </p:txBody>
      </p:sp>
      <p:sp>
        <p:nvSpPr>
          <p:cNvPr id="10" name="Text 7"/>
          <p:cNvSpPr/>
          <p:nvPr/>
        </p:nvSpPr>
        <p:spPr>
          <a:xfrm>
            <a:off x="9906000" y="5384800"/>
            <a:ext cx="1930400" cy="241300"/>
          </a:xfrm>
          <a:prstGeom prst="rect">
            <a:avLst/>
          </a:prstGeom>
          <a:noFill/>
          <a:ln/>
        </p:spPr>
        <p:txBody>
          <a:bodyPr wrap="square" rtlCol="0" anchor="ctr"/>
          <a:lstStyle/>
          <a:p>
            <a:pPr algn="ctr"/>
            <a:r>
              <a:rPr lang="en-US" sz="1000" b="1" dirty="0">
                <a:solidFill>
                  <a:srgbClr val="00558E"/>
                </a:solidFill>
                <a:latin typeface="Open Sans" pitchFamily="34" charset="0"/>
                <a:ea typeface="Open Sans" pitchFamily="34" charset="-122"/>
                <a:cs typeface="Calibri" pitchFamily="34" charset="-120"/>
              </a:rPr>
              <a:t>UNDERGRADUATE [4]</a:t>
            </a:r>
            <a:endParaRPr lang="en-US" sz="1000" dirty="0"/>
          </a:p>
        </p:txBody>
      </p:sp>
      <p:sp>
        <p:nvSpPr>
          <p:cNvPr id="11" name="Shape 8">
            <a:extLst>
              <a:ext uri="{C183D7F6-B498-43B3-948B-1728B52AA6E4}">
                <adec:decorative xmlns:adec="http://schemas.microsoft.com/office/drawing/2017/decorative" val="1"/>
              </a:ext>
            </a:extLst>
          </p:cNvPr>
          <p:cNvSpPr/>
          <p:nvPr/>
        </p:nvSpPr>
        <p:spPr>
          <a:xfrm>
            <a:off x="2209800" y="5778500"/>
            <a:ext cx="152400" cy="101600"/>
          </a:xfrm>
          <a:prstGeom prst="rect">
            <a:avLst/>
          </a:prstGeom>
          <a:solidFill>
            <a:srgbClr val="84CDA6"/>
          </a:solidFill>
          <a:ln w="12700">
            <a:solidFill>
              <a:srgbClr val="3AA66C"/>
            </a:solidFill>
            <a:prstDash val="solid"/>
          </a:ln>
        </p:spPr>
        <p:txBody>
          <a:bodyPr/>
          <a:lstStyle/>
          <a:p>
            <a:endParaRPr lang="en-US" sz="2400"/>
          </a:p>
        </p:txBody>
      </p:sp>
      <p:sp>
        <p:nvSpPr>
          <p:cNvPr id="12" name="Text 9"/>
          <p:cNvSpPr/>
          <p:nvPr/>
        </p:nvSpPr>
        <p:spPr>
          <a:xfrm>
            <a:off x="2438400" y="5702300"/>
            <a:ext cx="2438400" cy="241300"/>
          </a:xfrm>
          <a:prstGeom prst="rect">
            <a:avLst/>
          </a:prstGeom>
          <a:noFill/>
          <a:ln/>
        </p:spPr>
        <p:txBody>
          <a:bodyPr wrap="square" rtlCol="0" anchor="ctr"/>
          <a:lstStyle/>
          <a:p>
            <a:r>
              <a:rPr lang="en-US" sz="1067" dirty="0">
                <a:solidFill>
                  <a:srgbClr val="333333"/>
                </a:solidFill>
                <a:latin typeface="Open Sans" pitchFamily="34" charset="0"/>
                <a:ea typeface="Open Sans" pitchFamily="34" charset="-122"/>
                <a:cs typeface="Calibri" pitchFamily="34" charset="-120"/>
              </a:rPr>
              <a:t>Percentage in ERCs</a:t>
            </a:r>
            <a:endParaRPr lang="en-US" sz="1067" dirty="0"/>
          </a:p>
        </p:txBody>
      </p:sp>
      <p:sp>
        <p:nvSpPr>
          <p:cNvPr id="13" name="Shape 10">
            <a:extLst>
              <a:ext uri="{C183D7F6-B498-43B3-948B-1728B52AA6E4}">
                <adec:decorative xmlns:adec="http://schemas.microsoft.com/office/drawing/2017/decorative" val="1"/>
              </a:ext>
            </a:extLst>
          </p:cNvPr>
          <p:cNvSpPr/>
          <p:nvPr/>
        </p:nvSpPr>
        <p:spPr>
          <a:xfrm>
            <a:off x="4978400" y="5753100"/>
            <a:ext cx="152400" cy="152400"/>
          </a:xfrm>
          <a:prstGeom prst="diamond">
            <a:avLst/>
          </a:prstGeom>
          <a:solidFill>
            <a:srgbClr val="E07830"/>
          </a:solidFill>
          <a:ln w="12700">
            <a:solidFill>
              <a:srgbClr val="FFFFFF"/>
            </a:solidFill>
          </a:ln>
        </p:spPr>
        <p:txBody>
          <a:bodyPr/>
          <a:lstStyle/>
          <a:p>
            <a:endParaRPr lang="en-US" sz="2400"/>
          </a:p>
        </p:txBody>
      </p:sp>
      <p:sp>
        <p:nvSpPr>
          <p:cNvPr id="14" name="Text 11"/>
          <p:cNvSpPr/>
          <p:nvPr/>
        </p:nvSpPr>
        <p:spPr>
          <a:xfrm>
            <a:off x="5207000" y="5702300"/>
            <a:ext cx="4572000" cy="241300"/>
          </a:xfrm>
          <a:prstGeom prst="rect">
            <a:avLst/>
          </a:prstGeom>
          <a:noFill/>
          <a:ln/>
        </p:spPr>
        <p:txBody>
          <a:bodyPr wrap="square" rtlCol="0" anchor="ctr"/>
          <a:lstStyle/>
          <a:p>
            <a:r>
              <a:rPr lang="en-US" sz="1067" dirty="0">
                <a:solidFill>
                  <a:srgbClr val="333333"/>
                </a:solidFill>
                <a:latin typeface="Open Sans" pitchFamily="34" charset="0"/>
                <a:ea typeface="Open Sans" pitchFamily="34" charset="-122"/>
                <a:cs typeface="Calibri" pitchFamily="34" charset="-120"/>
              </a:rPr>
              <a:t>Percentage in engineering programs (ASEE national engineering data)</a:t>
            </a:r>
            <a:endParaRPr lang="en-US" sz="1067" dirty="0"/>
          </a:p>
        </p:txBody>
      </p:sp>
      <p:sp>
        <p:nvSpPr>
          <p:cNvPr id="4" name="Text 2"/>
          <p:cNvSpPr/>
          <p:nvPr/>
        </p:nvSpPr>
        <p:spPr>
          <a:xfrm>
            <a:off x="1998980" y="1078420"/>
            <a:ext cx="8067040" cy="543560"/>
          </a:xfrm>
          <a:prstGeom prst="rect">
            <a:avLst/>
          </a:prstGeom>
          <a:solidFill>
            <a:schemeClr val="bg1"/>
          </a:solidFill>
          <a:ln/>
        </p:spPr>
        <p:txBody>
          <a:bodyPr wrap="square" rtlCol="0" anchor="ctr"/>
          <a:lstStyle/>
          <a:p>
            <a:pPr algn="ctr"/>
            <a:r>
              <a:rPr lang="en-US" sz="1400" b="1" dirty="0">
                <a:solidFill>
                  <a:srgbClr val="1A1A1A"/>
                </a:solidFill>
                <a:latin typeface="Open Sans" pitchFamily="34" charset="0"/>
                <a:ea typeface="Open Sans" pitchFamily="34" charset="-122"/>
                <a:cs typeface="Calibri" pitchFamily="34" charset="-120"/>
              </a:rPr>
              <a:t>Percentage of U.S. Citizen and Permanent Resident Personnel in ERCs vs. Percentage of U.S. Citizens and Permanent Residents in Engineering Programs Generally </a:t>
            </a:r>
            <a:r>
              <a:rPr lang="en-US" sz="1400" b="1" dirty="0">
                <a:solidFill>
                  <a:srgbClr val="1A1A1A"/>
                </a:solidFill>
                <a:latin typeface="Open Sans" pitchFamily="34" charset="0"/>
                <a:ea typeface="Open Sans" pitchFamily="34" charset="0"/>
                <a:cs typeface="Open Sans" pitchFamily="34" charset="0"/>
              </a:rPr>
              <a:t> [1], [2], [3], [5]</a:t>
            </a:r>
            <a:endParaRPr lang="en-US" sz="1400" dirty="0"/>
          </a:p>
        </p:txBody>
      </p:sp>
      <p:sp>
        <p:nvSpPr>
          <p:cNvPr id="18" name="Text 12">
            <a:extLst>
              <a:ext uri="{FF2B5EF4-FFF2-40B4-BE49-F238E27FC236}">
                <a16:creationId xmlns:a16="http://schemas.microsoft.com/office/drawing/2014/main" id="{5A6CF819-6638-DFB0-352D-0CE9F9E89530}"/>
              </a:ext>
            </a:extLst>
          </p:cNvPr>
          <p:cNvSpPr/>
          <p:nvPr/>
        </p:nvSpPr>
        <p:spPr>
          <a:xfrm>
            <a:off x="219456" y="6126480"/>
            <a:ext cx="11753088" cy="664464"/>
          </a:xfrm>
          <a:prstGeom prst="rect">
            <a:avLst/>
          </a:prstGeom>
          <a:noFill/>
          <a:ln/>
        </p:spPr>
        <p:txBody>
          <a:bodyPr wrap="square" rtlCol="0" anchor="t"/>
          <a:lstStyle/>
          <a:p>
            <a:r>
              <a:rPr lang="en-US" sz="850" dirty="0">
                <a:solidFill>
                  <a:srgbClr val="333333"/>
                </a:solidFill>
                <a:latin typeface="Open Sans" pitchFamily="34" charset="0"/>
                <a:ea typeface="Open Sans" pitchFamily="34" charset="0"/>
                <a:cs typeface="Open Sans" pitchFamily="34" charset="0"/>
              </a:rPr>
              <a:t>[1] Data from centers are not included for years in which the center entered demographic data by institution rather than per person.  [2] ASEE data not collected postdoctoral for 2020–2025.  [3] The percentages of U.S. citizens and permanent residents are calculated out of the total number of personnel, including personnel who did not report citizenship.  [4] Undergraduates include REU students.  [5] Percentages of personnel who did not report citizenship: 2020: 12.64%, 2021: 12.12%, 2022: 14.63%, 2023: 15.47%, 2024: 14.31%, 2025: 21.95%.</a:t>
            </a:r>
            <a:endParaRPr lang="en-US" sz="8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8991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Center Personnel Conducting ERC Research, FY 2025</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4" name="Chart 0" descr="Bar chart showing Center personnel conducting research. "/>
          <p:cNvGraphicFramePr/>
          <p:nvPr>
            <p:extLst>
              <p:ext uri="{D42A27DB-BD31-4B8C-83A1-F6EECF244321}">
                <p14:modId xmlns:p14="http://schemas.microsoft.com/office/powerpoint/2010/main" val="3340642643"/>
              </p:ext>
            </p:extLst>
          </p:nvPr>
        </p:nvGraphicFramePr>
        <p:xfrm>
          <a:off x="274320" y="868680"/>
          <a:ext cx="7589520" cy="52349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Table 0" descr="Center personnel conducting ERC research, FY 2025. REU Students: 186 (4% foreign). Undergraduate Students: 77 (4% foreign). Master's Students: 30 (40% foreign). Doctoral Students: 272 (49% foreign). Postdoctoral Students: 51 (69% foreign). Faculty: 208 (10% foreign). Total: 602 domestic (74%), 210 foreign (26%)."/>
          <p:cNvGraphicFramePr>
            <a:graphicFrameLocks noGrp="1"/>
          </p:cNvGraphicFramePr>
          <p:nvPr>
            <p:extLst>
              <p:ext uri="{D42A27DB-BD31-4B8C-83A1-F6EECF244321}">
                <p14:modId xmlns:p14="http://schemas.microsoft.com/office/powerpoint/2010/main" val="4109321998"/>
              </p:ext>
            </p:extLst>
          </p:nvPr>
        </p:nvGraphicFramePr>
        <p:xfrm>
          <a:off x="7863840" y="845821"/>
          <a:ext cx="3977640" cy="4673997"/>
        </p:xfrm>
        <a:graphic>
          <a:graphicData uri="http://schemas.openxmlformats.org/drawingml/2006/table">
            <a:tbl>
              <a:tblPr/>
              <a:tblGrid>
                <a:gridCol w="1904905">
                  <a:extLst>
                    <a:ext uri="{9D8B030D-6E8A-4147-A177-3AD203B41FA5}">
                      <a16:colId xmlns:a16="http://schemas.microsoft.com/office/drawing/2014/main" val="20000"/>
                    </a:ext>
                  </a:extLst>
                </a:gridCol>
                <a:gridCol w="1067747">
                  <a:extLst>
                    <a:ext uri="{9D8B030D-6E8A-4147-A177-3AD203B41FA5}">
                      <a16:colId xmlns:a16="http://schemas.microsoft.com/office/drawing/2014/main" val="20001"/>
                    </a:ext>
                  </a:extLst>
                </a:gridCol>
                <a:gridCol w="1004988">
                  <a:extLst>
                    <a:ext uri="{9D8B030D-6E8A-4147-A177-3AD203B41FA5}">
                      <a16:colId xmlns:a16="http://schemas.microsoft.com/office/drawing/2014/main" val="20002"/>
                    </a:ext>
                  </a:extLst>
                </a:gridCol>
              </a:tblGrid>
              <a:tr h="519333">
                <a:tc>
                  <a:txBody>
                    <a:bodyPr/>
                    <a:lstStyle/>
                    <a:p>
                      <a:pPr marL="0" indent="0" algn="l">
                        <a:buNone/>
                      </a:pPr>
                      <a:r>
                        <a:rPr lang="en-US" sz="1000" b="1" dirty="0">
                          <a:solidFill>
                            <a:srgbClr val="FFFFFF"/>
                          </a:solidFill>
                          <a:latin typeface="Open Sans" pitchFamily="34" charset="0"/>
                          <a:ea typeface="Open Sans" pitchFamily="34" charset="-122"/>
                          <a:cs typeface="Open Sans" pitchFamily="34" charset="-120"/>
                        </a:rPr>
                        <a:t>Category</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000" b="1" dirty="0">
                          <a:solidFill>
                            <a:srgbClr val="FFFFFF"/>
                          </a:solidFill>
                          <a:latin typeface="Open Sans" pitchFamily="34" charset="0"/>
                          <a:ea typeface="Open Sans" pitchFamily="34" charset="-122"/>
                          <a:cs typeface="Open Sans" pitchFamily="34" charset="-120"/>
                        </a:rPr>
                        <a:t>Total [1]</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000" b="1" dirty="0">
                          <a:solidFill>
                            <a:srgbClr val="FFFFFF"/>
                          </a:solidFill>
                          <a:latin typeface="Open Sans" pitchFamily="34" charset="0"/>
                          <a:ea typeface="Open Sans" pitchFamily="34" charset="-122"/>
                          <a:cs typeface="Open Sans" pitchFamily="34" charset="-120"/>
                        </a:rPr>
                        <a:t>% Foreign [2]</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extLst>
                  <a:ext uri="{0D108BD9-81ED-4DB2-BD59-A6C34878D82A}">
                    <a16:rowId xmlns:a16="http://schemas.microsoft.com/office/drawing/2014/main" val="10000"/>
                  </a:ext>
                </a:extLst>
              </a:tr>
              <a:tr h="519333">
                <a:tc>
                  <a:txBody>
                    <a:bodyPr/>
                    <a:lstStyle/>
                    <a:p>
                      <a:pPr marL="0" indent="0" algn="l">
                        <a:buNone/>
                      </a:pPr>
                      <a:r>
                        <a:rPr lang="en-US" sz="1000" dirty="0">
                          <a:solidFill>
                            <a:srgbClr val="1A1A1A"/>
                          </a:solidFill>
                          <a:latin typeface="Open Sans" pitchFamily="34" charset="0"/>
                          <a:ea typeface="Open Sans" pitchFamily="34" charset="-122"/>
                          <a:cs typeface="Open Sans" pitchFamily="34" charset="-120"/>
                        </a:rPr>
                        <a:t>REU Students</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000" b="1" dirty="0">
                          <a:solidFill>
                            <a:srgbClr val="1A1A1A"/>
                          </a:solidFill>
                          <a:latin typeface="Open Sans" pitchFamily="34" charset="0"/>
                          <a:ea typeface="Open Sans" pitchFamily="34" charset="-122"/>
                          <a:cs typeface="Open Sans" pitchFamily="34" charset="-120"/>
                        </a:rPr>
                        <a:t>186</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000" dirty="0">
                          <a:solidFill>
                            <a:srgbClr val="1A1A1A"/>
                          </a:solidFill>
                          <a:latin typeface="Open Sans" pitchFamily="34" charset="0"/>
                          <a:ea typeface="Open Sans" pitchFamily="34" charset="-122"/>
                          <a:cs typeface="Open Sans" pitchFamily="34" charset="-120"/>
                        </a:rPr>
                        <a:t>4%</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extLst>
                  <a:ext uri="{0D108BD9-81ED-4DB2-BD59-A6C34878D82A}">
                    <a16:rowId xmlns:a16="http://schemas.microsoft.com/office/drawing/2014/main" val="10006"/>
                  </a:ext>
                </a:extLst>
              </a:tr>
              <a:tr h="519333">
                <a:tc>
                  <a:txBody>
                    <a:bodyPr/>
                    <a:lstStyle/>
                    <a:p>
                      <a:pPr marL="0" indent="0" algn="l">
                        <a:buNone/>
                      </a:pPr>
                      <a:r>
                        <a:rPr lang="en-US" sz="1000" dirty="0">
                          <a:solidFill>
                            <a:srgbClr val="1A1A1A"/>
                          </a:solidFill>
                          <a:latin typeface="Open Sans" pitchFamily="34" charset="0"/>
                          <a:ea typeface="Open Sans" pitchFamily="34" charset="-122"/>
                          <a:cs typeface="Open Sans" pitchFamily="34" charset="-120"/>
                        </a:rPr>
                        <a:t>Undergraduate Students</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000" b="1" dirty="0">
                          <a:solidFill>
                            <a:srgbClr val="1A1A1A"/>
                          </a:solidFill>
                          <a:latin typeface="Open Sans" pitchFamily="34" charset="0"/>
                          <a:ea typeface="Open Sans" pitchFamily="34" charset="-122"/>
                          <a:cs typeface="Open Sans" pitchFamily="34" charset="-120"/>
                        </a:rPr>
                        <a:t>77</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000" dirty="0">
                          <a:solidFill>
                            <a:srgbClr val="1A1A1A"/>
                          </a:solidFill>
                          <a:latin typeface="Open Sans" pitchFamily="34" charset="0"/>
                          <a:ea typeface="Open Sans" pitchFamily="34" charset="-122"/>
                          <a:cs typeface="Open Sans" pitchFamily="34" charset="-120"/>
                        </a:rPr>
                        <a:t>4%</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19333">
                <a:tc>
                  <a:txBody>
                    <a:bodyPr/>
                    <a:lstStyle/>
                    <a:p>
                      <a:pPr marL="0" indent="0" algn="l">
                        <a:buNone/>
                      </a:pPr>
                      <a:r>
                        <a:rPr lang="en-US" sz="1000" dirty="0">
                          <a:solidFill>
                            <a:srgbClr val="1A1A1A"/>
                          </a:solidFill>
                          <a:latin typeface="Open Sans" pitchFamily="34" charset="0"/>
                          <a:ea typeface="Open Sans" pitchFamily="34" charset="-122"/>
                          <a:cs typeface="Open Sans" pitchFamily="34" charset="-120"/>
                        </a:rPr>
                        <a:t>Master's Students</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000" b="1" dirty="0">
                          <a:solidFill>
                            <a:srgbClr val="1A1A1A"/>
                          </a:solidFill>
                          <a:latin typeface="Open Sans" pitchFamily="34" charset="0"/>
                          <a:ea typeface="Open Sans" pitchFamily="34" charset="-122"/>
                          <a:cs typeface="Open Sans" pitchFamily="34" charset="-120"/>
                        </a:rPr>
                        <a:t>30</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000" dirty="0">
                          <a:solidFill>
                            <a:srgbClr val="1A1A1A"/>
                          </a:solidFill>
                          <a:latin typeface="Open Sans" pitchFamily="34" charset="0"/>
                          <a:ea typeface="Open Sans" pitchFamily="34" charset="-122"/>
                          <a:cs typeface="Open Sans" pitchFamily="34" charset="-120"/>
                        </a:rPr>
                        <a:t>40%</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extLst>
                  <a:ext uri="{0D108BD9-81ED-4DB2-BD59-A6C34878D82A}">
                    <a16:rowId xmlns:a16="http://schemas.microsoft.com/office/drawing/2014/main" val="10004"/>
                  </a:ext>
                </a:extLst>
              </a:tr>
              <a:tr h="519333">
                <a:tc>
                  <a:txBody>
                    <a:bodyPr/>
                    <a:lstStyle/>
                    <a:p>
                      <a:pPr marL="0" indent="0" algn="l">
                        <a:buNone/>
                      </a:pPr>
                      <a:r>
                        <a:rPr lang="en-US" sz="1000" dirty="0">
                          <a:solidFill>
                            <a:srgbClr val="1A1A1A"/>
                          </a:solidFill>
                          <a:latin typeface="Open Sans" pitchFamily="34" charset="0"/>
                          <a:ea typeface="Open Sans" pitchFamily="34" charset="-122"/>
                          <a:cs typeface="Open Sans" pitchFamily="34" charset="-120"/>
                        </a:rPr>
                        <a:t>Doctoral Students</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000" b="1" dirty="0">
                          <a:solidFill>
                            <a:srgbClr val="1A1A1A"/>
                          </a:solidFill>
                          <a:latin typeface="Open Sans" pitchFamily="34" charset="0"/>
                          <a:ea typeface="Open Sans" pitchFamily="34" charset="-122"/>
                          <a:cs typeface="Open Sans" pitchFamily="34" charset="-120"/>
                        </a:rPr>
                        <a:t>272</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000" dirty="0">
                          <a:solidFill>
                            <a:srgbClr val="1A1A1A"/>
                          </a:solidFill>
                          <a:latin typeface="Open Sans" pitchFamily="34" charset="0"/>
                          <a:ea typeface="Open Sans" pitchFamily="34" charset="-122"/>
                          <a:cs typeface="Open Sans" pitchFamily="34" charset="-120"/>
                        </a:rPr>
                        <a:t>49%</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19333">
                <a:tc>
                  <a:txBody>
                    <a:bodyPr/>
                    <a:lstStyle/>
                    <a:p>
                      <a:pPr marL="0" indent="0" algn="l">
                        <a:buNone/>
                      </a:pPr>
                      <a:r>
                        <a:rPr lang="en-US" sz="1000" dirty="0">
                          <a:solidFill>
                            <a:srgbClr val="1A1A1A"/>
                          </a:solidFill>
                          <a:latin typeface="Open Sans" pitchFamily="34" charset="0"/>
                          <a:ea typeface="Open Sans" pitchFamily="34" charset="-122"/>
                          <a:cs typeface="Open Sans" pitchFamily="34" charset="-120"/>
                        </a:rPr>
                        <a:t>Postdoctoral Students</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000" b="1" dirty="0">
                          <a:solidFill>
                            <a:srgbClr val="1A1A1A"/>
                          </a:solidFill>
                          <a:latin typeface="Open Sans" pitchFamily="34" charset="0"/>
                          <a:ea typeface="Open Sans" pitchFamily="34" charset="-122"/>
                          <a:cs typeface="Open Sans" pitchFamily="34" charset="-120"/>
                        </a:rPr>
                        <a:t>51</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000" dirty="0">
                          <a:solidFill>
                            <a:srgbClr val="1A1A1A"/>
                          </a:solidFill>
                          <a:latin typeface="Open Sans" pitchFamily="34" charset="0"/>
                          <a:ea typeface="Open Sans" pitchFamily="34" charset="-122"/>
                          <a:cs typeface="Open Sans" pitchFamily="34" charset="-120"/>
                        </a:rPr>
                        <a:t>69%</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extLst>
                  <a:ext uri="{0D108BD9-81ED-4DB2-BD59-A6C34878D82A}">
                    <a16:rowId xmlns:a16="http://schemas.microsoft.com/office/drawing/2014/main" val="10002"/>
                  </a:ext>
                </a:extLst>
              </a:tr>
              <a:tr h="519333">
                <a:tc>
                  <a:txBody>
                    <a:bodyPr/>
                    <a:lstStyle/>
                    <a:p>
                      <a:pPr marL="0" indent="0" algn="l">
                        <a:buNone/>
                      </a:pPr>
                      <a:r>
                        <a:rPr lang="en-US" sz="1000" dirty="0">
                          <a:solidFill>
                            <a:srgbClr val="1A1A1A"/>
                          </a:solidFill>
                          <a:latin typeface="Open Sans" pitchFamily="34" charset="0"/>
                          <a:ea typeface="Open Sans" pitchFamily="34" charset="-122"/>
                          <a:cs typeface="Open Sans" pitchFamily="34" charset="-120"/>
                        </a:rPr>
                        <a:t>Faculty</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000" b="1" dirty="0">
                          <a:solidFill>
                            <a:srgbClr val="1A1A1A"/>
                          </a:solidFill>
                          <a:latin typeface="Open Sans" pitchFamily="34" charset="0"/>
                          <a:ea typeface="Open Sans" pitchFamily="34" charset="-122"/>
                          <a:cs typeface="Open Sans" pitchFamily="34" charset="-120"/>
                        </a:rPr>
                        <a:t>208</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000" dirty="0">
                          <a:solidFill>
                            <a:srgbClr val="1A1A1A"/>
                          </a:solidFill>
                          <a:latin typeface="Open Sans" pitchFamily="34" charset="0"/>
                          <a:ea typeface="Open Sans" pitchFamily="34" charset="-122"/>
                          <a:cs typeface="Open Sans" pitchFamily="34" charset="-120"/>
                        </a:rPr>
                        <a:t>10%</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19333">
                <a:tc>
                  <a:txBody>
                    <a:bodyPr/>
                    <a:lstStyle/>
                    <a:p>
                      <a:pPr marL="0" indent="0" algn="l">
                        <a:buNone/>
                      </a:pPr>
                      <a:r>
                        <a:rPr lang="en-US" sz="1000" b="1" dirty="0">
                          <a:solidFill>
                            <a:srgbClr val="1A1A1A"/>
                          </a:solidFill>
                          <a:latin typeface="Open Sans" pitchFamily="34" charset="0"/>
                          <a:ea typeface="Open Sans" pitchFamily="34" charset="-122"/>
                          <a:cs typeface="Open Sans" pitchFamily="34" charset="-120"/>
                        </a:rPr>
                        <a:t>Domestic Personnel</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r>
                        <a:rPr lang="en-US" sz="1000" b="1" dirty="0">
                          <a:solidFill>
                            <a:srgbClr val="1A1A1A"/>
                          </a:solidFill>
                          <a:latin typeface="Open Sans" pitchFamily="34" charset="0"/>
                          <a:ea typeface="Open Sans" pitchFamily="34" charset="-122"/>
                          <a:cs typeface="Open Sans" pitchFamily="34" charset="-120"/>
                        </a:rPr>
                        <a:t>602</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r>
                        <a:rPr lang="en-US" sz="1000" b="1" dirty="0">
                          <a:latin typeface="Open Sans" charset="0"/>
                          <a:ea typeface="Open Sans" charset="0"/>
                          <a:cs typeface="Open Sans" charset="0"/>
                        </a:rPr>
                        <a:t>74%</a:t>
                      </a: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extLst>
                  <a:ext uri="{0D108BD9-81ED-4DB2-BD59-A6C34878D82A}">
                    <a16:rowId xmlns:a16="http://schemas.microsoft.com/office/drawing/2014/main" val="10007"/>
                  </a:ext>
                </a:extLst>
              </a:tr>
              <a:tr h="519333">
                <a:tc>
                  <a:txBody>
                    <a:bodyPr/>
                    <a:lstStyle/>
                    <a:p>
                      <a:pPr marL="0" indent="0" algn="l">
                        <a:buNone/>
                      </a:pPr>
                      <a:r>
                        <a:rPr lang="en-US" sz="1000" b="1" dirty="0">
                          <a:solidFill>
                            <a:srgbClr val="1A1A1A"/>
                          </a:solidFill>
                          <a:latin typeface="Open Sans" pitchFamily="34" charset="0"/>
                          <a:ea typeface="Open Sans" pitchFamily="34" charset="-122"/>
                          <a:cs typeface="Open Sans" pitchFamily="34" charset="-120"/>
                        </a:rPr>
                        <a:t>Foreign Personnel</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r>
                        <a:rPr lang="en-US" sz="1000" b="1" dirty="0">
                          <a:solidFill>
                            <a:srgbClr val="1A1A1A"/>
                          </a:solidFill>
                          <a:latin typeface="Open Sans" pitchFamily="34" charset="0"/>
                          <a:ea typeface="Open Sans" pitchFamily="34" charset="-122"/>
                          <a:cs typeface="Open Sans" pitchFamily="34" charset="-120"/>
                        </a:rPr>
                        <a:t>210</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r>
                        <a:rPr lang="en-US" sz="1000" b="1" dirty="0">
                          <a:solidFill>
                            <a:srgbClr val="1A1A1A"/>
                          </a:solidFill>
                          <a:latin typeface="Open Sans" pitchFamily="34" charset="0"/>
                          <a:ea typeface="Open Sans" pitchFamily="34" charset="-122"/>
                          <a:cs typeface="Open Sans" pitchFamily="34" charset="-120"/>
                        </a:rPr>
                        <a:t>26%</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extLst>
                  <a:ext uri="{0D108BD9-81ED-4DB2-BD59-A6C34878D82A}">
                    <a16:rowId xmlns:a16="http://schemas.microsoft.com/office/drawing/2014/main" val="10008"/>
                  </a:ext>
                </a:extLst>
              </a:tr>
            </a:tbl>
          </a:graphicData>
        </a:graphic>
      </p:graphicFrame>
      <p:sp>
        <p:nvSpPr>
          <p:cNvPr id="6" name="Text 2"/>
          <p:cNvSpPr/>
          <p:nvPr/>
        </p:nvSpPr>
        <p:spPr>
          <a:xfrm>
            <a:off x="320040" y="6217920"/>
            <a:ext cx="11681460" cy="502920"/>
          </a:xfrm>
          <a:prstGeom prst="rect">
            <a:avLst/>
          </a:prstGeom>
          <a:noFill/>
          <a:ln/>
        </p:spPr>
        <p:txBody>
          <a:bodyPr wrap="square" lIns="0" tIns="0" rIns="0" bIns="0" rtlCol="0" anchor="t"/>
          <a:lstStyle/>
          <a:p>
            <a:pPr marL="0" indent="0" algn="l">
              <a:buNone/>
            </a:pPr>
            <a:r>
              <a:rPr lang="en-US" sz="850" dirty="0">
                <a:solidFill>
                  <a:srgbClr val="666666"/>
                </a:solidFill>
                <a:latin typeface="Open Sans" pitchFamily="34" charset="0"/>
                <a:ea typeface="Open Sans" pitchFamily="34" charset="-122"/>
                <a:cs typeface="Open Sans" pitchFamily="34" charset="-120"/>
              </a:rPr>
              <a:t>[1] The sum of personnel for each category may exceed the total since personnel may belong to multiple categories. </a:t>
            </a:r>
            <a:br>
              <a:rPr lang="en-US" sz="850" dirty="0">
                <a:solidFill>
                  <a:srgbClr val="666666"/>
                </a:solidFill>
                <a:latin typeface="Open Sans" pitchFamily="34" charset="0"/>
                <a:ea typeface="Open Sans" pitchFamily="34" charset="-122"/>
                <a:cs typeface="Open Sans" pitchFamily="34" charset="-120"/>
              </a:rPr>
            </a:br>
            <a:r>
              <a:rPr lang="en-US" sz="850" dirty="0">
                <a:solidFill>
                  <a:srgbClr val="666666"/>
                </a:solidFill>
                <a:latin typeface="Open Sans" pitchFamily="34" charset="0"/>
                <a:ea typeface="Open Sans" pitchFamily="34" charset="-122"/>
                <a:cs typeface="Open Sans" pitchFamily="34" charset="-120"/>
              </a:rPr>
              <a:t>[2] Percentage of foreign personnel is calculated out of domestic and foreign personnel, excluding personnel who did not report citizenship.</a:t>
            </a:r>
            <a:endParaRPr lang="en-US" sz="850" dirty="0"/>
          </a:p>
        </p:txBody>
      </p:sp>
      <p:sp>
        <p:nvSpPr>
          <p:cNvPr id="50" name="CalloutBG" descr="Call out box showing total personnel conducting research. "/>
          <p:cNvSpPr>
            <a:spLocks noGrp="1"/>
          </p:cNvSpPr>
          <p:nvPr/>
        </p:nvSpPr>
        <p:spPr>
          <a:xfrm>
            <a:off x="7861300" y="5634114"/>
            <a:ext cx="3975100" cy="901700"/>
          </a:xfrm>
          <a:prstGeom prst="rect">
            <a:avLst/>
          </a:prstGeom>
          <a:solidFill>
            <a:srgbClr val="F0F7FF"/>
          </a:solidFill>
          <a:ln w="19050">
            <a:solidFill>
              <a:srgbClr val="005699"/>
            </a:solidFill>
          </a:ln>
        </p:spPr>
        <p:txBody>
          <a:bodyPr/>
          <a:lstStyle/>
          <a:p>
            <a:endParaRPr lang="en-US" dirty="0"/>
          </a:p>
        </p:txBody>
      </p:sp>
      <p:sp>
        <p:nvSpPr>
          <p:cNvPr id="51" name="CalloutHeader"/>
          <p:cNvSpPr>
            <a:spLocks noGrp="1"/>
          </p:cNvSpPr>
          <p:nvPr/>
        </p:nvSpPr>
        <p:spPr>
          <a:xfrm>
            <a:off x="7861300" y="5697614"/>
            <a:ext cx="3975100" cy="342900"/>
          </a:xfrm>
          <a:prstGeom prst="rect">
            <a:avLst/>
          </a:prstGeom>
          <a:noFill/>
          <a:ln>
            <a:noFill/>
          </a:ln>
        </p:spPr>
        <p:txBody>
          <a:bodyPr wrap="square" anchor="ctr">
            <a:normAutofit/>
          </a:bodyPr>
          <a:lstStyle/>
          <a:p>
            <a:pPr algn="ctr">
              <a:buNone/>
            </a:pPr>
            <a:r>
              <a:rPr lang="en-US" sz="1600" b="1" dirty="0">
                <a:solidFill>
                  <a:srgbClr val="005699"/>
                </a:solidFill>
                <a:latin typeface="Open Sans"/>
              </a:rPr>
              <a:t>Total Personnel Conducting Research</a:t>
            </a:r>
          </a:p>
        </p:txBody>
      </p:sp>
      <p:sp>
        <p:nvSpPr>
          <p:cNvPr id="52" name="CalloutNumber"/>
          <p:cNvSpPr>
            <a:spLocks noGrp="1"/>
          </p:cNvSpPr>
          <p:nvPr/>
        </p:nvSpPr>
        <p:spPr>
          <a:xfrm>
            <a:off x="7861300" y="5972318"/>
            <a:ext cx="3975100" cy="558800"/>
          </a:xfrm>
          <a:prstGeom prst="rect">
            <a:avLst/>
          </a:prstGeom>
          <a:noFill/>
          <a:ln>
            <a:noFill/>
          </a:ln>
        </p:spPr>
        <p:txBody>
          <a:bodyPr wrap="square" anchor="ctr">
            <a:normAutofit lnSpcReduction="10000"/>
          </a:bodyPr>
          <a:lstStyle/>
          <a:p>
            <a:pPr algn="ctr">
              <a:buNone/>
            </a:pPr>
            <a:r>
              <a:rPr lang="en-US" sz="3200" b="1" dirty="0">
                <a:solidFill>
                  <a:srgbClr val="005699"/>
                </a:solidFill>
                <a:latin typeface="Open Sans"/>
              </a:rPr>
              <a:t>812</a:t>
            </a:r>
          </a:p>
        </p:txBody>
      </p:sp>
    </p:spTree>
    <p:extLst>
      <p:ext uri="{BB962C8B-B14F-4D97-AF65-F5344CB8AC3E}">
        <p14:creationId xmlns:p14="http://schemas.microsoft.com/office/powerpoint/2010/main" val="3593269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Center Personnel Citizenship in ERCs, FY 2025</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4" name="Chart 0" descr="Bar chart showing Center Personnel Citizenship."/>
          <p:cNvGraphicFramePr/>
          <p:nvPr>
            <p:extLst>
              <p:ext uri="{D42A27DB-BD31-4B8C-83A1-F6EECF244321}">
                <p14:modId xmlns:p14="http://schemas.microsoft.com/office/powerpoint/2010/main" val="3097612872"/>
              </p:ext>
            </p:extLst>
          </p:nvPr>
        </p:nvGraphicFramePr>
        <p:xfrm>
          <a:off x="274320" y="868680"/>
          <a:ext cx="11521440" cy="5194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6236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C47C3-E803-36C6-9198-129B1729C595}"/>
            </a:ext>
          </a:extLst>
        </p:cNvPr>
        <p:cNvGrpSpPr/>
        <p:nvPr/>
      </p:nvGrpSpPr>
      <p:grpSpPr>
        <a:xfrm>
          <a:off x="0" y="0"/>
          <a:ext cx="0" cy="0"/>
          <a:chOff x="0" y="0"/>
          <a:chExt cx="0" cy="0"/>
        </a:xfrm>
      </p:grpSpPr>
      <p:sp>
        <p:nvSpPr>
          <p:cNvPr id="16" name="Text 0">
            <a:extLst>
              <a:ext uri="{FF2B5EF4-FFF2-40B4-BE49-F238E27FC236}">
                <a16:creationId xmlns:a16="http://schemas.microsoft.com/office/drawing/2014/main" id="{6BFF0BE1-F492-CF80-A6EB-BFC08DAA8007}"/>
              </a:ext>
            </a:extLst>
          </p:cNvPr>
          <p:cNvSpPr>
            <a:spLocks noGrp="1"/>
          </p:cNvSpPr>
          <p:nvPr>
            <p:ph type="title" idx="4294967295"/>
          </p:nvPr>
        </p:nvSpPr>
        <p:spPr>
          <a:xfrm>
            <a:off x="320040" y="118973"/>
            <a:ext cx="11521440" cy="61254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19</a:t>
            </a:r>
            <a:r>
              <a:rPr lang="en-US" sz="2200" b="1" dirty="0">
                <a:solidFill>
                  <a:srgbClr val="005699"/>
                </a:solidFill>
                <a:latin typeface="Open Sans" pitchFamily="34" charset="0"/>
                <a:ea typeface="Open Sans" pitchFamily="34" charset="-122"/>
                <a:cs typeface="Open Sans" pitchFamily="34" charset="-120"/>
              </a:rPr>
              <a:t> Active</a:t>
            </a: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 ERCs Referenced in Slides 4–8</a:t>
            </a:r>
          </a:p>
        </p:txBody>
      </p:sp>
      <p:sp>
        <p:nvSpPr>
          <p:cNvPr id="13" name="Shape 11">
            <a:extLst>
              <a:ext uri="{FF2B5EF4-FFF2-40B4-BE49-F238E27FC236}">
                <a16:creationId xmlns:a16="http://schemas.microsoft.com/office/drawing/2014/main" id="{2133C7CD-379B-C7AE-0CCE-6C6B2ED719E0}"/>
              </a:ext>
              <a:ext uri="{C183D7F6-B498-43B3-948B-1728B52AA6E4}">
                <adec:decorative xmlns:adec="http://schemas.microsoft.com/office/drawing/2017/decorative" val="1"/>
              </a:ext>
            </a:extLst>
          </p:cNvPr>
          <p:cNvSpPr/>
          <p:nvPr/>
        </p:nvSpPr>
        <p:spPr>
          <a:xfrm>
            <a:off x="182880" y="716280"/>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14" name="Shape 12">
            <a:extLst>
              <a:ext uri="{FF2B5EF4-FFF2-40B4-BE49-F238E27FC236}">
                <a16:creationId xmlns:a16="http://schemas.microsoft.com/office/drawing/2014/main" id="{B8D10163-656D-D394-564E-99C636DDB21F}"/>
              </a:ext>
              <a:ext uri="{C183D7F6-B498-43B3-948B-1728B52AA6E4}">
                <adec:decorative xmlns:adec="http://schemas.microsoft.com/office/drawing/2017/decorative" val="1"/>
              </a:ext>
            </a:extLst>
          </p:cNvPr>
          <p:cNvSpPr/>
          <p:nvPr/>
        </p:nvSpPr>
        <p:spPr>
          <a:xfrm>
            <a:off x="182880" y="716280"/>
            <a:ext cx="2291486" cy="132588"/>
          </a:xfrm>
          <a:prstGeom prst="roundRect">
            <a:avLst>
              <a:gd name="adj" fmla="val 62069"/>
            </a:avLst>
          </a:prstGeom>
          <a:solidFill>
            <a:srgbClr val="002554"/>
          </a:solidFill>
          <a:ln w="12700">
            <a:solidFill>
              <a:srgbClr val="002554"/>
            </a:solidFill>
            <a:prstDash val="solid"/>
          </a:ln>
        </p:spPr>
        <p:txBody>
          <a:bodyPr/>
          <a:lstStyle/>
          <a:p>
            <a:endParaRPr lang="en-US"/>
          </a:p>
        </p:txBody>
      </p:sp>
      <p:sp>
        <p:nvSpPr>
          <p:cNvPr id="15" name="Shape 13">
            <a:extLst>
              <a:ext uri="{FF2B5EF4-FFF2-40B4-BE49-F238E27FC236}">
                <a16:creationId xmlns:a16="http://schemas.microsoft.com/office/drawing/2014/main" id="{7779BB18-B3A2-E244-7903-30E5BEC8BA7F}"/>
              </a:ext>
              <a:ext uri="{C183D7F6-B498-43B3-948B-1728B52AA6E4}">
                <adec:decorative xmlns:adec="http://schemas.microsoft.com/office/drawing/2017/decorative" val="1"/>
              </a:ext>
            </a:extLst>
          </p:cNvPr>
          <p:cNvSpPr/>
          <p:nvPr/>
        </p:nvSpPr>
        <p:spPr>
          <a:xfrm>
            <a:off x="182880" y="798576"/>
            <a:ext cx="2291486" cy="50292"/>
          </a:xfrm>
          <a:prstGeom prst="rect">
            <a:avLst/>
          </a:prstGeom>
          <a:solidFill>
            <a:srgbClr val="002554"/>
          </a:solidFill>
          <a:ln w="12700">
            <a:solidFill>
              <a:srgbClr val="002554"/>
            </a:solidFill>
            <a:prstDash val="solid"/>
          </a:ln>
        </p:spPr>
        <p:txBody>
          <a:bodyPr/>
          <a:lstStyle/>
          <a:p>
            <a:endParaRPr lang="en-US"/>
          </a:p>
        </p:txBody>
      </p:sp>
      <p:sp>
        <p:nvSpPr>
          <p:cNvPr id="17" name="Shape 14">
            <a:extLst>
              <a:ext uri="{FF2B5EF4-FFF2-40B4-BE49-F238E27FC236}">
                <a16:creationId xmlns:a16="http://schemas.microsoft.com/office/drawing/2014/main" id="{E0E95631-C9E8-A4C3-4595-ADF25E687E03}"/>
              </a:ext>
              <a:ext uri="{C183D7F6-B498-43B3-948B-1728B52AA6E4}">
                <adec:decorative xmlns:adec="http://schemas.microsoft.com/office/drawing/2017/decorative" val="1"/>
              </a:ext>
            </a:extLst>
          </p:cNvPr>
          <p:cNvSpPr/>
          <p:nvPr/>
        </p:nvSpPr>
        <p:spPr>
          <a:xfrm>
            <a:off x="274320" y="1259339"/>
            <a:ext cx="2108606" cy="7315"/>
          </a:xfrm>
          <a:prstGeom prst="rect">
            <a:avLst/>
          </a:prstGeom>
          <a:solidFill>
            <a:srgbClr val="E0E4EE"/>
          </a:solidFill>
          <a:ln w="12700">
            <a:solidFill>
              <a:srgbClr val="E0E4EE"/>
            </a:solidFill>
            <a:prstDash val="solid"/>
          </a:ln>
        </p:spPr>
        <p:txBody>
          <a:bodyPr/>
          <a:lstStyle/>
          <a:p>
            <a:endParaRPr lang="en-US"/>
          </a:p>
        </p:txBody>
      </p:sp>
      <p:sp>
        <p:nvSpPr>
          <p:cNvPr id="19" name="Text 16">
            <a:extLst>
              <a:ext uri="{FF2B5EF4-FFF2-40B4-BE49-F238E27FC236}">
                <a16:creationId xmlns:a16="http://schemas.microsoft.com/office/drawing/2014/main" id="{464521B5-3913-4E76-2F44-A645C4EC9C87}"/>
              </a:ext>
            </a:extLst>
          </p:cNvPr>
          <p:cNvSpPr/>
          <p:nvPr/>
        </p:nvSpPr>
        <p:spPr>
          <a:xfrm>
            <a:off x="246888" y="1287170"/>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Bio-mediated and Bio-inspired Geotechnics</a:t>
            </a:r>
            <a:endParaRPr lang="en-US" sz="800" dirty="0"/>
          </a:p>
        </p:txBody>
      </p:sp>
      <p:sp>
        <p:nvSpPr>
          <p:cNvPr id="20" name="Text 17">
            <a:extLst>
              <a:ext uri="{FF2B5EF4-FFF2-40B4-BE49-F238E27FC236}">
                <a16:creationId xmlns:a16="http://schemas.microsoft.com/office/drawing/2014/main" id="{40495A3D-7E8F-C1F6-340C-F4CFC4EA58CB}"/>
              </a:ext>
            </a:extLst>
          </p:cNvPr>
          <p:cNvSpPr/>
          <p:nvPr/>
        </p:nvSpPr>
        <p:spPr>
          <a:xfrm>
            <a:off x="246888" y="1786921"/>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Arizona State University</a:t>
            </a:r>
            <a:endParaRPr lang="en-US" sz="800" dirty="0"/>
          </a:p>
        </p:txBody>
      </p:sp>
      <p:sp>
        <p:nvSpPr>
          <p:cNvPr id="21" name="Text 18">
            <a:extLst>
              <a:ext uri="{FF2B5EF4-FFF2-40B4-BE49-F238E27FC236}">
                <a16:creationId xmlns:a16="http://schemas.microsoft.com/office/drawing/2014/main" id="{B7555130-0DFA-5098-07B1-0DF35333751A}"/>
              </a:ext>
            </a:extLst>
          </p:cNvPr>
          <p:cNvSpPr/>
          <p:nvPr/>
        </p:nvSpPr>
        <p:spPr>
          <a:xfrm>
            <a:off x="246888" y="1989471"/>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2015</a:t>
            </a:r>
            <a:endParaRPr lang="en-US" sz="800" dirty="0"/>
          </a:p>
        </p:txBody>
      </p:sp>
      <p:sp>
        <p:nvSpPr>
          <p:cNvPr id="22" name="Text 19">
            <a:extLst>
              <a:ext uri="{FF2B5EF4-FFF2-40B4-BE49-F238E27FC236}">
                <a16:creationId xmlns:a16="http://schemas.microsoft.com/office/drawing/2014/main" id="{77567271-AB67-AA3B-0ACD-30860C7EBDFB}"/>
              </a:ext>
            </a:extLst>
          </p:cNvPr>
          <p:cNvSpPr/>
          <p:nvPr/>
        </p:nvSpPr>
        <p:spPr>
          <a:xfrm>
            <a:off x="1371893" y="1989471"/>
            <a:ext cx="1038466" cy="176132"/>
          </a:xfrm>
          <a:prstGeom prst="rect">
            <a:avLst/>
          </a:prstGeom>
          <a:noFill/>
          <a:ln/>
        </p:spPr>
        <p:txBody>
          <a:bodyPr wrap="square" rtlCol="0" anchor="ctr"/>
          <a:lstStyle/>
          <a:p>
            <a:pPr marL="0" indent="0" algn="r">
              <a:buNone/>
            </a:pPr>
            <a:r>
              <a:rPr lang="en-US" sz="800" b="1" dirty="0">
                <a:solidFill>
                  <a:srgbClr val="002554"/>
                </a:solidFill>
                <a:latin typeface="Open Sans" pitchFamily="34" charset="0"/>
                <a:ea typeface="Open Sans" pitchFamily="34" charset="-122"/>
                <a:cs typeface="Open Sans" pitchFamily="34" charset="-120"/>
              </a:rPr>
              <a:t>1449501</a:t>
            </a:r>
          </a:p>
        </p:txBody>
      </p:sp>
      <p:sp>
        <p:nvSpPr>
          <p:cNvPr id="23" name="Shape 20">
            <a:extLst>
              <a:ext uri="{FF2B5EF4-FFF2-40B4-BE49-F238E27FC236}">
                <a16:creationId xmlns:a16="http://schemas.microsoft.com/office/drawing/2014/main" id="{53AD4A4C-1CB9-7620-D4D4-2CC3615FCC60}"/>
              </a:ext>
              <a:ext uri="{C183D7F6-B498-43B3-948B-1728B52AA6E4}">
                <adec:decorative xmlns:adec="http://schemas.microsoft.com/office/drawing/2017/decorative" val="1"/>
              </a:ext>
            </a:extLst>
          </p:cNvPr>
          <p:cNvSpPr/>
          <p:nvPr/>
        </p:nvSpPr>
        <p:spPr>
          <a:xfrm>
            <a:off x="2565806" y="716280"/>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24" name="Shape 21">
            <a:extLst>
              <a:ext uri="{FF2B5EF4-FFF2-40B4-BE49-F238E27FC236}">
                <a16:creationId xmlns:a16="http://schemas.microsoft.com/office/drawing/2014/main" id="{538E8716-23A6-3D6A-B616-47EA55C1B26A}"/>
              </a:ext>
              <a:ext uri="{C183D7F6-B498-43B3-948B-1728B52AA6E4}">
                <adec:decorative xmlns:adec="http://schemas.microsoft.com/office/drawing/2017/decorative" val="1"/>
              </a:ext>
            </a:extLst>
          </p:cNvPr>
          <p:cNvSpPr/>
          <p:nvPr/>
        </p:nvSpPr>
        <p:spPr>
          <a:xfrm>
            <a:off x="2565806" y="716280"/>
            <a:ext cx="2291486" cy="132588"/>
          </a:xfrm>
          <a:prstGeom prst="roundRect">
            <a:avLst>
              <a:gd name="adj" fmla="val 62069"/>
            </a:avLst>
          </a:prstGeom>
          <a:solidFill>
            <a:srgbClr val="002554"/>
          </a:solidFill>
          <a:ln w="12700">
            <a:solidFill>
              <a:srgbClr val="002554"/>
            </a:solidFill>
            <a:prstDash val="solid"/>
          </a:ln>
        </p:spPr>
        <p:txBody>
          <a:bodyPr/>
          <a:lstStyle/>
          <a:p>
            <a:endParaRPr lang="en-US"/>
          </a:p>
        </p:txBody>
      </p:sp>
      <p:sp>
        <p:nvSpPr>
          <p:cNvPr id="25" name="Shape 22">
            <a:extLst>
              <a:ext uri="{FF2B5EF4-FFF2-40B4-BE49-F238E27FC236}">
                <a16:creationId xmlns:a16="http://schemas.microsoft.com/office/drawing/2014/main" id="{5C2A7692-F93B-EA99-C57A-98440827CF77}"/>
              </a:ext>
              <a:ext uri="{C183D7F6-B498-43B3-948B-1728B52AA6E4}">
                <adec:decorative xmlns:adec="http://schemas.microsoft.com/office/drawing/2017/decorative" val="1"/>
              </a:ext>
            </a:extLst>
          </p:cNvPr>
          <p:cNvSpPr/>
          <p:nvPr/>
        </p:nvSpPr>
        <p:spPr>
          <a:xfrm>
            <a:off x="2565806" y="798576"/>
            <a:ext cx="2291486" cy="50292"/>
          </a:xfrm>
          <a:prstGeom prst="rect">
            <a:avLst/>
          </a:prstGeom>
          <a:solidFill>
            <a:srgbClr val="002554"/>
          </a:solidFill>
          <a:ln w="12700">
            <a:solidFill>
              <a:srgbClr val="002554"/>
            </a:solidFill>
            <a:prstDash val="solid"/>
          </a:ln>
        </p:spPr>
        <p:txBody>
          <a:bodyPr/>
          <a:lstStyle/>
          <a:p>
            <a:endParaRPr lang="en-US"/>
          </a:p>
        </p:txBody>
      </p:sp>
      <p:sp>
        <p:nvSpPr>
          <p:cNvPr id="27" name="Shape 23">
            <a:extLst>
              <a:ext uri="{FF2B5EF4-FFF2-40B4-BE49-F238E27FC236}">
                <a16:creationId xmlns:a16="http://schemas.microsoft.com/office/drawing/2014/main" id="{03B85066-FEEC-522E-FD8A-D70159845C3D}"/>
              </a:ext>
              <a:ext uri="{C183D7F6-B498-43B3-948B-1728B52AA6E4}">
                <adec:decorative xmlns:adec="http://schemas.microsoft.com/office/drawing/2017/decorative" val="1"/>
              </a:ext>
            </a:extLst>
          </p:cNvPr>
          <p:cNvSpPr/>
          <p:nvPr/>
        </p:nvSpPr>
        <p:spPr>
          <a:xfrm>
            <a:off x="2657246" y="1259339"/>
            <a:ext cx="2108606" cy="7315"/>
          </a:xfrm>
          <a:prstGeom prst="rect">
            <a:avLst/>
          </a:prstGeom>
          <a:solidFill>
            <a:srgbClr val="E0E4EE"/>
          </a:solidFill>
          <a:ln w="12700">
            <a:solidFill>
              <a:srgbClr val="E0E4EE"/>
            </a:solidFill>
            <a:prstDash val="solid"/>
          </a:ln>
        </p:spPr>
        <p:txBody>
          <a:bodyPr/>
          <a:lstStyle/>
          <a:p>
            <a:endParaRPr lang="en-US"/>
          </a:p>
        </p:txBody>
      </p:sp>
      <p:sp>
        <p:nvSpPr>
          <p:cNvPr id="29" name="Text 25">
            <a:extLst>
              <a:ext uri="{FF2B5EF4-FFF2-40B4-BE49-F238E27FC236}">
                <a16:creationId xmlns:a16="http://schemas.microsoft.com/office/drawing/2014/main" id="{D63ED43F-6831-7599-4392-3920E4E5B9CF}"/>
              </a:ext>
            </a:extLst>
          </p:cNvPr>
          <p:cNvSpPr/>
          <p:nvPr/>
        </p:nvSpPr>
        <p:spPr>
          <a:xfrm>
            <a:off x="2629814" y="1287170"/>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Nanosystems ERC for Nanotechnology Enabled Water Treatment Systems</a:t>
            </a:r>
            <a:endParaRPr lang="en-US" sz="800" dirty="0"/>
          </a:p>
        </p:txBody>
      </p:sp>
      <p:sp>
        <p:nvSpPr>
          <p:cNvPr id="30" name="Text 26">
            <a:extLst>
              <a:ext uri="{FF2B5EF4-FFF2-40B4-BE49-F238E27FC236}">
                <a16:creationId xmlns:a16="http://schemas.microsoft.com/office/drawing/2014/main" id="{9311ED00-35F3-5E31-481E-4652D545D277}"/>
              </a:ext>
            </a:extLst>
          </p:cNvPr>
          <p:cNvSpPr/>
          <p:nvPr/>
        </p:nvSpPr>
        <p:spPr>
          <a:xfrm>
            <a:off x="2629814" y="1786921"/>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Rice University</a:t>
            </a:r>
            <a:endParaRPr lang="en-US" sz="800" dirty="0"/>
          </a:p>
        </p:txBody>
      </p:sp>
      <p:sp>
        <p:nvSpPr>
          <p:cNvPr id="31" name="Text 27">
            <a:extLst>
              <a:ext uri="{FF2B5EF4-FFF2-40B4-BE49-F238E27FC236}">
                <a16:creationId xmlns:a16="http://schemas.microsoft.com/office/drawing/2014/main" id="{1904EB1E-9129-A13F-A31B-CF8094F9DC91}"/>
              </a:ext>
            </a:extLst>
          </p:cNvPr>
          <p:cNvSpPr/>
          <p:nvPr/>
        </p:nvSpPr>
        <p:spPr>
          <a:xfrm>
            <a:off x="2629814" y="1989471"/>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2015</a:t>
            </a:r>
            <a:endParaRPr lang="en-US" sz="800" dirty="0"/>
          </a:p>
        </p:txBody>
      </p:sp>
      <p:sp>
        <p:nvSpPr>
          <p:cNvPr id="32" name="Text 28">
            <a:extLst>
              <a:ext uri="{FF2B5EF4-FFF2-40B4-BE49-F238E27FC236}">
                <a16:creationId xmlns:a16="http://schemas.microsoft.com/office/drawing/2014/main" id="{79B94A79-656D-8168-BDE1-8DA808AF2B3F}"/>
              </a:ext>
            </a:extLst>
          </p:cNvPr>
          <p:cNvSpPr/>
          <p:nvPr/>
        </p:nvSpPr>
        <p:spPr>
          <a:xfrm>
            <a:off x="3754819" y="1989471"/>
            <a:ext cx="1038466" cy="176132"/>
          </a:xfrm>
          <a:prstGeom prst="rect">
            <a:avLst/>
          </a:prstGeom>
          <a:noFill/>
          <a:ln/>
        </p:spPr>
        <p:txBody>
          <a:bodyPr wrap="square" rtlCol="0" anchor="ctr"/>
          <a:lstStyle/>
          <a:p>
            <a:pPr marL="0" indent="0" algn="r">
              <a:buNone/>
            </a:pPr>
            <a:r>
              <a:rPr lang="en-US" sz="800" b="1" dirty="0">
                <a:solidFill>
                  <a:srgbClr val="002554"/>
                </a:solidFill>
                <a:latin typeface="Open Sans" pitchFamily="34" charset="0"/>
                <a:ea typeface="Open Sans" pitchFamily="34" charset="-122"/>
                <a:cs typeface="Open Sans" pitchFamily="34" charset="-120"/>
              </a:rPr>
              <a:t>1449500</a:t>
            </a:r>
          </a:p>
        </p:txBody>
      </p:sp>
      <p:sp>
        <p:nvSpPr>
          <p:cNvPr id="33" name="Shape 29">
            <a:extLst>
              <a:ext uri="{FF2B5EF4-FFF2-40B4-BE49-F238E27FC236}">
                <a16:creationId xmlns:a16="http://schemas.microsoft.com/office/drawing/2014/main" id="{D1260012-7E7A-D162-BB0C-B53ACF1A27E2}"/>
              </a:ext>
              <a:ext uri="{C183D7F6-B498-43B3-948B-1728B52AA6E4}">
                <adec:decorative xmlns:adec="http://schemas.microsoft.com/office/drawing/2017/decorative" val="1"/>
              </a:ext>
            </a:extLst>
          </p:cNvPr>
          <p:cNvSpPr/>
          <p:nvPr/>
        </p:nvSpPr>
        <p:spPr>
          <a:xfrm>
            <a:off x="4948733" y="716280"/>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34" name="Shape 30">
            <a:extLst>
              <a:ext uri="{FF2B5EF4-FFF2-40B4-BE49-F238E27FC236}">
                <a16:creationId xmlns:a16="http://schemas.microsoft.com/office/drawing/2014/main" id="{83502BAE-78CE-3F39-10D5-D30513793504}"/>
              </a:ext>
              <a:ext uri="{C183D7F6-B498-43B3-948B-1728B52AA6E4}">
                <adec:decorative xmlns:adec="http://schemas.microsoft.com/office/drawing/2017/decorative" val="1"/>
              </a:ext>
            </a:extLst>
          </p:cNvPr>
          <p:cNvSpPr/>
          <p:nvPr/>
        </p:nvSpPr>
        <p:spPr>
          <a:xfrm>
            <a:off x="4948733" y="716280"/>
            <a:ext cx="2291486" cy="132588"/>
          </a:xfrm>
          <a:prstGeom prst="roundRect">
            <a:avLst>
              <a:gd name="adj" fmla="val 62069"/>
            </a:avLst>
          </a:prstGeom>
          <a:solidFill>
            <a:srgbClr val="002554"/>
          </a:solidFill>
          <a:ln w="12700">
            <a:solidFill>
              <a:srgbClr val="002554"/>
            </a:solidFill>
            <a:prstDash val="solid"/>
          </a:ln>
        </p:spPr>
        <p:txBody>
          <a:bodyPr/>
          <a:lstStyle/>
          <a:p>
            <a:endParaRPr lang="en-US"/>
          </a:p>
        </p:txBody>
      </p:sp>
      <p:sp>
        <p:nvSpPr>
          <p:cNvPr id="35" name="Shape 31">
            <a:extLst>
              <a:ext uri="{FF2B5EF4-FFF2-40B4-BE49-F238E27FC236}">
                <a16:creationId xmlns:a16="http://schemas.microsoft.com/office/drawing/2014/main" id="{C61B682A-8FBA-FC61-C257-5496B5A24C87}"/>
              </a:ext>
              <a:ext uri="{C183D7F6-B498-43B3-948B-1728B52AA6E4}">
                <adec:decorative xmlns:adec="http://schemas.microsoft.com/office/drawing/2017/decorative" val="1"/>
              </a:ext>
            </a:extLst>
          </p:cNvPr>
          <p:cNvSpPr/>
          <p:nvPr/>
        </p:nvSpPr>
        <p:spPr>
          <a:xfrm>
            <a:off x="4948733" y="798576"/>
            <a:ext cx="2291486" cy="50292"/>
          </a:xfrm>
          <a:prstGeom prst="rect">
            <a:avLst/>
          </a:prstGeom>
          <a:solidFill>
            <a:srgbClr val="002554"/>
          </a:solidFill>
          <a:ln w="12700">
            <a:solidFill>
              <a:srgbClr val="002554"/>
            </a:solidFill>
            <a:prstDash val="solid"/>
          </a:ln>
        </p:spPr>
        <p:txBody>
          <a:bodyPr/>
          <a:lstStyle/>
          <a:p>
            <a:endParaRPr lang="en-US"/>
          </a:p>
        </p:txBody>
      </p:sp>
      <p:sp>
        <p:nvSpPr>
          <p:cNvPr id="37" name="Shape 32">
            <a:extLst>
              <a:ext uri="{FF2B5EF4-FFF2-40B4-BE49-F238E27FC236}">
                <a16:creationId xmlns:a16="http://schemas.microsoft.com/office/drawing/2014/main" id="{D06B3C64-1D05-0AFA-9B41-30B134B5E922}"/>
              </a:ext>
              <a:ext uri="{C183D7F6-B498-43B3-948B-1728B52AA6E4}">
                <adec:decorative xmlns:adec="http://schemas.microsoft.com/office/drawing/2017/decorative" val="1"/>
              </a:ext>
            </a:extLst>
          </p:cNvPr>
          <p:cNvSpPr/>
          <p:nvPr/>
        </p:nvSpPr>
        <p:spPr>
          <a:xfrm>
            <a:off x="5040173" y="1259339"/>
            <a:ext cx="2108606" cy="7315"/>
          </a:xfrm>
          <a:prstGeom prst="rect">
            <a:avLst/>
          </a:prstGeom>
          <a:solidFill>
            <a:srgbClr val="E0E4EE"/>
          </a:solidFill>
          <a:ln w="12700">
            <a:solidFill>
              <a:srgbClr val="E0E4EE"/>
            </a:solidFill>
            <a:prstDash val="solid"/>
          </a:ln>
        </p:spPr>
        <p:txBody>
          <a:bodyPr/>
          <a:lstStyle/>
          <a:p>
            <a:endParaRPr lang="en-US"/>
          </a:p>
        </p:txBody>
      </p:sp>
      <p:sp>
        <p:nvSpPr>
          <p:cNvPr id="39" name="Text 34">
            <a:extLst>
              <a:ext uri="{FF2B5EF4-FFF2-40B4-BE49-F238E27FC236}">
                <a16:creationId xmlns:a16="http://schemas.microsoft.com/office/drawing/2014/main" id="{E6660002-4B44-AEEB-5F59-2209DC7C481F}"/>
              </a:ext>
            </a:extLst>
          </p:cNvPr>
          <p:cNvSpPr/>
          <p:nvPr/>
        </p:nvSpPr>
        <p:spPr>
          <a:xfrm>
            <a:off x="5012741" y="1287170"/>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Power Optimization for Electro-Thermal Systems</a:t>
            </a:r>
            <a:endParaRPr lang="en-US" sz="800" dirty="0"/>
          </a:p>
        </p:txBody>
      </p:sp>
      <p:sp>
        <p:nvSpPr>
          <p:cNvPr id="40" name="Text 35">
            <a:extLst>
              <a:ext uri="{FF2B5EF4-FFF2-40B4-BE49-F238E27FC236}">
                <a16:creationId xmlns:a16="http://schemas.microsoft.com/office/drawing/2014/main" id="{407B88F4-FE86-C365-8655-3FBEE17743D0}"/>
              </a:ext>
            </a:extLst>
          </p:cNvPr>
          <p:cNvSpPr/>
          <p:nvPr/>
        </p:nvSpPr>
        <p:spPr>
          <a:xfrm>
            <a:off x="5012741" y="1786921"/>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Univ. of Illinois Urbana-Champaign</a:t>
            </a:r>
            <a:endParaRPr lang="en-US" sz="800" dirty="0"/>
          </a:p>
        </p:txBody>
      </p:sp>
      <p:sp>
        <p:nvSpPr>
          <p:cNvPr id="41" name="Text 36">
            <a:extLst>
              <a:ext uri="{FF2B5EF4-FFF2-40B4-BE49-F238E27FC236}">
                <a16:creationId xmlns:a16="http://schemas.microsoft.com/office/drawing/2014/main" id="{1FCDD14C-CB6A-608C-D43B-0DB214E987E9}"/>
              </a:ext>
            </a:extLst>
          </p:cNvPr>
          <p:cNvSpPr/>
          <p:nvPr/>
        </p:nvSpPr>
        <p:spPr>
          <a:xfrm>
            <a:off x="5012741" y="1989471"/>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2015</a:t>
            </a:r>
            <a:endParaRPr lang="en-US" sz="800" dirty="0"/>
          </a:p>
        </p:txBody>
      </p:sp>
      <p:sp>
        <p:nvSpPr>
          <p:cNvPr id="42" name="Text 37">
            <a:extLst>
              <a:ext uri="{FF2B5EF4-FFF2-40B4-BE49-F238E27FC236}">
                <a16:creationId xmlns:a16="http://schemas.microsoft.com/office/drawing/2014/main" id="{B925089D-243D-28A5-E046-B3486788B44A}"/>
              </a:ext>
            </a:extLst>
          </p:cNvPr>
          <p:cNvSpPr/>
          <p:nvPr/>
        </p:nvSpPr>
        <p:spPr>
          <a:xfrm>
            <a:off x="6137745" y="1989471"/>
            <a:ext cx="1038466" cy="176132"/>
          </a:xfrm>
          <a:prstGeom prst="rect">
            <a:avLst/>
          </a:prstGeom>
          <a:noFill/>
          <a:ln/>
        </p:spPr>
        <p:txBody>
          <a:bodyPr wrap="square" rtlCol="0" anchor="ctr"/>
          <a:lstStyle/>
          <a:p>
            <a:pPr marL="0" indent="0" algn="r">
              <a:buNone/>
            </a:pPr>
            <a:r>
              <a:rPr lang="en-US" sz="800" b="1" dirty="0">
                <a:solidFill>
                  <a:srgbClr val="002554"/>
                </a:solidFill>
                <a:latin typeface="Open Sans" pitchFamily="34" charset="0"/>
                <a:ea typeface="Open Sans" pitchFamily="34" charset="-122"/>
                <a:cs typeface="Open Sans" pitchFamily="34" charset="-120"/>
              </a:rPr>
              <a:t>1449548</a:t>
            </a:r>
            <a:endParaRPr lang="en-US" sz="800" dirty="0"/>
          </a:p>
        </p:txBody>
      </p:sp>
      <p:sp>
        <p:nvSpPr>
          <p:cNvPr id="43" name="Shape 38">
            <a:extLst>
              <a:ext uri="{FF2B5EF4-FFF2-40B4-BE49-F238E27FC236}">
                <a16:creationId xmlns:a16="http://schemas.microsoft.com/office/drawing/2014/main" id="{8D95D2DF-8D71-892D-AD79-7296DA29D6F2}"/>
              </a:ext>
              <a:ext uri="{C183D7F6-B498-43B3-948B-1728B52AA6E4}">
                <adec:decorative xmlns:adec="http://schemas.microsoft.com/office/drawing/2017/decorative" val="1"/>
              </a:ext>
            </a:extLst>
          </p:cNvPr>
          <p:cNvSpPr/>
          <p:nvPr/>
        </p:nvSpPr>
        <p:spPr>
          <a:xfrm>
            <a:off x="7331659" y="716280"/>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dirty="0"/>
          </a:p>
        </p:txBody>
      </p:sp>
      <p:sp>
        <p:nvSpPr>
          <p:cNvPr id="44" name="Shape 39">
            <a:extLst>
              <a:ext uri="{FF2B5EF4-FFF2-40B4-BE49-F238E27FC236}">
                <a16:creationId xmlns:a16="http://schemas.microsoft.com/office/drawing/2014/main" id="{497E5C5F-2190-52D4-DA6C-396655FB56CC}"/>
              </a:ext>
              <a:ext uri="{C183D7F6-B498-43B3-948B-1728B52AA6E4}">
                <adec:decorative xmlns:adec="http://schemas.microsoft.com/office/drawing/2017/decorative" val="1"/>
              </a:ext>
            </a:extLst>
          </p:cNvPr>
          <p:cNvSpPr/>
          <p:nvPr/>
        </p:nvSpPr>
        <p:spPr>
          <a:xfrm>
            <a:off x="7331659" y="716280"/>
            <a:ext cx="2291486" cy="132588"/>
          </a:xfrm>
          <a:prstGeom prst="roundRect">
            <a:avLst>
              <a:gd name="adj" fmla="val 62069"/>
            </a:avLst>
          </a:prstGeom>
          <a:solidFill>
            <a:srgbClr val="002554"/>
          </a:solidFill>
          <a:ln w="12700">
            <a:solidFill>
              <a:srgbClr val="002554"/>
            </a:solidFill>
            <a:prstDash val="solid"/>
          </a:ln>
        </p:spPr>
        <p:txBody>
          <a:bodyPr/>
          <a:lstStyle/>
          <a:p>
            <a:endParaRPr lang="en-US"/>
          </a:p>
        </p:txBody>
      </p:sp>
      <p:sp>
        <p:nvSpPr>
          <p:cNvPr id="45" name="Shape 40">
            <a:extLst>
              <a:ext uri="{FF2B5EF4-FFF2-40B4-BE49-F238E27FC236}">
                <a16:creationId xmlns:a16="http://schemas.microsoft.com/office/drawing/2014/main" id="{9AE2F229-FD76-6773-55C2-39BA82041285}"/>
              </a:ext>
              <a:ext uri="{C183D7F6-B498-43B3-948B-1728B52AA6E4}">
                <adec:decorative xmlns:adec="http://schemas.microsoft.com/office/drawing/2017/decorative" val="1"/>
              </a:ext>
            </a:extLst>
          </p:cNvPr>
          <p:cNvSpPr/>
          <p:nvPr/>
        </p:nvSpPr>
        <p:spPr>
          <a:xfrm>
            <a:off x="7331659" y="798576"/>
            <a:ext cx="2291486" cy="50292"/>
          </a:xfrm>
          <a:prstGeom prst="rect">
            <a:avLst/>
          </a:prstGeom>
          <a:solidFill>
            <a:srgbClr val="002554"/>
          </a:solidFill>
          <a:ln w="12700">
            <a:solidFill>
              <a:srgbClr val="002554"/>
            </a:solidFill>
            <a:prstDash val="solid"/>
          </a:ln>
        </p:spPr>
        <p:txBody>
          <a:bodyPr/>
          <a:lstStyle/>
          <a:p>
            <a:endParaRPr lang="en-US"/>
          </a:p>
        </p:txBody>
      </p:sp>
      <p:sp>
        <p:nvSpPr>
          <p:cNvPr id="47" name="Shape 41">
            <a:extLst>
              <a:ext uri="{FF2B5EF4-FFF2-40B4-BE49-F238E27FC236}">
                <a16:creationId xmlns:a16="http://schemas.microsoft.com/office/drawing/2014/main" id="{6C6BE8E6-376C-BFD2-EEAA-E6BB8A73B5BA}"/>
              </a:ext>
              <a:ext uri="{C183D7F6-B498-43B3-948B-1728B52AA6E4}">
                <adec:decorative xmlns:adec="http://schemas.microsoft.com/office/drawing/2017/decorative" val="1"/>
              </a:ext>
            </a:extLst>
          </p:cNvPr>
          <p:cNvSpPr/>
          <p:nvPr/>
        </p:nvSpPr>
        <p:spPr>
          <a:xfrm>
            <a:off x="7423099" y="1259339"/>
            <a:ext cx="2108606" cy="7315"/>
          </a:xfrm>
          <a:prstGeom prst="rect">
            <a:avLst/>
          </a:prstGeom>
          <a:solidFill>
            <a:srgbClr val="E0E4EE"/>
          </a:solidFill>
          <a:ln w="12700">
            <a:solidFill>
              <a:srgbClr val="E0E4EE"/>
            </a:solidFill>
            <a:prstDash val="solid"/>
          </a:ln>
        </p:spPr>
        <p:txBody>
          <a:bodyPr/>
          <a:lstStyle/>
          <a:p>
            <a:endParaRPr lang="en-US"/>
          </a:p>
        </p:txBody>
      </p:sp>
      <p:sp>
        <p:nvSpPr>
          <p:cNvPr id="49" name="Text 43">
            <a:extLst>
              <a:ext uri="{FF2B5EF4-FFF2-40B4-BE49-F238E27FC236}">
                <a16:creationId xmlns:a16="http://schemas.microsoft.com/office/drawing/2014/main" id="{61AEAFE5-136E-71C4-9657-76B29D2E7A7B}"/>
              </a:ext>
            </a:extLst>
          </p:cNvPr>
          <p:cNvSpPr/>
          <p:nvPr/>
        </p:nvSpPr>
        <p:spPr>
          <a:xfrm>
            <a:off x="7395667" y="1287170"/>
            <a:ext cx="2163470" cy="495300"/>
          </a:xfrm>
          <a:prstGeom prst="rect">
            <a:avLst/>
          </a:prstGeom>
          <a:noFill/>
          <a:ln/>
        </p:spPr>
        <p:txBody>
          <a:bodyPr wrap="square" rtlCol="0" anchor="t"/>
          <a:lstStyle/>
          <a:p>
            <a:pPr algn="ctr">
              <a:lnSpc>
                <a:spcPct val="110000"/>
              </a:lnSpc>
            </a:pPr>
            <a:r>
              <a:rPr lang="en-US" sz="800" dirty="0" err="1">
                <a:solidFill>
                  <a:srgbClr val="000000"/>
                </a:solidFill>
                <a:latin typeface="Open Sans" pitchFamily="34" charset="0"/>
                <a:ea typeface="Open Sans" pitchFamily="34" charset="-122"/>
                <a:cs typeface="Open Sans" pitchFamily="34" charset="-120"/>
              </a:rPr>
              <a:t>Nanosystems</a:t>
            </a:r>
            <a:r>
              <a:rPr lang="en-US" sz="800" dirty="0">
                <a:solidFill>
                  <a:srgbClr val="000000"/>
                </a:solidFill>
                <a:latin typeface="Open Sans" pitchFamily="34" charset="0"/>
                <a:ea typeface="Open Sans" pitchFamily="34" charset="-122"/>
                <a:cs typeface="Open Sans" pitchFamily="34" charset="-120"/>
              </a:rPr>
              <a:t> ERC for Cellular Metamaterials</a:t>
            </a:r>
            <a:endParaRPr lang="en-US" sz="800" dirty="0"/>
          </a:p>
          <a:p>
            <a:pPr marL="0" indent="0" algn="ctr">
              <a:lnSpc>
                <a:spcPct val="110000"/>
              </a:lnSpc>
              <a:buNone/>
            </a:pPr>
            <a:endParaRPr lang="en-US" sz="800" dirty="0"/>
          </a:p>
        </p:txBody>
      </p:sp>
      <p:sp>
        <p:nvSpPr>
          <p:cNvPr id="50" name="Text 44">
            <a:extLst>
              <a:ext uri="{FF2B5EF4-FFF2-40B4-BE49-F238E27FC236}">
                <a16:creationId xmlns:a16="http://schemas.microsoft.com/office/drawing/2014/main" id="{301D8FBD-284A-5BB6-E9BA-5CF5831B0CDB}"/>
              </a:ext>
            </a:extLst>
          </p:cNvPr>
          <p:cNvSpPr/>
          <p:nvPr/>
        </p:nvSpPr>
        <p:spPr>
          <a:xfrm>
            <a:off x="7395667" y="1786921"/>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Boston University</a:t>
            </a:r>
            <a:endParaRPr lang="en-US" sz="800" dirty="0"/>
          </a:p>
        </p:txBody>
      </p:sp>
      <p:sp>
        <p:nvSpPr>
          <p:cNvPr id="51" name="Text 45">
            <a:extLst>
              <a:ext uri="{FF2B5EF4-FFF2-40B4-BE49-F238E27FC236}">
                <a16:creationId xmlns:a16="http://schemas.microsoft.com/office/drawing/2014/main" id="{D1DBA642-3F9C-6DC0-FCEE-17AF80F7EF3A}"/>
              </a:ext>
            </a:extLst>
          </p:cNvPr>
          <p:cNvSpPr/>
          <p:nvPr/>
        </p:nvSpPr>
        <p:spPr>
          <a:xfrm>
            <a:off x="7395667" y="1989471"/>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2017</a:t>
            </a:r>
            <a:endParaRPr lang="en-US" sz="800" dirty="0"/>
          </a:p>
        </p:txBody>
      </p:sp>
      <p:sp>
        <p:nvSpPr>
          <p:cNvPr id="52" name="Text 46">
            <a:extLst>
              <a:ext uri="{FF2B5EF4-FFF2-40B4-BE49-F238E27FC236}">
                <a16:creationId xmlns:a16="http://schemas.microsoft.com/office/drawing/2014/main" id="{D2087DCB-E1A0-9AE4-B2A0-6B61A894F000}"/>
              </a:ext>
            </a:extLst>
          </p:cNvPr>
          <p:cNvSpPr/>
          <p:nvPr/>
        </p:nvSpPr>
        <p:spPr>
          <a:xfrm>
            <a:off x="8520672" y="1989471"/>
            <a:ext cx="1038466" cy="176132"/>
          </a:xfrm>
          <a:prstGeom prst="rect">
            <a:avLst/>
          </a:prstGeom>
          <a:noFill/>
          <a:ln/>
        </p:spPr>
        <p:txBody>
          <a:bodyPr wrap="square" rtlCol="0" anchor="ctr"/>
          <a:lstStyle/>
          <a:p>
            <a:pPr algn="r"/>
            <a:r>
              <a:rPr lang="en-US" sz="800" b="1" dirty="0">
                <a:solidFill>
                  <a:srgbClr val="002554"/>
                </a:solidFill>
                <a:latin typeface="Open Sans" pitchFamily="34" charset="0"/>
                <a:ea typeface="Open Sans" pitchFamily="34" charset="-122"/>
                <a:cs typeface="Open Sans" pitchFamily="34" charset="-120"/>
              </a:rPr>
              <a:t>1647837</a:t>
            </a:r>
            <a:endParaRPr lang="en-US" sz="800" dirty="0"/>
          </a:p>
        </p:txBody>
      </p:sp>
      <p:sp>
        <p:nvSpPr>
          <p:cNvPr id="53" name="Shape 47">
            <a:extLst>
              <a:ext uri="{FF2B5EF4-FFF2-40B4-BE49-F238E27FC236}">
                <a16:creationId xmlns:a16="http://schemas.microsoft.com/office/drawing/2014/main" id="{8CB5A40C-914F-7D39-C339-9201D5C6D0AA}"/>
              </a:ext>
              <a:ext uri="{C183D7F6-B498-43B3-948B-1728B52AA6E4}">
                <adec:decorative xmlns:adec="http://schemas.microsoft.com/office/drawing/2017/decorative" val="1"/>
              </a:ext>
            </a:extLst>
          </p:cNvPr>
          <p:cNvSpPr/>
          <p:nvPr/>
        </p:nvSpPr>
        <p:spPr>
          <a:xfrm>
            <a:off x="9714586" y="716280"/>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54" name="Shape 48">
            <a:extLst>
              <a:ext uri="{FF2B5EF4-FFF2-40B4-BE49-F238E27FC236}">
                <a16:creationId xmlns:a16="http://schemas.microsoft.com/office/drawing/2014/main" id="{F8579A67-B91C-D992-132C-D4F2CC13F106}"/>
              </a:ext>
              <a:ext uri="{C183D7F6-B498-43B3-948B-1728B52AA6E4}">
                <adec:decorative xmlns:adec="http://schemas.microsoft.com/office/drawing/2017/decorative" val="1"/>
              </a:ext>
            </a:extLst>
          </p:cNvPr>
          <p:cNvSpPr/>
          <p:nvPr/>
        </p:nvSpPr>
        <p:spPr>
          <a:xfrm>
            <a:off x="9714586" y="716280"/>
            <a:ext cx="2291486" cy="132588"/>
          </a:xfrm>
          <a:prstGeom prst="roundRect">
            <a:avLst>
              <a:gd name="adj" fmla="val 62069"/>
            </a:avLst>
          </a:prstGeom>
          <a:solidFill>
            <a:srgbClr val="002554"/>
          </a:solidFill>
          <a:ln w="12700">
            <a:solidFill>
              <a:srgbClr val="002554"/>
            </a:solidFill>
            <a:prstDash val="solid"/>
          </a:ln>
        </p:spPr>
        <p:txBody>
          <a:bodyPr/>
          <a:lstStyle/>
          <a:p>
            <a:endParaRPr lang="en-US"/>
          </a:p>
        </p:txBody>
      </p:sp>
      <p:sp>
        <p:nvSpPr>
          <p:cNvPr id="55" name="Shape 49">
            <a:extLst>
              <a:ext uri="{FF2B5EF4-FFF2-40B4-BE49-F238E27FC236}">
                <a16:creationId xmlns:a16="http://schemas.microsoft.com/office/drawing/2014/main" id="{B6B44D99-7CE6-C03A-EBB2-18ADFF1C9617}"/>
              </a:ext>
              <a:ext uri="{C183D7F6-B498-43B3-948B-1728B52AA6E4}">
                <adec:decorative xmlns:adec="http://schemas.microsoft.com/office/drawing/2017/decorative" val="1"/>
              </a:ext>
            </a:extLst>
          </p:cNvPr>
          <p:cNvSpPr/>
          <p:nvPr/>
        </p:nvSpPr>
        <p:spPr>
          <a:xfrm>
            <a:off x="9714586" y="798576"/>
            <a:ext cx="2291486" cy="50292"/>
          </a:xfrm>
          <a:prstGeom prst="rect">
            <a:avLst/>
          </a:prstGeom>
          <a:solidFill>
            <a:srgbClr val="002554"/>
          </a:solidFill>
          <a:ln w="12700">
            <a:solidFill>
              <a:srgbClr val="002554"/>
            </a:solidFill>
            <a:prstDash val="solid"/>
          </a:ln>
        </p:spPr>
        <p:txBody>
          <a:bodyPr/>
          <a:lstStyle/>
          <a:p>
            <a:endParaRPr lang="en-US"/>
          </a:p>
        </p:txBody>
      </p:sp>
      <p:sp>
        <p:nvSpPr>
          <p:cNvPr id="57" name="Shape 50">
            <a:extLst>
              <a:ext uri="{FF2B5EF4-FFF2-40B4-BE49-F238E27FC236}">
                <a16:creationId xmlns:a16="http://schemas.microsoft.com/office/drawing/2014/main" id="{308436E9-0B01-FDD1-8C23-83C15D92740E}"/>
              </a:ext>
              <a:ext uri="{C183D7F6-B498-43B3-948B-1728B52AA6E4}">
                <adec:decorative xmlns:adec="http://schemas.microsoft.com/office/drawing/2017/decorative" val="1"/>
              </a:ext>
            </a:extLst>
          </p:cNvPr>
          <p:cNvSpPr/>
          <p:nvPr/>
        </p:nvSpPr>
        <p:spPr>
          <a:xfrm>
            <a:off x="9806026" y="1259339"/>
            <a:ext cx="2108606" cy="7315"/>
          </a:xfrm>
          <a:prstGeom prst="rect">
            <a:avLst/>
          </a:prstGeom>
          <a:solidFill>
            <a:srgbClr val="E0E4EE"/>
          </a:solidFill>
          <a:ln w="12700">
            <a:solidFill>
              <a:srgbClr val="E0E4EE"/>
            </a:solidFill>
            <a:prstDash val="solid"/>
          </a:ln>
        </p:spPr>
        <p:txBody>
          <a:bodyPr/>
          <a:lstStyle/>
          <a:p>
            <a:endParaRPr lang="en-US"/>
          </a:p>
        </p:txBody>
      </p:sp>
      <p:sp>
        <p:nvSpPr>
          <p:cNvPr id="59" name="Text 52">
            <a:extLst>
              <a:ext uri="{FF2B5EF4-FFF2-40B4-BE49-F238E27FC236}">
                <a16:creationId xmlns:a16="http://schemas.microsoft.com/office/drawing/2014/main" id="{7D339B3E-7D1D-99C4-8F23-A4B6D1FA504E}"/>
              </a:ext>
            </a:extLst>
          </p:cNvPr>
          <p:cNvSpPr/>
          <p:nvPr/>
        </p:nvSpPr>
        <p:spPr>
          <a:xfrm>
            <a:off x="9778594" y="1287170"/>
            <a:ext cx="2163470" cy="495300"/>
          </a:xfrm>
          <a:prstGeom prst="rect">
            <a:avLst/>
          </a:prstGeom>
          <a:noFill/>
          <a:ln/>
        </p:spPr>
        <p:txBody>
          <a:bodyPr wrap="square" rtlCol="0" anchor="t"/>
          <a:lstStyle/>
          <a:p>
            <a:pPr algn="ctr">
              <a:lnSpc>
                <a:spcPct val="110000"/>
              </a:lnSpc>
            </a:pPr>
            <a:r>
              <a:rPr lang="en-US" sz="800" dirty="0">
                <a:solidFill>
                  <a:srgbClr val="000000"/>
                </a:solidFill>
                <a:latin typeface="Open Sans" pitchFamily="34" charset="0"/>
                <a:ea typeface="Open Sans" pitchFamily="34" charset="-122"/>
                <a:cs typeface="Open Sans" pitchFamily="34" charset="-120"/>
              </a:rPr>
              <a:t>ERC for Innovative and Strategic Transformation of Alkane Resources</a:t>
            </a:r>
            <a:endParaRPr lang="en-US" sz="800" dirty="0"/>
          </a:p>
        </p:txBody>
      </p:sp>
      <p:sp>
        <p:nvSpPr>
          <p:cNvPr id="60" name="Text 53">
            <a:extLst>
              <a:ext uri="{FF2B5EF4-FFF2-40B4-BE49-F238E27FC236}">
                <a16:creationId xmlns:a16="http://schemas.microsoft.com/office/drawing/2014/main" id="{04B161E8-F30E-CFAD-92E3-C518CDCB085D}"/>
              </a:ext>
            </a:extLst>
          </p:cNvPr>
          <p:cNvSpPr/>
          <p:nvPr/>
        </p:nvSpPr>
        <p:spPr>
          <a:xfrm>
            <a:off x="9778594" y="1786921"/>
            <a:ext cx="2163470" cy="202551"/>
          </a:xfrm>
          <a:prstGeom prst="rect">
            <a:avLst/>
          </a:prstGeom>
          <a:noFill/>
          <a:ln/>
        </p:spPr>
        <p:txBody>
          <a:bodyPr wrap="square" rtlCol="0" anchor="ctr"/>
          <a:lstStyle/>
          <a:p>
            <a:pPr algn="ctr"/>
            <a:r>
              <a:rPr lang="en-US" sz="800" i="1" dirty="0">
                <a:solidFill>
                  <a:srgbClr val="000000"/>
                </a:solidFill>
                <a:latin typeface="Open Sans" pitchFamily="34" charset="0"/>
                <a:ea typeface="Open Sans" pitchFamily="34" charset="-122"/>
                <a:cs typeface="Open Sans" pitchFamily="34" charset="-120"/>
              </a:rPr>
              <a:t>Purdue University</a:t>
            </a:r>
            <a:endParaRPr lang="en-US" sz="800" dirty="0"/>
          </a:p>
        </p:txBody>
      </p:sp>
      <p:sp>
        <p:nvSpPr>
          <p:cNvPr id="61" name="Text 54">
            <a:extLst>
              <a:ext uri="{FF2B5EF4-FFF2-40B4-BE49-F238E27FC236}">
                <a16:creationId xmlns:a16="http://schemas.microsoft.com/office/drawing/2014/main" id="{747894BD-52E0-7D96-C700-0C22A671F04E}"/>
              </a:ext>
            </a:extLst>
          </p:cNvPr>
          <p:cNvSpPr/>
          <p:nvPr/>
        </p:nvSpPr>
        <p:spPr>
          <a:xfrm>
            <a:off x="9778594" y="1989471"/>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2017</a:t>
            </a:r>
            <a:endParaRPr lang="en-US" sz="800" dirty="0"/>
          </a:p>
        </p:txBody>
      </p:sp>
      <p:sp>
        <p:nvSpPr>
          <p:cNvPr id="62" name="Text 55">
            <a:extLst>
              <a:ext uri="{FF2B5EF4-FFF2-40B4-BE49-F238E27FC236}">
                <a16:creationId xmlns:a16="http://schemas.microsoft.com/office/drawing/2014/main" id="{94A02A42-36BE-4D95-85BC-06046600F8F2}"/>
              </a:ext>
            </a:extLst>
          </p:cNvPr>
          <p:cNvSpPr/>
          <p:nvPr/>
        </p:nvSpPr>
        <p:spPr>
          <a:xfrm>
            <a:off x="10903598" y="1989471"/>
            <a:ext cx="1038466" cy="176132"/>
          </a:xfrm>
          <a:prstGeom prst="rect">
            <a:avLst/>
          </a:prstGeom>
          <a:noFill/>
          <a:ln/>
        </p:spPr>
        <p:txBody>
          <a:bodyPr wrap="square" rtlCol="0" anchor="ctr"/>
          <a:lstStyle/>
          <a:p>
            <a:pPr algn="r"/>
            <a:r>
              <a:rPr lang="en-US" sz="800" b="1" dirty="0">
                <a:solidFill>
                  <a:srgbClr val="002554"/>
                </a:solidFill>
                <a:latin typeface="Open Sans" pitchFamily="34" charset="0"/>
                <a:ea typeface="Open Sans" pitchFamily="34" charset="-122"/>
                <a:cs typeface="Open Sans" pitchFamily="34" charset="-120"/>
              </a:rPr>
              <a:t>1647722</a:t>
            </a:r>
            <a:endParaRPr lang="en-US" sz="800" dirty="0"/>
          </a:p>
        </p:txBody>
      </p:sp>
      <p:sp>
        <p:nvSpPr>
          <p:cNvPr id="63" name="Shape 56">
            <a:extLst>
              <a:ext uri="{FF2B5EF4-FFF2-40B4-BE49-F238E27FC236}">
                <a16:creationId xmlns:a16="http://schemas.microsoft.com/office/drawing/2014/main" id="{21D786E5-38B7-A610-FE3C-F0CA14B94F69}"/>
              </a:ext>
              <a:ext uri="{C183D7F6-B498-43B3-948B-1728B52AA6E4}">
                <adec:decorative xmlns:adec="http://schemas.microsoft.com/office/drawing/2017/decorative" val="1"/>
              </a:ext>
            </a:extLst>
          </p:cNvPr>
          <p:cNvSpPr/>
          <p:nvPr/>
        </p:nvSpPr>
        <p:spPr>
          <a:xfrm>
            <a:off x="182880" y="2257044"/>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64" name="Shape 57">
            <a:extLst>
              <a:ext uri="{FF2B5EF4-FFF2-40B4-BE49-F238E27FC236}">
                <a16:creationId xmlns:a16="http://schemas.microsoft.com/office/drawing/2014/main" id="{655DE594-A7BF-9323-C96D-6B5CA09E1223}"/>
              </a:ext>
              <a:ext uri="{C183D7F6-B498-43B3-948B-1728B52AA6E4}">
                <adec:decorative xmlns:adec="http://schemas.microsoft.com/office/drawing/2017/decorative" val="1"/>
              </a:ext>
            </a:extLst>
          </p:cNvPr>
          <p:cNvSpPr/>
          <p:nvPr/>
        </p:nvSpPr>
        <p:spPr>
          <a:xfrm>
            <a:off x="182880" y="2257044"/>
            <a:ext cx="2291486" cy="132588"/>
          </a:xfrm>
          <a:prstGeom prst="roundRect">
            <a:avLst>
              <a:gd name="adj" fmla="val 62069"/>
            </a:avLst>
          </a:prstGeom>
          <a:solidFill>
            <a:srgbClr val="002554"/>
          </a:solidFill>
          <a:ln w="12700">
            <a:solidFill>
              <a:srgbClr val="002554"/>
            </a:solidFill>
            <a:prstDash val="solid"/>
          </a:ln>
        </p:spPr>
        <p:txBody>
          <a:bodyPr/>
          <a:lstStyle/>
          <a:p>
            <a:endParaRPr lang="en-US"/>
          </a:p>
        </p:txBody>
      </p:sp>
      <p:sp>
        <p:nvSpPr>
          <p:cNvPr id="65" name="Shape 58">
            <a:extLst>
              <a:ext uri="{FF2B5EF4-FFF2-40B4-BE49-F238E27FC236}">
                <a16:creationId xmlns:a16="http://schemas.microsoft.com/office/drawing/2014/main" id="{231BFDE6-BEE8-5F4B-76F6-BB115514BA71}"/>
              </a:ext>
              <a:ext uri="{C183D7F6-B498-43B3-948B-1728B52AA6E4}">
                <adec:decorative xmlns:adec="http://schemas.microsoft.com/office/drawing/2017/decorative" val="1"/>
              </a:ext>
            </a:extLst>
          </p:cNvPr>
          <p:cNvSpPr/>
          <p:nvPr/>
        </p:nvSpPr>
        <p:spPr>
          <a:xfrm>
            <a:off x="182880" y="2339340"/>
            <a:ext cx="2291486" cy="50292"/>
          </a:xfrm>
          <a:prstGeom prst="rect">
            <a:avLst/>
          </a:prstGeom>
          <a:solidFill>
            <a:srgbClr val="002554"/>
          </a:solidFill>
          <a:ln w="12700">
            <a:solidFill>
              <a:srgbClr val="002554"/>
            </a:solidFill>
            <a:prstDash val="solid"/>
          </a:ln>
        </p:spPr>
        <p:txBody>
          <a:bodyPr/>
          <a:lstStyle/>
          <a:p>
            <a:endParaRPr lang="en-US"/>
          </a:p>
        </p:txBody>
      </p:sp>
      <p:sp>
        <p:nvSpPr>
          <p:cNvPr id="67" name="Shape 59">
            <a:extLst>
              <a:ext uri="{FF2B5EF4-FFF2-40B4-BE49-F238E27FC236}">
                <a16:creationId xmlns:a16="http://schemas.microsoft.com/office/drawing/2014/main" id="{A84258F1-8445-1FA1-0F0A-6EFE295EF7AE}"/>
              </a:ext>
              <a:ext uri="{C183D7F6-B498-43B3-948B-1728B52AA6E4}">
                <adec:decorative xmlns:adec="http://schemas.microsoft.com/office/drawing/2017/decorative" val="1"/>
              </a:ext>
            </a:extLst>
          </p:cNvPr>
          <p:cNvSpPr/>
          <p:nvPr/>
        </p:nvSpPr>
        <p:spPr>
          <a:xfrm>
            <a:off x="274320" y="2800106"/>
            <a:ext cx="2108606" cy="7315"/>
          </a:xfrm>
          <a:prstGeom prst="rect">
            <a:avLst/>
          </a:prstGeom>
          <a:solidFill>
            <a:srgbClr val="E0E4EE"/>
          </a:solidFill>
          <a:ln w="12700">
            <a:solidFill>
              <a:srgbClr val="E0E4EE"/>
            </a:solidFill>
            <a:prstDash val="solid"/>
          </a:ln>
        </p:spPr>
        <p:txBody>
          <a:bodyPr/>
          <a:lstStyle/>
          <a:p>
            <a:endParaRPr lang="en-US"/>
          </a:p>
        </p:txBody>
      </p:sp>
      <p:sp>
        <p:nvSpPr>
          <p:cNvPr id="69" name="Text 61">
            <a:extLst>
              <a:ext uri="{FF2B5EF4-FFF2-40B4-BE49-F238E27FC236}">
                <a16:creationId xmlns:a16="http://schemas.microsoft.com/office/drawing/2014/main" id="{E98A4D98-F45D-080F-B75C-69257073EA8A}"/>
              </a:ext>
            </a:extLst>
          </p:cNvPr>
          <p:cNvSpPr/>
          <p:nvPr/>
        </p:nvSpPr>
        <p:spPr>
          <a:xfrm>
            <a:off x="246888" y="2827935"/>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Cell Manufacturing Technologies</a:t>
            </a:r>
            <a:endParaRPr lang="en-US" sz="800" dirty="0"/>
          </a:p>
        </p:txBody>
      </p:sp>
      <p:sp>
        <p:nvSpPr>
          <p:cNvPr id="70" name="Text 62">
            <a:extLst>
              <a:ext uri="{FF2B5EF4-FFF2-40B4-BE49-F238E27FC236}">
                <a16:creationId xmlns:a16="http://schemas.microsoft.com/office/drawing/2014/main" id="{BFE7C156-3D3C-A365-BE04-88754208A35B}"/>
              </a:ext>
            </a:extLst>
          </p:cNvPr>
          <p:cNvSpPr/>
          <p:nvPr/>
        </p:nvSpPr>
        <p:spPr>
          <a:xfrm>
            <a:off x="246888" y="3327685"/>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Georgia Institute of Technology</a:t>
            </a:r>
            <a:endParaRPr lang="en-US" sz="800" dirty="0"/>
          </a:p>
        </p:txBody>
      </p:sp>
      <p:sp>
        <p:nvSpPr>
          <p:cNvPr id="71" name="Text 63">
            <a:extLst>
              <a:ext uri="{FF2B5EF4-FFF2-40B4-BE49-F238E27FC236}">
                <a16:creationId xmlns:a16="http://schemas.microsoft.com/office/drawing/2014/main" id="{20F71564-A257-F91E-4BFC-761224003DD1}"/>
              </a:ext>
            </a:extLst>
          </p:cNvPr>
          <p:cNvSpPr/>
          <p:nvPr/>
        </p:nvSpPr>
        <p:spPr>
          <a:xfrm>
            <a:off x="246888" y="3530235"/>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2017</a:t>
            </a:r>
            <a:endParaRPr lang="en-US" sz="800" dirty="0"/>
          </a:p>
        </p:txBody>
      </p:sp>
      <p:sp>
        <p:nvSpPr>
          <p:cNvPr id="72" name="Text 64">
            <a:extLst>
              <a:ext uri="{FF2B5EF4-FFF2-40B4-BE49-F238E27FC236}">
                <a16:creationId xmlns:a16="http://schemas.microsoft.com/office/drawing/2014/main" id="{33F090BF-02D3-657F-84F1-E5A6CEBD9697}"/>
              </a:ext>
            </a:extLst>
          </p:cNvPr>
          <p:cNvSpPr/>
          <p:nvPr/>
        </p:nvSpPr>
        <p:spPr>
          <a:xfrm>
            <a:off x="1371893" y="3530235"/>
            <a:ext cx="1038466" cy="176132"/>
          </a:xfrm>
          <a:prstGeom prst="rect">
            <a:avLst/>
          </a:prstGeom>
          <a:noFill/>
          <a:ln/>
        </p:spPr>
        <p:txBody>
          <a:bodyPr wrap="square" rtlCol="0" anchor="ctr"/>
          <a:lstStyle/>
          <a:p>
            <a:pPr marL="0" indent="0" algn="r">
              <a:buNone/>
            </a:pPr>
            <a:r>
              <a:rPr lang="en-US" sz="800" b="1" dirty="0">
                <a:solidFill>
                  <a:srgbClr val="002554"/>
                </a:solidFill>
                <a:latin typeface="Open Sans" pitchFamily="34" charset="0"/>
                <a:ea typeface="Open Sans" pitchFamily="34" charset="-122"/>
                <a:cs typeface="Open Sans" pitchFamily="34" charset="-120"/>
              </a:rPr>
              <a:t>1648035</a:t>
            </a:r>
            <a:endParaRPr lang="en-US" sz="800" dirty="0"/>
          </a:p>
        </p:txBody>
      </p:sp>
      <p:sp>
        <p:nvSpPr>
          <p:cNvPr id="73" name="Shape 65">
            <a:extLst>
              <a:ext uri="{FF2B5EF4-FFF2-40B4-BE49-F238E27FC236}">
                <a16:creationId xmlns:a16="http://schemas.microsoft.com/office/drawing/2014/main" id="{44B9319D-59A1-8B51-59DD-BD4E5C412E5A}"/>
              </a:ext>
              <a:ext uri="{C183D7F6-B498-43B3-948B-1728B52AA6E4}">
                <adec:decorative xmlns:adec="http://schemas.microsoft.com/office/drawing/2017/decorative" val="1"/>
              </a:ext>
            </a:extLst>
          </p:cNvPr>
          <p:cNvSpPr/>
          <p:nvPr/>
        </p:nvSpPr>
        <p:spPr>
          <a:xfrm>
            <a:off x="2565806" y="2257044"/>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74" name="Shape 66">
            <a:extLst>
              <a:ext uri="{FF2B5EF4-FFF2-40B4-BE49-F238E27FC236}">
                <a16:creationId xmlns:a16="http://schemas.microsoft.com/office/drawing/2014/main" id="{F88154C9-705D-32E9-4E4C-0D04DE7A0924}"/>
              </a:ext>
              <a:ext uri="{C183D7F6-B498-43B3-948B-1728B52AA6E4}">
                <adec:decorative xmlns:adec="http://schemas.microsoft.com/office/drawing/2017/decorative" val="1"/>
              </a:ext>
            </a:extLst>
          </p:cNvPr>
          <p:cNvSpPr/>
          <p:nvPr/>
        </p:nvSpPr>
        <p:spPr>
          <a:xfrm>
            <a:off x="2565806" y="2257044"/>
            <a:ext cx="2291486" cy="132588"/>
          </a:xfrm>
          <a:prstGeom prst="roundRect">
            <a:avLst>
              <a:gd name="adj" fmla="val 62069"/>
            </a:avLst>
          </a:prstGeom>
          <a:solidFill>
            <a:srgbClr val="002554"/>
          </a:solidFill>
          <a:ln w="12700">
            <a:solidFill>
              <a:srgbClr val="002554"/>
            </a:solidFill>
            <a:prstDash val="solid"/>
          </a:ln>
        </p:spPr>
        <p:txBody>
          <a:bodyPr/>
          <a:lstStyle/>
          <a:p>
            <a:endParaRPr lang="en-US"/>
          </a:p>
        </p:txBody>
      </p:sp>
      <p:sp>
        <p:nvSpPr>
          <p:cNvPr id="75" name="Shape 67">
            <a:extLst>
              <a:ext uri="{FF2B5EF4-FFF2-40B4-BE49-F238E27FC236}">
                <a16:creationId xmlns:a16="http://schemas.microsoft.com/office/drawing/2014/main" id="{52CE4830-274C-9E50-3C58-50AD090D7F6B}"/>
              </a:ext>
              <a:ext uri="{C183D7F6-B498-43B3-948B-1728B52AA6E4}">
                <adec:decorative xmlns:adec="http://schemas.microsoft.com/office/drawing/2017/decorative" val="1"/>
              </a:ext>
            </a:extLst>
          </p:cNvPr>
          <p:cNvSpPr/>
          <p:nvPr/>
        </p:nvSpPr>
        <p:spPr>
          <a:xfrm>
            <a:off x="2565806" y="2339340"/>
            <a:ext cx="2291486" cy="50292"/>
          </a:xfrm>
          <a:prstGeom prst="rect">
            <a:avLst/>
          </a:prstGeom>
          <a:solidFill>
            <a:srgbClr val="002554"/>
          </a:solidFill>
          <a:ln w="12700">
            <a:solidFill>
              <a:srgbClr val="002554"/>
            </a:solidFill>
            <a:prstDash val="solid"/>
          </a:ln>
        </p:spPr>
        <p:txBody>
          <a:bodyPr/>
          <a:lstStyle/>
          <a:p>
            <a:endParaRPr lang="en-US"/>
          </a:p>
        </p:txBody>
      </p:sp>
      <p:sp>
        <p:nvSpPr>
          <p:cNvPr id="77" name="Shape 68">
            <a:extLst>
              <a:ext uri="{FF2B5EF4-FFF2-40B4-BE49-F238E27FC236}">
                <a16:creationId xmlns:a16="http://schemas.microsoft.com/office/drawing/2014/main" id="{4C0E0673-8B95-982A-1F6E-56EFA15DF4E4}"/>
              </a:ext>
              <a:ext uri="{C183D7F6-B498-43B3-948B-1728B52AA6E4}">
                <adec:decorative xmlns:adec="http://schemas.microsoft.com/office/drawing/2017/decorative" val="1"/>
              </a:ext>
            </a:extLst>
          </p:cNvPr>
          <p:cNvSpPr/>
          <p:nvPr/>
        </p:nvSpPr>
        <p:spPr>
          <a:xfrm>
            <a:off x="2657246" y="2800106"/>
            <a:ext cx="2108606" cy="7315"/>
          </a:xfrm>
          <a:prstGeom prst="rect">
            <a:avLst/>
          </a:prstGeom>
          <a:solidFill>
            <a:srgbClr val="E0E4EE"/>
          </a:solidFill>
          <a:ln w="12700">
            <a:solidFill>
              <a:srgbClr val="E0E4EE"/>
            </a:solidFill>
            <a:prstDash val="solid"/>
          </a:ln>
        </p:spPr>
        <p:txBody>
          <a:bodyPr/>
          <a:lstStyle/>
          <a:p>
            <a:endParaRPr lang="en-US"/>
          </a:p>
        </p:txBody>
      </p:sp>
      <p:sp>
        <p:nvSpPr>
          <p:cNvPr id="79" name="Text 70">
            <a:extLst>
              <a:ext uri="{FF2B5EF4-FFF2-40B4-BE49-F238E27FC236}">
                <a16:creationId xmlns:a16="http://schemas.microsoft.com/office/drawing/2014/main" id="{029B787E-2211-411E-62EA-B2C2BF9603BC}"/>
              </a:ext>
            </a:extLst>
          </p:cNvPr>
          <p:cNvSpPr/>
          <p:nvPr/>
        </p:nvSpPr>
        <p:spPr>
          <a:xfrm>
            <a:off x="2629814" y="2827935"/>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Precise Advanced Technologies and Health Systems for Underserved Populations</a:t>
            </a:r>
            <a:endParaRPr lang="en-US" sz="800" dirty="0"/>
          </a:p>
        </p:txBody>
      </p:sp>
      <p:sp>
        <p:nvSpPr>
          <p:cNvPr id="80" name="Text 71">
            <a:extLst>
              <a:ext uri="{FF2B5EF4-FFF2-40B4-BE49-F238E27FC236}">
                <a16:creationId xmlns:a16="http://schemas.microsoft.com/office/drawing/2014/main" id="{9390F820-83CC-289A-8B48-2913C66F5AB7}"/>
              </a:ext>
            </a:extLst>
          </p:cNvPr>
          <p:cNvSpPr/>
          <p:nvPr/>
        </p:nvSpPr>
        <p:spPr>
          <a:xfrm>
            <a:off x="2629814" y="3327685"/>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Texas A&amp;M University</a:t>
            </a:r>
            <a:endParaRPr lang="en-US" sz="800" dirty="0"/>
          </a:p>
        </p:txBody>
      </p:sp>
      <p:sp>
        <p:nvSpPr>
          <p:cNvPr id="81" name="Text 72">
            <a:extLst>
              <a:ext uri="{FF2B5EF4-FFF2-40B4-BE49-F238E27FC236}">
                <a16:creationId xmlns:a16="http://schemas.microsoft.com/office/drawing/2014/main" id="{F135B102-4CB1-4553-9D02-EED46BCD3191}"/>
              </a:ext>
            </a:extLst>
          </p:cNvPr>
          <p:cNvSpPr/>
          <p:nvPr/>
        </p:nvSpPr>
        <p:spPr>
          <a:xfrm>
            <a:off x="2629814" y="3530235"/>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2017</a:t>
            </a:r>
            <a:endParaRPr lang="en-US" sz="800" dirty="0"/>
          </a:p>
        </p:txBody>
      </p:sp>
      <p:sp>
        <p:nvSpPr>
          <p:cNvPr id="82" name="Text 73">
            <a:extLst>
              <a:ext uri="{FF2B5EF4-FFF2-40B4-BE49-F238E27FC236}">
                <a16:creationId xmlns:a16="http://schemas.microsoft.com/office/drawing/2014/main" id="{35A6593D-8118-60B7-D8D4-413187FF3F0F}"/>
              </a:ext>
            </a:extLst>
          </p:cNvPr>
          <p:cNvSpPr/>
          <p:nvPr/>
        </p:nvSpPr>
        <p:spPr>
          <a:xfrm>
            <a:off x="3754819" y="3530235"/>
            <a:ext cx="1038466" cy="176132"/>
          </a:xfrm>
          <a:prstGeom prst="rect">
            <a:avLst/>
          </a:prstGeom>
          <a:noFill/>
          <a:ln/>
        </p:spPr>
        <p:txBody>
          <a:bodyPr wrap="square" rtlCol="0" anchor="ctr"/>
          <a:lstStyle/>
          <a:p>
            <a:pPr marL="0" indent="0" algn="r">
              <a:buNone/>
            </a:pPr>
            <a:r>
              <a:rPr lang="en-US" sz="800" b="1" dirty="0">
                <a:solidFill>
                  <a:srgbClr val="002554"/>
                </a:solidFill>
                <a:latin typeface="Open Sans" pitchFamily="34" charset="0"/>
                <a:ea typeface="Open Sans" pitchFamily="34" charset="-122"/>
                <a:cs typeface="Open Sans" pitchFamily="34" charset="-120"/>
              </a:rPr>
              <a:t>1648451</a:t>
            </a:r>
            <a:endParaRPr lang="en-US" sz="800" dirty="0"/>
          </a:p>
        </p:txBody>
      </p:sp>
      <p:sp>
        <p:nvSpPr>
          <p:cNvPr id="83" name="Shape 74">
            <a:extLst>
              <a:ext uri="{FF2B5EF4-FFF2-40B4-BE49-F238E27FC236}">
                <a16:creationId xmlns:a16="http://schemas.microsoft.com/office/drawing/2014/main" id="{9AC95762-256C-31E5-73EE-DD2E344FF5C2}"/>
              </a:ext>
              <a:ext uri="{C183D7F6-B498-43B3-948B-1728B52AA6E4}">
                <adec:decorative xmlns:adec="http://schemas.microsoft.com/office/drawing/2017/decorative" val="1"/>
              </a:ext>
            </a:extLst>
          </p:cNvPr>
          <p:cNvSpPr/>
          <p:nvPr/>
        </p:nvSpPr>
        <p:spPr>
          <a:xfrm>
            <a:off x="4948733" y="2257044"/>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84" name="Shape 75">
            <a:extLst>
              <a:ext uri="{FF2B5EF4-FFF2-40B4-BE49-F238E27FC236}">
                <a16:creationId xmlns:a16="http://schemas.microsoft.com/office/drawing/2014/main" id="{198AEC2D-2C81-2000-5C92-53A07738C68A}"/>
              </a:ext>
              <a:ext uri="{C183D7F6-B498-43B3-948B-1728B52AA6E4}">
                <adec:decorative xmlns:adec="http://schemas.microsoft.com/office/drawing/2017/decorative" val="1"/>
              </a:ext>
            </a:extLst>
          </p:cNvPr>
          <p:cNvSpPr/>
          <p:nvPr/>
        </p:nvSpPr>
        <p:spPr>
          <a:xfrm>
            <a:off x="4948733" y="2257044"/>
            <a:ext cx="2291486" cy="132588"/>
          </a:xfrm>
          <a:prstGeom prst="roundRect">
            <a:avLst>
              <a:gd name="adj" fmla="val 62069"/>
            </a:avLst>
          </a:prstGeom>
          <a:solidFill>
            <a:srgbClr val="002554"/>
          </a:solidFill>
          <a:ln w="12700">
            <a:solidFill>
              <a:srgbClr val="002554"/>
            </a:solidFill>
            <a:prstDash val="solid"/>
          </a:ln>
        </p:spPr>
        <p:txBody>
          <a:bodyPr/>
          <a:lstStyle/>
          <a:p>
            <a:endParaRPr lang="en-US"/>
          </a:p>
        </p:txBody>
      </p:sp>
      <p:sp>
        <p:nvSpPr>
          <p:cNvPr id="85" name="Shape 76">
            <a:extLst>
              <a:ext uri="{FF2B5EF4-FFF2-40B4-BE49-F238E27FC236}">
                <a16:creationId xmlns:a16="http://schemas.microsoft.com/office/drawing/2014/main" id="{E0B0AB61-2EF1-B5DD-7983-D59C640F1499}"/>
              </a:ext>
              <a:ext uri="{C183D7F6-B498-43B3-948B-1728B52AA6E4}">
                <adec:decorative xmlns:adec="http://schemas.microsoft.com/office/drawing/2017/decorative" val="1"/>
              </a:ext>
            </a:extLst>
          </p:cNvPr>
          <p:cNvSpPr/>
          <p:nvPr/>
        </p:nvSpPr>
        <p:spPr>
          <a:xfrm>
            <a:off x="4948733" y="2339340"/>
            <a:ext cx="2291486" cy="50292"/>
          </a:xfrm>
          <a:prstGeom prst="rect">
            <a:avLst/>
          </a:prstGeom>
          <a:solidFill>
            <a:srgbClr val="002554"/>
          </a:solidFill>
          <a:ln w="12700">
            <a:solidFill>
              <a:srgbClr val="002554"/>
            </a:solidFill>
            <a:prstDash val="solid"/>
          </a:ln>
        </p:spPr>
        <p:txBody>
          <a:bodyPr/>
          <a:lstStyle/>
          <a:p>
            <a:endParaRPr lang="en-US"/>
          </a:p>
        </p:txBody>
      </p:sp>
      <p:sp>
        <p:nvSpPr>
          <p:cNvPr id="87" name="Shape 77">
            <a:extLst>
              <a:ext uri="{FF2B5EF4-FFF2-40B4-BE49-F238E27FC236}">
                <a16:creationId xmlns:a16="http://schemas.microsoft.com/office/drawing/2014/main" id="{82CC2E4E-5324-BB7F-5E63-7D3AF1924EB7}"/>
              </a:ext>
              <a:ext uri="{C183D7F6-B498-43B3-948B-1728B52AA6E4}">
                <adec:decorative xmlns:adec="http://schemas.microsoft.com/office/drawing/2017/decorative" val="1"/>
              </a:ext>
            </a:extLst>
          </p:cNvPr>
          <p:cNvSpPr/>
          <p:nvPr/>
        </p:nvSpPr>
        <p:spPr>
          <a:xfrm>
            <a:off x="5040173" y="2800106"/>
            <a:ext cx="2108606" cy="7315"/>
          </a:xfrm>
          <a:prstGeom prst="rect">
            <a:avLst/>
          </a:prstGeom>
          <a:solidFill>
            <a:srgbClr val="E0E4EE"/>
          </a:solidFill>
          <a:ln w="12700">
            <a:solidFill>
              <a:srgbClr val="E0E4EE"/>
            </a:solidFill>
            <a:prstDash val="solid"/>
          </a:ln>
        </p:spPr>
        <p:txBody>
          <a:bodyPr/>
          <a:lstStyle/>
          <a:p>
            <a:endParaRPr lang="en-US"/>
          </a:p>
        </p:txBody>
      </p:sp>
      <p:sp>
        <p:nvSpPr>
          <p:cNvPr id="89" name="Text 79">
            <a:extLst>
              <a:ext uri="{FF2B5EF4-FFF2-40B4-BE49-F238E27FC236}">
                <a16:creationId xmlns:a16="http://schemas.microsoft.com/office/drawing/2014/main" id="{8036D1E6-3895-CACD-784C-8F59258A7992}"/>
              </a:ext>
            </a:extLst>
          </p:cNvPr>
          <p:cNvSpPr/>
          <p:nvPr/>
        </p:nvSpPr>
        <p:spPr>
          <a:xfrm>
            <a:off x="5012741" y="2827935"/>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Advancing Sustainability through Powered Infrastructure for Roadway Electrification</a:t>
            </a:r>
            <a:endParaRPr lang="en-US" sz="800" dirty="0"/>
          </a:p>
        </p:txBody>
      </p:sp>
      <p:sp>
        <p:nvSpPr>
          <p:cNvPr id="90" name="Text 80">
            <a:extLst>
              <a:ext uri="{FF2B5EF4-FFF2-40B4-BE49-F238E27FC236}">
                <a16:creationId xmlns:a16="http://schemas.microsoft.com/office/drawing/2014/main" id="{ADC008AE-64BF-485B-5269-922A3BEA20D9}"/>
              </a:ext>
            </a:extLst>
          </p:cNvPr>
          <p:cNvSpPr/>
          <p:nvPr/>
        </p:nvSpPr>
        <p:spPr>
          <a:xfrm>
            <a:off x="5012741" y="3327685"/>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Utah State University</a:t>
            </a:r>
            <a:endParaRPr lang="en-US" sz="800" dirty="0"/>
          </a:p>
        </p:txBody>
      </p:sp>
      <p:sp>
        <p:nvSpPr>
          <p:cNvPr id="91" name="Text 81">
            <a:extLst>
              <a:ext uri="{FF2B5EF4-FFF2-40B4-BE49-F238E27FC236}">
                <a16:creationId xmlns:a16="http://schemas.microsoft.com/office/drawing/2014/main" id="{2F7A5746-35A2-C6A0-A658-368D23F3C0E2}"/>
              </a:ext>
            </a:extLst>
          </p:cNvPr>
          <p:cNvSpPr/>
          <p:nvPr/>
        </p:nvSpPr>
        <p:spPr>
          <a:xfrm>
            <a:off x="5012741" y="3530235"/>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2020</a:t>
            </a:r>
            <a:endParaRPr lang="en-US" sz="800" dirty="0"/>
          </a:p>
        </p:txBody>
      </p:sp>
      <p:sp>
        <p:nvSpPr>
          <p:cNvPr id="92" name="Text 82">
            <a:extLst>
              <a:ext uri="{FF2B5EF4-FFF2-40B4-BE49-F238E27FC236}">
                <a16:creationId xmlns:a16="http://schemas.microsoft.com/office/drawing/2014/main" id="{48321184-FD14-6B5F-A91B-5AB6D6C04B65}"/>
              </a:ext>
            </a:extLst>
          </p:cNvPr>
          <p:cNvSpPr/>
          <p:nvPr/>
        </p:nvSpPr>
        <p:spPr>
          <a:xfrm>
            <a:off x="6137745" y="3530235"/>
            <a:ext cx="1038466" cy="176132"/>
          </a:xfrm>
          <a:prstGeom prst="rect">
            <a:avLst/>
          </a:prstGeom>
          <a:noFill/>
          <a:ln/>
        </p:spPr>
        <p:txBody>
          <a:bodyPr wrap="square" rtlCol="0" anchor="ctr"/>
          <a:lstStyle/>
          <a:p>
            <a:pPr marL="0" indent="0" algn="r">
              <a:buNone/>
            </a:pPr>
            <a:r>
              <a:rPr lang="en-US" sz="800" b="1" dirty="0">
                <a:solidFill>
                  <a:srgbClr val="002554"/>
                </a:solidFill>
                <a:latin typeface="Open Sans" pitchFamily="34" charset="0"/>
                <a:ea typeface="Open Sans" pitchFamily="34" charset="-122"/>
                <a:cs typeface="Open Sans" pitchFamily="34" charset="-120"/>
              </a:rPr>
              <a:t>1941524</a:t>
            </a:r>
            <a:endParaRPr lang="en-US" sz="800" dirty="0"/>
          </a:p>
        </p:txBody>
      </p:sp>
      <p:sp>
        <p:nvSpPr>
          <p:cNvPr id="93" name="Shape 83">
            <a:extLst>
              <a:ext uri="{FF2B5EF4-FFF2-40B4-BE49-F238E27FC236}">
                <a16:creationId xmlns:a16="http://schemas.microsoft.com/office/drawing/2014/main" id="{DF48EF4F-EDCC-AAF2-D85D-74CC2C6543CF}"/>
              </a:ext>
              <a:ext uri="{C183D7F6-B498-43B3-948B-1728B52AA6E4}">
                <adec:decorative xmlns:adec="http://schemas.microsoft.com/office/drawing/2017/decorative" val="1"/>
              </a:ext>
            </a:extLst>
          </p:cNvPr>
          <p:cNvSpPr/>
          <p:nvPr/>
        </p:nvSpPr>
        <p:spPr>
          <a:xfrm>
            <a:off x="7331659" y="2257044"/>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94" name="Shape 84">
            <a:extLst>
              <a:ext uri="{FF2B5EF4-FFF2-40B4-BE49-F238E27FC236}">
                <a16:creationId xmlns:a16="http://schemas.microsoft.com/office/drawing/2014/main" id="{1F644554-6BDF-8577-914E-D4BD1CC3E14A}"/>
              </a:ext>
              <a:ext uri="{C183D7F6-B498-43B3-948B-1728B52AA6E4}">
                <adec:decorative xmlns:adec="http://schemas.microsoft.com/office/drawing/2017/decorative" val="1"/>
              </a:ext>
            </a:extLst>
          </p:cNvPr>
          <p:cNvSpPr/>
          <p:nvPr/>
        </p:nvSpPr>
        <p:spPr>
          <a:xfrm>
            <a:off x="7331659" y="2257044"/>
            <a:ext cx="2291486" cy="132588"/>
          </a:xfrm>
          <a:prstGeom prst="roundRect">
            <a:avLst>
              <a:gd name="adj" fmla="val 62069"/>
            </a:avLst>
          </a:prstGeom>
          <a:solidFill>
            <a:srgbClr val="002554"/>
          </a:solidFill>
          <a:ln w="12700">
            <a:solidFill>
              <a:srgbClr val="002554"/>
            </a:solidFill>
            <a:prstDash val="solid"/>
          </a:ln>
        </p:spPr>
        <p:txBody>
          <a:bodyPr/>
          <a:lstStyle/>
          <a:p>
            <a:endParaRPr lang="en-US"/>
          </a:p>
        </p:txBody>
      </p:sp>
      <p:sp>
        <p:nvSpPr>
          <p:cNvPr id="95" name="Shape 85">
            <a:extLst>
              <a:ext uri="{FF2B5EF4-FFF2-40B4-BE49-F238E27FC236}">
                <a16:creationId xmlns:a16="http://schemas.microsoft.com/office/drawing/2014/main" id="{42C243B9-5CBC-98CA-3BFE-06DEA3023638}"/>
              </a:ext>
              <a:ext uri="{C183D7F6-B498-43B3-948B-1728B52AA6E4}">
                <adec:decorative xmlns:adec="http://schemas.microsoft.com/office/drawing/2017/decorative" val="1"/>
              </a:ext>
            </a:extLst>
          </p:cNvPr>
          <p:cNvSpPr/>
          <p:nvPr/>
        </p:nvSpPr>
        <p:spPr>
          <a:xfrm>
            <a:off x="7331659" y="2339340"/>
            <a:ext cx="2291486" cy="50292"/>
          </a:xfrm>
          <a:prstGeom prst="rect">
            <a:avLst/>
          </a:prstGeom>
          <a:solidFill>
            <a:srgbClr val="002554"/>
          </a:solidFill>
          <a:ln w="12700">
            <a:solidFill>
              <a:srgbClr val="002554"/>
            </a:solidFill>
            <a:prstDash val="solid"/>
          </a:ln>
        </p:spPr>
        <p:txBody>
          <a:bodyPr/>
          <a:lstStyle/>
          <a:p>
            <a:endParaRPr lang="en-US"/>
          </a:p>
        </p:txBody>
      </p:sp>
      <p:sp>
        <p:nvSpPr>
          <p:cNvPr id="97" name="Shape 86">
            <a:extLst>
              <a:ext uri="{FF2B5EF4-FFF2-40B4-BE49-F238E27FC236}">
                <a16:creationId xmlns:a16="http://schemas.microsoft.com/office/drawing/2014/main" id="{37F0A1DE-5959-A4A3-5F4A-FB776AE2E9F8}"/>
              </a:ext>
              <a:ext uri="{C183D7F6-B498-43B3-948B-1728B52AA6E4}">
                <adec:decorative xmlns:adec="http://schemas.microsoft.com/office/drawing/2017/decorative" val="1"/>
              </a:ext>
            </a:extLst>
          </p:cNvPr>
          <p:cNvSpPr/>
          <p:nvPr/>
        </p:nvSpPr>
        <p:spPr>
          <a:xfrm>
            <a:off x="7423099" y="2800106"/>
            <a:ext cx="2108606" cy="7315"/>
          </a:xfrm>
          <a:prstGeom prst="rect">
            <a:avLst/>
          </a:prstGeom>
          <a:solidFill>
            <a:srgbClr val="E0E4EE"/>
          </a:solidFill>
          <a:ln w="12700">
            <a:solidFill>
              <a:srgbClr val="E0E4EE"/>
            </a:solidFill>
            <a:prstDash val="solid"/>
          </a:ln>
        </p:spPr>
        <p:txBody>
          <a:bodyPr/>
          <a:lstStyle/>
          <a:p>
            <a:endParaRPr lang="en-US"/>
          </a:p>
        </p:txBody>
      </p:sp>
      <p:sp>
        <p:nvSpPr>
          <p:cNvPr id="99" name="Text 88">
            <a:extLst>
              <a:ext uri="{FF2B5EF4-FFF2-40B4-BE49-F238E27FC236}">
                <a16:creationId xmlns:a16="http://schemas.microsoft.com/office/drawing/2014/main" id="{D4CD6961-6A25-EBC5-937C-4ED15FFFE9B8}"/>
              </a:ext>
            </a:extLst>
          </p:cNvPr>
          <p:cNvSpPr/>
          <p:nvPr/>
        </p:nvSpPr>
        <p:spPr>
          <a:xfrm>
            <a:off x="7395667" y="2827935"/>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Advanced Technologies for Preservation of Biological Systems</a:t>
            </a:r>
            <a:endParaRPr lang="en-US" sz="800" dirty="0"/>
          </a:p>
        </p:txBody>
      </p:sp>
      <p:sp>
        <p:nvSpPr>
          <p:cNvPr id="100" name="Text 89">
            <a:extLst>
              <a:ext uri="{FF2B5EF4-FFF2-40B4-BE49-F238E27FC236}">
                <a16:creationId xmlns:a16="http://schemas.microsoft.com/office/drawing/2014/main" id="{29FBD361-A6CB-CEA6-DA5A-7B1F9DE60BBE}"/>
              </a:ext>
            </a:extLst>
          </p:cNvPr>
          <p:cNvSpPr/>
          <p:nvPr/>
        </p:nvSpPr>
        <p:spPr>
          <a:xfrm>
            <a:off x="7395667" y="3327685"/>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Univ. of Minnesota–Twin Cities</a:t>
            </a:r>
            <a:endParaRPr lang="en-US" sz="800" dirty="0"/>
          </a:p>
        </p:txBody>
      </p:sp>
      <p:sp>
        <p:nvSpPr>
          <p:cNvPr id="101" name="Text 90">
            <a:extLst>
              <a:ext uri="{FF2B5EF4-FFF2-40B4-BE49-F238E27FC236}">
                <a16:creationId xmlns:a16="http://schemas.microsoft.com/office/drawing/2014/main" id="{3305659B-C547-667F-8F5E-0669456093E0}"/>
              </a:ext>
            </a:extLst>
          </p:cNvPr>
          <p:cNvSpPr/>
          <p:nvPr/>
        </p:nvSpPr>
        <p:spPr>
          <a:xfrm>
            <a:off x="7395667" y="3530235"/>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2020</a:t>
            </a:r>
            <a:endParaRPr lang="en-US" sz="800" dirty="0"/>
          </a:p>
        </p:txBody>
      </p:sp>
      <p:sp>
        <p:nvSpPr>
          <p:cNvPr id="102" name="Text 91">
            <a:extLst>
              <a:ext uri="{FF2B5EF4-FFF2-40B4-BE49-F238E27FC236}">
                <a16:creationId xmlns:a16="http://schemas.microsoft.com/office/drawing/2014/main" id="{A79A42E1-7D28-C40B-0798-8FD646A1D2AE}"/>
              </a:ext>
            </a:extLst>
          </p:cNvPr>
          <p:cNvSpPr/>
          <p:nvPr/>
        </p:nvSpPr>
        <p:spPr>
          <a:xfrm>
            <a:off x="8520672" y="3530235"/>
            <a:ext cx="1038466" cy="176132"/>
          </a:xfrm>
          <a:prstGeom prst="rect">
            <a:avLst/>
          </a:prstGeom>
          <a:noFill/>
          <a:ln/>
        </p:spPr>
        <p:txBody>
          <a:bodyPr wrap="square" rtlCol="0" anchor="ctr"/>
          <a:lstStyle/>
          <a:p>
            <a:pPr marL="0" indent="0" algn="r">
              <a:buNone/>
            </a:pPr>
            <a:r>
              <a:rPr lang="en-US" sz="800" b="1" dirty="0">
                <a:solidFill>
                  <a:srgbClr val="002554"/>
                </a:solidFill>
                <a:latin typeface="Open Sans" pitchFamily="34" charset="0"/>
                <a:ea typeface="Open Sans" pitchFamily="34" charset="-122"/>
                <a:cs typeface="Open Sans" pitchFamily="34" charset="-120"/>
              </a:rPr>
              <a:t>1941543</a:t>
            </a:r>
          </a:p>
        </p:txBody>
      </p:sp>
      <p:sp>
        <p:nvSpPr>
          <p:cNvPr id="103" name="Shape 92">
            <a:extLst>
              <a:ext uri="{FF2B5EF4-FFF2-40B4-BE49-F238E27FC236}">
                <a16:creationId xmlns:a16="http://schemas.microsoft.com/office/drawing/2014/main" id="{387B3507-41AC-D2C4-6A05-BCEC0D0AA960}"/>
              </a:ext>
              <a:ext uri="{C183D7F6-B498-43B3-948B-1728B52AA6E4}">
                <adec:decorative xmlns:adec="http://schemas.microsoft.com/office/drawing/2017/decorative" val="1"/>
              </a:ext>
            </a:extLst>
          </p:cNvPr>
          <p:cNvSpPr/>
          <p:nvPr/>
        </p:nvSpPr>
        <p:spPr>
          <a:xfrm>
            <a:off x="9714586" y="2257044"/>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105" name="Shape 94">
            <a:extLst>
              <a:ext uri="{FF2B5EF4-FFF2-40B4-BE49-F238E27FC236}">
                <a16:creationId xmlns:a16="http://schemas.microsoft.com/office/drawing/2014/main" id="{55B05238-8126-676F-23C1-F78865874DFF}"/>
              </a:ext>
              <a:ext uri="{C183D7F6-B498-43B3-948B-1728B52AA6E4}">
                <adec:decorative xmlns:adec="http://schemas.microsoft.com/office/drawing/2017/decorative" val="1"/>
              </a:ext>
            </a:extLst>
          </p:cNvPr>
          <p:cNvSpPr/>
          <p:nvPr/>
        </p:nvSpPr>
        <p:spPr>
          <a:xfrm>
            <a:off x="9714586" y="2339340"/>
            <a:ext cx="2291486" cy="50292"/>
          </a:xfrm>
          <a:prstGeom prst="rect">
            <a:avLst/>
          </a:prstGeom>
          <a:solidFill>
            <a:srgbClr val="002554"/>
          </a:solidFill>
          <a:ln w="12700">
            <a:solidFill>
              <a:srgbClr val="002554"/>
            </a:solidFill>
            <a:prstDash val="solid"/>
          </a:ln>
        </p:spPr>
        <p:txBody>
          <a:bodyPr/>
          <a:lstStyle/>
          <a:p>
            <a:endParaRPr lang="en-US"/>
          </a:p>
        </p:txBody>
      </p:sp>
      <p:sp>
        <p:nvSpPr>
          <p:cNvPr id="107" name="Shape 95">
            <a:extLst>
              <a:ext uri="{FF2B5EF4-FFF2-40B4-BE49-F238E27FC236}">
                <a16:creationId xmlns:a16="http://schemas.microsoft.com/office/drawing/2014/main" id="{E407F9BC-D21C-0007-C00D-7B2B0B53B8C5}"/>
              </a:ext>
              <a:ext uri="{C183D7F6-B498-43B3-948B-1728B52AA6E4}">
                <adec:decorative xmlns:adec="http://schemas.microsoft.com/office/drawing/2017/decorative" val="1"/>
              </a:ext>
            </a:extLst>
          </p:cNvPr>
          <p:cNvSpPr/>
          <p:nvPr/>
        </p:nvSpPr>
        <p:spPr>
          <a:xfrm>
            <a:off x="9806026" y="2800106"/>
            <a:ext cx="2108606" cy="7315"/>
          </a:xfrm>
          <a:prstGeom prst="rect">
            <a:avLst/>
          </a:prstGeom>
          <a:solidFill>
            <a:srgbClr val="E0E4EE"/>
          </a:solidFill>
          <a:ln w="12700">
            <a:solidFill>
              <a:srgbClr val="E0E4EE"/>
            </a:solidFill>
            <a:prstDash val="solid"/>
          </a:ln>
        </p:spPr>
        <p:txBody>
          <a:bodyPr/>
          <a:lstStyle/>
          <a:p>
            <a:endParaRPr lang="en-US"/>
          </a:p>
        </p:txBody>
      </p:sp>
      <p:sp>
        <p:nvSpPr>
          <p:cNvPr id="109" name="Text 97">
            <a:extLst>
              <a:ext uri="{FF2B5EF4-FFF2-40B4-BE49-F238E27FC236}">
                <a16:creationId xmlns:a16="http://schemas.microsoft.com/office/drawing/2014/main" id="{D43B4AF1-99B7-0271-774A-F9556BA09031}"/>
              </a:ext>
            </a:extLst>
          </p:cNvPr>
          <p:cNvSpPr/>
          <p:nvPr/>
        </p:nvSpPr>
        <p:spPr>
          <a:xfrm>
            <a:off x="9778594" y="2827935"/>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Quantum Networks</a:t>
            </a:r>
            <a:endParaRPr lang="en-US" sz="800" dirty="0"/>
          </a:p>
        </p:txBody>
      </p:sp>
      <p:sp>
        <p:nvSpPr>
          <p:cNvPr id="110" name="Text 98">
            <a:extLst>
              <a:ext uri="{FF2B5EF4-FFF2-40B4-BE49-F238E27FC236}">
                <a16:creationId xmlns:a16="http://schemas.microsoft.com/office/drawing/2014/main" id="{299AD04C-3062-32F3-EDE4-8C2CE2987749}"/>
              </a:ext>
            </a:extLst>
          </p:cNvPr>
          <p:cNvSpPr/>
          <p:nvPr/>
        </p:nvSpPr>
        <p:spPr>
          <a:xfrm>
            <a:off x="9778594" y="3327685"/>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University of Arizona</a:t>
            </a:r>
            <a:endParaRPr lang="en-US" sz="800" dirty="0"/>
          </a:p>
        </p:txBody>
      </p:sp>
      <p:sp>
        <p:nvSpPr>
          <p:cNvPr id="111" name="Text 99">
            <a:extLst>
              <a:ext uri="{FF2B5EF4-FFF2-40B4-BE49-F238E27FC236}">
                <a16:creationId xmlns:a16="http://schemas.microsoft.com/office/drawing/2014/main" id="{17D5289E-CB9A-3684-B646-6B0132B83DD5}"/>
              </a:ext>
            </a:extLst>
          </p:cNvPr>
          <p:cNvSpPr/>
          <p:nvPr/>
        </p:nvSpPr>
        <p:spPr>
          <a:xfrm>
            <a:off x="9778594" y="3530235"/>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2020</a:t>
            </a:r>
            <a:endParaRPr lang="en-US" sz="800" dirty="0"/>
          </a:p>
        </p:txBody>
      </p:sp>
      <p:sp>
        <p:nvSpPr>
          <p:cNvPr id="112" name="Text 100">
            <a:extLst>
              <a:ext uri="{FF2B5EF4-FFF2-40B4-BE49-F238E27FC236}">
                <a16:creationId xmlns:a16="http://schemas.microsoft.com/office/drawing/2014/main" id="{6D469C7B-191C-72C2-7169-3CCB864311D0}"/>
              </a:ext>
            </a:extLst>
          </p:cNvPr>
          <p:cNvSpPr/>
          <p:nvPr/>
        </p:nvSpPr>
        <p:spPr>
          <a:xfrm>
            <a:off x="10903598" y="3530235"/>
            <a:ext cx="1038466" cy="176132"/>
          </a:xfrm>
          <a:prstGeom prst="rect">
            <a:avLst/>
          </a:prstGeom>
          <a:noFill/>
          <a:ln/>
        </p:spPr>
        <p:txBody>
          <a:bodyPr wrap="square" rtlCol="0" anchor="ctr"/>
          <a:lstStyle/>
          <a:p>
            <a:pPr marL="0" indent="0" algn="r">
              <a:buNone/>
            </a:pPr>
            <a:r>
              <a:rPr lang="en-US" sz="800" b="1" dirty="0">
                <a:solidFill>
                  <a:srgbClr val="002554"/>
                </a:solidFill>
                <a:latin typeface="Open Sans" pitchFamily="34" charset="0"/>
                <a:ea typeface="Open Sans" pitchFamily="34" charset="-122"/>
                <a:cs typeface="Open Sans" pitchFamily="34" charset="-120"/>
              </a:rPr>
              <a:t>1941583</a:t>
            </a:r>
          </a:p>
        </p:txBody>
      </p:sp>
      <p:sp>
        <p:nvSpPr>
          <p:cNvPr id="113" name="Shape 101">
            <a:extLst>
              <a:ext uri="{FF2B5EF4-FFF2-40B4-BE49-F238E27FC236}">
                <a16:creationId xmlns:a16="http://schemas.microsoft.com/office/drawing/2014/main" id="{B323C60D-6FF8-791D-30D4-843663D5A7F2}"/>
              </a:ext>
              <a:ext uri="{C183D7F6-B498-43B3-948B-1728B52AA6E4}">
                <adec:decorative xmlns:adec="http://schemas.microsoft.com/office/drawing/2017/decorative" val="1"/>
              </a:ext>
            </a:extLst>
          </p:cNvPr>
          <p:cNvSpPr/>
          <p:nvPr/>
        </p:nvSpPr>
        <p:spPr>
          <a:xfrm>
            <a:off x="182880" y="3797808"/>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114" name="Shape 102">
            <a:extLst>
              <a:ext uri="{FF2B5EF4-FFF2-40B4-BE49-F238E27FC236}">
                <a16:creationId xmlns:a16="http://schemas.microsoft.com/office/drawing/2014/main" id="{75ECECE9-4D6E-6E84-64BC-B1C428E408DF}"/>
              </a:ext>
              <a:ext uri="{C183D7F6-B498-43B3-948B-1728B52AA6E4}">
                <adec:decorative xmlns:adec="http://schemas.microsoft.com/office/drawing/2017/decorative" val="1"/>
              </a:ext>
            </a:extLst>
          </p:cNvPr>
          <p:cNvSpPr/>
          <p:nvPr/>
        </p:nvSpPr>
        <p:spPr>
          <a:xfrm>
            <a:off x="182880" y="3797808"/>
            <a:ext cx="2291486" cy="132588"/>
          </a:xfrm>
          <a:prstGeom prst="roundRect">
            <a:avLst>
              <a:gd name="adj" fmla="val 62069"/>
            </a:avLst>
          </a:prstGeom>
          <a:solidFill>
            <a:srgbClr val="002554"/>
          </a:solidFill>
          <a:ln w="12700">
            <a:solidFill>
              <a:srgbClr val="002554"/>
            </a:solidFill>
            <a:prstDash val="solid"/>
          </a:ln>
        </p:spPr>
        <p:txBody>
          <a:bodyPr/>
          <a:lstStyle/>
          <a:p>
            <a:endParaRPr lang="en-US"/>
          </a:p>
        </p:txBody>
      </p:sp>
      <p:sp>
        <p:nvSpPr>
          <p:cNvPr id="115" name="Shape 103">
            <a:extLst>
              <a:ext uri="{FF2B5EF4-FFF2-40B4-BE49-F238E27FC236}">
                <a16:creationId xmlns:a16="http://schemas.microsoft.com/office/drawing/2014/main" id="{1ABBCE9D-2467-8003-29D9-46918F3B3336}"/>
              </a:ext>
              <a:ext uri="{C183D7F6-B498-43B3-948B-1728B52AA6E4}">
                <adec:decorative xmlns:adec="http://schemas.microsoft.com/office/drawing/2017/decorative" val="1"/>
              </a:ext>
            </a:extLst>
          </p:cNvPr>
          <p:cNvSpPr/>
          <p:nvPr/>
        </p:nvSpPr>
        <p:spPr>
          <a:xfrm>
            <a:off x="182880" y="3880104"/>
            <a:ext cx="2291486" cy="50292"/>
          </a:xfrm>
          <a:prstGeom prst="rect">
            <a:avLst/>
          </a:prstGeom>
          <a:solidFill>
            <a:srgbClr val="002554"/>
          </a:solidFill>
          <a:ln w="12700">
            <a:solidFill>
              <a:srgbClr val="002554"/>
            </a:solidFill>
            <a:prstDash val="solid"/>
          </a:ln>
        </p:spPr>
        <p:txBody>
          <a:bodyPr/>
          <a:lstStyle/>
          <a:p>
            <a:endParaRPr lang="en-US"/>
          </a:p>
        </p:txBody>
      </p:sp>
      <p:sp>
        <p:nvSpPr>
          <p:cNvPr id="117" name="Shape 104">
            <a:extLst>
              <a:ext uri="{FF2B5EF4-FFF2-40B4-BE49-F238E27FC236}">
                <a16:creationId xmlns:a16="http://schemas.microsoft.com/office/drawing/2014/main" id="{333B376A-4946-62B4-A9FB-EE994A70AB32}"/>
              </a:ext>
              <a:ext uri="{C183D7F6-B498-43B3-948B-1728B52AA6E4}">
                <adec:decorative xmlns:adec="http://schemas.microsoft.com/office/drawing/2017/decorative" val="1"/>
              </a:ext>
            </a:extLst>
          </p:cNvPr>
          <p:cNvSpPr/>
          <p:nvPr/>
        </p:nvSpPr>
        <p:spPr>
          <a:xfrm>
            <a:off x="274320" y="4340870"/>
            <a:ext cx="2108606" cy="7315"/>
          </a:xfrm>
          <a:prstGeom prst="rect">
            <a:avLst/>
          </a:prstGeom>
          <a:solidFill>
            <a:srgbClr val="E0E4EE"/>
          </a:solidFill>
          <a:ln w="12700">
            <a:solidFill>
              <a:srgbClr val="E0E4EE"/>
            </a:solidFill>
            <a:prstDash val="solid"/>
          </a:ln>
        </p:spPr>
        <p:txBody>
          <a:bodyPr/>
          <a:lstStyle/>
          <a:p>
            <a:endParaRPr lang="en-US"/>
          </a:p>
        </p:txBody>
      </p:sp>
      <p:sp>
        <p:nvSpPr>
          <p:cNvPr id="119" name="Text 106">
            <a:extLst>
              <a:ext uri="{FF2B5EF4-FFF2-40B4-BE49-F238E27FC236}">
                <a16:creationId xmlns:a16="http://schemas.microsoft.com/office/drawing/2014/main" id="{3A407C16-A7F9-891C-A395-FAEB995CAF3A}"/>
              </a:ext>
            </a:extLst>
          </p:cNvPr>
          <p:cNvSpPr/>
          <p:nvPr/>
        </p:nvSpPr>
        <p:spPr>
          <a:xfrm>
            <a:off x="246888" y="4368698"/>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the Internet of Things for Precision Agriculture</a:t>
            </a:r>
            <a:endParaRPr lang="en-US" sz="800" dirty="0"/>
          </a:p>
        </p:txBody>
      </p:sp>
      <p:sp>
        <p:nvSpPr>
          <p:cNvPr id="120" name="Text 107">
            <a:extLst>
              <a:ext uri="{FF2B5EF4-FFF2-40B4-BE49-F238E27FC236}">
                <a16:creationId xmlns:a16="http://schemas.microsoft.com/office/drawing/2014/main" id="{ABB2C679-47ED-F34D-F893-40A86582C97F}"/>
              </a:ext>
            </a:extLst>
          </p:cNvPr>
          <p:cNvSpPr/>
          <p:nvPr/>
        </p:nvSpPr>
        <p:spPr>
          <a:xfrm>
            <a:off x="246888" y="4868449"/>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University of Pennsylvania</a:t>
            </a:r>
            <a:endParaRPr lang="en-US" sz="800" dirty="0"/>
          </a:p>
        </p:txBody>
      </p:sp>
      <p:sp>
        <p:nvSpPr>
          <p:cNvPr id="121" name="Text 108">
            <a:extLst>
              <a:ext uri="{FF2B5EF4-FFF2-40B4-BE49-F238E27FC236}">
                <a16:creationId xmlns:a16="http://schemas.microsoft.com/office/drawing/2014/main" id="{0E6A6DC8-7539-A0E3-1A8F-BB54ADE48A21}"/>
              </a:ext>
            </a:extLst>
          </p:cNvPr>
          <p:cNvSpPr/>
          <p:nvPr/>
        </p:nvSpPr>
        <p:spPr>
          <a:xfrm>
            <a:off x="246888" y="5070999"/>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2020</a:t>
            </a:r>
            <a:endParaRPr lang="en-US" sz="800" dirty="0"/>
          </a:p>
        </p:txBody>
      </p:sp>
      <p:sp>
        <p:nvSpPr>
          <p:cNvPr id="122" name="Text 109">
            <a:extLst>
              <a:ext uri="{FF2B5EF4-FFF2-40B4-BE49-F238E27FC236}">
                <a16:creationId xmlns:a16="http://schemas.microsoft.com/office/drawing/2014/main" id="{3280E50A-EBCC-74C5-A2F2-5BA50C8DAF26}"/>
              </a:ext>
            </a:extLst>
          </p:cNvPr>
          <p:cNvSpPr/>
          <p:nvPr/>
        </p:nvSpPr>
        <p:spPr>
          <a:xfrm>
            <a:off x="1371893" y="5070999"/>
            <a:ext cx="1038466" cy="176132"/>
          </a:xfrm>
          <a:prstGeom prst="rect">
            <a:avLst/>
          </a:prstGeom>
          <a:noFill/>
          <a:ln/>
        </p:spPr>
        <p:txBody>
          <a:bodyPr wrap="square" rtlCol="0" anchor="ctr"/>
          <a:lstStyle/>
          <a:p>
            <a:pPr marL="0" indent="0" algn="r">
              <a:buNone/>
            </a:pPr>
            <a:r>
              <a:rPr lang="en-US" sz="800" b="1" dirty="0">
                <a:solidFill>
                  <a:srgbClr val="002554"/>
                </a:solidFill>
                <a:latin typeface="Open Sans" pitchFamily="34" charset="0"/>
                <a:ea typeface="Open Sans" pitchFamily="34" charset="-122"/>
                <a:cs typeface="Open Sans" pitchFamily="34" charset="-120"/>
              </a:rPr>
              <a:t>1941529</a:t>
            </a:r>
          </a:p>
        </p:txBody>
      </p:sp>
      <p:sp>
        <p:nvSpPr>
          <p:cNvPr id="123" name="Shape 110">
            <a:extLst>
              <a:ext uri="{FF2B5EF4-FFF2-40B4-BE49-F238E27FC236}">
                <a16:creationId xmlns:a16="http://schemas.microsoft.com/office/drawing/2014/main" id="{1449B41E-9F89-67B5-94D4-F634A9656C6A}"/>
              </a:ext>
              <a:ext uri="{C183D7F6-B498-43B3-948B-1728B52AA6E4}">
                <adec:decorative xmlns:adec="http://schemas.microsoft.com/office/drawing/2017/decorative" val="1"/>
              </a:ext>
            </a:extLst>
          </p:cNvPr>
          <p:cNvSpPr/>
          <p:nvPr/>
        </p:nvSpPr>
        <p:spPr>
          <a:xfrm>
            <a:off x="2565806" y="3797808"/>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124" name="Shape 111">
            <a:extLst>
              <a:ext uri="{FF2B5EF4-FFF2-40B4-BE49-F238E27FC236}">
                <a16:creationId xmlns:a16="http://schemas.microsoft.com/office/drawing/2014/main" id="{D1C8BFF2-2078-A5A7-A8D6-C8A642B32190}"/>
              </a:ext>
              <a:ext uri="{C183D7F6-B498-43B3-948B-1728B52AA6E4}">
                <adec:decorative xmlns:adec="http://schemas.microsoft.com/office/drawing/2017/decorative" val="1"/>
              </a:ext>
            </a:extLst>
          </p:cNvPr>
          <p:cNvSpPr/>
          <p:nvPr/>
        </p:nvSpPr>
        <p:spPr>
          <a:xfrm>
            <a:off x="2565806" y="3797808"/>
            <a:ext cx="2291486" cy="132588"/>
          </a:xfrm>
          <a:prstGeom prst="roundRect">
            <a:avLst>
              <a:gd name="adj" fmla="val 62069"/>
            </a:avLst>
          </a:prstGeom>
          <a:solidFill>
            <a:srgbClr val="002554"/>
          </a:solidFill>
          <a:ln w="12700">
            <a:solidFill>
              <a:srgbClr val="002554"/>
            </a:solidFill>
            <a:prstDash val="solid"/>
          </a:ln>
        </p:spPr>
        <p:txBody>
          <a:bodyPr/>
          <a:lstStyle/>
          <a:p>
            <a:endParaRPr lang="en-US"/>
          </a:p>
        </p:txBody>
      </p:sp>
      <p:sp>
        <p:nvSpPr>
          <p:cNvPr id="125" name="Shape 112">
            <a:extLst>
              <a:ext uri="{FF2B5EF4-FFF2-40B4-BE49-F238E27FC236}">
                <a16:creationId xmlns:a16="http://schemas.microsoft.com/office/drawing/2014/main" id="{A1849DF4-BEC5-8D4F-A8F0-1134E2C36E09}"/>
              </a:ext>
              <a:ext uri="{C183D7F6-B498-43B3-948B-1728B52AA6E4}">
                <adec:decorative xmlns:adec="http://schemas.microsoft.com/office/drawing/2017/decorative" val="1"/>
              </a:ext>
            </a:extLst>
          </p:cNvPr>
          <p:cNvSpPr/>
          <p:nvPr/>
        </p:nvSpPr>
        <p:spPr>
          <a:xfrm>
            <a:off x="2565806" y="3880104"/>
            <a:ext cx="2291486" cy="50292"/>
          </a:xfrm>
          <a:prstGeom prst="rect">
            <a:avLst/>
          </a:prstGeom>
          <a:solidFill>
            <a:srgbClr val="002554"/>
          </a:solidFill>
          <a:ln w="12700">
            <a:solidFill>
              <a:srgbClr val="002554"/>
            </a:solidFill>
            <a:prstDash val="solid"/>
          </a:ln>
        </p:spPr>
        <p:txBody>
          <a:bodyPr/>
          <a:lstStyle/>
          <a:p>
            <a:endParaRPr lang="en-US"/>
          </a:p>
        </p:txBody>
      </p:sp>
      <p:sp>
        <p:nvSpPr>
          <p:cNvPr id="127" name="Shape 113">
            <a:extLst>
              <a:ext uri="{FF2B5EF4-FFF2-40B4-BE49-F238E27FC236}">
                <a16:creationId xmlns:a16="http://schemas.microsoft.com/office/drawing/2014/main" id="{AD364073-E00B-334F-0FD8-29476F2E927D}"/>
              </a:ext>
              <a:ext uri="{C183D7F6-B498-43B3-948B-1728B52AA6E4}">
                <adec:decorative xmlns:adec="http://schemas.microsoft.com/office/drawing/2017/decorative" val="1"/>
              </a:ext>
            </a:extLst>
          </p:cNvPr>
          <p:cNvSpPr/>
          <p:nvPr/>
        </p:nvSpPr>
        <p:spPr>
          <a:xfrm>
            <a:off x="2657246" y="4340870"/>
            <a:ext cx="2108606" cy="7315"/>
          </a:xfrm>
          <a:prstGeom prst="rect">
            <a:avLst/>
          </a:prstGeom>
          <a:solidFill>
            <a:srgbClr val="E0E4EE"/>
          </a:solidFill>
          <a:ln w="12700">
            <a:solidFill>
              <a:srgbClr val="E0E4EE"/>
            </a:solidFill>
            <a:prstDash val="solid"/>
          </a:ln>
        </p:spPr>
        <p:txBody>
          <a:bodyPr/>
          <a:lstStyle/>
          <a:p>
            <a:endParaRPr lang="en-US"/>
          </a:p>
        </p:txBody>
      </p:sp>
      <p:sp>
        <p:nvSpPr>
          <p:cNvPr id="129" name="Text 115">
            <a:extLst>
              <a:ext uri="{FF2B5EF4-FFF2-40B4-BE49-F238E27FC236}">
                <a16:creationId xmlns:a16="http://schemas.microsoft.com/office/drawing/2014/main" id="{138C4560-7610-EFE9-B03C-77BDE71751D2}"/>
              </a:ext>
            </a:extLst>
          </p:cNvPr>
          <p:cNvSpPr/>
          <p:nvPr/>
        </p:nvSpPr>
        <p:spPr>
          <a:xfrm>
            <a:off x="2629814" y="4368698"/>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Advancing Sustainable and Distributed Fertilizer Production</a:t>
            </a:r>
            <a:endParaRPr lang="en-US" sz="800" dirty="0"/>
          </a:p>
        </p:txBody>
      </p:sp>
      <p:sp>
        <p:nvSpPr>
          <p:cNvPr id="130" name="Text 116">
            <a:extLst>
              <a:ext uri="{FF2B5EF4-FFF2-40B4-BE49-F238E27FC236}">
                <a16:creationId xmlns:a16="http://schemas.microsoft.com/office/drawing/2014/main" id="{AFF5A553-AA98-270A-7B07-9D7E9FB7DBA5}"/>
              </a:ext>
            </a:extLst>
          </p:cNvPr>
          <p:cNvSpPr/>
          <p:nvPr/>
        </p:nvSpPr>
        <p:spPr>
          <a:xfrm>
            <a:off x="2629814" y="4868449"/>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Texas Tech University</a:t>
            </a:r>
            <a:endParaRPr lang="en-US" sz="800" dirty="0"/>
          </a:p>
        </p:txBody>
      </p:sp>
      <p:sp>
        <p:nvSpPr>
          <p:cNvPr id="131" name="Text 117">
            <a:extLst>
              <a:ext uri="{FF2B5EF4-FFF2-40B4-BE49-F238E27FC236}">
                <a16:creationId xmlns:a16="http://schemas.microsoft.com/office/drawing/2014/main" id="{BF496FCE-7561-5C6A-D668-97B9E2417CE7}"/>
              </a:ext>
            </a:extLst>
          </p:cNvPr>
          <p:cNvSpPr/>
          <p:nvPr/>
        </p:nvSpPr>
        <p:spPr>
          <a:xfrm>
            <a:off x="2629814" y="5070999"/>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2022</a:t>
            </a:r>
            <a:endParaRPr lang="en-US" sz="800" dirty="0"/>
          </a:p>
        </p:txBody>
      </p:sp>
      <p:sp>
        <p:nvSpPr>
          <p:cNvPr id="132" name="Text 118">
            <a:extLst>
              <a:ext uri="{FF2B5EF4-FFF2-40B4-BE49-F238E27FC236}">
                <a16:creationId xmlns:a16="http://schemas.microsoft.com/office/drawing/2014/main" id="{F6100641-CD48-259A-91DD-1E25710397F7}"/>
              </a:ext>
            </a:extLst>
          </p:cNvPr>
          <p:cNvSpPr/>
          <p:nvPr/>
        </p:nvSpPr>
        <p:spPr>
          <a:xfrm>
            <a:off x="3754819" y="5070999"/>
            <a:ext cx="1038466" cy="176132"/>
          </a:xfrm>
          <a:prstGeom prst="rect">
            <a:avLst/>
          </a:prstGeom>
          <a:noFill/>
          <a:ln/>
        </p:spPr>
        <p:txBody>
          <a:bodyPr wrap="square" rtlCol="0" anchor="ctr"/>
          <a:lstStyle/>
          <a:p>
            <a:pPr marL="0" indent="0" algn="r">
              <a:buNone/>
            </a:pPr>
            <a:r>
              <a:rPr lang="en-US" sz="800" b="1" dirty="0">
                <a:solidFill>
                  <a:srgbClr val="002554"/>
                </a:solidFill>
                <a:latin typeface="Open Sans" pitchFamily="34" charset="0"/>
                <a:ea typeface="Open Sans" pitchFamily="34" charset="-122"/>
                <a:cs typeface="Open Sans" pitchFamily="34" charset="-120"/>
              </a:rPr>
              <a:t>2133576</a:t>
            </a:r>
          </a:p>
        </p:txBody>
      </p:sp>
      <p:sp>
        <p:nvSpPr>
          <p:cNvPr id="133" name="Shape 119">
            <a:extLst>
              <a:ext uri="{FF2B5EF4-FFF2-40B4-BE49-F238E27FC236}">
                <a16:creationId xmlns:a16="http://schemas.microsoft.com/office/drawing/2014/main" id="{3BEF7B13-7F6A-370A-7BCC-C8FE6DB4386D}"/>
              </a:ext>
              <a:ext uri="{C183D7F6-B498-43B3-948B-1728B52AA6E4}">
                <adec:decorative xmlns:adec="http://schemas.microsoft.com/office/drawing/2017/decorative" val="1"/>
              </a:ext>
            </a:extLst>
          </p:cNvPr>
          <p:cNvSpPr/>
          <p:nvPr/>
        </p:nvSpPr>
        <p:spPr>
          <a:xfrm>
            <a:off x="4948733" y="3797808"/>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134" name="Shape 120">
            <a:extLst>
              <a:ext uri="{FF2B5EF4-FFF2-40B4-BE49-F238E27FC236}">
                <a16:creationId xmlns:a16="http://schemas.microsoft.com/office/drawing/2014/main" id="{8E090DAA-2DD6-700C-7E68-BF95CDEE6850}"/>
              </a:ext>
              <a:ext uri="{C183D7F6-B498-43B3-948B-1728B52AA6E4}">
                <adec:decorative xmlns:adec="http://schemas.microsoft.com/office/drawing/2017/decorative" val="1"/>
              </a:ext>
            </a:extLst>
          </p:cNvPr>
          <p:cNvSpPr/>
          <p:nvPr/>
        </p:nvSpPr>
        <p:spPr>
          <a:xfrm>
            <a:off x="4948733" y="3797808"/>
            <a:ext cx="2291486" cy="132588"/>
          </a:xfrm>
          <a:prstGeom prst="roundRect">
            <a:avLst>
              <a:gd name="adj" fmla="val 62069"/>
            </a:avLst>
          </a:prstGeom>
          <a:solidFill>
            <a:srgbClr val="002554"/>
          </a:solidFill>
          <a:ln w="12700">
            <a:solidFill>
              <a:srgbClr val="002554"/>
            </a:solidFill>
            <a:prstDash val="solid"/>
          </a:ln>
        </p:spPr>
        <p:txBody>
          <a:bodyPr/>
          <a:lstStyle/>
          <a:p>
            <a:endParaRPr lang="en-US"/>
          </a:p>
        </p:txBody>
      </p:sp>
      <p:sp>
        <p:nvSpPr>
          <p:cNvPr id="135" name="Shape 121">
            <a:extLst>
              <a:ext uri="{FF2B5EF4-FFF2-40B4-BE49-F238E27FC236}">
                <a16:creationId xmlns:a16="http://schemas.microsoft.com/office/drawing/2014/main" id="{DE3DB75F-78ED-71F7-B32B-04597ED43FAD}"/>
              </a:ext>
              <a:ext uri="{C183D7F6-B498-43B3-948B-1728B52AA6E4}">
                <adec:decorative xmlns:adec="http://schemas.microsoft.com/office/drawing/2017/decorative" val="1"/>
              </a:ext>
            </a:extLst>
          </p:cNvPr>
          <p:cNvSpPr/>
          <p:nvPr/>
        </p:nvSpPr>
        <p:spPr>
          <a:xfrm>
            <a:off x="4948733" y="3880104"/>
            <a:ext cx="2291486" cy="50292"/>
          </a:xfrm>
          <a:prstGeom prst="rect">
            <a:avLst/>
          </a:prstGeom>
          <a:solidFill>
            <a:srgbClr val="002554"/>
          </a:solidFill>
          <a:ln w="12700">
            <a:solidFill>
              <a:srgbClr val="002554"/>
            </a:solidFill>
            <a:prstDash val="solid"/>
          </a:ln>
        </p:spPr>
        <p:txBody>
          <a:bodyPr/>
          <a:lstStyle/>
          <a:p>
            <a:endParaRPr lang="en-US"/>
          </a:p>
        </p:txBody>
      </p:sp>
      <p:sp>
        <p:nvSpPr>
          <p:cNvPr id="137" name="Shape 122">
            <a:extLst>
              <a:ext uri="{FF2B5EF4-FFF2-40B4-BE49-F238E27FC236}">
                <a16:creationId xmlns:a16="http://schemas.microsoft.com/office/drawing/2014/main" id="{44383393-3481-9891-7FAA-6D0DD1D874E3}"/>
              </a:ext>
              <a:ext uri="{C183D7F6-B498-43B3-948B-1728B52AA6E4}">
                <adec:decorative xmlns:adec="http://schemas.microsoft.com/office/drawing/2017/decorative" val="1"/>
              </a:ext>
            </a:extLst>
          </p:cNvPr>
          <p:cNvSpPr/>
          <p:nvPr/>
        </p:nvSpPr>
        <p:spPr>
          <a:xfrm>
            <a:off x="5040173" y="4340870"/>
            <a:ext cx="2108606" cy="7315"/>
          </a:xfrm>
          <a:prstGeom prst="rect">
            <a:avLst/>
          </a:prstGeom>
          <a:solidFill>
            <a:srgbClr val="E0E4EE"/>
          </a:solidFill>
          <a:ln w="12700">
            <a:solidFill>
              <a:srgbClr val="E0E4EE"/>
            </a:solidFill>
            <a:prstDash val="solid"/>
          </a:ln>
        </p:spPr>
        <p:txBody>
          <a:bodyPr/>
          <a:lstStyle/>
          <a:p>
            <a:endParaRPr lang="en-US"/>
          </a:p>
        </p:txBody>
      </p:sp>
      <p:sp>
        <p:nvSpPr>
          <p:cNvPr id="139" name="Text 124">
            <a:extLst>
              <a:ext uri="{FF2B5EF4-FFF2-40B4-BE49-F238E27FC236}">
                <a16:creationId xmlns:a16="http://schemas.microsoft.com/office/drawing/2014/main" id="{29DE2CD8-D63C-BF0B-777D-B1FBF95F92D9}"/>
              </a:ext>
            </a:extLst>
          </p:cNvPr>
          <p:cNvSpPr/>
          <p:nvPr/>
        </p:nvSpPr>
        <p:spPr>
          <a:xfrm>
            <a:off x="5012741" y="4368698"/>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Center for Smart Streetscapes</a:t>
            </a:r>
            <a:endParaRPr lang="en-US" sz="800" dirty="0"/>
          </a:p>
        </p:txBody>
      </p:sp>
      <p:sp>
        <p:nvSpPr>
          <p:cNvPr id="140" name="Text 125">
            <a:extLst>
              <a:ext uri="{FF2B5EF4-FFF2-40B4-BE49-F238E27FC236}">
                <a16:creationId xmlns:a16="http://schemas.microsoft.com/office/drawing/2014/main" id="{423B51F5-E47C-F248-4AEA-C92E512B4E18}"/>
              </a:ext>
            </a:extLst>
          </p:cNvPr>
          <p:cNvSpPr/>
          <p:nvPr/>
        </p:nvSpPr>
        <p:spPr>
          <a:xfrm>
            <a:off x="5012741" y="4868449"/>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Columbia University</a:t>
            </a:r>
            <a:endParaRPr lang="en-US" sz="800" dirty="0"/>
          </a:p>
        </p:txBody>
      </p:sp>
      <p:sp>
        <p:nvSpPr>
          <p:cNvPr id="141" name="Text 126">
            <a:extLst>
              <a:ext uri="{FF2B5EF4-FFF2-40B4-BE49-F238E27FC236}">
                <a16:creationId xmlns:a16="http://schemas.microsoft.com/office/drawing/2014/main" id="{6D79D1CC-92EE-61A1-89BE-0F094D982641}"/>
              </a:ext>
            </a:extLst>
          </p:cNvPr>
          <p:cNvSpPr/>
          <p:nvPr/>
        </p:nvSpPr>
        <p:spPr>
          <a:xfrm>
            <a:off x="5012741" y="5070999"/>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2022</a:t>
            </a:r>
            <a:endParaRPr lang="en-US" sz="800" dirty="0"/>
          </a:p>
        </p:txBody>
      </p:sp>
      <p:sp>
        <p:nvSpPr>
          <p:cNvPr id="142" name="Text 127">
            <a:extLst>
              <a:ext uri="{FF2B5EF4-FFF2-40B4-BE49-F238E27FC236}">
                <a16:creationId xmlns:a16="http://schemas.microsoft.com/office/drawing/2014/main" id="{3AE95AC8-C526-6CAE-F64D-29CB200A469B}"/>
              </a:ext>
            </a:extLst>
          </p:cNvPr>
          <p:cNvSpPr/>
          <p:nvPr/>
        </p:nvSpPr>
        <p:spPr>
          <a:xfrm>
            <a:off x="6137745" y="5070999"/>
            <a:ext cx="1038466" cy="176132"/>
          </a:xfrm>
          <a:prstGeom prst="rect">
            <a:avLst/>
          </a:prstGeom>
          <a:noFill/>
          <a:ln/>
        </p:spPr>
        <p:txBody>
          <a:bodyPr wrap="square" rtlCol="0" anchor="ctr"/>
          <a:lstStyle/>
          <a:p>
            <a:pPr marL="0" indent="0" algn="r">
              <a:buNone/>
            </a:pPr>
            <a:r>
              <a:rPr lang="en-US" sz="800" b="1" dirty="0">
                <a:solidFill>
                  <a:srgbClr val="002554"/>
                </a:solidFill>
                <a:latin typeface="Open Sans" pitchFamily="34" charset="0"/>
                <a:ea typeface="Open Sans" pitchFamily="34" charset="-122"/>
                <a:cs typeface="Open Sans" pitchFamily="34" charset="-120"/>
              </a:rPr>
              <a:t>2133516</a:t>
            </a:r>
          </a:p>
        </p:txBody>
      </p:sp>
      <p:sp>
        <p:nvSpPr>
          <p:cNvPr id="143" name="Shape 128">
            <a:extLst>
              <a:ext uri="{FF2B5EF4-FFF2-40B4-BE49-F238E27FC236}">
                <a16:creationId xmlns:a16="http://schemas.microsoft.com/office/drawing/2014/main" id="{6643F88B-D15A-FC28-E7BC-3BF179555378}"/>
              </a:ext>
              <a:ext uri="{C183D7F6-B498-43B3-948B-1728B52AA6E4}">
                <adec:decorative xmlns:adec="http://schemas.microsoft.com/office/drawing/2017/decorative" val="1"/>
              </a:ext>
            </a:extLst>
          </p:cNvPr>
          <p:cNvSpPr/>
          <p:nvPr/>
        </p:nvSpPr>
        <p:spPr>
          <a:xfrm>
            <a:off x="7331659" y="3797808"/>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144" name="Shape 129">
            <a:extLst>
              <a:ext uri="{FF2B5EF4-FFF2-40B4-BE49-F238E27FC236}">
                <a16:creationId xmlns:a16="http://schemas.microsoft.com/office/drawing/2014/main" id="{9320CDF7-780B-2E75-BFED-9BBEF7EEA0C5}"/>
              </a:ext>
              <a:ext uri="{C183D7F6-B498-43B3-948B-1728B52AA6E4}">
                <adec:decorative xmlns:adec="http://schemas.microsoft.com/office/drawing/2017/decorative" val="1"/>
              </a:ext>
            </a:extLst>
          </p:cNvPr>
          <p:cNvSpPr/>
          <p:nvPr/>
        </p:nvSpPr>
        <p:spPr>
          <a:xfrm>
            <a:off x="7331659" y="3797808"/>
            <a:ext cx="2291486" cy="132588"/>
          </a:xfrm>
          <a:prstGeom prst="roundRect">
            <a:avLst>
              <a:gd name="adj" fmla="val 62069"/>
            </a:avLst>
          </a:prstGeom>
          <a:solidFill>
            <a:srgbClr val="002554"/>
          </a:solidFill>
          <a:ln w="12700">
            <a:solidFill>
              <a:srgbClr val="002554"/>
            </a:solidFill>
            <a:prstDash val="solid"/>
          </a:ln>
        </p:spPr>
        <p:txBody>
          <a:bodyPr/>
          <a:lstStyle/>
          <a:p>
            <a:endParaRPr lang="en-US"/>
          </a:p>
        </p:txBody>
      </p:sp>
      <p:sp>
        <p:nvSpPr>
          <p:cNvPr id="145" name="Shape 130">
            <a:extLst>
              <a:ext uri="{FF2B5EF4-FFF2-40B4-BE49-F238E27FC236}">
                <a16:creationId xmlns:a16="http://schemas.microsoft.com/office/drawing/2014/main" id="{D21CEC58-C851-F679-42E5-429F9F029FD7}"/>
              </a:ext>
              <a:ext uri="{C183D7F6-B498-43B3-948B-1728B52AA6E4}">
                <adec:decorative xmlns:adec="http://schemas.microsoft.com/office/drawing/2017/decorative" val="1"/>
              </a:ext>
            </a:extLst>
          </p:cNvPr>
          <p:cNvSpPr/>
          <p:nvPr/>
        </p:nvSpPr>
        <p:spPr>
          <a:xfrm>
            <a:off x="7331659" y="3880104"/>
            <a:ext cx="2291486" cy="50292"/>
          </a:xfrm>
          <a:prstGeom prst="rect">
            <a:avLst/>
          </a:prstGeom>
          <a:solidFill>
            <a:srgbClr val="002554"/>
          </a:solidFill>
          <a:ln w="12700">
            <a:solidFill>
              <a:srgbClr val="002554"/>
            </a:solidFill>
            <a:prstDash val="solid"/>
          </a:ln>
        </p:spPr>
        <p:txBody>
          <a:bodyPr/>
          <a:lstStyle/>
          <a:p>
            <a:endParaRPr lang="en-US"/>
          </a:p>
        </p:txBody>
      </p:sp>
      <p:sp>
        <p:nvSpPr>
          <p:cNvPr id="147" name="Shape 131">
            <a:extLst>
              <a:ext uri="{FF2B5EF4-FFF2-40B4-BE49-F238E27FC236}">
                <a16:creationId xmlns:a16="http://schemas.microsoft.com/office/drawing/2014/main" id="{D7875DEB-4041-D421-915B-911E9155DE56}"/>
              </a:ext>
              <a:ext uri="{C183D7F6-B498-43B3-948B-1728B52AA6E4}">
                <adec:decorative xmlns:adec="http://schemas.microsoft.com/office/drawing/2017/decorative" val="1"/>
              </a:ext>
            </a:extLst>
          </p:cNvPr>
          <p:cNvSpPr/>
          <p:nvPr/>
        </p:nvSpPr>
        <p:spPr>
          <a:xfrm>
            <a:off x="7423099" y="4340870"/>
            <a:ext cx="2108606" cy="7315"/>
          </a:xfrm>
          <a:prstGeom prst="rect">
            <a:avLst/>
          </a:prstGeom>
          <a:solidFill>
            <a:srgbClr val="E0E4EE"/>
          </a:solidFill>
          <a:ln w="12700">
            <a:solidFill>
              <a:srgbClr val="E0E4EE"/>
            </a:solidFill>
            <a:prstDash val="solid"/>
          </a:ln>
        </p:spPr>
        <p:txBody>
          <a:bodyPr/>
          <a:lstStyle/>
          <a:p>
            <a:endParaRPr lang="en-US"/>
          </a:p>
        </p:txBody>
      </p:sp>
      <p:sp>
        <p:nvSpPr>
          <p:cNvPr id="149" name="Text 133">
            <a:extLst>
              <a:ext uri="{FF2B5EF4-FFF2-40B4-BE49-F238E27FC236}">
                <a16:creationId xmlns:a16="http://schemas.microsoft.com/office/drawing/2014/main" id="{FF9EF4B3-8F3C-3A92-814F-C84DFC1B0305}"/>
              </a:ext>
            </a:extLst>
          </p:cNvPr>
          <p:cNvSpPr/>
          <p:nvPr/>
        </p:nvSpPr>
        <p:spPr>
          <a:xfrm>
            <a:off x="7395667" y="4368698"/>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Hybrid Autonomous Manufacturing Moving from Evolution to Revolution</a:t>
            </a:r>
            <a:endParaRPr lang="en-US" sz="800" dirty="0"/>
          </a:p>
        </p:txBody>
      </p:sp>
      <p:sp>
        <p:nvSpPr>
          <p:cNvPr id="150" name="Text 134">
            <a:extLst>
              <a:ext uri="{FF2B5EF4-FFF2-40B4-BE49-F238E27FC236}">
                <a16:creationId xmlns:a16="http://schemas.microsoft.com/office/drawing/2014/main" id="{E8E418CA-07FE-CF20-BC20-C19925A4BEE2}"/>
              </a:ext>
            </a:extLst>
          </p:cNvPr>
          <p:cNvSpPr/>
          <p:nvPr/>
        </p:nvSpPr>
        <p:spPr>
          <a:xfrm>
            <a:off x="7395667" y="4868449"/>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Ohio State University</a:t>
            </a:r>
            <a:endParaRPr lang="en-US" sz="800" dirty="0"/>
          </a:p>
        </p:txBody>
      </p:sp>
      <p:sp>
        <p:nvSpPr>
          <p:cNvPr id="151" name="Text 135">
            <a:extLst>
              <a:ext uri="{FF2B5EF4-FFF2-40B4-BE49-F238E27FC236}">
                <a16:creationId xmlns:a16="http://schemas.microsoft.com/office/drawing/2014/main" id="{94FF7AE9-5E2D-173D-2C16-0096D6AAD62F}"/>
              </a:ext>
            </a:extLst>
          </p:cNvPr>
          <p:cNvSpPr/>
          <p:nvPr/>
        </p:nvSpPr>
        <p:spPr>
          <a:xfrm>
            <a:off x="7395667" y="5070999"/>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2022</a:t>
            </a:r>
            <a:endParaRPr lang="en-US" sz="800" dirty="0"/>
          </a:p>
        </p:txBody>
      </p:sp>
      <p:sp>
        <p:nvSpPr>
          <p:cNvPr id="152" name="Text 136">
            <a:extLst>
              <a:ext uri="{FF2B5EF4-FFF2-40B4-BE49-F238E27FC236}">
                <a16:creationId xmlns:a16="http://schemas.microsoft.com/office/drawing/2014/main" id="{490C0B8E-2799-B68F-BD31-4297BDA40BC6}"/>
              </a:ext>
            </a:extLst>
          </p:cNvPr>
          <p:cNvSpPr/>
          <p:nvPr/>
        </p:nvSpPr>
        <p:spPr>
          <a:xfrm>
            <a:off x="8520672" y="5070999"/>
            <a:ext cx="1038466" cy="176132"/>
          </a:xfrm>
          <a:prstGeom prst="rect">
            <a:avLst/>
          </a:prstGeom>
          <a:noFill/>
          <a:ln/>
        </p:spPr>
        <p:txBody>
          <a:bodyPr wrap="square" rtlCol="0" anchor="ctr"/>
          <a:lstStyle/>
          <a:p>
            <a:pPr marL="0" indent="0" algn="r">
              <a:buNone/>
            </a:pPr>
            <a:r>
              <a:rPr lang="en-US" sz="800" b="1" dirty="0">
                <a:solidFill>
                  <a:srgbClr val="002554"/>
                </a:solidFill>
                <a:latin typeface="Open Sans" pitchFamily="34" charset="0"/>
                <a:ea typeface="Open Sans" pitchFamily="34" charset="-122"/>
                <a:cs typeface="Open Sans" pitchFamily="34" charset="-120"/>
              </a:rPr>
              <a:t>2133630</a:t>
            </a:r>
          </a:p>
        </p:txBody>
      </p:sp>
      <p:sp>
        <p:nvSpPr>
          <p:cNvPr id="153" name="Shape 137">
            <a:extLst>
              <a:ext uri="{FF2B5EF4-FFF2-40B4-BE49-F238E27FC236}">
                <a16:creationId xmlns:a16="http://schemas.microsoft.com/office/drawing/2014/main" id="{C73F4CF3-F5B1-B4E6-2B0C-FF7D70A5782E}"/>
              </a:ext>
              <a:ext uri="{C183D7F6-B498-43B3-948B-1728B52AA6E4}">
                <adec:decorative xmlns:adec="http://schemas.microsoft.com/office/drawing/2017/decorative" val="1"/>
              </a:ext>
            </a:extLst>
          </p:cNvPr>
          <p:cNvSpPr/>
          <p:nvPr/>
        </p:nvSpPr>
        <p:spPr>
          <a:xfrm>
            <a:off x="9714586" y="3797808"/>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154" name="Shape 138">
            <a:extLst>
              <a:ext uri="{FF2B5EF4-FFF2-40B4-BE49-F238E27FC236}">
                <a16:creationId xmlns:a16="http://schemas.microsoft.com/office/drawing/2014/main" id="{C095C1B3-96D4-9154-E156-55857AD051C2}"/>
              </a:ext>
              <a:ext uri="{C183D7F6-B498-43B3-948B-1728B52AA6E4}">
                <adec:decorative xmlns:adec="http://schemas.microsoft.com/office/drawing/2017/decorative" val="1"/>
              </a:ext>
            </a:extLst>
          </p:cNvPr>
          <p:cNvSpPr/>
          <p:nvPr/>
        </p:nvSpPr>
        <p:spPr>
          <a:xfrm>
            <a:off x="9714586" y="3797808"/>
            <a:ext cx="2291486" cy="132588"/>
          </a:xfrm>
          <a:prstGeom prst="roundRect">
            <a:avLst>
              <a:gd name="adj" fmla="val 62069"/>
            </a:avLst>
          </a:prstGeom>
          <a:solidFill>
            <a:srgbClr val="002554"/>
          </a:solidFill>
          <a:ln w="12700">
            <a:solidFill>
              <a:srgbClr val="002554"/>
            </a:solidFill>
            <a:prstDash val="solid"/>
          </a:ln>
        </p:spPr>
        <p:txBody>
          <a:bodyPr/>
          <a:lstStyle/>
          <a:p>
            <a:endParaRPr lang="en-US"/>
          </a:p>
        </p:txBody>
      </p:sp>
      <p:sp>
        <p:nvSpPr>
          <p:cNvPr id="155" name="Shape 139">
            <a:extLst>
              <a:ext uri="{FF2B5EF4-FFF2-40B4-BE49-F238E27FC236}">
                <a16:creationId xmlns:a16="http://schemas.microsoft.com/office/drawing/2014/main" id="{4A60381F-F983-E9A1-850B-15BC8262A4A2}"/>
              </a:ext>
              <a:ext uri="{C183D7F6-B498-43B3-948B-1728B52AA6E4}">
                <adec:decorative xmlns:adec="http://schemas.microsoft.com/office/drawing/2017/decorative" val="1"/>
              </a:ext>
            </a:extLst>
          </p:cNvPr>
          <p:cNvSpPr/>
          <p:nvPr/>
        </p:nvSpPr>
        <p:spPr>
          <a:xfrm>
            <a:off x="9714586" y="3880104"/>
            <a:ext cx="2291486" cy="50292"/>
          </a:xfrm>
          <a:prstGeom prst="rect">
            <a:avLst/>
          </a:prstGeom>
          <a:solidFill>
            <a:srgbClr val="002554"/>
          </a:solidFill>
          <a:ln w="12700">
            <a:solidFill>
              <a:srgbClr val="002554"/>
            </a:solidFill>
            <a:prstDash val="solid"/>
          </a:ln>
        </p:spPr>
        <p:txBody>
          <a:bodyPr/>
          <a:lstStyle/>
          <a:p>
            <a:endParaRPr lang="en-US"/>
          </a:p>
        </p:txBody>
      </p:sp>
      <p:sp>
        <p:nvSpPr>
          <p:cNvPr id="157" name="Shape 140">
            <a:extLst>
              <a:ext uri="{FF2B5EF4-FFF2-40B4-BE49-F238E27FC236}">
                <a16:creationId xmlns:a16="http://schemas.microsoft.com/office/drawing/2014/main" id="{A8E7B8E8-7A94-A532-C85F-68331B82A109}"/>
              </a:ext>
              <a:ext uri="{C183D7F6-B498-43B3-948B-1728B52AA6E4}">
                <adec:decorative xmlns:adec="http://schemas.microsoft.com/office/drawing/2017/decorative" val="1"/>
              </a:ext>
            </a:extLst>
          </p:cNvPr>
          <p:cNvSpPr/>
          <p:nvPr/>
        </p:nvSpPr>
        <p:spPr>
          <a:xfrm>
            <a:off x="9806026" y="4340870"/>
            <a:ext cx="2108606" cy="7315"/>
          </a:xfrm>
          <a:prstGeom prst="rect">
            <a:avLst/>
          </a:prstGeom>
          <a:solidFill>
            <a:srgbClr val="E0E4EE"/>
          </a:solidFill>
          <a:ln w="12700">
            <a:solidFill>
              <a:srgbClr val="E0E4EE"/>
            </a:solidFill>
            <a:prstDash val="solid"/>
          </a:ln>
        </p:spPr>
        <p:txBody>
          <a:bodyPr/>
          <a:lstStyle/>
          <a:p>
            <a:endParaRPr lang="en-US"/>
          </a:p>
        </p:txBody>
      </p:sp>
      <p:sp>
        <p:nvSpPr>
          <p:cNvPr id="159" name="Text 142">
            <a:extLst>
              <a:ext uri="{FF2B5EF4-FFF2-40B4-BE49-F238E27FC236}">
                <a16:creationId xmlns:a16="http://schemas.microsoft.com/office/drawing/2014/main" id="{0A98D4B7-78BE-C53A-AB49-8991381A67A7}"/>
              </a:ext>
            </a:extLst>
          </p:cNvPr>
          <p:cNvSpPr/>
          <p:nvPr/>
        </p:nvSpPr>
        <p:spPr>
          <a:xfrm>
            <a:off x="9778594" y="4368698"/>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Precision Microbiome Engineering</a:t>
            </a:r>
            <a:endParaRPr lang="en-US" sz="800" dirty="0"/>
          </a:p>
        </p:txBody>
      </p:sp>
      <p:sp>
        <p:nvSpPr>
          <p:cNvPr id="160" name="Text 143">
            <a:extLst>
              <a:ext uri="{FF2B5EF4-FFF2-40B4-BE49-F238E27FC236}">
                <a16:creationId xmlns:a16="http://schemas.microsoft.com/office/drawing/2014/main" id="{025CB98D-956B-AB77-0B5D-C380367B782F}"/>
              </a:ext>
            </a:extLst>
          </p:cNvPr>
          <p:cNvSpPr/>
          <p:nvPr/>
        </p:nvSpPr>
        <p:spPr>
          <a:xfrm>
            <a:off x="9778594" y="4868449"/>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Duke University</a:t>
            </a:r>
            <a:endParaRPr lang="en-US" sz="800" dirty="0"/>
          </a:p>
        </p:txBody>
      </p:sp>
      <p:sp>
        <p:nvSpPr>
          <p:cNvPr id="161" name="Text 144">
            <a:extLst>
              <a:ext uri="{FF2B5EF4-FFF2-40B4-BE49-F238E27FC236}">
                <a16:creationId xmlns:a16="http://schemas.microsoft.com/office/drawing/2014/main" id="{AA44C807-65A8-CA59-50B1-B0FA54452A6F}"/>
              </a:ext>
            </a:extLst>
          </p:cNvPr>
          <p:cNvSpPr/>
          <p:nvPr/>
        </p:nvSpPr>
        <p:spPr>
          <a:xfrm>
            <a:off x="9778594" y="5070999"/>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2022</a:t>
            </a:r>
            <a:endParaRPr lang="en-US" sz="800" dirty="0"/>
          </a:p>
        </p:txBody>
      </p:sp>
      <p:sp>
        <p:nvSpPr>
          <p:cNvPr id="162" name="Text 145">
            <a:extLst>
              <a:ext uri="{FF2B5EF4-FFF2-40B4-BE49-F238E27FC236}">
                <a16:creationId xmlns:a16="http://schemas.microsoft.com/office/drawing/2014/main" id="{7F482E99-F8D9-BBBE-0F23-77C85ACF77CC}"/>
              </a:ext>
            </a:extLst>
          </p:cNvPr>
          <p:cNvSpPr/>
          <p:nvPr/>
        </p:nvSpPr>
        <p:spPr>
          <a:xfrm>
            <a:off x="10903598" y="5070999"/>
            <a:ext cx="1038466" cy="176132"/>
          </a:xfrm>
          <a:prstGeom prst="rect">
            <a:avLst/>
          </a:prstGeom>
          <a:noFill/>
          <a:ln/>
        </p:spPr>
        <p:txBody>
          <a:bodyPr wrap="square" rtlCol="0" anchor="ctr"/>
          <a:lstStyle/>
          <a:p>
            <a:pPr marL="0" indent="0" algn="r">
              <a:buNone/>
            </a:pPr>
            <a:r>
              <a:rPr lang="en-US" sz="800" b="1" dirty="0">
                <a:solidFill>
                  <a:srgbClr val="002554"/>
                </a:solidFill>
                <a:latin typeface="Open Sans" pitchFamily="34" charset="0"/>
                <a:ea typeface="Open Sans" pitchFamily="34" charset="-122"/>
                <a:cs typeface="Open Sans" pitchFamily="34" charset="-120"/>
              </a:rPr>
              <a:t>2133504</a:t>
            </a:r>
            <a:endParaRPr lang="en-US" sz="800" dirty="0"/>
          </a:p>
        </p:txBody>
      </p:sp>
      <p:sp>
        <p:nvSpPr>
          <p:cNvPr id="163" name="Shape 146">
            <a:extLst>
              <a:ext uri="{FF2B5EF4-FFF2-40B4-BE49-F238E27FC236}">
                <a16:creationId xmlns:a16="http://schemas.microsoft.com/office/drawing/2014/main" id="{544B09B3-5CBF-8FEE-723C-79B679588AFC}"/>
              </a:ext>
              <a:ext uri="{C183D7F6-B498-43B3-948B-1728B52AA6E4}">
                <adec:decorative xmlns:adec="http://schemas.microsoft.com/office/drawing/2017/decorative" val="1"/>
              </a:ext>
            </a:extLst>
          </p:cNvPr>
          <p:cNvSpPr/>
          <p:nvPr/>
        </p:nvSpPr>
        <p:spPr>
          <a:xfrm>
            <a:off x="1369453" y="5338572"/>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164" name="Shape 147">
            <a:extLst>
              <a:ext uri="{FF2B5EF4-FFF2-40B4-BE49-F238E27FC236}">
                <a16:creationId xmlns:a16="http://schemas.microsoft.com/office/drawing/2014/main" id="{7760096B-E40C-FE0B-6564-BDEAAD2527F1}"/>
              </a:ext>
              <a:ext uri="{C183D7F6-B498-43B3-948B-1728B52AA6E4}">
                <adec:decorative xmlns:adec="http://schemas.microsoft.com/office/drawing/2017/decorative" val="1"/>
              </a:ext>
            </a:extLst>
          </p:cNvPr>
          <p:cNvSpPr/>
          <p:nvPr/>
        </p:nvSpPr>
        <p:spPr>
          <a:xfrm>
            <a:off x="1369453" y="5338572"/>
            <a:ext cx="2291486" cy="132588"/>
          </a:xfrm>
          <a:prstGeom prst="roundRect">
            <a:avLst>
              <a:gd name="adj" fmla="val 62069"/>
            </a:avLst>
          </a:prstGeom>
          <a:solidFill>
            <a:srgbClr val="002554"/>
          </a:solidFill>
          <a:ln w="12700">
            <a:solidFill>
              <a:srgbClr val="002554"/>
            </a:solidFill>
            <a:prstDash val="solid"/>
          </a:ln>
        </p:spPr>
        <p:txBody>
          <a:bodyPr/>
          <a:lstStyle/>
          <a:p>
            <a:endParaRPr lang="en-US"/>
          </a:p>
        </p:txBody>
      </p:sp>
      <p:sp>
        <p:nvSpPr>
          <p:cNvPr id="165" name="Shape 148">
            <a:extLst>
              <a:ext uri="{FF2B5EF4-FFF2-40B4-BE49-F238E27FC236}">
                <a16:creationId xmlns:a16="http://schemas.microsoft.com/office/drawing/2014/main" id="{6E412C96-2857-D2FC-EA4E-25373312C3BD}"/>
              </a:ext>
              <a:ext uri="{C183D7F6-B498-43B3-948B-1728B52AA6E4}">
                <adec:decorative xmlns:adec="http://schemas.microsoft.com/office/drawing/2017/decorative" val="1"/>
              </a:ext>
            </a:extLst>
          </p:cNvPr>
          <p:cNvSpPr/>
          <p:nvPr/>
        </p:nvSpPr>
        <p:spPr>
          <a:xfrm>
            <a:off x="1369453" y="5420868"/>
            <a:ext cx="2291486" cy="50292"/>
          </a:xfrm>
          <a:prstGeom prst="rect">
            <a:avLst/>
          </a:prstGeom>
          <a:solidFill>
            <a:srgbClr val="002554"/>
          </a:solidFill>
          <a:ln w="12700">
            <a:solidFill>
              <a:srgbClr val="002554"/>
            </a:solidFill>
            <a:prstDash val="solid"/>
          </a:ln>
        </p:spPr>
        <p:txBody>
          <a:bodyPr/>
          <a:lstStyle/>
          <a:p>
            <a:endParaRPr lang="en-US"/>
          </a:p>
        </p:txBody>
      </p:sp>
      <p:sp>
        <p:nvSpPr>
          <p:cNvPr id="167" name="Shape 149">
            <a:extLst>
              <a:ext uri="{FF2B5EF4-FFF2-40B4-BE49-F238E27FC236}">
                <a16:creationId xmlns:a16="http://schemas.microsoft.com/office/drawing/2014/main" id="{D7C1059B-9936-853F-23C6-E1F60E5BD660}"/>
              </a:ext>
              <a:ext uri="{C183D7F6-B498-43B3-948B-1728B52AA6E4}">
                <adec:decorative xmlns:adec="http://schemas.microsoft.com/office/drawing/2017/decorative" val="1"/>
              </a:ext>
            </a:extLst>
          </p:cNvPr>
          <p:cNvSpPr/>
          <p:nvPr/>
        </p:nvSpPr>
        <p:spPr>
          <a:xfrm>
            <a:off x="1460892" y="5881634"/>
            <a:ext cx="2108606" cy="7315"/>
          </a:xfrm>
          <a:prstGeom prst="rect">
            <a:avLst/>
          </a:prstGeom>
          <a:solidFill>
            <a:srgbClr val="E0E4EE"/>
          </a:solidFill>
          <a:ln w="12700">
            <a:solidFill>
              <a:srgbClr val="E0E4EE"/>
            </a:solidFill>
            <a:prstDash val="solid"/>
          </a:ln>
        </p:spPr>
        <p:txBody>
          <a:bodyPr/>
          <a:lstStyle/>
          <a:p>
            <a:endParaRPr lang="en-US"/>
          </a:p>
        </p:txBody>
      </p:sp>
      <p:sp>
        <p:nvSpPr>
          <p:cNvPr id="169" name="Text 151">
            <a:extLst>
              <a:ext uri="{FF2B5EF4-FFF2-40B4-BE49-F238E27FC236}">
                <a16:creationId xmlns:a16="http://schemas.microsoft.com/office/drawing/2014/main" id="{08D92560-F662-0C76-8577-08CF99165DC6}"/>
              </a:ext>
            </a:extLst>
          </p:cNvPr>
          <p:cNvSpPr/>
          <p:nvPr/>
        </p:nvSpPr>
        <p:spPr>
          <a:xfrm>
            <a:off x="1433459" y="5909463"/>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NSF Engineering Research Center for Carbon Utilization Redesign for Biomanufacturing</a:t>
            </a:r>
            <a:endParaRPr lang="en-US" sz="800" dirty="0"/>
          </a:p>
        </p:txBody>
      </p:sp>
      <p:sp>
        <p:nvSpPr>
          <p:cNvPr id="170" name="Text 152">
            <a:extLst>
              <a:ext uri="{FF2B5EF4-FFF2-40B4-BE49-F238E27FC236}">
                <a16:creationId xmlns:a16="http://schemas.microsoft.com/office/drawing/2014/main" id="{0F450903-B525-5268-31DE-8513F80C960D}"/>
              </a:ext>
            </a:extLst>
          </p:cNvPr>
          <p:cNvSpPr/>
          <p:nvPr/>
        </p:nvSpPr>
        <p:spPr>
          <a:xfrm>
            <a:off x="1433459" y="6409213"/>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Washington University</a:t>
            </a:r>
            <a:endParaRPr lang="en-US" sz="800" dirty="0"/>
          </a:p>
        </p:txBody>
      </p:sp>
      <p:sp>
        <p:nvSpPr>
          <p:cNvPr id="171" name="Text 153">
            <a:extLst>
              <a:ext uri="{FF2B5EF4-FFF2-40B4-BE49-F238E27FC236}">
                <a16:creationId xmlns:a16="http://schemas.microsoft.com/office/drawing/2014/main" id="{7C7E32D6-6DD6-C090-D16B-0B8D9B9AA855}"/>
              </a:ext>
            </a:extLst>
          </p:cNvPr>
          <p:cNvSpPr/>
          <p:nvPr/>
        </p:nvSpPr>
        <p:spPr>
          <a:xfrm>
            <a:off x="1433459" y="6611763"/>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2024</a:t>
            </a:r>
            <a:endParaRPr lang="en-US" sz="800" dirty="0"/>
          </a:p>
        </p:txBody>
      </p:sp>
      <p:sp>
        <p:nvSpPr>
          <p:cNvPr id="172" name="Text 154">
            <a:extLst>
              <a:ext uri="{FF2B5EF4-FFF2-40B4-BE49-F238E27FC236}">
                <a16:creationId xmlns:a16="http://schemas.microsoft.com/office/drawing/2014/main" id="{523B4EC7-EC2B-E684-32F3-62885A6F3D2A}"/>
              </a:ext>
            </a:extLst>
          </p:cNvPr>
          <p:cNvSpPr/>
          <p:nvPr/>
        </p:nvSpPr>
        <p:spPr>
          <a:xfrm>
            <a:off x="2558465" y="6611763"/>
            <a:ext cx="1038466" cy="176132"/>
          </a:xfrm>
          <a:prstGeom prst="rect">
            <a:avLst/>
          </a:prstGeom>
          <a:noFill/>
          <a:ln/>
        </p:spPr>
        <p:txBody>
          <a:bodyPr wrap="square" rtlCol="0" anchor="ctr"/>
          <a:lstStyle/>
          <a:p>
            <a:pPr marL="0" indent="0" algn="r">
              <a:buNone/>
            </a:pPr>
            <a:r>
              <a:rPr lang="en-US" sz="800" b="1" dirty="0">
                <a:solidFill>
                  <a:srgbClr val="002554"/>
                </a:solidFill>
                <a:latin typeface="Open Sans" pitchFamily="34" charset="0"/>
                <a:ea typeface="Open Sans" pitchFamily="34" charset="-122"/>
                <a:cs typeface="Open Sans" pitchFamily="34" charset="-120"/>
              </a:rPr>
              <a:t>2330245</a:t>
            </a:r>
          </a:p>
        </p:txBody>
      </p:sp>
      <p:sp>
        <p:nvSpPr>
          <p:cNvPr id="173" name="Shape 155">
            <a:extLst>
              <a:ext uri="{FF2B5EF4-FFF2-40B4-BE49-F238E27FC236}">
                <a16:creationId xmlns:a16="http://schemas.microsoft.com/office/drawing/2014/main" id="{6E4B7151-498E-E351-2636-F113C92E8F4F}"/>
              </a:ext>
              <a:ext uri="{C183D7F6-B498-43B3-948B-1728B52AA6E4}">
                <adec:decorative xmlns:adec="http://schemas.microsoft.com/office/drawing/2017/decorative" val="1"/>
              </a:ext>
            </a:extLst>
          </p:cNvPr>
          <p:cNvSpPr/>
          <p:nvPr/>
        </p:nvSpPr>
        <p:spPr>
          <a:xfrm>
            <a:off x="3752380" y="5338572"/>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174" name="Shape 156">
            <a:extLst>
              <a:ext uri="{FF2B5EF4-FFF2-40B4-BE49-F238E27FC236}">
                <a16:creationId xmlns:a16="http://schemas.microsoft.com/office/drawing/2014/main" id="{CA0A1FB2-2D41-E028-AF60-E9F4525A78CC}"/>
              </a:ext>
              <a:ext uri="{C183D7F6-B498-43B3-948B-1728B52AA6E4}">
                <adec:decorative xmlns:adec="http://schemas.microsoft.com/office/drawing/2017/decorative" val="1"/>
              </a:ext>
            </a:extLst>
          </p:cNvPr>
          <p:cNvSpPr/>
          <p:nvPr/>
        </p:nvSpPr>
        <p:spPr>
          <a:xfrm>
            <a:off x="3752380" y="5338572"/>
            <a:ext cx="2291486" cy="132588"/>
          </a:xfrm>
          <a:prstGeom prst="roundRect">
            <a:avLst>
              <a:gd name="adj" fmla="val 62069"/>
            </a:avLst>
          </a:prstGeom>
          <a:solidFill>
            <a:srgbClr val="002554"/>
          </a:solidFill>
          <a:ln w="12700">
            <a:solidFill>
              <a:srgbClr val="002554"/>
            </a:solidFill>
            <a:prstDash val="solid"/>
          </a:ln>
        </p:spPr>
        <p:txBody>
          <a:bodyPr/>
          <a:lstStyle/>
          <a:p>
            <a:endParaRPr lang="en-US"/>
          </a:p>
        </p:txBody>
      </p:sp>
      <p:sp>
        <p:nvSpPr>
          <p:cNvPr id="175" name="Shape 157">
            <a:extLst>
              <a:ext uri="{FF2B5EF4-FFF2-40B4-BE49-F238E27FC236}">
                <a16:creationId xmlns:a16="http://schemas.microsoft.com/office/drawing/2014/main" id="{9BF2FADE-3180-036B-29EF-6818DE522947}"/>
              </a:ext>
              <a:ext uri="{C183D7F6-B498-43B3-948B-1728B52AA6E4}">
                <adec:decorative xmlns:adec="http://schemas.microsoft.com/office/drawing/2017/decorative" val="1"/>
              </a:ext>
            </a:extLst>
          </p:cNvPr>
          <p:cNvSpPr/>
          <p:nvPr/>
        </p:nvSpPr>
        <p:spPr>
          <a:xfrm>
            <a:off x="3752380" y="5420868"/>
            <a:ext cx="2291486" cy="50292"/>
          </a:xfrm>
          <a:prstGeom prst="rect">
            <a:avLst/>
          </a:prstGeom>
          <a:solidFill>
            <a:srgbClr val="002554"/>
          </a:solidFill>
          <a:ln w="12700">
            <a:solidFill>
              <a:srgbClr val="002554"/>
            </a:solidFill>
            <a:prstDash val="solid"/>
          </a:ln>
        </p:spPr>
        <p:txBody>
          <a:bodyPr/>
          <a:lstStyle/>
          <a:p>
            <a:endParaRPr lang="en-US"/>
          </a:p>
        </p:txBody>
      </p:sp>
      <p:sp>
        <p:nvSpPr>
          <p:cNvPr id="177" name="Shape 158">
            <a:extLst>
              <a:ext uri="{FF2B5EF4-FFF2-40B4-BE49-F238E27FC236}">
                <a16:creationId xmlns:a16="http://schemas.microsoft.com/office/drawing/2014/main" id="{F0FD89AA-4234-7B46-D25A-91C41F8F7FC0}"/>
              </a:ext>
              <a:ext uri="{C183D7F6-B498-43B3-948B-1728B52AA6E4}">
                <adec:decorative xmlns:adec="http://schemas.microsoft.com/office/drawing/2017/decorative" val="1"/>
              </a:ext>
            </a:extLst>
          </p:cNvPr>
          <p:cNvSpPr/>
          <p:nvPr/>
        </p:nvSpPr>
        <p:spPr>
          <a:xfrm>
            <a:off x="3843820" y="5881634"/>
            <a:ext cx="2108606" cy="7315"/>
          </a:xfrm>
          <a:prstGeom prst="rect">
            <a:avLst/>
          </a:prstGeom>
          <a:solidFill>
            <a:srgbClr val="E0E4EE"/>
          </a:solidFill>
          <a:ln w="12700">
            <a:solidFill>
              <a:srgbClr val="E0E4EE"/>
            </a:solidFill>
            <a:prstDash val="solid"/>
          </a:ln>
        </p:spPr>
        <p:txBody>
          <a:bodyPr/>
          <a:lstStyle/>
          <a:p>
            <a:endParaRPr lang="en-US"/>
          </a:p>
        </p:txBody>
      </p:sp>
      <p:sp>
        <p:nvSpPr>
          <p:cNvPr id="179" name="Text 160">
            <a:extLst>
              <a:ext uri="{FF2B5EF4-FFF2-40B4-BE49-F238E27FC236}">
                <a16:creationId xmlns:a16="http://schemas.microsoft.com/office/drawing/2014/main" id="{756F1BF2-9609-A647-E92C-F21C4EDEADC8}"/>
              </a:ext>
            </a:extLst>
          </p:cNvPr>
          <p:cNvSpPr/>
          <p:nvPr/>
        </p:nvSpPr>
        <p:spPr>
          <a:xfrm>
            <a:off x="3816388" y="5909463"/>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Environmentally Applied Refrigerant Technology Hub</a:t>
            </a:r>
            <a:endParaRPr lang="en-US" sz="800" dirty="0"/>
          </a:p>
        </p:txBody>
      </p:sp>
      <p:sp>
        <p:nvSpPr>
          <p:cNvPr id="180" name="Text 161">
            <a:extLst>
              <a:ext uri="{FF2B5EF4-FFF2-40B4-BE49-F238E27FC236}">
                <a16:creationId xmlns:a16="http://schemas.microsoft.com/office/drawing/2014/main" id="{B5FFD640-6022-E3D3-778F-784D7FF5769D}"/>
              </a:ext>
            </a:extLst>
          </p:cNvPr>
          <p:cNvSpPr/>
          <p:nvPr/>
        </p:nvSpPr>
        <p:spPr>
          <a:xfrm>
            <a:off x="3816388" y="6409213"/>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University of Kansas</a:t>
            </a:r>
            <a:endParaRPr lang="en-US" sz="800" dirty="0"/>
          </a:p>
        </p:txBody>
      </p:sp>
      <p:sp>
        <p:nvSpPr>
          <p:cNvPr id="181" name="Text 162">
            <a:extLst>
              <a:ext uri="{FF2B5EF4-FFF2-40B4-BE49-F238E27FC236}">
                <a16:creationId xmlns:a16="http://schemas.microsoft.com/office/drawing/2014/main" id="{07EA9BCD-DA6C-2A44-12FB-F8B5C88DBD1D}"/>
              </a:ext>
            </a:extLst>
          </p:cNvPr>
          <p:cNvSpPr/>
          <p:nvPr/>
        </p:nvSpPr>
        <p:spPr>
          <a:xfrm>
            <a:off x="3816388" y="6611763"/>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2024</a:t>
            </a:r>
            <a:endParaRPr lang="en-US" sz="800" dirty="0"/>
          </a:p>
        </p:txBody>
      </p:sp>
      <p:sp>
        <p:nvSpPr>
          <p:cNvPr id="182" name="Text 163">
            <a:extLst>
              <a:ext uri="{FF2B5EF4-FFF2-40B4-BE49-F238E27FC236}">
                <a16:creationId xmlns:a16="http://schemas.microsoft.com/office/drawing/2014/main" id="{AB790EE6-D5BD-E95B-784F-F07699211491}"/>
              </a:ext>
            </a:extLst>
          </p:cNvPr>
          <p:cNvSpPr/>
          <p:nvPr/>
        </p:nvSpPr>
        <p:spPr>
          <a:xfrm>
            <a:off x="4941391" y="6611763"/>
            <a:ext cx="1038466" cy="176132"/>
          </a:xfrm>
          <a:prstGeom prst="rect">
            <a:avLst/>
          </a:prstGeom>
          <a:noFill/>
          <a:ln/>
        </p:spPr>
        <p:txBody>
          <a:bodyPr wrap="square" rtlCol="0" anchor="ctr"/>
          <a:lstStyle/>
          <a:p>
            <a:pPr marL="0" indent="0" algn="r">
              <a:buNone/>
            </a:pPr>
            <a:r>
              <a:rPr lang="en-US" sz="800" b="1" dirty="0">
                <a:solidFill>
                  <a:srgbClr val="002554"/>
                </a:solidFill>
                <a:latin typeface="Open Sans" pitchFamily="34" charset="0"/>
                <a:ea typeface="Open Sans" pitchFamily="34" charset="-122"/>
                <a:cs typeface="Open Sans" pitchFamily="34" charset="-120"/>
              </a:rPr>
              <a:t>2330175</a:t>
            </a:r>
            <a:endParaRPr lang="en-US" sz="800" dirty="0"/>
          </a:p>
        </p:txBody>
      </p:sp>
      <p:sp>
        <p:nvSpPr>
          <p:cNvPr id="183" name="Shape 164">
            <a:extLst>
              <a:ext uri="{FF2B5EF4-FFF2-40B4-BE49-F238E27FC236}">
                <a16:creationId xmlns:a16="http://schemas.microsoft.com/office/drawing/2014/main" id="{26F89874-5387-51CC-56C8-781B81702FF8}"/>
              </a:ext>
              <a:ext uri="{C183D7F6-B498-43B3-948B-1728B52AA6E4}">
                <adec:decorative xmlns:adec="http://schemas.microsoft.com/office/drawing/2017/decorative" val="1"/>
              </a:ext>
            </a:extLst>
          </p:cNvPr>
          <p:cNvSpPr/>
          <p:nvPr/>
        </p:nvSpPr>
        <p:spPr>
          <a:xfrm>
            <a:off x="6148006" y="5338572"/>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184" name="Shape 165">
            <a:extLst>
              <a:ext uri="{FF2B5EF4-FFF2-40B4-BE49-F238E27FC236}">
                <a16:creationId xmlns:a16="http://schemas.microsoft.com/office/drawing/2014/main" id="{3E311495-6C5F-8602-D326-13936FC9D97F}"/>
              </a:ext>
              <a:ext uri="{C183D7F6-B498-43B3-948B-1728B52AA6E4}">
                <adec:decorative xmlns:adec="http://schemas.microsoft.com/office/drawing/2017/decorative" val="1"/>
              </a:ext>
            </a:extLst>
          </p:cNvPr>
          <p:cNvSpPr/>
          <p:nvPr/>
        </p:nvSpPr>
        <p:spPr>
          <a:xfrm>
            <a:off x="6148006" y="5338572"/>
            <a:ext cx="2291486" cy="132588"/>
          </a:xfrm>
          <a:prstGeom prst="roundRect">
            <a:avLst>
              <a:gd name="adj" fmla="val 62069"/>
            </a:avLst>
          </a:prstGeom>
          <a:solidFill>
            <a:srgbClr val="002554"/>
          </a:solidFill>
          <a:ln w="12700">
            <a:solidFill>
              <a:srgbClr val="002554"/>
            </a:solidFill>
            <a:prstDash val="solid"/>
          </a:ln>
        </p:spPr>
        <p:txBody>
          <a:bodyPr/>
          <a:lstStyle/>
          <a:p>
            <a:endParaRPr lang="en-US"/>
          </a:p>
        </p:txBody>
      </p:sp>
      <p:sp>
        <p:nvSpPr>
          <p:cNvPr id="185" name="Shape 166">
            <a:extLst>
              <a:ext uri="{FF2B5EF4-FFF2-40B4-BE49-F238E27FC236}">
                <a16:creationId xmlns:a16="http://schemas.microsoft.com/office/drawing/2014/main" id="{D2A6B788-1112-B2A9-77C4-C2435BC99AA5}"/>
              </a:ext>
              <a:ext uri="{C183D7F6-B498-43B3-948B-1728B52AA6E4}">
                <adec:decorative xmlns:adec="http://schemas.microsoft.com/office/drawing/2017/decorative" val="1"/>
              </a:ext>
            </a:extLst>
          </p:cNvPr>
          <p:cNvSpPr/>
          <p:nvPr/>
        </p:nvSpPr>
        <p:spPr>
          <a:xfrm>
            <a:off x="6148006" y="5420868"/>
            <a:ext cx="2291486" cy="50292"/>
          </a:xfrm>
          <a:prstGeom prst="rect">
            <a:avLst/>
          </a:prstGeom>
          <a:solidFill>
            <a:srgbClr val="002554"/>
          </a:solidFill>
          <a:ln w="12700">
            <a:solidFill>
              <a:srgbClr val="002554"/>
            </a:solidFill>
            <a:prstDash val="solid"/>
          </a:ln>
        </p:spPr>
        <p:txBody>
          <a:bodyPr/>
          <a:lstStyle/>
          <a:p>
            <a:endParaRPr lang="en-US"/>
          </a:p>
        </p:txBody>
      </p:sp>
      <p:sp>
        <p:nvSpPr>
          <p:cNvPr id="187" name="Shape 167">
            <a:extLst>
              <a:ext uri="{FF2B5EF4-FFF2-40B4-BE49-F238E27FC236}">
                <a16:creationId xmlns:a16="http://schemas.microsoft.com/office/drawing/2014/main" id="{FFD41A66-BC0B-669B-7FE5-48AD4409ED18}"/>
              </a:ext>
              <a:ext uri="{C183D7F6-B498-43B3-948B-1728B52AA6E4}">
                <adec:decorative xmlns:adec="http://schemas.microsoft.com/office/drawing/2017/decorative" val="1"/>
              </a:ext>
            </a:extLst>
          </p:cNvPr>
          <p:cNvSpPr/>
          <p:nvPr/>
        </p:nvSpPr>
        <p:spPr>
          <a:xfrm>
            <a:off x="6239445" y="5881634"/>
            <a:ext cx="2108606" cy="7315"/>
          </a:xfrm>
          <a:prstGeom prst="rect">
            <a:avLst/>
          </a:prstGeom>
          <a:solidFill>
            <a:srgbClr val="E0E4EE"/>
          </a:solidFill>
          <a:ln w="12700">
            <a:solidFill>
              <a:srgbClr val="E0E4EE"/>
            </a:solidFill>
            <a:prstDash val="solid"/>
          </a:ln>
        </p:spPr>
        <p:txBody>
          <a:bodyPr/>
          <a:lstStyle/>
          <a:p>
            <a:endParaRPr lang="en-US"/>
          </a:p>
        </p:txBody>
      </p:sp>
      <p:sp>
        <p:nvSpPr>
          <p:cNvPr id="189" name="Text 169">
            <a:extLst>
              <a:ext uri="{FF2B5EF4-FFF2-40B4-BE49-F238E27FC236}">
                <a16:creationId xmlns:a16="http://schemas.microsoft.com/office/drawing/2014/main" id="{3A401861-40D8-5FFD-646F-7C1DA5936A02}"/>
              </a:ext>
            </a:extLst>
          </p:cNvPr>
          <p:cNvSpPr/>
          <p:nvPr/>
        </p:nvSpPr>
        <p:spPr>
          <a:xfrm>
            <a:off x="6212014" y="5909463"/>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Human AugmentatioN via Dexterity</a:t>
            </a:r>
            <a:endParaRPr lang="en-US" sz="800" dirty="0"/>
          </a:p>
        </p:txBody>
      </p:sp>
      <p:sp>
        <p:nvSpPr>
          <p:cNvPr id="190" name="Text 170">
            <a:extLst>
              <a:ext uri="{FF2B5EF4-FFF2-40B4-BE49-F238E27FC236}">
                <a16:creationId xmlns:a16="http://schemas.microsoft.com/office/drawing/2014/main" id="{AF6588C9-6B52-6101-ABD6-BD0121F0C7BA}"/>
              </a:ext>
            </a:extLst>
          </p:cNvPr>
          <p:cNvSpPr/>
          <p:nvPr/>
        </p:nvSpPr>
        <p:spPr>
          <a:xfrm>
            <a:off x="6212014" y="6409213"/>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Northwestern University</a:t>
            </a:r>
            <a:endParaRPr lang="en-US" sz="800" dirty="0"/>
          </a:p>
        </p:txBody>
      </p:sp>
      <p:sp>
        <p:nvSpPr>
          <p:cNvPr id="191" name="Text 171">
            <a:extLst>
              <a:ext uri="{FF2B5EF4-FFF2-40B4-BE49-F238E27FC236}">
                <a16:creationId xmlns:a16="http://schemas.microsoft.com/office/drawing/2014/main" id="{D7DC3A8B-E7C3-4BBC-965E-1F85D0A9C2F4}"/>
              </a:ext>
            </a:extLst>
          </p:cNvPr>
          <p:cNvSpPr/>
          <p:nvPr/>
        </p:nvSpPr>
        <p:spPr>
          <a:xfrm>
            <a:off x="6212014" y="6611763"/>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2024</a:t>
            </a:r>
            <a:endParaRPr lang="en-US" sz="800" dirty="0"/>
          </a:p>
        </p:txBody>
      </p:sp>
      <p:sp>
        <p:nvSpPr>
          <p:cNvPr id="192" name="Text 172">
            <a:extLst>
              <a:ext uri="{FF2B5EF4-FFF2-40B4-BE49-F238E27FC236}">
                <a16:creationId xmlns:a16="http://schemas.microsoft.com/office/drawing/2014/main" id="{58FD96F6-FAD1-D86F-C871-64744B5E1477}"/>
              </a:ext>
            </a:extLst>
          </p:cNvPr>
          <p:cNvSpPr/>
          <p:nvPr/>
        </p:nvSpPr>
        <p:spPr>
          <a:xfrm>
            <a:off x="7337019" y="6611763"/>
            <a:ext cx="1038466" cy="176132"/>
          </a:xfrm>
          <a:prstGeom prst="rect">
            <a:avLst/>
          </a:prstGeom>
          <a:noFill/>
          <a:ln/>
        </p:spPr>
        <p:txBody>
          <a:bodyPr wrap="square" rtlCol="0" anchor="ctr"/>
          <a:lstStyle/>
          <a:p>
            <a:pPr marL="0" indent="0" algn="r">
              <a:buNone/>
            </a:pPr>
            <a:r>
              <a:rPr lang="en-US" sz="800" b="1" dirty="0">
                <a:solidFill>
                  <a:srgbClr val="002554"/>
                </a:solidFill>
                <a:latin typeface="Open Sans" pitchFamily="34" charset="0"/>
                <a:ea typeface="Open Sans" pitchFamily="34" charset="-122"/>
                <a:cs typeface="Open Sans" pitchFamily="34" charset="-120"/>
              </a:rPr>
              <a:t>2330040</a:t>
            </a:r>
            <a:endParaRPr lang="en-US" sz="800" dirty="0"/>
          </a:p>
        </p:txBody>
      </p:sp>
      <p:sp>
        <p:nvSpPr>
          <p:cNvPr id="193" name="Shape 173">
            <a:extLst>
              <a:ext uri="{FF2B5EF4-FFF2-40B4-BE49-F238E27FC236}">
                <a16:creationId xmlns:a16="http://schemas.microsoft.com/office/drawing/2014/main" id="{8EC04A77-417D-E819-EB1B-E19FCA5858C6}"/>
              </a:ext>
              <a:ext uri="{C183D7F6-B498-43B3-948B-1728B52AA6E4}">
                <adec:decorative xmlns:adec="http://schemas.microsoft.com/office/drawing/2017/decorative" val="1"/>
              </a:ext>
            </a:extLst>
          </p:cNvPr>
          <p:cNvSpPr/>
          <p:nvPr/>
        </p:nvSpPr>
        <p:spPr>
          <a:xfrm>
            <a:off x="8530931" y="5338572"/>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194" name="Shape 174">
            <a:extLst>
              <a:ext uri="{FF2B5EF4-FFF2-40B4-BE49-F238E27FC236}">
                <a16:creationId xmlns:a16="http://schemas.microsoft.com/office/drawing/2014/main" id="{7F0E9F47-4040-E674-39D5-F2920342E090}"/>
              </a:ext>
              <a:ext uri="{C183D7F6-B498-43B3-948B-1728B52AA6E4}">
                <adec:decorative xmlns:adec="http://schemas.microsoft.com/office/drawing/2017/decorative" val="1"/>
              </a:ext>
            </a:extLst>
          </p:cNvPr>
          <p:cNvSpPr/>
          <p:nvPr/>
        </p:nvSpPr>
        <p:spPr>
          <a:xfrm>
            <a:off x="8530931" y="5338572"/>
            <a:ext cx="2291486" cy="132588"/>
          </a:xfrm>
          <a:prstGeom prst="roundRect">
            <a:avLst>
              <a:gd name="adj" fmla="val 62069"/>
            </a:avLst>
          </a:prstGeom>
          <a:solidFill>
            <a:srgbClr val="002554"/>
          </a:solidFill>
          <a:ln w="12700">
            <a:solidFill>
              <a:srgbClr val="002554"/>
            </a:solidFill>
            <a:prstDash val="solid"/>
          </a:ln>
        </p:spPr>
        <p:txBody>
          <a:bodyPr/>
          <a:lstStyle/>
          <a:p>
            <a:endParaRPr lang="en-US"/>
          </a:p>
        </p:txBody>
      </p:sp>
      <p:sp>
        <p:nvSpPr>
          <p:cNvPr id="195" name="Shape 175">
            <a:extLst>
              <a:ext uri="{FF2B5EF4-FFF2-40B4-BE49-F238E27FC236}">
                <a16:creationId xmlns:a16="http://schemas.microsoft.com/office/drawing/2014/main" id="{83833FEB-08BD-4F38-1678-767F597B5120}"/>
              </a:ext>
              <a:ext uri="{C183D7F6-B498-43B3-948B-1728B52AA6E4}">
                <adec:decorative xmlns:adec="http://schemas.microsoft.com/office/drawing/2017/decorative" val="1"/>
              </a:ext>
            </a:extLst>
          </p:cNvPr>
          <p:cNvSpPr/>
          <p:nvPr/>
        </p:nvSpPr>
        <p:spPr>
          <a:xfrm>
            <a:off x="8530931" y="5420868"/>
            <a:ext cx="2291486" cy="50292"/>
          </a:xfrm>
          <a:prstGeom prst="rect">
            <a:avLst/>
          </a:prstGeom>
          <a:solidFill>
            <a:srgbClr val="002554"/>
          </a:solidFill>
          <a:ln w="12700">
            <a:solidFill>
              <a:srgbClr val="002554"/>
            </a:solidFill>
            <a:prstDash val="solid"/>
          </a:ln>
        </p:spPr>
        <p:txBody>
          <a:bodyPr/>
          <a:lstStyle/>
          <a:p>
            <a:endParaRPr lang="en-US"/>
          </a:p>
        </p:txBody>
      </p:sp>
      <p:sp>
        <p:nvSpPr>
          <p:cNvPr id="197" name="Shape 176">
            <a:extLst>
              <a:ext uri="{FF2B5EF4-FFF2-40B4-BE49-F238E27FC236}">
                <a16:creationId xmlns:a16="http://schemas.microsoft.com/office/drawing/2014/main" id="{E5E37B81-A236-1B3E-11F1-922013138C9C}"/>
              </a:ext>
              <a:ext uri="{C183D7F6-B498-43B3-948B-1728B52AA6E4}">
                <adec:decorative xmlns:adec="http://schemas.microsoft.com/office/drawing/2017/decorative" val="1"/>
              </a:ext>
            </a:extLst>
          </p:cNvPr>
          <p:cNvSpPr/>
          <p:nvPr/>
        </p:nvSpPr>
        <p:spPr>
          <a:xfrm>
            <a:off x="8622372" y="5881634"/>
            <a:ext cx="2108606" cy="7315"/>
          </a:xfrm>
          <a:prstGeom prst="rect">
            <a:avLst/>
          </a:prstGeom>
          <a:solidFill>
            <a:srgbClr val="E0E4EE"/>
          </a:solidFill>
          <a:ln w="12700">
            <a:solidFill>
              <a:srgbClr val="E0E4EE"/>
            </a:solidFill>
            <a:prstDash val="solid"/>
          </a:ln>
        </p:spPr>
        <p:txBody>
          <a:bodyPr/>
          <a:lstStyle/>
          <a:p>
            <a:endParaRPr lang="en-US"/>
          </a:p>
        </p:txBody>
      </p:sp>
      <p:sp>
        <p:nvSpPr>
          <p:cNvPr id="199" name="Text 178">
            <a:extLst>
              <a:ext uri="{FF2B5EF4-FFF2-40B4-BE49-F238E27FC236}">
                <a16:creationId xmlns:a16="http://schemas.microsoft.com/office/drawing/2014/main" id="{51B75F37-BD6D-2B2D-37BE-803F3D0E7CC5}"/>
              </a:ext>
            </a:extLst>
          </p:cNvPr>
          <p:cNvSpPr/>
          <p:nvPr/>
        </p:nvSpPr>
        <p:spPr>
          <a:xfrm>
            <a:off x="8594940" y="5909463"/>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Transformation of American Rubber through Domestic Innovation for Supply Security</a:t>
            </a:r>
            <a:endParaRPr lang="en-US" sz="800" dirty="0"/>
          </a:p>
        </p:txBody>
      </p:sp>
      <p:sp>
        <p:nvSpPr>
          <p:cNvPr id="200" name="Text 179">
            <a:extLst>
              <a:ext uri="{FF2B5EF4-FFF2-40B4-BE49-F238E27FC236}">
                <a16:creationId xmlns:a16="http://schemas.microsoft.com/office/drawing/2014/main" id="{3223D831-FA59-B482-5466-964CC1524894}"/>
              </a:ext>
            </a:extLst>
          </p:cNvPr>
          <p:cNvSpPr/>
          <p:nvPr/>
        </p:nvSpPr>
        <p:spPr>
          <a:xfrm>
            <a:off x="8594940" y="6409213"/>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Ohio State University</a:t>
            </a:r>
            <a:endParaRPr lang="en-US" sz="800" dirty="0"/>
          </a:p>
        </p:txBody>
      </p:sp>
      <p:sp>
        <p:nvSpPr>
          <p:cNvPr id="201" name="Text 180">
            <a:extLst>
              <a:ext uri="{FF2B5EF4-FFF2-40B4-BE49-F238E27FC236}">
                <a16:creationId xmlns:a16="http://schemas.microsoft.com/office/drawing/2014/main" id="{9AF7DED3-1A2E-839C-16FD-0C8DF512A186}"/>
              </a:ext>
            </a:extLst>
          </p:cNvPr>
          <p:cNvSpPr/>
          <p:nvPr/>
        </p:nvSpPr>
        <p:spPr>
          <a:xfrm>
            <a:off x="8594940" y="6611763"/>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2024</a:t>
            </a:r>
            <a:endParaRPr lang="en-US" sz="800" dirty="0"/>
          </a:p>
        </p:txBody>
      </p:sp>
      <p:sp>
        <p:nvSpPr>
          <p:cNvPr id="202" name="Text 181">
            <a:extLst>
              <a:ext uri="{FF2B5EF4-FFF2-40B4-BE49-F238E27FC236}">
                <a16:creationId xmlns:a16="http://schemas.microsoft.com/office/drawing/2014/main" id="{0BF61EE4-0654-32CA-09A6-15C6FD8D0C1D}"/>
              </a:ext>
            </a:extLst>
          </p:cNvPr>
          <p:cNvSpPr/>
          <p:nvPr/>
        </p:nvSpPr>
        <p:spPr>
          <a:xfrm>
            <a:off x="9719945" y="6611763"/>
            <a:ext cx="1038466" cy="176132"/>
          </a:xfrm>
          <a:prstGeom prst="rect">
            <a:avLst/>
          </a:prstGeom>
          <a:noFill/>
          <a:ln/>
        </p:spPr>
        <p:txBody>
          <a:bodyPr wrap="square" rtlCol="0" anchor="ctr"/>
          <a:lstStyle/>
          <a:p>
            <a:pPr marL="0" indent="0" algn="r">
              <a:buNone/>
            </a:pPr>
            <a:r>
              <a:rPr lang="en-US" sz="800" b="1" dirty="0">
                <a:solidFill>
                  <a:srgbClr val="002554"/>
                </a:solidFill>
                <a:latin typeface="Open Sans" pitchFamily="34" charset="0"/>
                <a:ea typeface="Open Sans" pitchFamily="34" charset="-122"/>
                <a:cs typeface="Open Sans" pitchFamily="34" charset="-120"/>
              </a:rPr>
              <a:t>2330145</a:t>
            </a:r>
            <a:endParaRPr lang="en-US" sz="800" dirty="0"/>
          </a:p>
        </p:txBody>
      </p:sp>
      <p:pic>
        <p:nvPicPr>
          <p:cNvPr id="203" name="Picture 202">
            <a:extLst>
              <a:ext uri="{FF2B5EF4-FFF2-40B4-BE49-F238E27FC236}">
                <a16:creationId xmlns:a16="http://schemas.microsoft.com/office/drawing/2014/main" id="{446A1D44-DB62-A577-8029-E3DC3AA5521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8432" y="5497059"/>
            <a:ext cx="397720" cy="393577"/>
          </a:xfrm>
          <a:prstGeom prst="rect">
            <a:avLst/>
          </a:prstGeom>
        </p:spPr>
      </p:pic>
      <p:pic>
        <p:nvPicPr>
          <p:cNvPr id="204" name="Picture 203">
            <a:extLst>
              <a:ext uri="{FF2B5EF4-FFF2-40B4-BE49-F238E27FC236}">
                <a16:creationId xmlns:a16="http://schemas.microsoft.com/office/drawing/2014/main" id="{9F3055D1-74F0-54A2-B453-F9AC0C227C5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25446" y="2417201"/>
            <a:ext cx="1651522" cy="337185"/>
          </a:xfrm>
          <a:prstGeom prst="rect">
            <a:avLst/>
          </a:prstGeom>
        </p:spPr>
      </p:pic>
      <p:pic>
        <p:nvPicPr>
          <p:cNvPr id="205" name="Picture 204">
            <a:extLst>
              <a:ext uri="{FF2B5EF4-FFF2-40B4-BE49-F238E27FC236}">
                <a16:creationId xmlns:a16="http://schemas.microsoft.com/office/drawing/2014/main" id="{1F881C65-2E37-A944-5A38-E50905A86F2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58469" y="3970215"/>
            <a:ext cx="1124000" cy="348909"/>
          </a:xfrm>
          <a:prstGeom prst="rect">
            <a:avLst/>
          </a:prstGeom>
        </p:spPr>
      </p:pic>
      <p:pic>
        <p:nvPicPr>
          <p:cNvPr id="206" name="Picture 205">
            <a:extLst>
              <a:ext uri="{FF2B5EF4-FFF2-40B4-BE49-F238E27FC236}">
                <a16:creationId xmlns:a16="http://schemas.microsoft.com/office/drawing/2014/main" id="{C9B2A12E-CAB4-DCC0-E76B-BF1375A6E189}"/>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67381" y="827793"/>
            <a:ext cx="1110071" cy="457904"/>
          </a:xfrm>
          <a:prstGeom prst="rect">
            <a:avLst/>
          </a:prstGeom>
        </p:spPr>
      </p:pic>
      <p:pic>
        <p:nvPicPr>
          <p:cNvPr id="207" name="Picture 206">
            <a:extLst>
              <a:ext uri="{FF2B5EF4-FFF2-40B4-BE49-F238E27FC236}">
                <a16:creationId xmlns:a16="http://schemas.microsoft.com/office/drawing/2014/main" id="{5491AA5C-F9F4-AA2C-6009-A3F666698BD5}"/>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23814" y="5493401"/>
            <a:ext cx="381544" cy="381544"/>
          </a:xfrm>
          <a:prstGeom prst="rect">
            <a:avLst/>
          </a:prstGeom>
        </p:spPr>
      </p:pic>
      <p:pic>
        <p:nvPicPr>
          <p:cNvPr id="208" name="Picture 207">
            <a:extLst>
              <a:ext uri="{FF2B5EF4-FFF2-40B4-BE49-F238E27FC236}">
                <a16:creationId xmlns:a16="http://schemas.microsoft.com/office/drawing/2014/main" id="{32923979-329A-3C55-22A2-C0707CF80AD6}"/>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53233" y="4001632"/>
            <a:ext cx="1248338" cy="286077"/>
          </a:xfrm>
          <a:prstGeom prst="rect">
            <a:avLst/>
          </a:prstGeom>
        </p:spPr>
      </p:pic>
      <p:pic>
        <p:nvPicPr>
          <p:cNvPr id="209" name="Picture 208">
            <a:extLst>
              <a:ext uri="{FF2B5EF4-FFF2-40B4-BE49-F238E27FC236}">
                <a16:creationId xmlns:a16="http://schemas.microsoft.com/office/drawing/2014/main" id="{D6752B85-278C-8B09-8A57-C56495E73D0B}"/>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6786" y="2372603"/>
            <a:ext cx="1043674" cy="439212"/>
          </a:xfrm>
          <a:prstGeom prst="rect">
            <a:avLst/>
          </a:prstGeom>
        </p:spPr>
      </p:pic>
      <p:pic>
        <p:nvPicPr>
          <p:cNvPr id="210" name="Picture 209">
            <a:extLst>
              <a:ext uri="{FF2B5EF4-FFF2-40B4-BE49-F238E27FC236}">
                <a16:creationId xmlns:a16="http://schemas.microsoft.com/office/drawing/2014/main" id="{109BA131-28E6-E5B5-DF67-956A7D1F1DF9}"/>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535888" y="3983390"/>
            <a:ext cx="657100" cy="312123"/>
          </a:xfrm>
          <a:prstGeom prst="rect">
            <a:avLst/>
          </a:prstGeom>
        </p:spPr>
      </p:pic>
      <p:pic>
        <p:nvPicPr>
          <p:cNvPr id="211" name="Picture 210">
            <a:extLst>
              <a:ext uri="{FF2B5EF4-FFF2-40B4-BE49-F238E27FC236}">
                <a16:creationId xmlns:a16="http://schemas.microsoft.com/office/drawing/2014/main" id="{855E8BA7-36AA-B126-2A07-145EA0B64B5B}"/>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79783" y="832314"/>
            <a:ext cx="595237" cy="452628"/>
          </a:xfrm>
          <a:prstGeom prst="rect">
            <a:avLst/>
          </a:prstGeom>
        </p:spPr>
      </p:pic>
      <p:pic>
        <p:nvPicPr>
          <p:cNvPr id="212" name="Picture 211">
            <a:extLst>
              <a:ext uri="{FF2B5EF4-FFF2-40B4-BE49-F238E27FC236}">
                <a16:creationId xmlns:a16="http://schemas.microsoft.com/office/drawing/2014/main" id="{71A0800F-3E6A-4ABF-7306-3D1DFA2809C0}"/>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158469" y="2406876"/>
            <a:ext cx="1019621" cy="375985"/>
          </a:xfrm>
          <a:prstGeom prst="rect">
            <a:avLst/>
          </a:prstGeom>
        </p:spPr>
      </p:pic>
      <p:pic>
        <p:nvPicPr>
          <p:cNvPr id="213" name="Picture 212">
            <a:extLst>
              <a:ext uri="{FF2B5EF4-FFF2-40B4-BE49-F238E27FC236}">
                <a16:creationId xmlns:a16="http://schemas.microsoft.com/office/drawing/2014/main" id="{2DE2038C-FB74-B977-3E04-D44C2C965D4D}"/>
              </a:ext>
              <a:ext uri="{C183D7F6-B498-43B3-948B-1728B52AA6E4}">
                <adec:decorative xmlns:adec="http://schemas.microsoft.com/office/drawing/2017/decorative" val="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989406" y="5567380"/>
            <a:ext cx="965038" cy="257343"/>
          </a:xfrm>
          <a:prstGeom prst="rect">
            <a:avLst/>
          </a:prstGeom>
        </p:spPr>
      </p:pic>
      <p:pic>
        <p:nvPicPr>
          <p:cNvPr id="214" name="Picture 213">
            <a:extLst>
              <a:ext uri="{FF2B5EF4-FFF2-40B4-BE49-F238E27FC236}">
                <a16:creationId xmlns:a16="http://schemas.microsoft.com/office/drawing/2014/main" id="{81F813D3-FDF0-CDB6-A0E1-52AD22BB612D}"/>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115411" y="5503199"/>
            <a:ext cx="432496" cy="378435"/>
          </a:xfrm>
          <a:prstGeom prst="rect">
            <a:avLst/>
          </a:prstGeom>
        </p:spPr>
      </p:pic>
      <p:pic>
        <p:nvPicPr>
          <p:cNvPr id="215" name="Picture 214">
            <a:extLst>
              <a:ext uri="{FF2B5EF4-FFF2-40B4-BE49-F238E27FC236}">
                <a16:creationId xmlns:a16="http://schemas.microsoft.com/office/drawing/2014/main" id="{DF39DFA9-5E4E-3B5B-33AC-6B6D032A9EDC}"/>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718201" y="3962803"/>
            <a:ext cx="752550" cy="363733"/>
          </a:xfrm>
          <a:prstGeom prst="rect">
            <a:avLst/>
          </a:prstGeom>
        </p:spPr>
      </p:pic>
      <p:pic>
        <p:nvPicPr>
          <p:cNvPr id="216" name="Picture 215">
            <a:extLst>
              <a:ext uri="{FF2B5EF4-FFF2-40B4-BE49-F238E27FC236}">
                <a16:creationId xmlns:a16="http://schemas.microsoft.com/office/drawing/2014/main" id="{F4615A79-A59C-340F-AE47-90A8375DC067}"/>
              </a:ext>
              <a:ext uri="{C183D7F6-B498-43B3-948B-1728B52AA6E4}">
                <adec:decorative xmlns:adec="http://schemas.microsoft.com/office/drawing/2017/decorative" val="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455424" y="2426899"/>
            <a:ext cx="809809" cy="345801"/>
          </a:xfrm>
          <a:prstGeom prst="rect">
            <a:avLst/>
          </a:prstGeom>
        </p:spPr>
      </p:pic>
      <p:pic>
        <p:nvPicPr>
          <p:cNvPr id="217" name="Picture 216">
            <a:extLst>
              <a:ext uri="{FF2B5EF4-FFF2-40B4-BE49-F238E27FC236}">
                <a16:creationId xmlns:a16="http://schemas.microsoft.com/office/drawing/2014/main" id="{F87A750F-E038-101A-399F-F8AAAA9F240A}"/>
              </a:ext>
              <a:ext uri="{C183D7F6-B498-43B3-948B-1728B52AA6E4}">
                <adec:decorative xmlns:adec="http://schemas.microsoft.com/office/drawing/2017/decorative" val="1"/>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94398" y="3980377"/>
            <a:ext cx="942433" cy="349486"/>
          </a:xfrm>
          <a:prstGeom prst="rect">
            <a:avLst/>
          </a:prstGeom>
        </p:spPr>
      </p:pic>
      <p:pic>
        <p:nvPicPr>
          <p:cNvPr id="218" name="Picture 217">
            <a:extLst>
              <a:ext uri="{FF2B5EF4-FFF2-40B4-BE49-F238E27FC236}">
                <a16:creationId xmlns:a16="http://schemas.microsoft.com/office/drawing/2014/main" id="{02624805-A9E8-9879-468A-81F1F7CD7857}"/>
              </a:ext>
              <a:ext uri="{C183D7F6-B498-43B3-948B-1728B52AA6E4}">
                <adec:decorative xmlns:adec="http://schemas.microsoft.com/office/drawing/2017/decorative" val="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299651" y="894843"/>
            <a:ext cx="1503112" cy="313149"/>
          </a:xfrm>
          <a:prstGeom prst="rect">
            <a:avLst/>
          </a:prstGeom>
        </p:spPr>
      </p:pic>
      <p:pic>
        <p:nvPicPr>
          <p:cNvPr id="219" name="Picture 218">
            <a:extLst>
              <a:ext uri="{FF2B5EF4-FFF2-40B4-BE49-F238E27FC236}">
                <a16:creationId xmlns:a16="http://schemas.microsoft.com/office/drawing/2014/main" id="{475D49E7-A962-8D20-6C41-4D0B0FED887C}"/>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675760" y="2419337"/>
            <a:ext cx="1527464" cy="369137"/>
          </a:xfrm>
          <a:prstGeom prst="rect">
            <a:avLst/>
          </a:prstGeom>
        </p:spPr>
      </p:pic>
      <p:pic>
        <p:nvPicPr>
          <p:cNvPr id="220" name="Picture 219">
            <a:extLst>
              <a:ext uri="{FF2B5EF4-FFF2-40B4-BE49-F238E27FC236}">
                <a16:creationId xmlns:a16="http://schemas.microsoft.com/office/drawing/2014/main" id="{CD1CDEF5-B3CD-7159-518C-9147A92E9CAA}"/>
              </a:ext>
              <a:ext uri="{C183D7F6-B498-43B3-948B-1728B52AA6E4}">
                <adec:decorative xmlns:adec="http://schemas.microsoft.com/office/drawing/2017/decorative" val="1"/>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97579" y="931164"/>
            <a:ext cx="1548628" cy="293594"/>
          </a:xfrm>
          <a:prstGeom prst="rect">
            <a:avLst/>
          </a:prstGeom>
        </p:spPr>
      </p:pic>
      <p:pic>
        <p:nvPicPr>
          <p:cNvPr id="221" name="Picture 220">
            <a:extLst>
              <a:ext uri="{FF2B5EF4-FFF2-40B4-BE49-F238E27FC236}">
                <a16:creationId xmlns:a16="http://schemas.microsoft.com/office/drawing/2014/main" id="{E689EF8F-8102-C9C9-67C1-B42E71068580}"/>
              </a:ext>
              <a:ext uri="{C183D7F6-B498-43B3-948B-1728B52AA6E4}">
                <adec:decorative xmlns:adec="http://schemas.microsoft.com/office/drawing/2017/decorative" val="1"/>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142036" y="842357"/>
            <a:ext cx="1056923" cy="442587"/>
          </a:xfrm>
          <a:prstGeom prst="rect">
            <a:avLst/>
          </a:prstGeom>
        </p:spPr>
      </p:pic>
      <p:sp>
        <p:nvSpPr>
          <p:cNvPr id="46" name="Shape 66">
            <a:extLst>
              <a:ext uri="{FF2B5EF4-FFF2-40B4-BE49-F238E27FC236}">
                <a16:creationId xmlns:a16="http://schemas.microsoft.com/office/drawing/2014/main" id="{FF67506F-3D16-A6C4-4785-F6B10B8BFAE3}"/>
              </a:ext>
              <a:ext uri="{C183D7F6-B498-43B3-948B-1728B52AA6E4}">
                <adec:decorative xmlns:adec="http://schemas.microsoft.com/office/drawing/2017/decorative" val="1"/>
              </a:ext>
            </a:extLst>
          </p:cNvPr>
          <p:cNvSpPr/>
          <p:nvPr/>
        </p:nvSpPr>
        <p:spPr>
          <a:xfrm>
            <a:off x="9714586" y="2251886"/>
            <a:ext cx="2291486" cy="137160"/>
          </a:xfrm>
          <a:prstGeom prst="roundRect">
            <a:avLst>
              <a:gd name="adj" fmla="val 60000"/>
            </a:avLst>
          </a:prstGeom>
          <a:solidFill>
            <a:srgbClr val="002554"/>
          </a:solidFill>
          <a:ln w="12700">
            <a:solidFill>
              <a:srgbClr val="002554"/>
            </a:solidFill>
            <a:prstDash val="solid"/>
          </a:ln>
        </p:spPr>
        <p:txBody>
          <a:bodyPr/>
          <a:lstStyle/>
          <a:p>
            <a:endParaRPr lang="en-US"/>
          </a:p>
        </p:txBody>
      </p:sp>
    </p:spTree>
    <p:extLst>
      <p:ext uri="{BB962C8B-B14F-4D97-AF65-F5344CB8AC3E}">
        <p14:creationId xmlns:p14="http://schemas.microsoft.com/office/powerpoint/2010/main" val="697511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0">
            <a:extLst>
              <a:ext uri="{FF2B5EF4-FFF2-40B4-BE49-F238E27FC236}">
                <a16:creationId xmlns:a16="http://schemas.microsoft.com/office/drawing/2014/main" id="{B78382A9-8C36-CC5E-5DA6-3AD935A35140}"/>
              </a:ext>
            </a:extLst>
          </p:cNvPr>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Center Personnel Citizenship in ERCs, FY 2020–2025</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hape 1">
            <a:extLst>
              <a:ext uri="{FF2B5EF4-FFF2-40B4-BE49-F238E27FC236}">
                <a16:creationId xmlns:a16="http://schemas.microsoft.com/office/drawing/2014/main" id="{912D5463-4CA8-4E16-8EB4-5ADD414628DC}"/>
              </a:ex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60" name="CategoryHeaderTable" descr="Column header labels for the Center Personnel Citizenship chart: Faculty, Postdoctoral, Doctoral, Master's, Undergraduate."/>
          <p:cNvGraphicFramePr>
            <a:graphicFrameLocks noGrp="1"/>
          </p:cNvGraphicFramePr>
          <p:nvPr>
            <p:extLst>
              <p:ext uri="{D42A27DB-BD31-4B8C-83A1-F6EECF244321}">
                <p14:modId xmlns:p14="http://schemas.microsoft.com/office/powerpoint/2010/main" val="308804862"/>
              </p:ext>
            </p:extLst>
          </p:nvPr>
        </p:nvGraphicFramePr>
        <p:xfrm>
          <a:off x="905435" y="1245346"/>
          <a:ext cx="10918365" cy="5118848"/>
        </p:xfrm>
        <a:graphic>
          <a:graphicData uri="http://schemas.openxmlformats.org/drawingml/2006/table">
            <a:tbl>
              <a:tblPr>
                <a:tableStyleId>{00000000-0000-0000-0000-000000000000}</a:tableStyleId>
              </a:tblPr>
              <a:tblGrid>
                <a:gridCol w="2183673">
                  <a:extLst>
                    <a:ext uri="{9D8B030D-6E8A-4147-A177-3AD203B41FA5}">
                      <a16:colId xmlns:a16="http://schemas.microsoft.com/office/drawing/2014/main" val="20000"/>
                    </a:ext>
                  </a:extLst>
                </a:gridCol>
                <a:gridCol w="2183673">
                  <a:extLst>
                    <a:ext uri="{9D8B030D-6E8A-4147-A177-3AD203B41FA5}">
                      <a16:colId xmlns:a16="http://schemas.microsoft.com/office/drawing/2014/main" val="20001"/>
                    </a:ext>
                  </a:extLst>
                </a:gridCol>
                <a:gridCol w="2183673">
                  <a:extLst>
                    <a:ext uri="{9D8B030D-6E8A-4147-A177-3AD203B41FA5}">
                      <a16:colId xmlns:a16="http://schemas.microsoft.com/office/drawing/2014/main" val="20002"/>
                    </a:ext>
                  </a:extLst>
                </a:gridCol>
                <a:gridCol w="2183673">
                  <a:extLst>
                    <a:ext uri="{9D8B030D-6E8A-4147-A177-3AD203B41FA5}">
                      <a16:colId xmlns:a16="http://schemas.microsoft.com/office/drawing/2014/main" val="20003"/>
                    </a:ext>
                  </a:extLst>
                </a:gridCol>
                <a:gridCol w="2183673">
                  <a:extLst>
                    <a:ext uri="{9D8B030D-6E8A-4147-A177-3AD203B41FA5}">
                      <a16:colId xmlns:a16="http://schemas.microsoft.com/office/drawing/2014/main" val="20004"/>
                    </a:ext>
                  </a:extLst>
                </a:gridCol>
              </a:tblGrid>
              <a:tr h="5118848">
                <a:tc>
                  <a:txBody>
                    <a:bodyPr/>
                    <a:lstStyle/>
                    <a:p>
                      <a:pPr algn="ctr">
                        <a:buNone/>
                      </a:pPr>
                      <a:r>
                        <a:rPr lang="en-US" sz="1200" b="1" dirty="0">
                          <a:solidFill>
                            <a:srgbClr val="003F72"/>
                          </a:solidFill>
                          <a:latin typeface="Open Sans"/>
                        </a:rPr>
                        <a:t>Faculty</a:t>
                      </a:r>
                      <a:endParaRPr lang="en-US" sz="1100" b="1" dirty="0">
                        <a:solidFill>
                          <a:srgbClr val="003F72"/>
                        </a:solidFill>
                        <a:latin typeface="Open Sans"/>
                      </a:endParaRPr>
                    </a:p>
                    <a:p>
                      <a:pPr algn="ctr">
                        <a:buNone/>
                      </a:pPr>
                      <a:endParaRPr lang="en-US" sz="800" b="1" dirty="0">
                        <a:solidFill>
                          <a:srgbClr val="003F72"/>
                        </a:solidFill>
                        <a:latin typeface="Open Sans"/>
                      </a:endParaRPr>
                    </a:p>
                  </a:txBody>
                  <a:tcPr anchor="b">
                    <a:solidFill>
                      <a:srgbClr val="FFFFFF"/>
                    </a:solidFill>
                  </a:tcPr>
                </a:tc>
                <a:tc>
                  <a:txBody>
                    <a:bodyPr/>
                    <a:lstStyle/>
                    <a:p>
                      <a:pPr algn="ctr">
                        <a:buNone/>
                      </a:pPr>
                      <a:r>
                        <a:rPr lang="en-US" sz="1200" b="1" dirty="0">
                          <a:solidFill>
                            <a:srgbClr val="003F72"/>
                          </a:solidFill>
                          <a:latin typeface="Open Sans"/>
                        </a:rPr>
                        <a:t>Postdoctoral</a:t>
                      </a:r>
                      <a:endParaRPr lang="en-US" sz="1100" b="1" dirty="0">
                        <a:solidFill>
                          <a:srgbClr val="003F72"/>
                        </a:solidFill>
                        <a:latin typeface="Open Sans"/>
                      </a:endParaRPr>
                    </a:p>
                    <a:p>
                      <a:pPr algn="ctr">
                        <a:buNone/>
                      </a:pPr>
                      <a:endParaRPr lang="en-US" sz="800" b="1" dirty="0">
                        <a:solidFill>
                          <a:srgbClr val="003F72"/>
                        </a:solidFill>
                        <a:latin typeface="Open Sans"/>
                      </a:endParaRPr>
                    </a:p>
                  </a:txBody>
                  <a:tcPr anchor="b">
                    <a:solidFill>
                      <a:srgbClr val="E0EDF6"/>
                    </a:solidFill>
                  </a:tcPr>
                </a:tc>
                <a:tc>
                  <a:txBody>
                    <a:bodyPr/>
                    <a:lstStyle/>
                    <a:p>
                      <a:pPr algn="ctr">
                        <a:buNone/>
                      </a:pPr>
                      <a:r>
                        <a:rPr lang="en-US" sz="1200" b="1" dirty="0">
                          <a:solidFill>
                            <a:srgbClr val="003F72"/>
                          </a:solidFill>
                          <a:latin typeface="Open Sans"/>
                        </a:rPr>
                        <a:t>Doctoral</a:t>
                      </a:r>
                      <a:endParaRPr lang="en-US" sz="1100" b="1" dirty="0">
                        <a:solidFill>
                          <a:srgbClr val="003F72"/>
                        </a:solidFill>
                        <a:latin typeface="Open Sans"/>
                      </a:endParaRPr>
                    </a:p>
                    <a:p>
                      <a:pPr algn="ctr">
                        <a:buNone/>
                      </a:pPr>
                      <a:endParaRPr lang="en-US" sz="800" b="1" dirty="0">
                        <a:solidFill>
                          <a:srgbClr val="003F72"/>
                        </a:solidFill>
                        <a:latin typeface="Open Sans"/>
                      </a:endParaRPr>
                    </a:p>
                  </a:txBody>
                  <a:tcPr anchor="b">
                    <a:solidFill>
                      <a:srgbClr val="FFFFFF"/>
                    </a:solidFill>
                  </a:tcPr>
                </a:tc>
                <a:tc>
                  <a:txBody>
                    <a:bodyPr/>
                    <a:lstStyle/>
                    <a:p>
                      <a:pPr algn="ctr">
                        <a:buNone/>
                      </a:pPr>
                      <a:r>
                        <a:rPr lang="en-US" sz="1200" b="1" dirty="0">
                          <a:solidFill>
                            <a:srgbClr val="003F72"/>
                          </a:solidFill>
                          <a:latin typeface="Open Sans"/>
                        </a:rPr>
                        <a:t>Master’s</a:t>
                      </a:r>
                      <a:endParaRPr lang="en-US" sz="1100" b="1" dirty="0">
                        <a:solidFill>
                          <a:srgbClr val="003F72"/>
                        </a:solidFill>
                        <a:latin typeface="Open Sans"/>
                      </a:endParaRPr>
                    </a:p>
                    <a:p>
                      <a:pPr algn="ctr">
                        <a:buNone/>
                      </a:pPr>
                      <a:endParaRPr lang="en-US" sz="800" b="1" dirty="0">
                        <a:solidFill>
                          <a:srgbClr val="003F72"/>
                        </a:solidFill>
                        <a:latin typeface="Open Sans"/>
                      </a:endParaRPr>
                    </a:p>
                  </a:txBody>
                  <a:tcPr anchor="b">
                    <a:solidFill>
                      <a:srgbClr val="E0EDF6"/>
                    </a:solidFill>
                  </a:tcPr>
                </a:tc>
                <a:tc>
                  <a:txBody>
                    <a:bodyPr/>
                    <a:lstStyle/>
                    <a:p>
                      <a:pPr algn="ctr">
                        <a:buNone/>
                      </a:pPr>
                      <a:r>
                        <a:rPr lang="en-US" sz="1200" b="1" dirty="0">
                          <a:solidFill>
                            <a:srgbClr val="003F72"/>
                          </a:solidFill>
                          <a:latin typeface="Open Sans"/>
                        </a:rPr>
                        <a:t>Undergraduate</a:t>
                      </a:r>
                      <a:endParaRPr lang="en-US" sz="1100" b="1" dirty="0">
                        <a:solidFill>
                          <a:srgbClr val="003F72"/>
                        </a:solidFill>
                        <a:latin typeface="Open Sans"/>
                      </a:endParaRPr>
                    </a:p>
                    <a:p>
                      <a:pPr algn="ctr">
                        <a:buNone/>
                      </a:pPr>
                      <a:endParaRPr lang="en-US" sz="800" b="1" dirty="0">
                        <a:solidFill>
                          <a:srgbClr val="003F72"/>
                        </a:solidFill>
                        <a:latin typeface="Open Sans"/>
                      </a:endParaRPr>
                    </a:p>
                  </a:txBody>
                  <a:tcPr anchor="b">
                    <a:solidFill>
                      <a:srgbClr val="FFFFFF"/>
                    </a:solidFill>
                  </a:tcPr>
                </a:tc>
                <a:extLst>
                  <a:ext uri="{0D108BD9-81ED-4DB2-BD59-A6C34878D82A}">
                    <a16:rowId xmlns:a16="http://schemas.microsoft.com/office/drawing/2014/main" val="10000"/>
                  </a:ext>
                </a:extLst>
              </a:tr>
            </a:tbl>
          </a:graphicData>
        </a:graphic>
      </p:graphicFrame>
      <p:graphicFrame>
        <p:nvGraphicFramePr>
          <p:cNvPr id="10" name="CitizenshipChart" descr="Stacked Bar chart showing Center Personnel Citizenship in ERCs across 2020 - 2025."/>
          <p:cNvGraphicFramePr>
            <a:graphicFrameLocks noGrp="1"/>
          </p:cNvGraphicFramePr>
          <p:nvPr>
            <p:extLst>
              <p:ext uri="{D42A27DB-BD31-4B8C-83A1-F6EECF244321}">
                <p14:modId xmlns:p14="http://schemas.microsoft.com/office/powerpoint/2010/main" val="1520791171"/>
              </p:ext>
            </p:extLst>
          </p:nvPr>
        </p:nvGraphicFramePr>
        <p:xfrm>
          <a:off x="317500" y="784302"/>
          <a:ext cx="11641418" cy="51539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4150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ERC Industrial/Practitioner Members and Supporting Organizations, FY 2019–2025</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22" name="Table 0" descr="ERC industrial and practitioner members and supporting organizations, FY 2019–2025. FY 2025 totals: Contributing Organizations 49, Funders of Associated Projects 125, Funders of Sponsored Projects 11, Foreign Members 38, U.S. Members 246, Innovation Partners 241. Total organizations: 710 across 19 centers (average 37 per center)."/>
          <p:cNvGraphicFramePr>
            <a:graphicFrameLocks noGrp="1"/>
          </p:cNvGraphicFramePr>
          <p:nvPr>
            <p:extLst>
              <p:ext uri="{D42A27DB-BD31-4B8C-83A1-F6EECF244321}">
                <p14:modId xmlns:p14="http://schemas.microsoft.com/office/powerpoint/2010/main" val="237489288"/>
              </p:ext>
            </p:extLst>
          </p:nvPr>
        </p:nvGraphicFramePr>
        <p:xfrm>
          <a:off x="320040" y="868680"/>
          <a:ext cx="11521441" cy="5176522"/>
        </p:xfrm>
        <a:graphic>
          <a:graphicData uri="http://schemas.openxmlformats.org/drawingml/2006/table">
            <a:tbl>
              <a:tblPr/>
              <a:tblGrid>
                <a:gridCol w="3254644">
                  <a:extLst>
                    <a:ext uri="{9D8B030D-6E8A-4147-A177-3AD203B41FA5}">
                      <a16:colId xmlns:a16="http://schemas.microsoft.com/office/drawing/2014/main" val="20000"/>
                    </a:ext>
                  </a:extLst>
                </a:gridCol>
                <a:gridCol w="1180971">
                  <a:extLst>
                    <a:ext uri="{9D8B030D-6E8A-4147-A177-3AD203B41FA5}">
                      <a16:colId xmlns:a16="http://schemas.microsoft.com/office/drawing/2014/main" val="20001"/>
                    </a:ext>
                  </a:extLst>
                </a:gridCol>
                <a:gridCol w="1180971">
                  <a:extLst>
                    <a:ext uri="{9D8B030D-6E8A-4147-A177-3AD203B41FA5}">
                      <a16:colId xmlns:a16="http://schemas.microsoft.com/office/drawing/2014/main" val="20002"/>
                    </a:ext>
                  </a:extLst>
                </a:gridCol>
                <a:gridCol w="1180971">
                  <a:extLst>
                    <a:ext uri="{9D8B030D-6E8A-4147-A177-3AD203B41FA5}">
                      <a16:colId xmlns:a16="http://schemas.microsoft.com/office/drawing/2014/main" val="20003"/>
                    </a:ext>
                  </a:extLst>
                </a:gridCol>
                <a:gridCol w="1180971">
                  <a:extLst>
                    <a:ext uri="{9D8B030D-6E8A-4147-A177-3AD203B41FA5}">
                      <a16:colId xmlns:a16="http://schemas.microsoft.com/office/drawing/2014/main" val="20004"/>
                    </a:ext>
                  </a:extLst>
                </a:gridCol>
                <a:gridCol w="1180971">
                  <a:extLst>
                    <a:ext uri="{9D8B030D-6E8A-4147-A177-3AD203B41FA5}">
                      <a16:colId xmlns:a16="http://schemas.microsoft.com/office/drawing/2014/main" val="20005"/>
                    </a:ext>
                  </a:extLst>
                </a:gridCol>
                <a:gridCol w="1180971">
                  <a:extLst>
                    <a:ext uri="{9D8B030D-6E8A-4147-A177-3AD203B41FA5}">
                      <a16:colId xmlns:a16="http://schemas.microsoft.com/office/drawing/2014/main" val="20006"/>
                    </a:ext>
                  </a:extLst>
                </a:gridCol>
                <a:gridCol w="1180971">
                  <a:extLst>
                    <a:ext uri="{9D8B030D-6E8A-4147-A177-3AD203B41FA5}">
                      <a16:colId xmlns:a16="http://schemas.microsoft.com/office/drawing/2014/main" val="20007"/>
                    </a:ext>
                  </a:extLst>
                </a:gridCol>
              </a:tblGrid>
              <a:tr h="510841">
                <a:tc>
                  <a:txBody>
                    <a:bodyPr/>
                    <a:lstStyle/>
                    <a:p>
                      <a:pPr marL="0" indent="0" algn="l">
                        <a:buNone/>
                      </a:pPr>
                      <a:r>
                        <a:rPr lang="en-US" sz="1200" b="1" dirty="0">
                          <a:solidFill>
                            <a:srgbClr val="FFFFFF"/>
                          </a:solidFill>
                          <a:latin typeface="Open Sans" pitchFamily="34" charset="0"/>
                          <a:ea typeface="Open Sans" pitchFamily="34" charset="-122"/>
                          <a:cs typeface="Open Sans" pitchFamily="34" charset="-120"/>
                        </a:rPr>
                        <a:t>Organization Type</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200" b="1" dirty="0">
                          <a:solidFill>
                            <a:srgbClr val="FFFFFF"/>
                          </a:solidFill>
                          <a:latin typeface="Open Sans" pitchFamily="34" charset="0"/>
                          <a:ea typeface="Open Sans" pitchFamily="34" charset="-122"/>
                          <a:cs typeface="Open Sans" pitchFamily="34" charset="-120"/>
                        </a:rPr>
                        <a:t>FY 2019</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200" b="1" dirty="0">
                          <a:solidFill>
                            <a:srgbClr val="FFFFFF"/>
                          </a:solidFill>
                          <a:latin typeface="Open Sans" pitchFamily="34" charset="0"/>
                          <a:ea typeface="Open Sans" pitchFamily="34" charset="-122"/>
                          <a:cs typeface="Open Sans" pitchFamily="34" charset="-120"/>
                        </a:rPr>
                        <a:t>FY 2020</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200" b="1" dirty="0">
                          <a:solidFill>
                            <a:srgbClr val="FFFFFF"/>
                          </a:solidFill>
                          <a:latin typeface="Open Sans" pitchFamily="34" charset="0"/>
                          <a:ea typeface="Open Sans" pitchFamily="34" charset="-122"/>
                          <a:cs typeface="Open Sans" pitchFamily="34" charset="-120"/>
                        </a:rPr>
                        <a:t>FY 2021</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200" b="1" dirty="0">
                          <a:solidFill>
                            <a:srgbClr val="FFFFFF"/>
                          </a:solidFill>
                          <a:latin typeface="Open Sans" pitchFamily="34" charset="0"/>
                          <a:ea typeface="Open Sans" pitchFamily="34" charset="-122"/>
                          <a:cs typeface="Open Sans" pitchFamily="34" charset="-120"/>
                        </a:rPr>
                        <a:t>FY 2022</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200" b="1" dirty="0">
                          <a:solidFill>
                            <a:srgbClr val="FFFFFF"/>
                          </a:solidFill>
                          <a:latin typeface="Open Sans" pitchFamily="34" charset="0"/>
                          <a:ea typeface="Open Sans" pitchFamily="34" charset="-122"/>
                          <a:cs typeface="Open Sans" pitchFamily="34" charset="-120"/>
                        </a:rPr>
                        <a:t>FY 2023</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200" b="1" dirty="0">
                          <a:solidFill>
                            <a:srgbClr val="FFFFFF"/>
                          </a:solidFill>
                          <a:latin typeface="Open Sans" pitchFamily="34" charset="0"/>
                          <a:ea typeface="Open Sans" pitchFamily="34" charset="-122"/>
                          <a:cs typeface="Open Sans" pitchFamily="34" charset="-120"/>
                        </a:rPr>
                        <a:t>FY 2024</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200" b="1" dirty="0">
                          <a:solidFill>
                            <a:srgbClr val="FFFFFF"/>
                          </a:solidFill>
                          <a:latin typeface="Open Sans" pitchFamily="34" charset="0"/>
                          <a:ea typeface="Open Sans" pitchFamily="34" charset="-122"/>
                          <a:cs typeface="Open Sans" pitchFamily="34" charset="-120"/>
                        </a:rPr>
                        <a:t>FY 2025</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extLst>
                  <a:ext uri="{0D108BD9-81ED-4DB2-BD59-A6C34878D82A}">
                    <a16:rowId xmlns:a16="http://schemas.microsoft.com/office/drawing/2014/main" val="10000"/>
                  </a:ext>
                </a:extLst>
              </a:tr>
              <a:tr h="510841">
                <a:tc>
                  <a:txBody>
                    <a:bodyPr/>
                    <a:lstStyle/>
                    <a:p>
                      <a:pPr marL="0" indent="0" algn="l">
                        <a:buNone/>
                      </a:pPr>
                      <a:r>
                        <a:rPr lang="en-US" sz="1400" dirty="0">
                          <a:solidFill>
                            <a:srgbClr val="1A1A1A"/>
                          </a:solidFill>
                          <a:latin typeface="Open Sans" pitchFamily="34" charset="0"/>
                          <a:ea typeface="Open Sans" pitchFamily="34" charset="-122"/>
                          <a:cs typeface="Open Sans" pitchFamily="34" charset="-120"/>
                        </a:rPr>
                        <a:t>Contributing Organizations</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100</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120</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53</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35</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47</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49</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49</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10841">
                <a:tc>
                  <a:txBody>
                    <a:bodyPr/>
                    <a:lstStyle/>
                    <a:p>
                      <a:pPr marL="0" indent="0" algn="l">
                        <a:buNone/>
                      </a:pPr>
                      <a:r>
                        <a:rPr lang="en-US" sz="1400" dirty="0">
                          <a:solidFill>
                            <a:srgbClr val="1A1A1A"/>
                          </a:solidFill>
                          <a:latin typeface="Open Sans" pitchFamily="34" charset="0"/>
                          <a:ea typeface="Open Sans" pitchFamily="34" charset="-122"/>
                          <a:cs typeface="Open Sans" pitchFamily="34" charset="-120"/>
                        </a:rPr>
                        <a:t>Funders of Associated Projects</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108</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113</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126</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98</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99</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105</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125</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extLst>
                  <a:ext uri="{0D108BD9-81ED-4DB2-BD59-A6C34878D82A}">
                    <a16:rowId xmlns:a16="http://schemas.microsoft.com/office/drawing/2014/main" val="10002"/>
                  </a:ext>
                </a:extLst>
              </a:tr>
              <a:tr h="510841">
                <a:tc>
                  <a:txBody>
                    <a:bodyPr/>
                    <a:lstStyle/>
                    <a:p>
                      <a:pPr marL="0" indent="0" algn="l">
                        <a:buNone/>
                      </a:pPr>
                      <a:r>
                        <a:rPr lang="en-US" sz="1400" dirty="0">
                          <a:solidFill>
                            <a:srgbClr val="1A1A1A"/>
                          </a:solidFill>
                          <a:latin typeface="Open Sans" pitchFamily="34" charset="0"/>
                          <a:ea typeface="Open Sans" pitchFamily="34" charset="-122"/>
                          <a:cs typeface="Open Sans" pitchFamily="34" charset="-120"/>
                        </a:rPr>
                        <a:t>Funders of Sponsored Projects</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11</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10</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6</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12</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11</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13</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11</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8953">
                <a:tc>
                  <a:txBody>
                    <a:bodyPr/>
                    <a:lstStyle/>
                    <a:p>
                      <a:pPr marL="0" indent="0" algn="l">
                        <a:buNone/>
                      </a:pPr>
                      <a:r>
                        <a:rPr lang="en-US" sz="1400" dirty="0">
                          <a:solidFill>
                            <a:srgbClr val="1A1A1A"/>
                          </a:solidFill>
                          <a:latin typeface="Open Sans" pitchFamily="34" charset="0"/>
                          <a:ea typeface="Open Sans" pitchFamily="34" charset="-122"/>
                          <a:cs typeface="Open Sans" pitchFamily="34" charset="-120"/>
                        </a:rPr>
                        <a:t>Foreign Industrial/Practitioner Members</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31</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38</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40</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37</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36</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34</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38</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extLst>
                  <a:ext uri="{0D108BD9-81ED-4DB2-BD59-A6C34878D82A}">
                    <a16:rowId xmlns:a16="http://schemas.microsoft.com/office/drawing/2014/main" val="10004"/>
                  </a:ext>
                </a:extLst>
              </a:tr>
              <a:tr h="510841">
                <a:tc>
                  <a:txBody>
                    <a:bodyPr/>
                    <a:lstStyle/>
                    <a:p>
                      <a:pPr marL="0" indent="0" algn="l">
                        <a:buNone/>
                      </a:pPr>
                      <a:r>
                        <a:rPr lang="en-US" sz="1400" dirty="0">
                          <a:solidFill>
                            <a:srgbClr val="1A1A1A"/>
                          </a:solidFill>
                          <a:latin typeface="Open Sans" pitchFamily="34" charset="0"/>
                          <a:ea typeface="Open Sans" pitchFamily="34" charset="-122"/>
                          <a:cs typeface="Open Sans" pitchFamily="34" charset="-120"/>
                        </a:rPr>
                        <a:t>U.S. Industrial/Practitioner Members</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234</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240</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250</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207</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202</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212</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246</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10841">
                <a:tc>
                  <a:txBody>
                    <a:bodyPr/>
                    <a:lstStyle/>
                    <a:p>
                      <a:pPr marL="0" indent="0" algn="l">
                        <a:buNone/>
                      </a:pPr>
                      <a:r>
                        <a:rPr lang="en-US" sz="1400" dirty="0">
                          <a:solidFill>
                            <a:srgbClr val="1A1A1A"/>
                          </a:solidFill>
                          <a:latin typeface="Open Sans" pitchFamily="34" charset="0"/>
                          <a:ea typeface="Open Sans" pitchFamily="34" charset="-122"/>
                          <a:cs typeface="Open Sans" pitchFamily="34" charset="-120"/>
                        </a:rPr>
                        <a:t>Innovation Partners</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188</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169</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202</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187</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172</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199</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dirty="0">
                          <a:solidFill>
                            <a:srgbClr val="1A1A1A"/>
                          </a:solidFill>
                          <a:latin typeface="Open Sans" pitchFamily="34" charset="0"/>
                          <a:ea typeface="Open Sans" pitchFamily="34" charset="-122"/>
                          <a:cs typeface="Open Sans" pitchFamily="34" charset="-120"/>
                        </a:rPr>
                        <a:t>241</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extLst>
                  <a:ext uri="{0D108BD9-81ED-4DB2-BD59-A6C34878D82A}">
                    <a16:rowId xmlns:a16="http://schemas.microsoft.com/office/drawing/2014/main" val="10006"/>
                  </a:ext>
                </a:extLst>
              </a:tr>
              <a:tr h="510841">
                <a:tc>
                  <a:txBody>
                    <a:bodyPr/>
                    <a:lstStyle/>
                    <a:p>
                      <a:pPr marL="0" indent="0" algn="l">
                        <a:buNone/>
                      </a:pPr>
                      <a:r>
                        <a:rPr lang="en-US" sz="1400" b="1" dirty="0">
                          <a:solidFill>
                            <a:srgbClr val="1A1A1A"/>
                          </a:solidFill>
                          <a:latin typeface="Open Sans" pitchFamily="34" charset="0"/>
                          <a:ea typeface="Open Sans" pitchFamily="34" charset="-122"/>
                          <a:cs typeface="Open Sans" pitchFamily="34" charset="-120"/>
                        </a:rPr>
                        <a:t>Total Number of Organizations</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r>
                        <a:rPr lang="en-US" sz="1400" b="1" dirty="0">
                          <a:solidFill>
                            <a:srgbClr val="1A1A1A"/>
                          </a:solidFill>
                          <a:latin typeface="Open Sans" pitchFamily="34" charset="0"/>
                          <a:ea typeface="Open Sans" pitchFamily="34" charset="-122"/>
                          <a:cs typeface="Open Sans" pitchFamily="34" charset="-120"/>
                        </a:rPr>
                        <a:t>672</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r>
                        <a:rPr lang="en-US" sz="1400" b="1" dirty="0">
                          <a:solidFill>
                            <a:srgbClr val="1A1A1A"/>
                          </a:solidFill>
                          <a:latin typeface="Open Sans" pitchFamily="34" charset="0"/>
                          <a:ea typeface="Open Sans" pitchFamily="34" charset="-122"/>
                          <a:cs typeface="Open Sans" pitchFamily="34" charset="-120"/>
                        </a:rPr>
                        <a:t>690</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r>
                        <a:rPr lang="en-US" sz="1400" b="1" dirty="0">
                          <a:solidFill>
                            <a:srgbClr val="1A1A1A"/>
                          </a:solidFill>
                          <a:latin typeface="Open Sans" pitchFamily="34" charset="0"/>
                          <a:ea typeface="Open Sans" pitchFamily="34" charset="-122"/>
                          <a:cs typeface="Open Sans" pitchFamily="34" charset="-120"/>
                        </a:rPr>
                        <a:t>677</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r>
                        <a:rPr lang="en-US" sz="1400" b="1" dirty="0">
                          <a:solidFill>
                            <a:srgbClr val="1A1A1A"/>
                          </a:solidFill>
                          <a:latin typeface="Open Sans" pitchFamily="34" charset="0"/>
                          <a:ea typeface="Open Sans" pitchFamily="34" charset="-122"/>
                          <a:cs typeface="Open Sans" pitchFamily="34" charset="-120"/>
                        </a:rPr>
                        <a:t>576</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r>
                        <a:rPr lang="en-US" sz="1400" b="1" dirty="0">
                          <a:solidFill>
                            <a:srgbClr val="1A1A1A"/>
                          </a:solidFill>
                          <a:latin typeface="Open Sans" pitchFamily="34" charset="0"/>
                          <a:ea typeface="Open Sans" pitchFamily="34" charset="-122"/>
                          <a:cs typeface="Open Sans" pitchFamily="34" charset="-120"/>
                        </a:rPr>
                        <a:t>567</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r>
                        <a:rPr lang="en-US" sz="1400" b="1" dirty="0">
                          <a:solidFill>
                            <a:srgbClr val="1A1A1A"/>
                          </a:solidFill>
                          <a:latin typeface="Open Sans" pitchFamily="34" charset="0"/>
                          <a:ea typeface="Open Sans" pitchFamily="34" charset="-122"/>
                          <a:cs typeface="Open Sans" pitchFamily="34" charset="-120"/>
                        </a:rPr>
                        <a:t>612</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r>
                        <a:rPr lang="en-US" sz="1400" b="1" dirty="0">
                          <a:solidFill>
                            <a:srgbClr val="1A1A1A"/>
                          </a:solidFill>
                          <a:latin typeface="Open Sans" pitchFamily="34" charset="0"/>
                          <a:ea typeface="Open Sans" pitchFamily="34" charset="-122"/>
                          <a:cs typeface="Open Sans" pitchFamily="34" charset="-120"/>
                        </a:rPr>
                        <a:t>710</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extLst>
                  <a:ext uri="{0D108BD9-81ED-4DB2-BD59-A6C34878D82A}">
                    <a16:rowId xmlns:a16="http://schemas.microsoft.com/office/drawing/2014/main" val="10007"/>
                  </a:ext>
                </a:extLst>
              </a:tr>
              <a:tr h="510841">
                <a:tc>
                  <a:txBody>
                    <a:bodyPr/>
                    <a:lstStyle/>
                    <a:p>
                      <a:pPr marL="0" indent="0" algn="l">
                        <a:buNone/>
                      </a:pPr>
                      <a:r>
                        <a:rPr lang="en-US" sz="1400" b="1" dirty="0">
                          <a:solidFill>
                            <a:srgbClr val="1A1A1A"/>
                          </a:solidFill>
                          <a:latin typeface="Open Sans" pitchFamily="34" charset="0"/>
                          <a:ea typeface="Open Sans" pitchFamily="34" charset="-122"/>
                          <a:cs typeface="Open Sans" pitchFamily="34" charset="-120"/>
                        </a:rPr>
                        <a:t>Total Number of Centers</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b="1" dirty="0">
                          <a:solidFill>
                            <a:srgbClr val="1A1A1A"/>
                          </a:solidFill>
                          <a:latin typeface="Open Sans" pitchFamily="34" charset="0"/>
                          <a:ea typeface="Open Sans" pitchFamily="34" charset="-122"/>
                          <a:cs typeface="Open Sans" pitchFamily="34" charset="-120"/>
                        </a:rPr>
                        <a:t>19</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b="1" dirty="0">
                          <a:solidFill>
                            <a:srgbClr val="1A1A1A"/>
                          </a:solidFill>
                          <a:latin typeface="Open Sans" pitchFamily="34" charset="0"/>
                          <a:ea typeface="Open Sans" pitchFamily="34" charset="-122"/>
                          <a:cs typeface="Open Sans" pitchFamily="34" charset="-120"/>
                        </a:rPr>
                        <a:t>15</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b="1" dirty="0">
                          <a:solidFill>
                            <a:srgbClr val="1A1A1A"/>
                          </a:solidFill>
                          <a:latin typeface="Open Sans" pitchFamily="34" charset="0"/>
                          <a:ea typeface="Open Sans" pitchFamily="34" charset="-122"/>
                          <a:cs typeface="Open Sans" pitchFamily="34" charset="-120"/>
                        </a:rPr>
                        <a:t>18</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b="1" dirty="0">
                          <a:solidFill>
                            <a:srgbClr val="1A1A1A"/>
                          </a:solidFill>
                          <a:latin typeface="Open Sans" pitchFamily="34" charset="0"/>
                          <a:ea typeface="Open Sans" pitchFamily="34" charset="-122"/>
                          <a:cs typeface="Open Sans" pitchFamily="34" charset="-120"/>
                        </a:rPr>
                        <a:t>15</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b="1" dirty="0">
                          <a:solidFill>
                            <a:srgbClr val="1A1A1A"/>
                          </a:solidFill>
                          <a:latin typeface="Open Sans" pitchFamily="34" charset="0"/>
                          <a:ea typeface="Open Sans" pitchFamily="34" charset="-122"/>
                          <a:cs typeface="Open Sans" pitchFamily="34" charset="-120"/>
                        </a:rPr>
                        <a:t>18</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b="1" dirty="0">
                          <a:solidFill>
                            <a:srgbClr val="1A1A1A"/>
                          </a:solidFill>
                          <a:latin typeface="Open Sans" pitchFamily="34" charset="0"/>
                          <a:ea typeface="Open Sans" pitchFamily="34" charset="-122"/>
                          <a:cs typeface="Open Sans" pitchFamily="34" charset="-120"/>
                        </a:rPr>
                        <a:t>16</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400" b="1" dirty="0">
                          <a:solidFill>
                            <a:srgbClr val="1A1A1A"/>
                          </a:solidFill>
                          <a:latin typeface="Open Sans" pitchFamily="34" charset="0"/>
                          <a:ea typeface="Open Sans" pitchFamily="34" charset="-122"/>
                          <a:cs typeface="Open Sans" pitchFamily="34" charset="-120"/>
                        </a:rPr>
                        <a:t>19</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extLst>
                  <a:ext uri="{0D108BD9-81ED-4DB2-BD59-A6C34878D82A}">
                    <a16:rowId xmlns:a16="http://schemas.microsoft.com/office/drawing/2014/main" val="10008"/>
                  </a:ext>
                </a:extLst>
              </a:tr>
              <a:tr h="510841">
                <a:tc>
                  <a:txBody>
                    <a:bodyPr/>
                    <a:lstStyle/>
                    <a:p>
                      <a:pPr marL="0" indent="0" algn="l">
                        <a:buNone/>
                      </a:pPr>
                      <a:r>
                        <a:rPr lang="en-US" sz="1400" b="1" dirty="0">
                          <a:solidFill>
                            <a:srgbClr val="1A1A1A"/>
                          </a:solidFill>
                          <a:latin typeface="Open Sans" pitchFamily="34" charset="0"/>
                          <a:ea typeface="Open Sans" pitchFamily="34" charset="-122"/>
                          <a:cs typeface="Open Sans" pitchFamily="34" charset="-120"/>
                        </a:rPr>
                        <a:t>Average Organizations per Center</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r>
                        <a:rPr lang="en-US" sz="1400" b="1" dirty="0">
                          <a:solidFill>
                            <a:srgbClr val="1A1A1A"/>
                          </a:solidFill>
                          <a:latin typeface="Open Sans" pitchFamily="34" charset="0"/>
                          <a:ea typeface="Open Sans" pitchFamily="34" charset="-122"/>
                          <a:cs typeface="Open Sans" pitchFamily="34" charset="-120"/>
                        </a:rPr>
                        <a:t>35</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r>
                        <a:rPr lang="en-US" sz="1400" b="1" dirty="0">
                          <a:solidFill>
                            <a:srgbClr val="1A1A1A"/>
                          </a:solidFill>
                          <a:latin typeface="Open Sans" pitchFamily="34" charset="0"/>
                          <a:ea typeface="Open Sans" pitchFamily="34" charset="-122"/>
                          <a:cs typeface="Open Sans" pitchFamily="34" charset="-120"/>
                        </a:rPr>
                        <a:t>46</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r>
                        <a:rPr lang="en-US" sz="1400" b="1" dirty="0">
                          <a:solidFill>
                            <a:srgbClr val="1A1A1A"/>
                          </a:solidFill>
                          <a:latin typeface="Open Sans" pitchFamily="34" charset="0"/>
                          <a:ea typeface="Open Sans" pitchFamily="34" charset="-122"/>
                          <a:cs typeface="Open Sans" pitchFamily="34" charset="-120"/>
                        </a:rPr>
                        <a:t>38</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r>
                        <a:rPr lang="en-US" sz="1400" b="1" dirty="0">
                          <a:solidFill>
                            <a:srgbClr val="1A1A1A"/>
                          </a:solidFill>
                          <a:latin typeface="Open Sans" pitchFamily="34" charset="0"/>
                          <a:ea typeface="Open Sans" pitchFamily="34" charset="-122"/>
                          <a:cs typeface="Open Sans" pitchFamily="34" charset="-120"/>
                        </a:rPr>
                        <a:t>38</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r>
                        <a:rPr lang="en-US" sz="1400" b="1" dirty="0">
                          <a:solidFill>
                            <a:srgbClr val="1A1A1A"/>
                          </a:solidFill>
                          <a:latin typeface="Open Sans" pitchFamily="34" charset="0"/>
                          <a:ea typeface="Open Sans" pitchFamily="34" charset="-122"/>
                          <a:cs typeface="Open Sans" pitchFamily="34" charset="-120"/>
                        </a:rPr>
                        <a:t>32</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r>
                        <a:rPr lang="en-US" sz="1400" b="1" dirty="0">
                          <a:solidFill>
                            <a:srgbClr val="1A1A1A"/>
                          </a:solidFill>
                          <a:latin typeface="Open Sans" pitchFamily="34" charset="0"/>
                          <a:ea typeface="Open Sans" pitchFamily="34" charset="-122"/>
                          <a:cs typeface="Open Sans" pitchFamily="34" charset="-120"/>
                        </a:rPr>
                        <a:t>38</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r>
                        <a:rPr lang="en-US" sz="1400" b="1" dirty="0">
                          <a:solidFill>
                            <a:srgbClr val="1A1A1A"/>
                          </a:solidFill>
                          <a:latin typeface="Open Sans" pitchFamily="34" charset="0"/>
                          <a:ea typeface="Open Sans" pitchFamily="34" charset="-122"/>
                          <a:cs typeface="Open Sans" pitchFamily="34" charset="-120"/>
                        </a:rPr>
                        <a:t>37</a:t>
                      </a:r>
                      <a:endParaRPr lang="en-US" sz="14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4354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ERC Industrial/Practitioner Members and Supporting Organizations, FY 2019–2025</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4" name="Chart 0" descr="Stacked Bar chart showing ERC Industrial/Practitioner Members and Supporting Organizations, FY 2019–2025."/>
          <p:cNvGraphicFramePr/>
          <p:nvPr>
            <p:extLst>
              <p:ext uri="{D42A27DB-BD31-4B8C-83A1-F6EECF244321}">
                <p14:modId xmlns:p14="http://schemas.microsoft.com/office/powerpoint/2010/main" val="97564944"/>
              </p:ext>
            </p:extLst>
          </p:nvPr>
        </p:nvGraphicFramePr>
        <p:xfrm>
          <a:off x="121920" y="868679"/>
          <a:ext cx="11927840" cy="5737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292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Industrial/Practitioner Member Support by Year, FY 2019–2025</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23" name="Table 0" descr="Industrial and practitioner member financial support by type, FY 2019–2025. FY 2025 totals: Membership Fees $3,023,492; Member-Sponsored Projects $3,196,663; Member-Associated Projects $14,599,964; Member In-Kind $1,795,488. Total IP member support FY 2025: $22,615,607."/>
          <p:cNvGraphicFramePr>
            <a:graphicFrameLocks noGrp="1"/>
          </p:cNvGraphicFramePr>
          <p:nvPr>
            <p:extLst>
              <p:ext uri="{D42A27DB-BD31-4B8C-83A1-F6EECF244321}">
                <p14:modId xmlns:p14="http://schemas.microsoft.com/office/powerpoint/2010/main" val="490251996"/>
              </p:ext>
            </p:extLst>
          </p:nvPr>
        </p:nvGraphicFramePr>
        <p:xfrm>
          <a:off x="320040" y="868680"/>
          <a:ext cx="11521441" cy="5148659"/>
        </p:xfrm>
        <a:graphic>
          <a:graphicData uri="http://schemas.openxmlformats.org/drawingml/2006/table">
            <a:tbl>
              <a:tblPr/>
              <a:tblGrid>
                <a:gridCol w="3254644">
                  <a:extLst>
                    <a:ext uri="{9D8B030D-6E8A-4147-A177-3AD203B41FA5}">
                      <a16:colId xmlns:a16="http://schemas.microsoft.com/office/drawing/2014/main" val="20000"/>
                    </a:ext>
                  </a:extLst>
                </a:gridCol>
                <a:gridCol w="1180971">
                  <a:extLst>
                    <a:ext uri="{9D8B030D-6E8A-4147-A177-3AD203B41FA5}">
                      <a16:colId xmlns:a16="http://schemas.microsoft.com/office/drawing/2014/main" val="20001"/>
                    </a:ext>
                  </a:extLst>
                </a:gridCol>
                <a:gridCol w="1180971">
                  <a:extLst>
                    <a:ext uri="{9D8B030D-6E8A-4147-A177-3AD203B41FA5}">
                      <a16:colId xmlns:a16="http://schemas.microsoft.com/office/drawing/2014/main" val="20002"/>
                    </a:ext>
                  </a:extLst>
                </a:gridCol>
                <a:gridCol w="1180971">
                  <a:extLst>
                    <a:ext uri="{9D8B030D-6E8A-4147-A177-3AD203B41FA5}">
                      <a16:colId xmlns:a16="http://schemas.microsoft.com/office/drawing/2014/main" val="20003"/>
                    </a:ext>
                  </a:extLst>
                </a:gridCol>
                <a:gridCol w="1180971">
                  <a:extLst>
                    <a:ext uri="{9D8B030D-6E8A-4147-A177-3AD203B41FA5}">
                      <a16:colId xmlns:a16="http://schemas.microsoft.com/office/drawing/2014/main" val="20004"/>
                    </a:ext>
                  </a:extLst>
                </a:gridCol>
                <a:gridCol w="1180971">
                  <a:extLst>
                    <a:ext uri="{9D8B030D-6E8A-4147-A177-3AD203B41FA5}">
                      <a16:colId xmlns:a16="http://schemas.microsoft.com/office/drawing/2014/main" val="20005"/>
                    </a:ext>
                  </a:extLst>
                </a:gridCol>
                <a:gridCol w="1180971">
                  <a:extLst>
                    <a:ext uri="{9D8B030D-6E8A-4147-A177-3AD203B41FA5}">
                      <a16:colId xmlns:a16="http://schemas.microsoft.com/office/drawing/2014/main" val="20006"/>
                    </a:ext>
                  </a:extLst>
                </a:gridCol>
                <a:gridCol w="1180971">
                  <a:extLst>
                    <a:ext uri="{9D8B030D-6E8A-4147-A177-3AD203B41FA5}">
                      <a16:colId xmlns:a16="http://schemas.microsoft.com/office/drawing/2014/main" val="20007"/>
                    </a:ext>
                  </a:extLst>
                </a:gridCol>
              </a:tblGrid>
              <a:tr h="652379">
                <a:tc>
                  <a:txBody>
                    <a:bodyPr/>
                    <a:lstStyle/>
                    <a:p>
                      <a:pPr marL="0" indent="0" algn="ctr">
                        <a:buNone/>
                      </a:pPr>
                      <a:r>
                        <a:rPr lang="en-US" sz="1200" b="1" dirty="0">
                          <a:solidFill>
                            <a:srgbClr val="FFFFFF"/>
                          </a:solidFill>
                          <a:latin typeface="Open Sans" pitchFamily="34" charset="0"/>
                          <a:ea typeface="Open Sans" pitchFamily="34" charset="-122"/>
                          <a:cs typeface="Open Sans" pitchFamily="34" charset="-120"/>
                        </a:rPr>
                        <a:t>Type of Support</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200" b="1" dirty="0">
                          <a:solidFill>
                            <a:srgbClr val="FFFFFF"/>
                          </a:solidFill>
                          <a:latin typeface="Open Sans" pitchFamily="34" charset="0"/>
                          <a:ea typeface="Open Sans" pitchFamily="34" charset="-122"/>
                          <a:cs typeface="Open Sans" pitchFamily="34" charset="-120"/>
                        </a:rPr>
                        <a:t>FY 2019</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200" b="1" dirty="0">
                          <a:solidFill>
                            <a:srgbClr val="FFFFFF"/>
                          </a:solidFill>
                          <a:latin typeface="Open Sans" pitchFamily="34" charset="0"/>
                          <a:ea typeface="Open Sans" pitchFamily="34" charset="-122"/>
                          <a:cs typeface="Open Sans" pitchFamily="34" charset="-120"/>
                        </a:rPr>
                        <a:t>FY 2020</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200" b="1" dirty="0">
                          <a:solidFill>
                            <a:srgbClr val="FFFFFF"/>
                          </a:solidFill>
                          <a:latin typeface="Open Sans" pitchFamily="34" charset="0"/>
                          <a:ea typeface="Open Sans" pitchFamily="34" charset="-122"/>
                          <a:cs typeface="Open Sans" pitchFamily="34" charset="-120"/>
                        </a:rPr>
                        <a:t>FY 2021</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200" b="1" dirty="0">
                          <a:solidFill>
                            <a:srgbClr val="FFFFFF"/>
                          </a:solidFill>
                          <a:latin typeface="Open Sans" pitchFamily="34" charset="0"/>
                          <a:ea typeface="Open Sans" pitchFamily="34" charset="-122"/>
                          <a:cs typeface="Open Sans" pitchFamily="34" charset="-120"/>
                        </a:rPr>
                        <a:t>FY 2022</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200" b="1" dirty="0">
                          <a:solidFill>
                            <a:srgbClr val="FFFFFF"/>
                          </a:solidFill>
                          <a:latin typeface="Open Sans" pitchFamily="34" charset="0"/>
                          <a:ea typeface="Open Sans" pitchFamily="34" charset="-122"/>
                          <a:cs typeface="Open Sans" pitchFamily="34" charset="-120"/>
                        </a:rPr>
                        <a:t>FY 2023</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200" b="1" dirty="0">
                          <a:solidFill>
                            <a:srgbClr val="FFFFFF"/>
                          </a:solidFill>
                          <a:latin typeface="Open Sans" pitchFamily="34" charset="0"/>
                          <a:ea typeface="Open Sans" pitchFamily="34" charset="-122"/>
                          <a:cs typeface="Open Sans" pitchFamily="34" charset="-120"/>
                        </a:rPr>
                        <a:t>FY 2024</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200" b="1" dirty="0">
                          <a:solidFill>
                            <a:srgbClr val="FFFFFF"/>
                          </a:solidFill>
                          <a:latin typeface="Open Sans" pitchFamily="34" charset="0"/>
                          <a:ea typeface="Open Sans" pitchFamily="34" charset="-122"/>
                          <a:cs typeface="Open Sans" pitchFamily="34" charset="-120"/>
                        </a:rPr>
                        <a:t>FY 2025 [1]</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extLst>
                  <a:ext uri="{0D108BD9-81ED-4DB2-BD59-A6C34878D82A}">
                    <a16:rowId xmlns:a16="http://schemas.microsoft.com/office/drawing/2014/main" val="10000"/>
                  </a:ext>
                </a:extLst>
              </a:tr>
              <a:tr h="899256">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Total Membership Fees</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$3,505,352</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$3,329,864</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$2,699,714</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$3,889,583</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$3,013,012</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$2,552,112</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$3,023,492</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extLst>
                  <a:ext uri="{0D108BD9-81ED-4DB2-BD59-A6C34878D82A}">
                    <a16:rowId xmlns:a16="http://schemas.microsoft.com/office/drawing/2014/main" val="10001"/>
                  </a:ext>
                </a:extLst>
              </a:tr>
              <a:tr h="899256">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Member-Sponsored Projects</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$662,354</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$691,321</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$434,796</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$376,869</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$2,212,408</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$2,100,000</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$3,196,663</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99256">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Member-Associated Projects</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$1,506,932</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$1,475,615</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$1,359,434</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$5,305,913</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$6,747,291</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$16,792,303</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$14,599,964</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extLst>
                  <a:ext uri="{0D108BD9-81ED-4DB2-BD59-A6C34878D82A}">
                    <a16:rowId xmlns:a16="http://schemas.microsoft.com/office/drawing/2014/main" val="10003"/>
                  </a:ext>
                </a:extLst>
              </a:tr>
              <a:tr h="899256">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Member In-Kind [2]</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$1,486,785</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$1,139,124</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$890,196</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$1,110,903</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$663,716</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$1,059,697</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r">
                        <a:buNone/>
                      </a:pPr>
                      <a:r>
                        <a:rPr lang="en-US" sz="1200" dirty="0">
                          <a:solidFill>
                            <a:srgbClr val="1A1A1A"/>
                          </a:solidFill>
                          <a:latin typeface="Open Sans" pitchFamily="34" charset="0"/>
                          <a:ea typeface="Open Sans" pitchFamily="34" charset="-122"/>
                          <a:cs typeface="Open Sans" pitchFamily="34" charset="-120"/>
                        </a:rPr>
                        <a:t>$1,795,488</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99256">
                <a:tc>
                  <a:txBody>
                    <a:bodyPr/>
                    <a:lstStyle/>
                    <a:p>
                      <a:pPr marL="0" indent="0" algn="l">
                        <a:buNone/>
                      </a:pPr>
                      <a:r>
                        <a:rPr lang="en-US" sz="1200" b="1" dirty="0">
                          <a:solidFill>
                            <a:srgbClr val="002554"/>
                          </a:solidFill>
                          <a:latin typeface="Open Sans" pitchFamily="34" charset="0"/>
                          <a:ea typeface="Open Sans" pitchFamily="34" charset="-122"/>
                          <a:cs typeface="Open Sans" pitchFamily="34" charset="-120"/>
                        </a:rPr>
                        <a:t>Total IP Member Support</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C8D8E8"/>
                    </a:solidFill>
                  </a:tcPr>
                </a:tc>
                <a:tc>
                  <a:txBody>
                    <a:bodyPr/>
                    <a:lstStyle/>
                    <a:p>
                      <a:pPr marL="0" indent="0" algn="r">
                        <a:buNone/>
                      </a:pPr>
                      <a:r>
                        <a:rPr lang="en-US" sz="1200" b="1" dirty="0">
                          <a:solidFill>
                            <a:srgbClr val="002554"/>
                          </a:solidFill>
                          <a:latin typeface="Open Sans" pitchFamily="34" charset="0"/>
                          <a:ea typeface="Open Sans" pitchFamily="34" charset="-122"/>
                          <a:cs typeface="Open Sans" pitchFamily="34" charset="-120"/>
                        </a:rPr>
                        <a:t>$7,161,423</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C8D8E8"/>
                    </a:solidFill>
                  </a:tcPr>
                </a:tc>
                <a:tc>
                  <a:txBody>
                    <a:bodyPr/>
                    <a:lstStyle/>
                    <a:p>
                      <a:pPr marL="0" indent="0" algn="r">
                        <a:buNone/>
                      </a:pPr>
                      <a:r>
                        <a:rPr lang="en-US" sz="1200" b="1" dirty="0">
                          <a:solidFill>
                            <a:srgbClr val="002554"/>
                          </a:solidFill>
                          <a:latin typeface="Open Sans" pitchFamily="34" charset="0"/>
                          <a:ea typeface="Open Sans" pitchFamily="34" charset="-122"/>
                          <a:cs typeface="Open Sans" pitchFamily="34" charset="-120"/>
                        </a:rPr>
                        <a:t>$6,635,924</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C8D8E8"/>
                    </a:solidFill>
                  </a:tcPr>
                </a:tc>
                <a:tc>
                  <a:txBody>
                    <a:bodyPr/>
                    <a:lstStyle/>
                    <a:p>
                      <a:pPr marL="0" indent="0" algn="r">
                        <a:buNone/>
                      </a:pPr>
                      <a:r>
                        <a:rPr lang="en-US" sz="1200" b="1" dirty="0">
                          <a:solidFill>
                            <a:srgbClr val="002554"/>
                          </a:solidFill>
                          <a:latin typeface="Open Sans" pitchFamily="34" charset="0"/>
                          <a:ea typeface="Open Sans" pitchFamily="34" charset="-122"/>
                          <a:cs typeface="Open Sans" pitchFamily="34" charset="-120"/>
                        </a:rPr>
                        <a:t>$5,384,140</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C8D8E8"/>
                    </a:solidFill>
                  </a:tcPr>
                </a:tc>
                <a:tc>
                  <a:txBody>
                    <a:bodyPr/>
                    <a:lstStyle/>
                    <a:p>
                      <a:pPr marL="0" indent="0" algn="r">
                        <a:buNone/>
                      </a:pPr>
                      <a:r>
                        <a:rPr lang="en-US" sz="1200" b="1" dirty="0">
                          <a:solidFill>
                            <a:srgbClr val="002554"/>
                          </a:solidFill>
                          <a:latin typeface="Open Sans" pitchFamily="34" charset="0"/>
                          <a:ea typeface="Open Sans" pitchFamily="34" charset="-122"/>
                          <a:cs typeface="Open Sans" pitchFamily="34" charset="-120"/>
                        </a:rPr>
                        <a:t>$10,683,268</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C8D8E8"/>
                    </a:solidFill>
                  </a:tcPr>
                </a:tc>
                <a:tc>
                  <a:txBody>
                    <a:bodyPr/>
                    <a:lstStyle/>
                    <a:p>
                      <a:pPr marL="0" indent="0" algn="r">
                        <a:buNone/>
                      </a:pPr>
                      <a:r>
                        <a:rPr lang="en-US" sz="1200" b="1" dirty="0">
                          <a:solidFill>
                            <a:srgbClr val="002554"/>
                          </a:solidFill>
                          <a:latin typeface="Open Sans" pitchFamily="34" charset="0"/>
                          <a:ea typeface="Open Sans" pitchFamily="34" charset="-122"/>
                          <a:cs typeface="Open Sans" pitchFamily="34" charset="-120"/>
                        </a:rPr>
                        <a:t>$12,636,427</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C8D8E8"/>
                    </a:solidFill>
                  </a:tcPr>
                </a:tc>
                <a:tc>
                  <a:txBody>
                    <a:bodyPr/>
                    <a:lstStyle/>
                    <a:p>
                      <a:pPr marL="0" indent="0" algn="r">
                        <a:buNone/>
                      </a:pPr>
                      <a:r>
                        <a:rPr lang="en-US" sz="1200" b="1" dirty="0">
                          <a:solidFill>
                            <a:srgbClr val="002554"/>
                          </a:solidFill>
                          <a:latin typeface="Open Sans" pitchFamily="34" charset="0"/>
                          <a:ea typeface="Open Sans" pitchFamily="34" charset="-122"/>
                          <a:cs typeface="Open Sans" pitchFamily="34" charset="-120"/>
                        </a:rPr>
                        <a:t>$22,504,112</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C8D8E8"/>
                    </a:solidFill>
                  </a:tcPr>
                </a:tc>
                <a:tc>
                  <a:txBody>
                    <a:bodyPr/>
                    <a:lstStyle/>
                    <a:p>
                      <a:pPr marL="0" indent="0" algn="r">
                        <a:buNone/>
                      </a:pPr>
                      <a:r>
                        <a:rPr lang="en-US" sz="1200" b="1" dirty="0">
                          <a:solidFill>
                            <a:srgbClr val="002554"/>
                          </a:solidFill>
                          <a:latin typeface="Open Sans" pitchFamily="34" charset="0"/>
                          <a:ea typeface="Open Sans" pitchFamily="34" charset="-122"/>
                          <a:cs typeface="Open Sans" pitchFamily="34" charset="-120"/>
                        </a:rPr>
                        <a:t>$22,615,607</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C8D8E8"/>
                    </a:solidFill>
                  </a:tcPr>
                </a:tc>
                <a:extLst>
                  <a:ext uri="{0D108BD9-81ED-4DB2-BD59-A6C34878D82A}">
                    <a16:rowId xmlns:a16="http://schemas.microsoft.com/office/drawing/2014/main" val="10005"/>
                  </a:ext>
                </a:extLst>
              </a:tr>
            </a:tbl>
          </a:graphicData>
        </a:graphic>
      </p:graphicFrame>
      <p:sp>
        <p:nvSpPr>
          <p:cNvPr id="7" name="Text 4"/>
          <p:cNvSpPr/>
          <p:nvPr/>
        </p:nvSpPr>
        <p:spPr>
          <a:xfrm>
            <a:off x="320040" y="6017340"/>
            <a:ext cx="9232900" cy="540940"/>
          </a:xfrm>
          <a:prstGeom prst="rect">
            <a:avLst/>
          </a:prstGeom>
          <a:noFill/>
          <a:ln/>
        </p:spPr>
        <p:txBody>
          <a:bodyPr wrap="square" rtlCol="0" anchor="ctr"/>
          <a:lstStyle/>
          <a:p>
            <a:pPr marL="0" indent="0">
              <a:buNone/>
            </a:pPr>
            <a:r>
              <a:rPr lang="en-US" sz="850" dirty="0">
                <a:solidFill>
                  <a:srgbClr val="666666"/>
                </a:solidFill>
                <a:latin typeface="Open Sans" pitchFamily="34" charset="0"/>
                <a:ea typeface="Open Sans" pitchFamily="34" charset="-122"/>
                <a:cs typeface="Open Sans" pitchFamily="34" charset="-120"/>
              </a:rPr>
              <a:t>[1] FY 2025 includes data received through the end of the current reporting year.</a:t>
            </a:r>
            <a:br>
              <a:rPr lang="en-US" sz="850" dirty="0">
                <a:solidFill>
                  <a:srgbClr val="666666"/>
                </a:solidFill>
                <a:latin typeface="Open Sans" pitchFamily="34" charset="0"/>
                <a:ea typeface="Open Sans" pitchFamily="34" charset="-122"/>
                <a:cs typeface="Open Sans" pitchFamily="34" charset="-120"/>
              </a:rPr>
            </a:br>
            <a:r>
              <a:rPr lang="en-US" sz="850" dirty="0">
                <a:solidFill>
                  <a:srgbClr val="666666"/>
                </a:solidFill>
                <a:latin typeface="Open Sans" pitchFamily="34" charset="0"/>
                <a:ea typeface="Open Sans" pitchFamily="34" charset="-122"/>
                <a:cs typeface="Open Sans" pitchFamily="34" charset="-120"/>
              </a:rPr>
              <a:t>[2] Data for this row are from the In-Kind Support reported in the Organizations section. </a:t>
            </a:r>
            <a:endParaRPr lang="en-US" sz="850" dirty="0"/>
          </a:p>
        </p:txBody>
      </p:sp>
    </p:spTree>
    <p:extLst>
      <p:ext uri="{BB962C8B-B14F-4D97-AF65-F5344CB8AC3E}">
        <p14:creationId xmlns:p14="http://schemas.microsoft.com/office/powerpoint/2010/main" val="2057436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Industrial/Practitioner Member Support by Year, FY 2019–2025</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4" name="Chart 0" descr="LIne graph showing ndustrial/Practitioner Member Support by Year, FY 2019–2025. "/>
          <p:cNvGraphicFramePr/>
          <p:nvPr/>
        </p:nvGraphicFramePr>
        <p:xfrm>
          <a:off x="320040" y="868680"/>
          <a:ext cx="11521440" cy="514866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4">
            <a:extLst>
              <a:ext uri="{FF2B5EF4-FFF2-40B4-BE49-F238E27FC236}">
                <a16:creationId xmlns:a16="http://schemas.microsoft.com/office/drawing/2014/main" id="{40418157-2B37-CF22-674F-BC467AC7CD90}"/>
              </a:ext>
            </a:extLst>
          </p:cNvPr>
          <p:cNvSpPr/>
          <p:nvPr/>
        </p:nvSpPr>
        <p:spPr>
          <a:xfrm>
            <a:off x="320040" y="6017340"/>
            <a:ext cx="9232900" cy="540940"/>
          </a:xfrm>
          <a:prstGeom prst="rect">
            <a:avLst/>
          </a:prstGeom>
          <a:noFill/>
          <a:ln/>
        </p:spPr>
        <p:txBody>
          <a:bodyPr wrap="square" rtlCol="0" anchor="ctr"/>
          <a:lstStyle/>
          <a:p>
            <a:pPr marL="0" indent="0">
              <a:buNone/>
            </a:pPr>
            <a:r>
              <a:rPr lang="en-US" sz="850" dirty="0">
                <a:solidFill>
                  <a:srgbClr val="666666"/>
                </a:solidFill>
                <a:latin typeface="Open Sans" pitchFamily="34" charset="0"/>
                <a:ea typeface="Open Sans" pitchFamily="34" charset="-122"/>
                <a:cs typeface="Open Sans" pitchFamily="34" charset="-120"/>
              </a:rPr>
              <a:t>[1] FY 2025 includes data received through the end of the current reporting year.</a:t>
            </a:r>
            <a:br>
              <a:rPr lang="en-US" sz="850" dirty="0">
                <a:solidFill>
                  <a:srgbClr val="666666"/>
                </a:solidFill>
                <a:latin typeface="Open Sans" pitchFamily="34" charset="0"/>
                <a:ea typeface="Open Sans" pitchFamily="34" charset="-122"/>
                <a:cs typeface="Open Sans" pitchFamily="34" charset="-120"/>
              </a:rPr>
            </a:br>
            <a:r>
              <a:rPr lang="en-US" sz="850" dirty="0">
                <a:solidFill>
                  <a:srgbClr val="666666"/>
                </a:solidFill>
                <a:latin typeface="Open Sans" pitchFamily="34" charset="0"/>
                <a:ea typeface="Open Sans" pitchFamily="34" charset="-122"/>
                <a:cs typeface="Open Sans" pitchFamily="34" charset="-120"/>
              </a:rPr>
              <a:t>[2] Data for this row are from the In-Kind Support reported in the Organizations section. </a:t>
            </a:r>
          </a:p>
        </p:txBody>
      </p:sp>
    </p:spTree>
    <p:extLst>
      <p:ext uri="{BB962C8B-B14F-4D97-AF65-F5344CB8AC3E}">
        <p14:creationId xmlns:p14="http://schemas.microsoft.com/office/powerpoint/2010/main" val="3327976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Distribution of Industrial/Practitioner Members by Industry Size, FY 2021–2025</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4" name="Chart 0" descr="Stacked bar chart showing Distribution of Industrial/Practitioner Members by Industry Size, FY 2021–2025."/>
          <p:cNvGraphicFramePr/>
          <p:nvPr>
            <p:extLst>
              <p:ext uri="{D42A27DB-BD31-4B8C-83A1-F6EECF244321}">
                <p14:modId xmlns:p14="http://schemas.microsoft.com/office/powerpoint/2010/main" val="35049092"/>
              </p:ext>
            </p:extLst>
          </p:nvPr>
        </p:nvGraphicFramePr>
        <p:xfrm>
          <a:off x="320040" y="897308"/>
          <a:ext cx="11521440" cy="514029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11"/>
          <p:cNvSpPr/>
          <p:nvPr/>
        </p:nvSpPr>
        <p:spPr>
          <a:xfrm>
            <a:off x="320040" y="6217920"/>
            <a:ext cx="11681460" cy="502920"/>
          </a:xfrm>
          <a:prstGeom prst="rect">
            <a:avLst/>
          </a:prstGeom>
          <a:noFill/>
          <a:ln/>
        </p:spPr>
        <p:txBody>
          <a:bodyPr wrap="square" lIns="0" tIns="0" rIns="0" bIns="0" rtlCol="0" anchor="t"/>
          <a:lstStyle/>
          <a:p>
            <a:pPr marL="0" indent="0" algn="l">
              <a:buNone/>
            </a:pPr>
            <a:r>
              <a:rPr lang="en-US" sz="850" dirty="0">
                <a:solidFill>
                  <a:srgbClr val="666666"/>
                </a:solidFill>
                <a:latin typeface="Open Sans" pitchFamily="34" charset="0"/>
                <a:ea typeface="Open Sans" pitchFamily="34" charset="-122"/>
                <a:cs typeface="Open Sans" pitchFamily="34" charset="-120"/>
              </a:rPr>
              <a:t>The total number of firms is as follows: 2021: 263, 2022: 229, 2023: 222, 2024: 226, 2025: 262.</a:t>
            </a:r>
            <a:endParaRPr lang="en-US" sz="850" dirty="0">
              <a:solidFill>
                <a:srgbClr val="FF0000"/>
              </a:solidFill>
              <a:latin typeface="Open Sans" pitchFamily="34" charset="0"/>
              <a:ea typeface="Open Sans" pitchFamily="34" charset="-122"/>
              <a:cs typeface="Open Sans" pitchFamily="34" charset="-120"/>
            </a:endParaRPr>
          </a:p>
          <a:p>
            <a:pPr marL="0" indent="0" algn="l">
              <a:buNone/>
            </a:pPr>
            <a:r>
              <a:rPr lang="en-US" sz="850" dirty="0">
                <a:solidFill>
                  <a:srgbClr val="666666"/>
                </a:solidFill>
                <a:latin typeface="Open Sans" pitchFamily="34" charset="0"/>
                <a:ea typeface="Open Sans" pitchFamily="34" charset="-122"/>
                <a:cs typeface="Open Sans" pitchFamily="34" charset="-120"/>
              </a:rPr>
              <a:t>Industry sizes are as follows: Small = &lt;500 employees, Medium = 500–1,000 employees, Large = &gt;1,000 employees.</a:t>
            </a:r>
          </a:p>
          <a:p>
            <a:pPr marL="0" indent="0" algn="l">
              <a:buNone/>
            </a:pPr>
            <a:endParaRPr lang="en-US" sz="850" dirty="0"/>
          </a:p>
        </p:txBody>
      </p:sp>
    </p:spTree>
    <p:extLst>
      <p:ext uri="{BB962C8B-B14F-4D97-AF65-F5344CB8AC3E}">
        <p14:creationId xmlns:p14="http://schemas.microsoft.com/office/powerpoint/2010/main" val="76340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Total ERC New Cash Support, FY 2025 (19 ERCs) 				   </a:t>
            </a:r>
            <a:endParaRPr kumimoji="0" lang="en-US" sz="2200" b="0" i="0" u="none" strike="noStrike" kern="1200" cap="none" spc="0" normalizeH="0" baseline="0" noProof="0" dirty="0">
              <a:ln>
                <a:noFill/>
              </a:ln>
              <a:solidFill>
                <a:schemeClr val="tx1"/>
              </a:solidFill>
              <a:effectLst/>
              <a:uLnTx/>
              <a:uFillTx/>
              <a:latin typeface="Open Sans" pitchFamily="34" charset="0"/>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latin typeface="Open Sans" pitchFamily="34" charset="0"/>
            </a:endParaRPr>
          </a:p>
        </p:txBody>
      </p:sp>
      <p:sp>
        <p:nvSpPr>
          <p:cNvPr id="7" name="Text 3"/>
          <p:cNvSpPr/>
          <p:nvPr/>
        </p:nvSpPr>
        <p:spPr>
          <a:xfrm>
            <a:off x="320040" y="6311926"/>
            <a:ext cx="11681460" cy="502920"/>
          </a:xfrm>
          <a:prstGeom prst="rect">
            <a:avLst/>
          </a:prstGeom>
          <a:noFill/>
          <a:ln/>
        </p:spPr>
        <p:txBody>
          <a:bodyPr wrap="square" lIns="0" tIns="0" rIns="0" bIns="0" rtlCol="0" anchor="t"/>
          <a:lstStyle/>
          <a:p>
            <a:r>
              <a:rPr lang="en-US" sz="850" dirty="0">
                <a:solidFill>
                  <a:srgbClr val="666666"/>
                </a:solidFill>
                <a:latin typeface="Open Sans" pitchFamily="34" charset="0"/>
              </a:rPr>
              <a:t>[1] Percentages shown are Direct Support and Associated Support combined.  [2] Dark shaded areas = Direct Support, Light shared areas = Associated Support.  [3] Non-NSF Government includes U.S. Government (Not NSF), State Government, Local Government, Foreign Government, and Quasi-government Research Organizations  [4] Other Sources include Medical Facilities, Nonprofit Organizations, Private Foundations, Venture Capitalists and Other Sources. [5] Totals do not include In-Kind support.  </a:t>
            </a:r>
            <a:endParaRPr lang="en-US" sz="850" dirty="0">
              <a:latin typeface="Open Sans" pitchFamily="34" charset="0"/>
            </a:endParaRPr>
          </a:p>
        </p:txBody>
      </p:sp>
      <p:sp>
        <p:nvSpPr>
          <p:cNvPr id="6" name="CalloutBg" descr="Call out box showing total ERC Cash support for FY 2025."/>
          <p:cNvSpPr>
            <a:spLocks noGrp="1"/>
          </p:cNvSpPr>
          <p:nvPr/>
        </p:nvSpPr>
        <p:spPr>
          <a:xfrm>
            <a:off x="317500" y="5417623"/>
            <a:ext cx="11518900" cy="787400"/>
          </a:xfrm>
          <a:prstGeom prst="rect">
            <a:avLst/>
          </a:prstGeom>
          <a:solidFill>
            <a:srgbClr val="F0F7FF"/>
          </a:solidFill>
          <a:ln w="19050">
            <a:solidFill>
              <a:srgbClr val="005699"/>
            </a:solidFill>
          </a:ln>
        </p:spPr>
        <p:txBody>
          <a:bodyPr/>
          <a:lstStyle/>
          <a:p>
            <a:endParaRPr lang="en-US" dirty="0"/>
          </a:p>
        </p:txBody>
      </p:sp>
      <p:sp>
        <p:nvSpPr>
          <p:cNvPr id="50" name="Block_0_cash" descr="Total ERC New Cash Support box chart element. "/>
          <p:cNvSpPr>
            <a:spLocks noGrp="1"/>
          </p:cNvSpPr>
          <p:nvPr/>
        </p:nvSpPr>
        <p:spPr>
          <a:xfrm>
            <a:off x="317500" y="863600"/>
            <a:ext cx="4914900" cy="2590800"/>
          </a:xfrm>
          <a:prstGeom prst="rect">
            <a:avLst/>
          </a:prstGeom>
          <a:solidFill>
            <a:srgbClr val="005699"/>
          </a:solidFill>
          <a:ln w="6350">
            <a:solidFill>
              <a:srgbClr val="FFFFFF"/>
            </a:solidFill>
          </a:ln>
        </p:spPr>
        <p:txBody>
          <a:bodyPr/>
          <a:lstStyle/>
          <a:p>
            <a:endParaRPr lang="en-US" dirty="0"/>
          </a:p>
        </p:txBody>
      </p:sp>
      <p:sp>
        <p:nvSpPr>
          <p:cNvPr id="51" name="Block_0_assoc" descr="Total ERC New Cash Support box chart element. "/>
          <p:cNvSpPr>
            <a:spLocks noGrp="1"/>
          </p:cNvSpPr>
          <p:nvPr/>
        </p:nvSpPr>
        <p:spPr>
          <a:xfrm>
            <a:off x="317500" y="3454400"/>
            <a:ext cx="4914900" cy="76200"/>
          </a:xfrm>
          <a:prstGeom prst="rect">
            <a:avLst/>
          </a:prstGeom>
          <a:solidFill>
            <a:srgbClr val="4D89BC"/>
          </a:solidFill>
          <a:ln w="6350">
            <a:solidFill>
              <a:srgbClr val="FFFFFF"/>
            </a:solidFill>
          </a:ln>
        </p:spPr>
        <p:txBody>
          <a:bodyPr/>
          <a:lstStyle/>
          <a:p>
            <a:endParaRPr lang="en-US" dirty="0"/>
          </a:p>
        </p:txBody>
      </p:sp>
      <p:sp>
        <p:nvSpPr>
          <p:cNvPr id="100" name="Label_0"/>
          <p:cNvSpPr txBox="1">
            <a:spLocks noGrp="1"/>
          </p:cNvSpPr>
          <p:nvPr/>
        </p:nvSpPr>
        <p:spPr>
          <a:xfrm>
            <a:off x="400050" y="927100"/>
            <a:ext cx="4787900" cy="2540000"/>
          </a:xfrm>
          <a:prstGeom prst="rect">
            <a:avLst/>
          </a:prstGeom>
          <a:noFill/>
          <a:ln>
            <a:noFill/>
          </a:ln>
        </p:spPr>
        <p:txBody>
          <a:bodyPr wrap="square" anchor="ctr" anchorCtr="1">
            <a:noAutofit/>
          </a:bodyPr>
          <a:lstStyle/>
          <a:p>
            <a:pPr algn="ctr">
              <a:buNone/>
            </a:pPr>
            <a:r>
              <a:rPr lang="en-US" b="1" dirty="0">
                <a:solidFill>
                  <a:srgbClr val="FFFFFF"/>
                </a:solidFill>
                <a:latin typeface="Open Sans" pitchFamily="34" charset="0"/>
              </a:rPr>
              <a:t>ERC Awards</a:t>
            </a:r>
          </a:p>
          <a:p>
            <a:pPr algn="ctr">
              <a:buNone/>
            </a:pPr>
            <a:r>
              <a:rPr lang="en-US" sz="1600" b="1" dirty="0">
                <a:solidFill>
                  <a:srgbClr val="FFFFFF"/>
                </a:solidFill>
                <a:latin typeface="Open Sans" pitchFamily="34" charset="0"/>
              </a:rPr>
              <a:t>$86.0M · 34%</a:t>
            </a:r>
          </a:p>
          <a:p>
            <a:pPr algn="ctr">
              <a:buNone/>
            </a:pPr>
            <a:endParaRPr lang="en-US" sz="600" b="1" dirty="0">
              <a:solidFill>
                <a:srgbClr val="FFFFFF"/>
              </a:solidFill>
              <a:latin typeface="Open Sans" pitchFamily="34" charset="0"/>
            </a:endParaRPr>
          </a:p>
          <a:p>
            <a:pPr algn="ctr">
              <a:buNone/>
            </a:pPr>
            <a:r>
              <a:rPr lang="en-US" sz="1100" b="0" dirty="0">
                <a:solidFill>
                  <a:srgbClr val="FFFFFF"/>
                </a:solidFill>
                <a:latin typeface="Open Sans" pitchFamily="34" charset="0"/>
              </a:rPr>
              <a:t>Cash Support: $83.7M</a:t>
            </a:r>
          </a:p>
          <a:p>
            <a:pPr algn="ctr">
              <a:buNone/>
            </a:pPr>
            <a:r>
              <a:rPr lang="en-US" sz="1100" b="0" dirty="0">
                <a:solidFill>
                  <a:srgbClr val="FFFFFF"/>
                </a:solidFill>
                <a:latin typeface="Open Sans" pitchFamily="34" charset="0"/>
              </a:rPr>
              <a:t>Associated Project Support: $2.4M</a:t>
            </a:r>
          </a:p>
        </p:txBody>
      </p:sp>
      <p:sp>
        <p:nvSpPr>
          <p:cNvPr id="52" name="Block_1_cash" descr="Total ERC New Cash Support box chart element. "/>
          <p:cNvSpPr>
            <a:spLocks noGrp="1"/>
          </p:cNvSpPr>
          <p:nvPr/>
        </p:nvSpPr>
        <p:spPr>
          <a:xfrm>
            <a:off x="5270500" y="863600"/>
            <a:ext cx="4191000" cy="76200"/>
          </a:xfrm>
          <a:prstGeom prst="rect">
            <a:avLst/>
          </a:prstGeom>
          <a:solidFill>
            <a:srgbClr val="00758D"/>
          </a:solidFill>
          <a:ln w="6350">
            <a:solidFill>
              <a:srgbClr val="FFFFFF"/>
            </a:solidFill>
          </a:ln>
        </p:spPr>
        <p:txBody>
          <a:bodyPr/>
          <a:lstStyle/>
          <a:p>
            <a:endParaRPr lang="en-US" dirty="0"/>
          </a:p>
        </p:txBody>
      </p:sp>
      <p:sp>
        <p:nvSpPr>
          <p:cNvPr id="53" name="Block_1_assoc" descr="Total ERC New Cash Support box chart element. "/>
          <p:cNvSpPr>
            <a:spLocks noGrp="1"/>
          </p:cNvSpPr>
          <p:nvPr/>
        </p:nvSpPr>
        <p:spPr>
          <a:xfrm>
            <a:off x="5270500" y="939800"/>
            <a:ext cx="4191000" cy="2590800"/>
          </a:xfrm>
          <a:prstGeom prst="rect">
            <a:avLst/>
          </a:prstGeom>
          <a:solidFill>
            <a:srgbClr val="4DA8BC"/>
          </a:solidFill>
          <a:ln w="6350">
            <a:solidFill>
              <a:srgbClr val="FFFFFF"/>
            </a:solidFill>
          </a:ln>
        </p:spPr>
        <p:txBody>
          <a:bodyPr/>
          <a:lstStyle/>
          <a:p>
            <a:endParaRPr lang="en-US" dirty="0"/>
          </a:p>
        </p:txBody>
      </p:sp>
      <p:sp>
        <p:nvSpPr>
          <p:cNvPr id="101" name="Label_1"/>
          <p:cNvSpPr txBox="1">
            <a:spLocks noGrp="1"/>
          </p:cNvSpPr>
          <p:nvPr/>
        </p:nvSpPr>
        <p:spPr>
          <a:xfrm>
            <a:off x="5334000" y="927100"/>
            <a:ext cx="4064000" cy="2540000"/>
          </a:xfrm>
          <a:prstGeom prst="rect">
            <a:avLst/>
          </a:prstGeom>
          <a:noFill/>
          <a:ln>
            <a:noFill/>
          </a:ln>
        </p:spPr>
        <p:txBody>
          <a:bodyPr wrap="square" anchor="ctr" anchorCtr="1">
            <a:noAutofit/>
          </a:bodyPr>
          <a:lstStyle/>
          <a:p>
            <a:pPr algn="ctr">
              <a:buNone/>
            </a:pPr>
            <a:r>
              <a:rPr lang="en-US" b="1" dirty="0">
                <a:solidFill>
                  <a:srgbClr val="FFFFFF"/>
                </a:solidFill>
                <a:latin typeface="Open Sans" pitchFamily="34" charset="0"/>
              </a:rPr>
              <a:t>Non-NSF Government</a:t>
            </a:r>
          </a:p>
          <a:p>
            <a:pPr algn="ctr">
              <a:buNone/>
            </a:pPr>
            <a:r>
              <a:rPr lang="en-US" sz="1600" b="1" dirty="0">
                <a:solidFill>
                  <a:srgbClr val="FFFFFF"/>
                </a:solidFill>
                <a:latin typeface="Open Sans" pitchFamily="34" charset="0"/>
              </a:rPr>
              <a:t>$74.6M · 29%</a:t>
            </a:r>
          </a:p>
          <a:p>
            <a:pPr algn="ctr">
              <a:buNone/>
            </a:pPr>
            <a:endParaRPr lang="en-US" sz="600" b="1" dirty="0">
              <a:solidFill>
                <a:srgbClr val="FFFFFF"/>
              </a:solidFill>
              <a:latin typeface="Open Sans" pitchFamily="34" charset="0"/>
            </a:endParaRPr>
          </a:p>
          <a:p>
            <a:pPr algn="ctr">
              <a:buNone/>
            </a:pPr>
            <a:r>
              <a:rPr lang="en-US" sz="1100" dirty="0">
                <a:solidFill>
                  <a:srgbClr val="FFFFFF"/>
                </a:solidFill>
                <a:latin typeface="Open Sans" pitchFamily="34" charset="0"/>
              </a:rPr>
              <a:t>Cash Support </a:t>
            </a:r>
            <a:r>
              <a:rPr lang="en-US" sz="1100" b="0" dirty="0">
                <a:solidFill>
                  <a:srgbClr val="FFFFFF"/>
                </a:solidFill>
                <a:latin typeface="Open Sans" pitchFamily="34" charset="0"/>
              </a:rPr>
              <a:t>: $2.2M</a:t>
            </a:r>
          </a:p>
          <a:p>
            <a:pPr algn="ctr">
              <a:buNone/>
            </a:pPr>
            <a:r>
              <a:rPr lang="en-US" sz="1100" dirty="0">
                <a:solidFill>
                  <a:srgbClr val="FFFFFF"/>
                </a:solidFill>
                <a:latin typeface="Open Sans" pitchFamily="34" charset="0"/>
              </a:rPr>
              <a:t>Associated Project Support</a:t>
            </a:r>
            <a:r>
              <a:rPr lang="en-US" sz="1100" b="0" dirty="0">
                <a:solidFill>
                  <a:srgbClr val="FFFFFF"/>
                </a:solidFill>
                <a:latin typeface="Open Sans" pitchFamily="34" charset="0"/>
              </a:rPr>
              <a:t>: $72.4M</a:t>
            </a:r>
          </a:p>
        </p:txBody>
      </p:sp>
      <p:sp>
        <p:nvSpPr>
          <p:cNvPr id="54" name="Block_2_cash" descr="Total ERC New Cash Support box chart element. "/>
          <p:cNvSpPr>
            <a:spLocks noGrp="1"/>
          </p:cNvSpPr>
          <p:nvPr/>
        </p:nvSpPr>
        <p:spPr>
          <a:xfrm>
            <a:off x="9499600" y="863600"/>
            <a:ext cx="2336800" cy="76200"/>
          </a:xfrm>
          <a:prstGeom prst="rect">
            <a:avLst/>
          </a:prstGeom>
          <a:solidFill>
            <a:srgbClr val="473B70"/>
          </a:solidFill>
          <a:ln w="6350">
            <a:solidFill>
              <a:srgbClr val="FFFFFF"/>
            </a:solidFill>
          </a:ln>
        </p:spPr>
        <p:txBody>
          <a:bodyPr/>
          <a:lstStyle/>
          <a:p>
            <a:endParaRPr lang="en-US" dirty="0"/>
          </a:p>
        </p:txBody>
      </p:sp>
      <p:sp>
        <p:nvSpPr>
          <p:cNvPr id="55" name="Block_2_assoc" descr="Total ERC New Cash Support box chart element. "/>
          <p:cNvSpPr>
            <a:spLocks noGrp="1"/>
          </p:cNvSpPr>
          <p:nvPr/>
        </p:nvSpPr>
        <p:spPr>
          <a:xfrm>
            <a:off x="9499600" y="939800"/>
            <a:ext cx="2336800" cy="2590800"/>
          </a:xfrm>
          <a:prstGeom prst="rect">
            <a:avLst/>
          </a:prstGeom>
          <a:solidFill>
            <a:srgbClr val="8A80A8"/>
          </a:solidFill>
          <a:ln w="6350">
            <a:solidFill>
              <a:srgbClr val="FFFFFF"/>
            </a:solidFill>
          </a:ln>
        </p:spPr>
        <p:txBody>
          <a:bodyPr/>
          <a:lstStyle/>
          <a:p>
            <a:endParaRPr lang="en-US" dirty="0"/>
          </a:p>
        </p:txBody>
      </p:sp>
      <p:sp>
        <p:nvSpPr>
          <p:cNvPr id="102" name="Label_2"/>
          <p:cNvSpPr txBox="1">
            <a:spLocks noGrp="1"/>
          </p:cNvSpPr>
          <p:nvPr/>
        </p:nvSpPr>
        <p:spPr>
          <a:xfrm>
            <a:off x="9563100" y="927100"/>
            <a:ext cx="2209800" cy="2540000"/>
          </a:xfrm>
          <a:prstGeom prst="rect">
            <a:avLst/>
          </a:prstGeom>
          <a:noFill/>
          <a:ln>
            <a:noFill/>
          </a:ln>
        </p:spPr>
        <p:txBody>
          <a:bodyPr wrap="square" anchor="ctr" anchorCtr="1">
            <a:noAutofit/>
          </a:bodyPr>
          <a:lstStyle/>
          <a:p>
            <a:pPr algn="ctr">
              <a:buNone/>
            </a:pPr>
            <a:r>
              <a:rPr lang="en-US" b="1" dirty="0">
                <a:solidFill>
                  <a:srgbClr val="FFFFFF"/>
                </a:solidFill>
                <a:latin typeface="Open Sans" pitchFamily="34" charset="0"/>
              </a:rPr>
              <a:t>Other Sources</a:t>
            </a:r>
          </a:p>
          <a:p>
            <a:pPr algn="ctr">
              <a:buNone/>
            </a:pPr>
            <a:r>
              <a:rPr lang="en-US" sz="1600" b="1" dirty="0">
                <a:solidFill>
                  <a:srgbClr val="FFFFFF"/>
                </a:solidFill>
                <a:latin typeface="Open Sans" pitchFamily="34" charset="0"/>
              </a:rPr>
              <a:t>$41.1M · 16%</a:t>
            </a:r>
          </a:p>
          <a:p>
            <a:pPr algn="ctr">
              <a:buNone/>
            </a:pPr>
            <a:endParaRPr lang="en-US" sz="600" b="1" dirty="0">
              <a:solidFill>
                <a:srgbClr val="FFFFFF"/>
              </a:solidFill>
              <a:latin typeface="Open Sans" pitchFamily="34" charset="0"/>
            </a:endParaRPr>
          </a:p>
          <a:p>
            <a:pPr algn="ctr">
              <a:buNone/>
            </a:pPr>
            <a:r>
              <a:rPr lang="en-US" sz="1100" dirty="0">
                <a:solidFill>
                  <a:srgbClr val="FFFFFF"/>
                </a:solidFill>
                <a:latin typeface="Open Sans" pitchFamily="34" charset="0"/>
              </a:rPr>
              <a:t>Cash Support </a:t>
            </a:r>
            <a:r>
              <a:rPr lang="en-US" sz="1100" b="0" dirty="0">
                <a:solidFill>
                  <a:srgbClr val="FFFFFF"/>
                </a:solidFill>
                <a:latin typeface="Open Sans" pitchFamily="34" charset="0"/>
              </a:rPr>
              <a:t>: $1.1M</a:t>
            </a:r>
          </a:p>
          <a:p>
            <a:pPr algn="ctr">
              <a:buNone/>
            </a:pPr>
            <a:r>
              <a:rPr lang="en-US" sz="1100" dirty="0">
                <a:solidFill>
                  <a:srgbClr val="FFFFFF"/>
                </a:solidFill>
                <a:latin typeface="Open Sans" pitchFamily="34" charset="0"/>
              </a:rPr>
              <a:t>Associated Project Support</a:t>
            </a:r>
            <a:r>
              <a:rPr lang="en-US" sz="1100" b="0" dirty="0">
                <a:solidFill>
                  <a:srgbClr val="FFFFFF"/>
                </a:solidFill>
                <a:latin typeface="Open Sans" pitchFamily="34" charset="0"/>
              </a:rPr>
              <a:t>: $40.0M</a:t>
            </a:r>
          </a:p>
        </p:txBody>
      </p:sp>
      <p:sp>
        <p:nvSpPr>
          <p:cNvPr id="56" name="Block_3_assoc" descr="Total ERC New Cash Support box chart element. "/>
          <p:cNvSpPr>
            <a:spLocks noGrp="1"/>
          </p:cNvSpPr>
          <p:nvPr/>
        </p:nvSpPr>
        <p:spPr>
          <a:xfrm>
            <a:off x="317500" y="3568700"/>
            <a:ext cx="5448300" cy="1778000"/>
          </a:xfrm>
          <a:prstGeom prst="rect">
            <a:avLst/>
          </a:prstGeom>
          <a:solidFill>
            <a:srgbClr val="E3CC84"/>
          </a:solidFill>
          <a:ln w="6350">
            <a:solidFill>
              <a:srgbClr val="FFFFFF"/>
            </a:solidFill>
          </a:ln>
        </p:spPr>
        <p:txBody>
          <a:bodyPr/>
          <a:lstStyle/>
          <a:p>
            <a:endParaRPr lang="en-US" dirty="0"/>
          </a:p>
        </p:txBody>
      </p:sp>
      <p:sp>
        <p:nvSpPr>
          <p:cNvPr id="103" name="Label_3"/>
          <p:cNvSpPr txBox="1">
            <a:spLocks noGrp="1"/>
          </p:cNvSpPr>
          <p:nvPr/>
        </p:nvSpPr>
        <p:spPr>
          <a:xfrm>
            <a:off x="355600" y="3632200"/>
            <a:ext cx="5384800" cy="1651000"/>
          </a:xfrm>
          <a:prstGeom prst="rect">
            <a:avLst/>
          </a:prstGeom>
          <a:noFill/>
          <a:ln>
            <a:noFill/>
          </a:ln>
        </p:spPr>
        <p:txBody>
          <a:bodyPr wrap="square" anchor="ctr" anchorCtr="1">
            <a:noAutofit/>
          </a:bodyPr>
          <a:lstStyle/>
          <a:p>
            <a:pPr algn="ctr">
              <a:buNone/>
            </a:pPr>
            <a:r>
              <a:rPr lang="en-US" b="1" dirty="0">
                <a:solidFill>
                  <a:srgbClr val="FFFFFF"/>
                </a:solidFill>
                <a:latin typeface="Open Sans" pitchFamily="34" charset="0"/>
              </a:rPr>
              <a:t>Other NSF</a:t>
            </a:r>
          </a:p>
          <a:p>
            <a:pPr algn="ctr">
              <a:buNone/>
            </a:pPr>
            <a:r>
              <a:rPr lang="en-US" sz="1600" b="1" dirty="0">
                <a:solidFill>
                  <a:srgbClr val="FFFFFF"/>
                </a:solidFill>
                <a:latin typeface="Open Sans" pitchFamily="34" charset="0"/>
              </a:rPr>
              <a:t>$25.5M · 10%</a:t>
            </a:r>
          </a:p>
          <a:p>
            <a:pPr algn="ctr">
              <a:buNone/>
            </a:pPr>
            <a:endParaRPr lang="en-US" sz="600" b="1" dirty="0">
              <a:solidFill>
                <a:srgbClr val="FFFFFF"/>
              </a:solidFill>
              <a:latin typeface="Open Sans" pitchFamily="34" charset="0"/>
            </a:endParaRPr>
          </a:p>
          <a:p>
            <a:pPr algn="ctr">
              <a:buNone/>
            </a:pPr>
            <a:r>
              <a:rPr lang="en-US" sz="1100" dirty="0">
                <a:solidFill>
                  <a:srgbClr val="FFFFFF"/>
                </a:solidFill>
                <a:latin typeface="Open Sans" pitchFamily="34" charset="0"/>
              </a:rPr>
              <a:t>Cash Support</a:t>
            </a:r>
            <a:r>
              <a:rPr lang="en-US" sz="1100" b="0" dirty="0">
                <a:solidFill>
                  <a:srgbClr val="FFFFFF"/>
                </a:solidFill>
                <a:latin typeface="Open Sans" pitchFamily="34" charset="0"/>
              </a:rPr>
              <a:t>: $0M</a:t>
            </a:r>
          </a:p>
          <a:p>
            <a:pPr algn="ctr">
              <a:buNone/>
            </a:pPr>
            <a:r>
              <a:rPr lang="en-US" sz="1100" dirty="0">
                <a:solidFill>
                  <a:srgbClr val="FFFFFF"/>
                </a:solidFill>
                <a:latin typeface="Open Sans" pitchFamily="34" charset="0"/>
              </a:rPr>
              <a:t>Associated Project Support</a:t>
            </a:r>
            <a:r>
              <a:rPr lang="en-US" sz="1100" b="0" dirty="0">
                <a:solidFill>
                  <a:srgbClr val="FFFFFF"/>
                </a:solidFill>
                <a:latin typeface="Open Sans" pitchFamily="34" charset="0"/>
              </a:rPr>
              <a:t>: $25.5M</a:t>
            </a:r>
          </a:p>
        </p:txBody>
      </p:sp>
      <p:sp>
        <p:nvSpPr>
          <p:cNvPr id="57" name="Block_4_cash" descr="Total ERC New Cash Support box chart element. "/>
          <p:cNvSpPr>
            <a:spLocks noGrp="1"/>
          </p:cNvSpPr>
          <p:nvPr/>
        </p:nvSpPr>
        <p:spPr>
          <a:xfrm>
            <a:off x="5803900" y="3568700"/>
            <a:ext cx="3251200" cy="1625600"/>
          </a:xfrm>
          <a:prstGeom prst="rect">
            <a:avLst/>
          </a:prstGeom>
          <a:solidFill>
            <a:srgbClr val="00C37E"/>
          </a:solidFill>
          <a:ln w="6350">
            <a:solidFill>
              <a:srgbClr val="FFFFFF"/>
            </a:solidFill>
          </a:ln>
        </p:spPr>
        <p:txBody>
          <a:bodyPr/>
          <a:lstStyle/>
          <a:p>
            <a:endParaRPr lang="en-US" dirty="0"/>
          </a:p>
        </p:txBody>
      </p:sp>
      <p:sp>
        <p:nvSpPr>
          <p:cNvPr id="58" name="Block_4_assoc" descr="Total ERC New Cash Support box chart element. "/>
          <p:cNvSpPr>
            <a:spLocks noGrp="1"/>
          </p:cNvSpPr>
          <p:nvPr/>
        </p:nvSpPr>
        <p:spPr>
          <a:xfrm>
            <a:off x="5803900" y="5194300"/>
            <a:ext cx="3251200" cy="152400"/>
          </a:xfrm>
          <a:prstGeom prst="rect">
            <a:avLst/>
          </a:prstGeom>
          <a:solidFill>
            <a:srgbClr val="4DD9A5"/>
          </a:solidFill>
          <a:ln w="6350">
            <a:solidFill>
              <a:srgbClr val="FFFFFF"/>
            </a:solidFill>
          </a:ln>
        </p:spPr>
        <p:txBody>
          <a:bodyPr/>
          <a:lstStyle/>
          <a:p>
            <a:endParaRPr lang="en-US" dirty="0"/>
          </a:p>
        </p:txBody>
      </p:sp>
      <p:sp>
        <p:nvSpPr>
          <p:cNvPr id="104" name="Label_4"/>
          <p:cNvSpPr txBox="1">
            <a:spLocks noGrp="1"/>
          </p:cNvSpPr>
          <p:nvPr/>
        </p:nvSpPr>
        <p:spPr>
          <a:xfrm>
            <a:off x="5867400" y="3632200"/>
            <a:ext cx="3124200" cy="1651000"/>
          </a:xfrm>
          <a:prstGeom prst="rect">
            <a:avLst/>
          </a:prstGeom>
          <a:noFill/>
          <a:ln>
            <a:noFill/>
          </a:ln>
        </p:spPr>
        <p:txBody>
          <a:bodyPr wrap="square" anchor="ctr" anchorCtr="1">
            <a:noAutofit/>
          </a:bodyPr>
          <a:lstStyle/>
          <a:p>
            <a:pPr algn="ctr">
              <a:buNone/>
            </a:pPr>
            <a:r>
              <a:rPr lang="en-US" b="1" dirty="0">
                <a:solidFill>
                  <a:srgbClr val="FFFFFF"/>
                </a:solidFill>
                <a:latin typeface="Open Sans" pitchFamily="34" charset="0"/>
              </a:rPr>
              <a:t>University</a:t>
            </a:r>
          </a:p>
          <a:p>
            <a:pPr algn="ctr">
              <a:buNone/>
            </a:pPr>
            <a:r>
              <a:rPr lang="en-US" sz="1600" b="1" dirty="0">
                <a:solidFill>
                  <a:srgbClr val="FFFFFF"/>
                </a:solidFill>
                <a:latin typeface="Open Sans" pitchFamily="34" charset="0"/>
              </a:rPr>
              <a:t>$15.5M · 6%</a:t>
            </a:r>
          </a:p>
          <a:p>
            <a:pPr algn="ctr">
              <a:buNone/>
            </a:pPr>
            <a:endParaRPr lang="en-US" sz="600" b="1" dirty="0">
              <a:solidFill>
                <a:srgbClr val="FFFFFF"/>
              </a:solidFill>
              <a:latin typeface="Open Sans" pitchFamily="34" charset="0"/>
            </a:endParaRPr>
          </a:p>
          <a:p>
            <a:pPr algn="ctr">
              <a:buNone/>
            </a:pPr>
            <a:r>
              <a:rPr lang="en-US" sz="1100" dirty="0">
                <a:solidFill>
                  <a:srgbClr val="FFFFFF"/>
                </a:solidFill>
                <a:latin typeface="Open Sans" pitchFamily="34" charset="0"/>
              </a:rPr>
              <a:t>Cash Support</a:t>
            </a:r>
            <a:r>
              <a:rPr lang="en-US" sz="1100" b="0" dirty="0">
                <a:solidFill>
                  <a:srgbClr val="FFFFFF"/>
                </a:solidFill>
                <a:latin typeface="Open Sans" pitchFamily="34" charset="0"/>
              </a:rPr>
              <a:t>: $14.2M</a:t>
            </a:r>
          </a:p>
          <a:p>
            <a:pPr algn="ctr">
              <a:buNone/>
            </a:pPr>
            <a:r>
              <a:rPr lang="en-US" sz="1100" dirty="0">
                <a:solidFill>
                  <a:srgbClr val="FFFFFF"/>
                </a:solidFill>
                <a:latin typeface="Open Sans" pitchFamily="34" charset="0"/>
              </a:rPr>
              <a:t>Associated Project Support</a:t>
            </a:r>
            <a:r>
              <a:rPr lang="en-US" sz="1100" b="0" dirty="0">
                <a:solidFill>
                  <a:srgbClr val="FFFFFF"/>
                </a:solidFill>
                <a:latin typeface="Open Sans" pitchFamily="34" charset="0"/>
              </a:rPr>
              <a:t>: $1.3M</a:t>
            </a:r>
          </a:p>
        </p:txBody>
      </p:sp>
      <p:sp>
        <p:nvSpPr>
          <p:cNvPr id="59" name="Block_5_cash" descr="Total ERC New Cash Support box chart element. "/>
          <p:cNvSpPr>
            <a:spLocks noGrp="1"/>
          </p:cNvSpPr>
          <p:nvPr/>
        </p:nvSpPr>
        <p:spPr>
          <a:xfrm>
            <a:off x="9093200" y="3568700"/>
            <a:ext cx="2743200" cy="495300"/>
          </a:xfrm>
          <a:prstGeom prst="rect">
            <a:avLst/>
          </a:prstGeom>
          <a:solidFill>
            <a:srgbClr val="4EC3E0"/>
          </a:solidFill>
          <a:ln w="6350">
            <a:solidFill>
              <a:srgbClr val="FFFFFF"/>
            </a:solidFill>
          </a:ln>
        </p:spPr>
        <p:txBody>
          <a:bodyPr/>
          <a:lstStyle/>
          <a:p>
            <a:endParaRPr lang="en-US" dirty="0"/>
          </a:p>
        </p:txBody>
      </p:sp>
      <p:sp>
        <p:nvSpPr>
          <p:cNvPr id="60" name="Block_5_assoc" descr="Total ERC New Cash Support box chart element. "/>
          <p:cNvSpPr>
            <a:spLocks noGrp="1"/>
          </p:cNvSpPr>
          <p:nvPr/>
        </p:nvSpPr>
        <p:spPr>
          <a:xfrm>
            <a:off x="9093200" y="4064000"/>
            <a:ext cx="2743200" cy="1282700"/>
          </a:xfrm>
          <a:prstGeom prst="rect">
            <a:avLst/>
          </a:prstGeom>
          <a:solidFill>
            <a:srgbClr val="88D8EC"/>
          </a:solidFill>
          <a:ln w="6350">
            <a:solidFill>
              <a:srgbClr val="FFFFFF"/>
            </a:solidFill>
          </a:ln>
        </p:spPr>
        <p:txBody>
          <a:bodyPr/>
          <a:lstStyle/>
          <a:p>
            <a:endParaRPr lang="en-US" dirty="0"/>
          </a:p>
        </p:txBody>
      </p:sp>
      <p:sp>
        <p:nvSpPr>
          <p:cNvPr id="105" name="Label_5"/>
          <p:cNvSpPr txBox="1">
            <a:spLocks noGrp="1"/>
          </p:cNvSpPr>
          <p:nvPr/>
        </p:nvSpPr>
        <p:spPr>
          <a:xfrm>
            <a:off x="9156700" y="3632200"/>
            <a:ext cx="2616200" cy="1651000"/>
          </a:xfrm>
          <a:prstGeom prst="rect">
            <a:avLst/>
          </a:prstGeom>
          <a:noFill/>
          <a:ln>
            <a:noFill/>
          </a:ln>
        </p:spPr>
        <p:txBody>
          <a:bodyPr wrap="square" anchor="ctr" anchorCtr="1">
            <a:noAutofit/>
          </a:bodyPr>
          <a:lstStyle/>
          <a:p>
            <a:pPr algn="ctr">
              <a:buNone/>
            </a:pPr>
            <a:r>
              <a:rPr lang="en-US" b="1" dirty="0">
                <a:solidFill>
                  <a:srgbClr val="FFFFFF"/>
                </a:solidFill>
                <a:latin typeface="Open Sans" pitchFamily="34" charset="0"/>
              </a:rPr>
              <a:t>Industry</a:t>
            </a:r>
          </a:p>
          <a:p>
            <a:pPr algn="ctr">
              <a:buNone/>
            </a:pPr>
            <a:r>
              <a:rPr lang="en-US" sz="1600" b="1" dirty="0">
                <a:solidFill>
                  <a:srgbClr val="FFFFFF"/>
                </a:solidFill>
                <a:latin typeface="Open Sans" pitchFamily="34" charset="0"/>
              </a:rPr>
              <a:t>$12.3M · 5%</a:t>
            </a:r>
          </a:p>
          <a:p>
            <a:pPr algn="ctr">
              <a:buNone/>
            </a:pPr>
            <a:endParaRPr lang="en-US" sz="600" b="1" dirty="0">
              <a:solidFill>
                <a:srgbClr val="FFFFFF"/>
              </a:solidFill>
              <a:latin typeface="Open Sans" pitchFamily="34" charset="0"/>
            </a:endParaRPr>
          </a:p>
          <a:p>
            <a:pPr algn="ctr">
              <a:buNone/>
            </a:pPr>
            <a:r>
              <a:rPr lang="en-US" sz="1100" dirty="0">
                <a:solidFill>
                  <a:srgbClr val="FFFFFF"/>
                </a:solidFill>
                <a:latin typeface="Open Sans" pitchFamily="34" charset="0"/>
              </a:rPr>
              <a:t>Cash Support</a:t>
            </a:r>
            <a:r>
              <a:rPr lang="en-US" sz="1100" b="0" dirty="0">
                <a:solidFill>
                  <a:srgbClr val="FFFFFF"/>
                </a:solidFill>
                <a:latin typeface="Open Sans" pitchFamily="34" charset="0"/>
              </a:rPr>
              <a:t>: $3.4M</a:t>
            </a:r>
          </a:p>
          <a:p>
            <a:pPr algn="ctr">
              <a:buNone/>
            </a:pPr>
            <a:r>
              <a:rPr lang="en-US" sz="1100" dirty="0">
                <a:solidFill>
                  <a:srgbClr val="FFFFFF"/>
                </a:solidFill>
                <a:latin typeface="Open Sans" pitchFamily="34" charset="0"/>
              </a:rPr>
              <a:t>Associated Project Support</a:t>
            </a:r>
            <a:r>
              <a:rPr lang="en-US" sz="1100" b="0" dirty="0">
                <a:solidFill>
                  <a:srgbClr val="FFFFFF"/>
                </a:solidFill>
                <a:latin typeface="Open Sans" pitchFamily="34" charset="0"/>
              </a:rPr>
              <a:t>: $8.9M</a:t>
            </a:r>
          </a:p>
        </p:txBody>
      </p:sp>
      <p:sp>
        <p:nvSpPr>
          <p:cNvPr id="91" name="CalloutText"/>
          <p:cNvSpPr txBox="1">
            <a:spLocks noGrp="1"/>
          </p:cNvSpPr>
          <p:nvPr/>
        </p:nvSpPr>
        <p:spPr>
          <a:xfrm>
            <a:off x="317500" y="5403556"/>
            <a:ext cx="11518900" cy="787400"/>
          </a:xfrm>
          <a:prstGeom prst="rect">
            <a:avLst/>
          </a:prstGeom>
          <a:noFill/>
          <a:ln>
            <a:noFill/>
          </a:ln>
        </p:spPr>
        <p:txBody>
          <a:bodyPr anchor="ctr"/>
          <a:lstStyle/>
          <a:p>
            <a:pPr algn="ctr">
              <a:buNone/>
            </a:pPr>
            <a:r>
              <a:rPr lang="en-US" dirty="0">
                <a:solidFill>
                  <a:srgbClr val="005699"/>
                </a:solidFill>
                <a:latin typeface="Open Sans"/>
              </a:rPr>
              <a:t>Total ERC Cash Support, FY 2025 </a:t>
            </a:r>
            <a:r>
              <a:rPr lang="en-US" sz="2800" b="1" dirty="0">
                <a:solidFill>
                  <a:srgbClr val="005699"/>
                </a:solidFill>
                <a:latin typeface="Open Sans"/>
              </a:rPr>
              <a:t>$255.1M</a:t>
            </a:r>
          </a:p>
        </p:txBody>
      </p:sp>
    </p:spTree>
    <p:extLst>
      <p:ext uri="{BB962C8B-B14F-4D97-AF65-F5344CB8AC3E}">
        <p14:creationId xmlns:p14="http://schemas.microsoft.com/office/powerpoint/2010/main" val="556317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Functional Budget of ERCs in the Aggregate, FY 2025 [1]</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sp>
        <p:nvSpPr>
          <p:cNvPr id="50" name="Block_50"/>
          <p:cNvSpPr>
            <a:spLocks noGrp="1"/>
          </p:cNvSpPr>
          <p:nvPr/>
        </p:nvSpPr>
        <p:spPr>
          <a:xfrm>
            <a:off x="317500" y="863600"/>
            <a:ext cx="6337300" cy="2571883"/>
          </a:xfrm>
          <a:prstGeom prst="rect">
            <a:avLst/>
          </a:prstGeom>
          <a:solidFill>
            <a:srgbClr val="005699"/>
          </a:solidFill>
          <a:ln w="6350">
            <a:solidFill>
              <a:srgbClr val="FFFFFF"/>
            </a:solidFill>
          </a:ln>
        </p:spPr>
        <p:txBody>
          <a:bodyPr vert="horz" wrap="square" anchor="ctr" anchorCtr="1">
            <a:normAutofit/>
          </a:bodyPr>
          <a:lstStyle/>
          <a:p>
            <a:pPr algn="ctr">
              <a:buNone/>
            </a:pPr>
            <a:r>
              <a:rPr lang="en-US" sz="1600" dirty="0">
                <a:solidFill>
                  <a:srgbClr val="FFFFFF"/>
                </a:solidFill>
                <a:latin typeface="Open Sans"/>
              </a:rPr>
              <a:t>Research</a:t>
            </a:r>
          </a:p>
          <a:p>
            <a:pPr algn="ctr">
              <a:buNone/>
            </a:pPr>
            <a:r>
              <a:rPr lang="en-US" sz="2000" b="1" dirty="0">
                <a:solidFill>
                  <a:srgbClr val="FFFFFF"/>
                </a:solidFill>
                <a:latin typeface="Open Sans"/>
              </a:rPr>
              <a:t>$55.8M</a:t>
            </a:r>
          </a:p>
          <a:p>
            <a:pPr algn="ctr">
              <a:buNone/>
            </a:pPr>
            <a:r>
              <a:rPr lang="en-US" sz="1600" dirty="0">
                <a:solidFill>
                  <a:srgbClr val="FFFFFF"/>
                </a:solidFill>
                <a:latin typeface="Open Sans"/>
              </a:rPr>
              <a:t>52.6%</a:t>
            </a:r>
          </a:p>
        </p:txBody>
      </p:sp>
      <p:sp>
        <p:nvSpPr>
          <p:cNvPr id="51" name="Block_51"/>
          <p:cNvSpPr>
            <a:spLocks noGrp="1"/>
          </p:cNvSpPr>
          <p:nvPr/>
        </p:nvSpPr>
        <p:spPr>
          <a:xfrm>
            <a:off x="317500" y="3470876"/>
            <a:ext cx="6337300" cy="1875823"/>
          </a:xfrm>
          <a:prstGeom prst="rect">
            <a:avLst/>
          </a:prstGeom>
          <a:solidFill>
            <a:srgbClr val="003F72"/>
          </a:solidFill>
          <a:ln w="6350">
            <a:solidFill>
              <a:srgbClr val="FFFFFF"/>
            </a:solidFill>
          </a:ln>
        </p:spPr>
        <p:txBody>
          <a:bodyPr vert="horz" wrap="square" anchor="ctr" anchorCtr="1">
            <a:normAutofit/>
          </a:bodyPr>
          <a:lstStyle/>
          <a:p>
            <a:pPr algn="ctr">
              <a:buNone/>
            </a:pPr>
            <a:r>
              <a:rPr lang="en-US" sz="1600" dirty="0">
                <a:solidFill>
                  <a:srgbClr val="FFFFFF"/>
                </a:solidFill>
                <a:latin typeface="Open Sans"/>
              </a:rPr>
              <a:t>Indirect Cost</a:t>
            </a:r>
          </a:p>
          <a:p>
            <a:pPr algn="ctr">
              <a:buNone/>
            </a:pPr>
            <a:r>
              <a:rPr lang="en-US" sz="2000" b="1" dirty="0">
                <a:solidFill>
                  <a:srgbClr val="FFFFFF"/>
                </a:solidFill>
                <a:latin typeface="Open Sans"/>
              </a:rPr>
              <a:t>$26.1M</a:t>
            </a:r>
          </a:p>
          <a:p>
            <a:pPr algn="ctr">
              <a:buNone/>
            </a:pPr>
            <a:r>
              <a:rPr lang="en-US" sz="1600" dirty="0">
                <a:solidFill>
                  <a:srgbClr val="FFFFFF"/>
                </a:solidFill>
                <a:latin typeface="Open Sans"/>
              </a:rPr>
              <a:t>24.6%</a:t>
            </a:r>
          </a:p>
        </p:txBody>
      </p:sp>
      <p:sp>
        <p:nvSpPr>
          <p:cNvPr id="52" name="Block_52"/>
          <p:cNvSpPr>
            <a:spLocks noGrp="1"/>
          </p:cNvSpPr>
          <p:nvPr/>
        </p:nvSpPr>
        <p:spPr>
          <a:xfrm>
            <a:off x="6705600" y="863600"/>
            <a:ext cx="2540000" cy="3126372"/>
          </a:xfrm>
          <a:prstGeom prst="rect">
            <a:avLst/>
          </a:prstGeom>
          <a:solidFill>
            <a:srgbClr val="2B7A78"/>
          </a:solidFill>
          <a:ln w="6350">
            <a:solidFill>
              <a:srgbClr val="FFFFFF"/>
            </a:solidFill>
          </a:ln>
        </p:spPr>
        <p:txBody>
          <a:bodyPr vert="horz" wrap="square" anchor="ctr" anchorCtr="1">
            <a:normAutofit/>
          </a:bodyPr>
          <a:lstStyle/>
          <a:p>
            <a:pPr algn="ctr">
              <a:buNone/>
            </a:pPr>
            <a:r>
              <a:rPr lang="en-US" sz="1600" dirty="0">
                <a:solidFill>
                  <a:srgbClr val="FFFFFF"/>
                </a:solidFill>
                <a:latin typeface="Open Sans"/>
              </a:rPr>
              <a:t>Leadership/</a:t>
            </a:r>
          </a:p>
          <a:p>
            <a:pPr algn="ctr">
              <a:buNone/>
            </a:pPr>
            <a:r>
              <a:rPr lang="en-US" sz="1600" dirty="0">
                <a:solidFill>
                  <a:srgbClr val="FFFFFF"/>
                </a:solidFill>
                <a:latin typeface="Open Sans"/>
              </a:rPr>
              <a:t>Administration/ Management</a:t>
            </a:r>
          </a:p>
          <a:p>
            <a:pPr algn="ctr">
              <a:buNone/>
            </a:pPr>
            <a:r>
              <a:rPr lang="en-US" sz="2000" b="1" dirty="0">
                <a:solidFill>
                  <a:srgbClr val="FFFFFF"/>
                </a:solidFill>
                <a:latin typeface="Open Sans"/>
              </a:rPr>
              <a:t>$9.2M</a:t>
            </a:r>
          </a:p>
          <a:p>
            <a:pPr algn="ctr">
              <a:buNone/>
            </a:pPr>
            <a:r>
              <a:rPr lang="en-US" sz="1600" dirty="0">
                <a:solidFill>
                  <a:srgbClr val="FFFFFF"/>
                </a:solidFill>
                <a:latin typeface="Open Sans"/>
              </a:rPr>
              <a:t>8.7%</a:t>
            </a:r>
          </a:p>
        </p:txBody>
      </p:sp>
      <p:sp>
        <p:nvSpPr>
          <p:cNvPr id="53" name="Block_53"/>
          <p:cNvSpPr>
            <a:spLocks noGrp="1"/>
          </p:cNvSpPr>
          <p:nvPr/>
        </p:nvSpPr>
        <p:spPr>
          <a:xfrm>
            <a:off x="9283700" y="863600"/>
            <a:ext cx="2552700" cy="3126372"/>
          </a:xfrm>
          <a:prstGeom prst="rect">
            <a:avLst/>
          </a:prstGeom>
          <a:solidFill>
            <a:srgbClr val="473B70"/>
          </a:solidFill>
          <a:ln w="6350"/>
        </p:spPr>
        <p:txBody>
          <a:bodyPr vert="horz" wrap="square" anchor="ctr" anchorCtr="1">
            <a:normAutofit/>
          </a:bodyPr>
          <a:lstStyle/>
          <a:p>
            <a:pPr algn="ctr">
              <a:buNone/>
            </a:pPr>
            <a:r>
              <a:rPr lang="en-US" sz="1600" dirty="0">
                <a:solidFill>
                  <a:srgbClr val="FFFFFF"/>
                </a:solidFill>
                <a:latin typeface="Open Sans"/>
              </a:rPr>
              <a:t>Education</a:t>
            </a:r>
          </a:p>
          <a:p>
            <a:pPr algn="ctr">
              <a:buNone/>
            </a:pPr>
            <a:r>
              <a:rPr lang="en-US" sz="1600" dirty="0">
                <a:solidFill>
                  <a:srgbClr val="FFFFFF"/>
                </a:solidFill>
                <a:latin typeface="Open Sans"/>
              </a:rPr>
              <a:t>Programs</a:t>
            </a:r>
          </a:p>
          <a:p>
            <a:pPr algn="ctr">
              <a:buNone/>
            </a:pPr>
            <a:r>
              <a:rPr lang="en-US" sz="2000" b="1" dirty="0">
                <a:solidFill>
                  <a:srgbClr val="FFFFFF"/>
                </a:solidFill>
                <a:latin typeface="Open Sans"/>
              </a:rPr>
              <a:t>$8.2M</a:t>
            </a:r>
          </a:p>
          <a:p>
            <a:pPr algn="ctr">
              <a:buNone/>
            </a:pPr>
            <a:r>
              <a:rPr lang="en-US" sz="1600" dirty="0">
                <a:solidFill>
                  <a:srgbClr val="FFFFFF"/>
                </a:solidFill>
                <a:latin typeface="Open Sans"/>
              </a:rPr>
              <a:t>7.7%</a:t>
            </a:r>
          </a:p>
        </p:txBody>
      </p:sp>
      <p:sp>
        <p:nvSpPr>
          <p:cNvPr id="54" name="Block_54"/>
          <p:cNvSpPr>
            <a:spLocks noGrp="1"/>
          </p:cNvSpPr>
          <p:nvPr/>
        </p:nvSpPr>
        <p:spPr>
          <a:xfrm>
            <a:off x="6705600" y="4025365"/>
            <a:ext cx="2540000" cy="873024"/>
          </a:xfrm>
          <a:prstGeom prst="rect">
            <a:avLst/>
          </a:prstGeom>
          <a:solidFill>
            <a:srgbClr val="6B4E9B"/>
          </a:solidFill>
          <a:ln w="6350">
            <a:solidFill>
              <a:srgbClr val="FFFFFF"/>
            </a:solidFill>
          </a:ln>
        </p:spPr>
        <p:txBody>
          <a:bodyPr vert="horz" wrap="square" anchor="ctr" anchorCtr="1">
            <a:normAutofit lnSpcReduction="10000"/>
          </a:bodyPr>
          <a:lstStyle/>
          <a:p>
            <a:pPr algn="ctr">
              <a:buNone/>
            </a:pPr>
            <a:r>
              <a:rPr lang="en-US" sz="1200" dirty="0">
                <a:solidFill>
                  <a:srgbClr val="FFFFFF"/>
                </a:solidFill>
                <a:latin typeface="Open Sans"/>
              </a:rPr>
              <a:t>New Facilities/</a:t>
            </a:r>
          </a:p>
          <a:p>
            <a:pPr algn="ctr">
              <a:buNone/>
            </a:pPr>
            <a:r>
              <a:rPr lang="en-US" sz="1200" dirty="0">
                <a:solidFill>
                  <a:srgbClr val="FFFFFF"/>
                </a:solidFill>
                <a:latin typeface="Open Sans"/>
              </a:rPr>
              <a:t>Construction</a:t>
            </a:r>
          </a:p>
          <a:p>
            <a:pPr algn="ctr">
              <a:buNone/>
            </a:pPr>
            <a:r>
              <a:rPr lang="en-US" sz="1600" b="1" dirty="0">
                <a:solidFill>
                  <a:srgbClr val="FFFFFF"/>
                </a:solidFill>
                <a:latin typeface="Open Sans"/>
              </a:rPr>
              <a:t>$2.6M</a:t>
            </a:r>
          </a:p>
          <a:p>
            <a:pPr algn="ctr">
              <a:buNone/>
            </a:pPr>
            <a:r>
              <a:rPr lang="en-US" sz="1200" dirty="0">
                <a:solidFill>
                  <a:srgbClr val="FFFFFF"/>
                </a:solidFill>
                <a:latin typeface="Open Sans"/>
              </a:rPr>
              <a:t>2.5%</a:t>
            </a:r>
          </a:p>
        </p:txBody>
      </p:sp>
      <p:sp>
        <p:nvSpPr>
          <p:cNvPr id="55" name="Block_55"/>
          <p:cNvSpPr>
            <a:spLocks noGrp="1"/>
          </p:cNvSpPr>
          <p:nvPr/>
        </p:nvSpPr>
        <p:spPr>
          <a:xfrm>
            <a:off x="9283700" y="4025365"/>
            <a:ext cx="2552700" cy="873024"/>
          </a:xfrm>
          <a:prstGeom prst="rect">
            <a:avLst/>
          </a:prstGeom>
          <a:solidFill>
            <a:srgbClr val="002554"/>
          </a:solidFill>
          <a:ln w="6350"/>
        </p:spPr>
        <p:txBody>
          <a:bodyPr vert="horz" wrap="square" anchor="ctr" anchorCtr="1">
            <a:normAutofit lnSpcReduction="10000"/>
          </a:bodyPr>
          <a:lstStyle/>
          <a:p>
            <a:pPr algn="ctr">
              <a:buNone/>
            </a:pPr>
            <a:r>
              <a:rPr lang="en-US" sz="1200" dirty="0">
                <a:solidFill>
                  <a:srgbClr val="FFFFFF"/>
                </a:solidFill>
                <a:latin typeface="Open Sans"/>
              </a:rPr>
              <a:t>Industrial</a:t>
            </a:r>
          </a:p>
          <a:p>
            <a:pPr algn="ctr">
              <a:buNone/>
            </a:pPr>
            <a:r>
              <a:rPr lang="en-US" sz="1200" dirty="0">
                <a:solidFill>
                  <a:srgbClr val="FFFFFF"/>
                </a:solidFill>
                <a:latin typeface="Open Sans"/>
              </a:rPr>
              <a:t>Collaboration</a:t>
            </a:r>
          </a:p>
          <a:p>
            <a:pPr algn="ctr">
              <a:buNone/>
            </a:pPr>
            <a:r>
              <a:rPr lang="en-US" sz="1600" b="1" dirty="0">
                <a:solidFill>
                  <a:srgbClr val="FFFFFF"/>
                </a:solidFill>
                <a:latin typeface="Open Sans"/>
              </a:rPr>
              <a:t>$2.2M</a:t>
            </a:r>
          </a:p>
          <a:p>
            <a:pPr algn="ctr">
              <a:buNone/>
            </a:pPr>
            <a:r>
              <a:rPr lang="en-US" sz="1200" dirty="0">
                <a:solidFill>
                  <a:srgbClr val="FFFFFF"/>
                </a:solidFill>
                <a:latin typeface="Open Sans"/>
              </a:rPr>
              <a:t>2.1%</a:t>
            </a:r>
          </a:p>
        </p:txBody>
      </p:sp>
      <p:sp>
        <p:nvSpPr>
          <p:cNvPr id="56" name="Block_56"/>
          <p:cNvSpPr>
            <a:spLocks noGrp="1"/>
          </p:cNvSpPr>
          <p:nvPr/>
        </p:nvSpPr>
        <p:spPr>
          <a:xfrm>
            <a:off x="6705600" y="4933782"/>
            <a:ext cx="2540000" cy="412917"/>
          </a:xfrm>
          <a:prstGeom prst="rect">
            <a:avLst/>
          </a:prstGeom>
          <a:solidFill>
            <a:srgbClr val="00758D"/>
          </a:solidFill>
          <a:ln w="6350"/>
        </p:spPr>
        <p:txBody>
          <a:bodyPr vert="horz" wrap="square" anchor="ctr" anchorCtr="1">
            <a:normAutofit/>
          </a:bodyPr>
          <a:lstStyle/>
          <a:p>
            <a:pPr algn="ctr">
              <a:buNone/>
            </a:pPr>
            <a:r>
              <a:rPr lang="en-US" sz="900" dirty="0">
                <a:solidFill>
                  <a:srgbClr val="FFFFFF"/>
                </a:solidFill>
                <a:latin typeface="Open Sans"/>
              </a:rPr>
              <a:t>Center Travel </a:t>
            </a:r>
            <a:r>
              <a:rPr lang="en-US" sz="1000" b="1" dirty="0">
                <a:solidFill>
                  <a:srgbClr val="FFFFFF"/>
                </a:solidFill>
                <a:latin typeface="Open Sans"/>
              </a:rPr>
              <a:t>$1.2M</a:t>
            </a:r>
            <a:r>
              <a:rPr lang="en-US" sz="900" dirty="0">
                <a:solidFill>
                  <a:srgbClr val="FFFFFF"/>
                </a:solidFill>
                <a:latin typeface="Open Sans"/>
              </a:rPr>
              <a:t> 1.1%</a:t>
            </a:r>
          </a:p>
        </p:txBody>
      </p:sp>
      <p:sp>
        <p:nvSpPr>
          <p:cNvPr id="57" name="Block_57"/>
          <p:cNvSpPr>
            <a:spLocks noGrp="1"/>
          </p:cNvSpPr>
          <p:nvPr/>
        </p:nvSpPr>
        <p:spPr>
          <a:xfrm>
            <a:off x="9283700" y="4933782"/>
            <a:ext cx="2552700" cy="412917"/>
          </a:xfrm>
          <a:prstGeom prst="rect">
            <a:avLst/>
          </a:prstGeom>
          <a:solidFill>
            <a:srgbClr val="D3B34E"/>
          </a:solidFill>
          <a:ln w="6350">
            <a:solidFill>
              <a:srgbClr val="FFFFFF"/>
            </a:solidFill>
          </a:ln>
        </p:spPr>
        <p:txBody>
          <a:bodyPr vert="horz" wrap="square" anchor="ctr" anchorCtr="1">
            <a:normAutofit/>
          </a:bodyPr>
          <a:lstStyle/>
          <a:p>
            <a:pPr algn="ctr">
              <a:buNone/>
            </a:pPr>
            <a:r>
              <a:rPr lang="en-US" sz="1000" dirty="0">
                <a:solidFill>
                  <a:srgbClr val="002554"/>
                </a:solidFill>
                <a:latin typeface="Open Sans"/>
              </a:rPr>
              <a:t>General/Shared Equipment </a:t>
            </a:r>
            <a:r>
              <a:rPr lang="en-US" sz="1050" b="1" dirty="0">
                <a:solidFill>
                  <a:srgbClr val="002554"/>
                </a:solidFill>
                <a:latin typeface="Open Sans"/>
              </a:rPr>
              <a:t>$0.8M</a:t>
            </a:r>
            <a:r>
              <a:rPr lang="en-US" sz="1000" dirty="0">
                <a:solidFill>
                  <a:srgbClr val="002554"/>
                </a:solidFill>
                <a:latin typeface="Open Sans"/>
              </a:rPr>
              <a:t> 0.7%</a:t>
            </a:r>
          </a:p>
        </p:txBody>
      </p:sp>
      <p:sp>
        <p:nvSpPr>
          <p:cNvPr id="60" name="CalloutBg" descr="Call out box showing total functional budget for FY 2025."/>
          <p:cNvSpPr>
            <a:spLocks noGrp="1"/>
          </p:cNvSpPr>
          <p:nvPr/>
        </p:nvSpPr>
        <p:spPr>
          <a:xfrm>
            <a:off x="317500" y="5422900"/>
            <a:ext cx="11518900" cy="787400"/>
          </a:xfrm>
          <a:prstGeom prst="rect">
            <a:avLst/>
          </a:prstGeom>
          <a:solidFill>
            <a:srgbClr val="F0F7FF"/>
          </a:solidFill>
          <a:ln w="19050">
            <a:solidFill>
              <a:srgbClr val="005699"/>
            </a:solidFill>
          </a:ln>
        </p:spPr>
        <p:txBody>
          <a:bodyPr/>
          <a:lstStyle/>
          <a:p>
            <a:endParaRPr lang="en-US" dirty="0"/>
          </a:p>
        </p:txBody>
      </p:sp>
      <p:sp>
        <p:nvSpPr>
          <p:cNvPr id="61" name="CalloutLabel"/>
          <p:cNvSpPr txBox="1">
            <a:spLocks noGrp="1"/>
          </p:cNvSpPr>
          <p:nvPr/>
        </p:nvSpPr>
        <p:spPr>
          <a:xfrm>
            <a:off x="317500" y="5422900"/>
            <a:ext cx="11518900" cy="787400"/>
          </a:xfrm>
          <a:prstGeom prst="rect">
            <a:avLst/>
          </a:prstGeom>
          <a:noFill/>
        </p:spPr>
        <p:txBody>
          <a:bodyPr anchor="ctr"/>
          <a:lstStyle/>
          <a:p>
            <a:pPr algn="ctr">
              <a:buNone/>
            </a:pPr>
            <a:r>
              <a:rPr lang="en-US" dirty="0">
                <a:solidFill>
                  <a:srgbClr val="005699"/>
                </a:solidFill>
                <a:latin typeface="Open Sans"/>
              </a:rPr>
              <a:t>Total Functional Budget, FY 2025 </a:t>
            </a:r>
            <a:r>
              <a:rPr lang="en-US" sz="2800" b="1" dirty="0">
                <a:solidFill>
                  <a:srgbClr val="005699"/>
                </a:solidFill>
                <a:latin typeface="Open Sans"/>
              </a:rPr>
              <a:t>$106.1M</a:t>
            </a:r>
          </a:p>
        </p:txBody>
      </p:sp>
      <p:sp>
        <p:nvSpPr>
          <p:cNvPr id="4" name="Text 11">
            <a:extLst>
              <a:ext uri="{FF2B5EF4-FFF2-40B4-BE49-F238E27FC236}">
                <a16:creationId xmlns:a16="http://schemas.microsoft.com/office/drawing/2014/main" id="{101767CB-50EF-E70C-848D-AA7687F9F486}"/>
              </a:ext>
            </a:extLst>
          </p:cNvPr>
          <p:cNvSpPr/>
          <p:nvPr/>
        </p:nvSpPr>
        <p:spPr>
          <a:xfrm>
            <a:off x="320040" y="6217920"/>
            <a:ext cx="11681460" cy="502920"/>
          </a:xfrm>
          <a:prstGeom prst="rect">
            <a:avLst/>
          </a:prstGeom>
          <a:noFill/>
          <a:ln/>
        </p:spPr>
        <p:txBody>
          <a:bodyPr wrap="square" lIns="0" tIns="0" rIns="0" bIns="0" rtlCol="0" anchor="t"/>
          <a:lstStyle/>
          <a:p>
            <a:pPr marL="0" indent="0" algn="l">
              <a:buNone/>
            </a:pPr>
            <a:endParaRPr lang="en-US" sz="850" dirty="0">
              <a:solidFill>
                <a:srgbClr val="666666"/>
              </a:solidFill>
              <a:latin typeface="Open Sans" pitchFamily="34" charset="0"/>
              <a:ea typeface="Open Sans" pitchFamily="34" charset="-122"/>
              <a:cs typeface="Open Sans" pitchFamily="34" charset="-120"/>
            </a:endParaRPr>
          </a:p>
          <a:p>
            <a:pPr marL="0" indent="0" algn="l">
              <a:buNone/>
            </a:pPr>
            <a:r>
              <a:rPr lang="en-US" sz="850" dirty="0">
                <a:solidFill>
                  <a:srgbClr val="666666"/>
                </a:solidFill>
                <a:latin typeface="Open Sans" pitchFamily="34" charset="0"/>
                <a:ea typeface="Open Sans" pitchFamily="34" charset="-122"/>
                <a:cs typeface="Open Sans" pitchFamily="34" charset="-120"/>
              </a:rPr>
              <a:t>[1] Includes in-kind support but not residuals.</a:t>
            </a:r>
            <a:endParaRPr lang="en-US" sz="850" dirty="0">
              <a:solidFill>
                <a:srgbClr val="FF0000"/>
              </a:solidFill>
              <a:latin typeface="Open Sans" pitchFamily="34" charset="0"/>
              <a:ea typeface="Open Sans" pitchFamily="34" charset="-122"/>
              <a:cs typeface="Open Sans" pitchFamily="34" charset="-120"/>
            </a:endParaRPr>
          </a:p>
          <a:p>
            <a:pPr marL="0" indent="0" algn="l">
              <a:buNone/>
            </a:pPr>
            <a:endParaRPr lang="en-US" sz="850" dirty="0">
              <a:solidFill>
                <a:srgbClr val="666666"/>
              </a:solidFill>
              <a:latin typeface="Open Sans" pitchFamily="34" charset="0"/>
              <a:ea typeface="Open Sans" pitchFamily="34" charset="-122"/>
              <a:cs typeface="Open Sans" pitchFamily="34" charset="-120"/>
            </a:endParaRPr>
          </a:p>
          <a:p>
            <a:pPr marL="0" indent="0" algn="l">
              <a:buNone/>
            </a:pPr>
            <a:endParaRPr lang="en-US" sz="850" dirty="0"/>
          </a:p>
        </p:txBody>
      </p:sp>
    </p:spTree>
    <p:extLst>
      <p:ext uri="{BB962C8B-B14F-4D97-AF65-F5344CB8AC3E}">
        <p14:creationId xmlns:p14="http://schemas.microsoft.com/office/powerpoint/2010/main" val="479776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Industrial/Practitioner New Support to 19 ERCs, FY 2025</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hape 1">
            <a:extLst>
              <a:ext uri="{FF2B5EF4-FFF2-40B4-BE49-F238E27FC236}">
                <a16:creationId xmlns:a16="http://schemas.microsoft.com/office/drawing/2014/main" id="{DAE062B6-332F-15E2-03F4-2C5D33ADB937}"/>
              </a:ex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sp>
        <p:nvSpPr>
          <p:cNvPr id="50" name="Cash Block"/>
          <p:cNvSpPr>
            <a:spLocks noGrp="1"/>
          </p:cNvSpPr>
          <p:nvPr/>
        </p:nvSpPr>
        <p:spPr>
          <a:xfrm>
            <a:off x="317500" y="863600"/>
            <a:ext cx="8864600" cy="4478380"/>
          </a:xfrm>
          <a:prstGeom prst="rect">
            <a:avLst/>
          </a:prstGeom>
          <a:solidFill>
            <a:srgbClr val="005699"/>
          </a:solidFill>
          <a:ln>
            <a:noFill/>
          </a:ln>
        </p:spPr>
        <p:txBody>
          <a:bodyPr anchor="ctr"/>
          <a:lstStyle/>
          <a:p>
            <a:pPr algn="ctr">
              <a:buNone/>
            </a:pPr>
            <a:r>
              <a:rPr lang="en-US" dirty="0">
                <a:solidFill>
                  <a:srgbClr val="FFFFFF"/>
                </a:solidFill>
                <a:latin typeface="Open Sans"/>
              </a:rPr>
              <a:t>Cash Support</a:t>
            </a:r>
          </a:p>
          <a:p>
            <a:pPr algn="ctr">
              <a:buNone/>
            </a:pPr>
            <a:r>
              <a:rPr lang="en-US" sz="3200" b="1" dirty="0">
                <a:solidFill>
                  <a:srgbClr val="FFFFFF"/>
                </a:solidFill>
                <a:latin typeface="Open Sans"/>
              </a:rPr>
              <a:t>$6.2M</a:t>
            </a:r>
          </a:p>
          <a:p>
            <a:pPr algn="ctr">
              <a:buNone/>
            </a:pPr>
            <a:r>
              <a:rPr lang="en-US" sz="2000" dirty="0">
                <a:solidFill>
                  <a:srgbClr val="FFFFFF"/>
                </a:solidFill>
                <a:latin typeface="Open Sans"/>
              </a:rPr>
              <a:t>77%</a:t>
            </a:r>
          </a:p>
        </p:txBody>
      </p:sp>
      <p:sp>
        <p:nvSpPr>
          <p:cNvPr id="51" name="OtherAssets Block"/>
          <p:cNvSpPr>
            <a:spLocks noGrp="1"/>
          </p:cNvSpPr>
          <p:nvPr/>
        </p:nvSpPr>
        <p:spPr>
          <a:xfrm>
            <a:off x="9220200" y="863600"/>
            <a:ext cx="2616200" cy="2170764"/>
          </a:xfrm>
          <a:prstGeom prst="rect">
            <a:avLst/>
          </a:prstGeom>
          <a:solidFill>
            <a:srgbClr val="473B70"/>
          </a:solidFill>
          <a:ln>
            <a:noFill/>
          </a:ln>
        </p:spPr>
        <p:txBody>
          <a:bodyPr anchor="ctr"/>
          <a:lstStyle/>
          <a:p>
            <a:pPr algn="ctr">
              <a:buNone/>
            </a:pPr>
            <a:r>
              <a:rPr lang="en-US" sz="1400" dirty="0">
                <a:solidFill>
                  <a:srgbClr val="FFFFFF"/>
                </a:solidFill>
                <a:latin typeface="Open Sans"/>
              </a:rPr>
              <a:t>Other Assets</a:t>
            </a:r>
          </a:p>
          <a:p>
            <a:pPr algn="ctr">
              <a:buNone/>
            </a:pPr>
            <a:r>
              <a:rPr lang="en-US" sz="2000" b="1" dirty="0">
                <a:solidFill>
                  <a:srgbClr val="FFFFFF"/>
                </a:solidFill>
                <a:latin typeface="Open Sans"/>
              </a:rPr>
              <a:t>$1.0M</a:t>
            </a:r>
          </a:p>
          <a:p>
            <a:pPr algn="ctr">
              <a:buNone/>
            </a:pPr>
            <a:r>
              <a:rPr lang="en-US" sz="1600" dirty="0">
                <a:solidFill>
                  <a:srgbClr val="FFFFFF"/>
                </a:solidFill>
                <a:latin typeface="Open Sans"/>
              </a:rPr>
              <a:t>13%</a:t>
            </a:r>
          </a:p>
        </p:txBody>
      </p:sp>
      <p:sp>
        <p:nvSpPr>
          <p:cNvPr id="52" name="Equipment Block"/>
          <p:cNvSpPr>
            <a:spLocks noGrp="1"/>
          </p:cNvSpPr>
          <p:nvPr/>
        </p:nvSpPr>
        <p:spPr>
          <a:xfrm>
            <a:off x="9220200" y="3069757"/>
            <a:ext cx="2616200" cy="1333132"/>
          </a:xfrm>
          <a:prstGeom prst="rect">
            <a:avLst/>
          </a:prstGeom>
          <a:solidFill>
            <a:srgbClr val="D3B34E"/>
          </a:solidFill>
          <a:ln>
            <a:noFill/>
          </a:ln>
        </p:spPr>
        <p:txBody>
          <a:bodyPr anchor="ctr"/>
          <a:lstStyle/>
          <a:p>
            <a:pPr algn="ctr">
              <a:buNone/>
            </a:pPr>
            <a:r>
              <a:rPr lang="en-US" sz="1400" dirty="0">
                <a:solidFill>
                  <a:srgbClr val="002554"/>
                </a:solidFill>
                <a:latin typeface="Open Sans"/>
              </a:rPr>
              <a:t>Equipment</a:t>
            </a:r>
          </a:p>
          <a:p>
            <a:pPr algn="ctr">
              <a:buNone/>
            </a:pPr>
            <a:r>
              <a:rPr lang="en-US" sz="2000" b="1" dirty="0">
                <a:solidFill>
                  <a:srgbClr val="002554"/>
                </a:solidFill>
                <a:latin typeface="Open Sans"/>
              </a:rPr>
              <a:t>$0.6M</a:t>
            </a:r>
          </a:p>
          <a:p>
            <a:pPr algn="ctr">
              <a:buNone/>
            </a:pPr>
            <a:r>
              <a:rPr lang="en-US" sz="1600" dirty="0">
                <a:solidFill>
                  <a:srgbClr val="002554"/>
                </a:solidFill>
                <a:latin typeface="Open Sans"/>
              </a:rPr>
              <a:t>8%</a:t>
            </a:r>
          </a:p>
        </p:txBody>
      </p:sp>
      <p:sp>
        <p:nvSpPr>
          <p:cNvPr id="53" name="Visiting Block"/>
          <p:cNvSpPr>
            <a:spLocks noGrp="1"/>
          </p:cNvSpPr>
          <p:nvPr/>
        </p:nvSpPr>
        <p:spPr>
          <a:xfrm>
            <a:off x="9220200" y="4438282"/>
            <a:ext cx="2616200" cy="294940"/>
          </a:xfrm>
          <a:prstGeom prst="rect">
            <a:avLst/>
          </a:prstGeom>
          <a:solidFill>
            <a:srgbClr val="00C37E"/>
          </a:solidFill>
          <a:ln>
            <a:noFill/>
          </a:ln>
        </p:spPr>
        <p:txBody>
          <a:bodyPr anchor="ctr"/>
          <a:lstStyle/>
          <a:p>
            <a:pPr algn="ctr">
              <a:buNone/>
            </a:pPr>
            <a:r>
              <a:rPr lang="en-US" sz="1100" dirty="0">
                <a:solidFill>
                  <a:srgbClr val="002554"/>
                </a:solidFill>
                <a:latin typeface="Open Sans"/>
              </a:rPr>
              <a:t>Visiting Personnel  </a:t>
            </a:r>
            <a:r>
              <a:rPr lang="en-US" sz="1100" b="1" dirty="0">
                <a:solidFill>
                  <a:srgbClr val="002554"/>
                </a:solidFill>
                <a:latin typeface="Open Sans"/>
              </a:rPr>
              <a:t>$0.2M  2%</a:t>
            </a:r>
          </a:p>
        </p:txBody>
      </p:sp>
      <p:sp>
        <p:nvSpPr>
          <p:cNvPr id="60" name="Callout BG" descr="Call out box showing total Industrial/Practitioner New Support for FY 2025)."/>
          <p:cNvSpPr>
            <a:spLocks noGrp="1"/>
          </p:cNvSpPr>
          <p:nvPr/>
        </p:nvSpPr>
        <p:spPr>
          <a:xfrm>
            <a:off x="317500" y="5422900"/>
            <a:ext cx="11518900" cy="787400"/>
          </a:xfrm>
          <a:prstGeom prst="rect">
            <a:avLst/>
          </a:prstGeom>
          <a:solidFill>
            <a:srgbClr val="F0F7FF"/>
          </a:solidFill>
          <a:ln w="19050">
            <a:solidFill>
              <a:srgbClr val="005699"/>
            </a:solidFill>
          </a:ln>
        </p:spPr>
        <p:txBody>
          <a:bodyPr/>
          <a:lstStyle/>
          <a:p>
            <a:endParaRPr/>
          </a:p>
        </p:txBody>
      </p:sp>
      <p:sp>
        <p:nvSpPr>
          <p:cNvPr id="61" name="Callout Text"/>
          <p:cNvSpPr>
            <a:spLocks noGrp="1"/>
          </p:cNvSpPr>
          <p:nvPr/>
        </p:nvSpPr>
        <p:spPr>
          <a:xfrm>
            <a:off x="317500" y="5422900"/>
            <a:ext cx="11518900" cy="787400"/>
          </a:xfrm>
          <a:prstGeom prst="rect">
            <a:avLst/>
          </a:prstGeom>
          <a:noFill/>
          <a:ln>
            <a:noFill/>
          </a:ln>
        </p:spPr>
        <p:txBody>
          <a:bodyPr anchor="ctr"/>
          <a:lstStyle/>
          <a:p>
            <a:pPr algn="ctr">
              <a:buNone/>
            </a:pPr>
            <a:r>
              <a:rPr lang="en-US" dirty="0">
                <a:solidFill>
                  <a:srgbClr val="005699"/>
                </a:solidFill>
                <a:latin typeface="Open Sans"/>
              </a:rPr>
              <a:t>Total Industrial/Practitioner New Support, FY 2025 </a:t>
            </a:r>
            <a:r>
              <a:rPr lang="en-US" sz="2800" b="1" dirty="0">
                <a:solidFill>
                  <a:srgbClr val="005699"/>
                </a:solidFill>
                <a:latin typeface="Open Sans"/>
              </a:rPr>
              <a:t>$8.0M</a:t>
            </a:r>
          </a:p>
        </p:txBody>
      </p:sp>
      <p:sp>
        <p:nvSpPr>
          <p:cNvPr id="54" name="New Construction Block"/>
          <p:cNvSpPr>
            <a:spLocks noGrp="1"/>
          </p:cNvSpPr>
          <p:nvPr/>
        </p:nvSpPr>
        <p:spPr>
          <a:xfrm>
            <a:off x="9220200" y="4768616"/>
            <a:ext cx="2616200" cy="271345"/>
          </a:xfrm>
          <a:prstGeom prst="rect">
            <a:avLst/>
          </a:prstGeom>
          <a:solidFill>
            <a:srgbClr val="4EC3E0"/>
          </a:solidFill>
          <a:ln>
            <a:noFill/>
          </a:ln>
        </p:spPr>
        <p:txBody>
          <a:bodyPr anchor="ctr"/>
          <a:lstStyle/>
          <a:p>
            <a:pPr algn="ctr">
              <a:buNone/>
            </a:pPr>
            <a:r>
              <a:rPr lang="en-US" sz="900" dirty="0">
                <a:solidFill>
                  <a:srgbClr val="002554"/>
                </a:solidFill>
                <a:latin typeface="Open Sans"/>
              </a:rPr>
              <a:t>New Construction  </a:t>
            </a:r>
            <a:r>
              <a:rPr lang="en-US" sz="900" b="1" dirty="0">
                <a:solidFill>
                  <a:srgbClr val="002554"/>
                </a:solidFill>
                <a:latin typeface="Open Sans"/>
              </a:rPr>
              <a:t>$0  0%</a:t>
            </a:r>
          </a:p>
        </p:txBody>
      </p:sp>
      <p:sp>
        <p:nvSpPr>
          <p:cNvPr id="55" name="New Facilities Block"/>
          <p:cNvSpPr>
            <a:spLocks noGrp="1"/>
          </p:cNvSpPr>
          <p:nvPr/>
        </p:nvSpPr>
        <p:spPr>
          <a:xfrm>
            <a:off x="9220200" y="5075354"/>
            <a:ext cx="2616200" cy="271345"/>
          </a:xfrm>
          <a:prstGeom prst="rect">
            <a:avLst/>
          </a:prstGeom>
          <a:solidFill>
            <a:srgbClr val="00758D"/>
          </a:solidFill>
          <a:ln>
            <a:noFill/>
          </a:ln>
        </p:spPr>
        <p:txBody>
          <a:bodyPr anchor="ctr"/>
          <a:lstStyle/>
          <a:p>
            <a:pPr algn="ctr">
              <a:buNone/>
            </a:pPr>
            <a:r>
              <a:rPr lang="en-US" sz="900" dirty="0">
                <a:solidFill>
                  <a:srgbClr val="FFFFFF"/>
                </a:solidFill>
                <a:latin typeface="Open Sans"/>
              </a:rPr>
              <a:t>New Facilities in Existing Buildings  </a:t>
            </a:r>
            <a:r>
              <a:rPr lang="en-US" sz="900" b="1" dirty="0">
                <a:solidFill>
                  <a:srgbClr val="FFFFFF"/>
                </a:solidFill>
                <a:latin typeface="Open Sans"/>
              </a:rPr>
              <a:t>$0  0%</a:t>
            </a:r>
          </a:p>
        </p:txBody>
      </p:sp>
    </p:spTree>
    <p:extLst>
      <p:ext uri="{BB962C8B-B14F-4D97-AF65-F5344CB8AC3E}">
        <p14:creationId xmlns:p14="http://schemas.microsoft.com/office/powerpoint/2010/main" val="3310154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CDB06-AAB3-E555-2D3D-2BD7AA45CCB0}"/>
            </a:ext>
          </a:extLst>
        </p:cNvPr>
        <p:cNvGrpSpPr/>
        <p:nvPr/>
      </p:nvGrpSpPr>
      <p:grpSpPr>
        <a:xfrm>
          <a:off x="0" y="0"/>
          <a:ext cx="0" cy="0"/>
          <a:chOff x="0" y="0"/>
          <a:chExt cx="0" cy="0"/>
        </a:xfrm>
      </p:grpSpPr>
      <p:sp>
        <p:nvSpPr>
          <p:cNvPr id="16" name="Text 0">
            <a:extLst>
              <a:ext uri="{FF2B5EF4-FFF2-40B4-BE49-F238E27FC236}">
                <a16:creationId xmlns:a16="http://schemas.microsoft.com/office/drawing/2014/main" id="{4258EC16-582F-4719-81E4-02D310515E49}"/>
              </a:ext>
            </a:extLst>
          </p:cNvPr>
          <p:cNvSpPr>
            <a:spLocks noGrp="1"/>
          </p:cNvSpPr>
          <p:nvPr>
            <p:ph type="title" idx="4294967295"/>
          </p:nvPr>
        </p:nvSpPr>
        <p:spPr>
          <a:xfrm>
            <a:off x="320040" y="118973"/>
            <a:ext cx="11521440" cy="61254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FY 2025 NSF Engineering Research Centers by Sector</a:t>
            </a:r>
          </a:p>
        </p:txBody>
      </p:sp>
      <p:sp>
        <p:nvSpPr>
          <p:cNvPr id="13" name="Shape 11">
            <a:extLst>
              <a:ext uri="{FF2B5EF4-FFF2-40B4-BE49-F238E27FC236}">
                <a16:creationId xmlns:a16="http://schemas.microsoft.com/office/drawing/2014/main" id="{09D8B634-2DD1-EEC5-7167-4BA4E454143C}"/>
              </a:ext>
              <a:ext uri="{C183D7F6-B498-43B3-948B-1728B52AA6E4}">
                <adec:decorative xmlns:adec="http://schemas.microsoft.com/office/drawing/2017/decorative" val="1"/>
              </a:ext>
            </a:extLst>
          </p:cNvPr>
          <p:cNvSpPr/>
          <p:nvPr/>
        </p:nvSpPr>
        <p:spPr>
          <a:xfrm>
            <a:off x="182880" y="690880"/>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14" name="Shape 12">
            <a:extLst>
              <a:ext uri="{FF2B5EF4-FFF2-40B4-BE49-F238E27FC236}">
                <a16:creationId xmlns:a16="http://schemas.microsoft.com/office/drawing/2014/main" id="{93BA10B2-7B0D-6929-F915-A7C8AB647862}"/>
              </a:ext>
              <a:ext uri="{C183D7F6-B498-43B3-948B-1728B52AA6E4}">
                <adec:decorative xmlns:adec="http://schemas.microsoft.com/office/drawing/2017/decorative" val="1"/>
              </a:ext>
            </a:extLst>
          </p:cNvPr>
          <p:cNvSpPr/>
          <p:nvPr/>
        </p:nvSpPr>
        <p:spPr>
          <a:xfrm>
            <a:off x="182880" y="690880"/>
            <a:ext cx="2291486" cy="132588"/>
          </a:xfrm>
          <a:prstGeom prst="roundRect">
            <a:avLst>
              <a:gd name="adj" fmla="val 62069"/>
            </a:avLst>
          </a:prstGeom>
          <a:solidFill>
            <a:srgbClr val="D3B34E"/>
          </a:solidFill>
          <a:ln w="12700">
            <a:solidFill>
              <a:srgbClr val="D3B34E"/>
            </a:solidFill>
            <a:prstDash val="solid"/>
          </a:ln>
        </p:spPr>
        <p:txBody>
          <a:bodyPr/>
          <a:lstStyle/>
          <a:p>
            <a:endParaRPr lang="en-US"/>
          </a:p>
        </p:txBody>
      </p:sp>
      <p:sp>
        <p:nvSpPr>
          <p:cNvPr id="15" name="Shape 13">
            <a:extLst>
              <a:ext uri="{FF2B5EF4-FFF2-40B4-BE49-F238E27FC236}">
                <a16:creationId xmlns:a16="http://schemas.microsoft.com/office/drawing/2014/main" id="{E0FB7C53-AD8C-2534-832F-0EEEEA0ABEE8}"/>
              </a:ext>
              <a:ext uri="{C183D7F6-B498-43B3-948B-1728B52AA6E4}">
                <adec:decorative xmlns:adec="http://schemas.microsoft.com/office/drawing/2017/decorative" val="1"/>
              </a:ext>
            </a:extLst>
          </p:cNvPr>
          <p:cNvSpPr/>
          <p:nvPr/>
        </p:nvSpPr>
        <p:spPr>
          <a:xfrm>
            <a:off x="182880" y="773176"/>
            <a:ext cx="2291486" cy="50292"/>
          </a:xfrm>
          <a:prstGeom prst="rect">
            <a:avLst/>
          </a:prstGeom>
          <a:solidFill>
            <a:srgbClr val="D3B34E"/>
          </a:solidFill>
          <a:ln w="12700">
            <a:solidFill>
              <a:srgbClr val="D3B34E"/>
            </a:solidFill>
            <a:prstDash val="solid"/>
          </a:ln>
        </p:spPr>
        <p:txBody>
          <a:bodyPr/>
          <a:lstStyle/>
          <a:p>
            <a:endParaRPr lang="en-US"/>
          </a:p>
        </p:txBody>
      </p:sp>
      <p:sp>
        <p:nvSpPr>
          <p:cNvPr id="17" name="Shape 14">
            <a:extLst>
              <a:ext uri="{FF2B5EF4-FFF2-40B4-BE49-F238E27FC236}">
                <a16:creationId xmlns:a16="http://schemas.microsoft.com/office/drawing/2014/main" id="{C5013B79-E254-9576-E8B7-0AA646D3444B}"/>
              </a:ext>
              <a:ext uri="{C183D7F6-B498-43B3-948B-1728B52AA6E4}">
                <adec:decorative xmlns:adec="http://schemas.microsoft.com/office/drawing/2017/decorative" val="1"/>
              </a:ext>
            </a:extLst>
          </p:cNvPr>
          <p:cNvSpPr/>
          <p:nvPr/>
        </p:nvSpPr>
        <p:spPr>
          <a:xfrm>
            <a:off x="274320" y="1233941"/>
            <a:ext cx="2108606" cy="7315"/>
          </a:xfrm>
          <a:prstGeom prst="rect">
            <a:avLst/>
          </a:prstGeom>
          <a:solidFill>
            <a:srgbClr val="E0E4EE"/>
          </a:solidFill>
          <a:ln w="12700">
            <a:solidFill>
              <a:srgbClr val="E0E4EE"/>
            </a:solidFill>
            <a:prstDash val="solid"/>
          </a:ln>
        </p:spPr>
        <p:txBody>
          <a:bodyPr/>
          <a:lstStyle/>
          <a:p>
            <a:endParaRPr lang="en-US"/>
          </a:p>
        </p:txBody>
      </p:sp>
      <p:sp>
        <p:nvSpPr>
          <p:cNvPr id="19" name="Text 16">
            <a:extLst>
              <a:ext uri="{FF2B5EF4-FFF2-40B4-BE49-F238E27FC236}">
                <a16:creationId xmlns:a16="http://schemas.microsoft.com/office/drawing/2014/main" id="{C3150626-88A6-356C-E88F-B25C7CEA77F3}"/>
              </a:ext>
            </a:extLst>
          </p:cNvPr>
          <p:cNvSpPr/>
          <p:nvPr/>
        </p:nvSpPr>
        <p:spPr>
          <a:xfrm>
            <a:off x="246888" y="1261770"/>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Advancing Sustainability through Powered Infrastructure for Roadway Electrification</a:t>
            </a:r>
            <a:endParaRPr lang="en-US" sz="800" dirty="0"/>
          </a:p>
        </p:txBody>
      </p:sp>
      <p:sp>
        <p:nvSpPr>
          <p:cNvPr id="20" name="Text 17">
            <a:extLst>
              <a:ext uri="{FF2B5EF4-FFF2-40B4-BE49-F238E27FC236}">
                <a16:creationId xmlns:a16="http://schemas.microsoft.com/office/drawing/2014/main" id="{9A976F4B-C362-80CC-C4C3-5E22CE66B930}"/>
              </a:ext>
            </a:extLst>
          </p:cNvPr>
          <p:cNvSpPr/>
          <p:nvPr/>
        </p:nvSpPr>
        <p:spPr>
          <a:xfrm>
            <a:off x="246888" y="1761521"/>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Utah State University</a:t>
            </a:r>
            <a:endParaRPr lang="en-US" sz="800" dirty="0"/>
          </a:p>
        </p:txBody>
      </p:sp>
      <p:sp>
        <p:nvSpPr>
          <p:cNvPr id="21" name="Text 18">
            <a:extLst>
              <a:ext uri="{FF2B5EF4-FFF2-40B4-BE49-F238E27FC236}">
                <a16:creationId xmlns:a16="http://schemas.microsoft.com/office/drawing/2014/main" id="{C324F336-D515-EAA1-5D68-AA097FF2DF65}"/>
              </a:ext>
            </a:extLst>
          </p:cNvPr>
          <p:cNvSpPr/>
          <p:nvPr/>
        </p:nvSpPr>
        <p:spPr>
          <a:xfrm>
            <a:off x="246888" y="1964071"/>
            <a:ext cx="1038466" cy="176132"/>
          </a:xfrm>
          <a:prstGeom prst="rect">
            <a:avLst/>
          </a:prstGeom>
          <a:noFill/>
          <a:ln/>
        </p:spPr>
        <p:txBody>
          <a:bodyPr wrap="square" rtlCol="0" anchor="ctr"/>
          <a:lstStyle/>
          <a:p>
            <a:pPr marL="0" indent="0" algn="l">
              <a:buNone/>
            </a:pPr>
            <a:r>
              <a:rPr lang="en-US" sz="800" b="1" dirty="0">
                <a:solidFill>
                  <a:srgbClr val="D3B34E"/>
                </a:solidFill>
                <a:latin typeface="Open Sans" pitchFamily="34" charset="0"/>
                <a:ea typeface="Open Sans" pitchFamily="34" charset="-122"/>
                <a:cs typeface="Open Sans" pitchFamily="34" charset="-120"/>
              </a:rPr>
              <a:t>Class of 2020</a:t>
            </a:r>
            <a:endParaRPr lang="en-US" sz="800" dirty="0"/>
          </a:p>
        </p:txBody>
      </p:sp>
      <p:sp>
        <p:nvSpPr>
          <p:cNvPr id="22" name="Text 19">
            <a:extLst>
              <a:ext uri="{FF2B5EF4-FFF2-40B4-BE49-F238E27FC236}">
                <a16:creationId xmlns:a16="http://schemas.microsoft.com/office/drawing/2014/main" id="{04A4CAC7-7873-2D6C-B4F5-E8AA162D7EF2}"/>
              </a:ext>
            </a:extLst>
          </p:cNvPr>
          <p:cNvSpPr/>
          <p:nvPr/>
        </p:nvSpPr>
        <p:spPr>
          <a:xfrm>
            <a:off x="1371893" y="1964071"/>
            <a:ext cx="1038466" cy="176132"/>
          </a:xfrm>
          <a:prstGeom prst="rect">
            <a:avLst/>
          </a:prstGeom>
          <a:noFill/>
          <a:ln/>
        </p:spPr>
        <p:txBody>
          <a:bodyPr wrap="square" rtlCol="0" anchor="ctr"/>
          <a:lstStyle/>
          <a:p>
            <a:pPr marL="0" indent="0" algn="r">
              <a:buNone/>
            </a:pPr>
            <a:r>
              <a:rPr lang="en-US" sz="800" b="1" dirty="0">
                <a:solidFill>
                  <a:srgbClr val="D3B34E"/>
                </a:solidFill>
                <a:latin typeface="Open Sans" pitchFamily="34" charset="0"/>
                <a:ea typeface="Open Sans" pitchFamily="34" charset="-122"/>
                <a:cs typeface="Open Sans" pitchFamily="34" charset="-120"/>
              </a:rPr>
              <a:t>1941524</a:t>
            </a:r>
          </a:p>
        </p:txBody>
      </p:sp>
      <p:sp>
        <p:nvSpPr>
          <p:cNvPr id="23" name="Shape 20">
            <a:extLst>
              <a:ext uri="{FF2B5EF4-FFF2-40B4-BE49-F238E27FC236}">
                <a16:creationId xmlns:a16="http://schemas.microsoft.com/office/drawing/2014/main" id="{0BD0E76B-392C-114F-B168-DC86E0535405}"/>
              </a:ext>
              <a:ext uri="{C183D7F6-B498-43B3-948B-1728B52AA6E4}">
                <adec:decorative xmlns:adec="http://schemas.microsoft.com/office/drawing/2017/decorative" val="1"/>
              </a:ext>
            </a:extLst>
          </p:cNvPr>
          <p:cNvSpPr/>
          <p:nvPr/>
        </p:nvSpPr>
        <p:spPr>
          <a:xfrm>
            <a:off x="2565806" y="690880"/>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24" name="Shape 21">
            <a:extLst>
              <a:ext uri="{FF2B5EF4-FFF2-40B4-BE49-F238E27FC236}">
                <a16:creationId xmlns:a16="http://schemas.microsoft.com/office/drawing/2014/main" id="{BF61D094-8DA2-D31A-91F6-BDB07AEA80C0}"/>
              </a:ext>
              <a:ext uri="{C183D7F6-B498-43B3-948B-1728B52AA6E4}">
                <adec:decorative xmlns:adec="http://schemas.microsoft.com/office/drawing/2017/decorative" val="1"/>
              </a:ext>
            </a:extLst>
          </p:cNvPr>
          <p:cNvSpPr/>
          <p:nvPr/>
        </p:nvSpPr>
        <p:spPr>
          <a:xfrm>
            <a:off x="2565806" y="690880"/>
            <a:ext cx="2291486" cy="132588"/>
          </a:xfrm>
          <a:prstGeom prst="roundRect">
            <a:avLst>
              <a:gd name="adj" fmla="val 62069"/>
            </a:avLst>
          </a:prstGeom>
          <a:solidFill>
            <a:srgbClr val="D3B34E"/>
          </a:solidFill>
          <a:ln w="12700">
            <a:solidFill>
              <a:srgbClr val="D3B34E"/>
            </a:solidFill>
            <a:prstDash val="solid"/>
          </a:ln>
        </p:spPr>
        <p:txBody>
          <a:bodyPr/>
          <a:lstStyle/>
          <a:p>
            <a:endParaRPr lang="en-US"/>
          </a:p>
        </p:txBody>
      </p:sp>
      <p:sp>
        <p:nvSpPr>
          <p:cNvPr id="25" name="Shape 22">
            <a:extLst>
              <a:ext uri="{FF2B5EF4-FFF2-40B4-BE49-F238E27FC236}">
                <a16:creationId xmlns:a16="http://schemas.microsoft.com/office/drawing/2014/main" id="{38133660-D85B-F4E5-080B-284A442DE7DA}"/>
              </a:ext>
              <a:ext uri="{C183D7F6-B498-43B3-948B-1728B52AA6E4}">
                <adec:decorative xmlns:adec="http://schemas.microsoft.com/office/drawing/2017/decorative" val="1"/>
              </a:ext>
            </a:extLst>
          </p:cNvPr>
          <p:cNvSpPr/>
          <p:nvPr/>
        </p:nvSpPr>
        <p:spPr>
          <a:xfrm>
            <a:off x="2565806" y="773176"/>
            <a:ext cx="2291486" cy="50292"/>
          </a:xfrm>
          <a:prstGeom prst="rect">
            <a:avLst/>
          </a:prstGeom>
          <a:solidFill>
            <a:srgbClr val="D3B34E"/>
          </a:solidFill>
          <a:ln w="12700">
            <a:solidFill>
              <a:srgbClr val="D3B34E"/>
            </a:solidFill>
            <a:prstDash val="solid"/>
          </a:ln>
        </p:spPr>
        <p:txBody>
          <a:bodyPr/>
          <a:lstStyle/>
          <a:p>
            <a:endParaRPr lang="en-US"/>
          </a:p>
        </p:txBody>
      </p:sp>
      <p:sp>
        <p:nvSpPr>
          <p:cNvPr id="27" name="Shape 23">
            <a:extLst>
              <a:ext uri="{FF2B5EF4-FFF2-40B4-BE49-F238E27FC236}">
                <a16:creationId xmlns:a16="http://schemas.microsoft.com/office/drawing/2014/main" id="{E57293B6-5AA5-2D79-843E-289E453D78DB}"/>
              </a:ext>
              <a:ext uri="{C183D7F6-B498-43B3-948B-1728B52AA6E4}">
                <adec:decorative xmlns:adec="http://schemas.microsoft.com/office/drawing/2017/decorative" val="1"/>
              </a:ext>
            </a:extLst>
          </p:cNvPr>
          <p:cNvSpPr/>
          <p:nvPr/>
        </p:nvSpPr>
        <p:spPr>
          <a:xfrm>
            <a:off x="2657246" y="1233941"/>
            <a:ext cx="2108606" cy="7315"/>
          </a:xfrm>
          <a:prstGeom prst="rect">
            <a:avLst/>
          </a:prstGeom>
          <a:solidFill>
            <a:srgbClr val="E0E4EE"/>
          </a:solidFill>
          <a:ln w="12700">
            <a:solidFill>
              <a:srgbClr val="E0E4EE"/>
            </a:solidFill>
            <a:prstDash val="solid"/>
          </a:ln>
        </p:spPr>
        <p:txBody>
          <a:bodyPr/>
          <a:lstStyle/>
          <a:p>
            <a:endParaRPr lang="en-US"/>
          </a:p>
        </p:txBody>
      </p:sp>
      <p:sp>
        <p:nvSpPr>
          <p:cNvPr id="29" name="Text 25">
            <a:extLst>
              <a:ext uri="{FF2B5EF4-FFF2-40B4-BE49-F238E27FC236}">
                <a16:creationId xmlns:a16="http://schemas.microsoft.com/office/drawing/2014/main" id="{07786938-6DE2-F5EB-EA7A-4CB1D738B736}"/>
              </a:ext>
            </a:extLst>
          </p:cNvPr>
          <p:cNvSpPr/>
          <p:nvPr/>
        </p:nvSpPr>
        <p:spPr>
          <a:xfrm>
            <a:off x="2629814" y="1261770"/>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Advancing Sustainable and Distributed Fertilizer Production</a:t>
            </a:r>
            <a:endParaRPr lang="en-US" sz="800" dirty="0"/>
          </a:p>
        </p:txBody>
      </p:sp>
      <p:sp>
        <p:nvSpPr>
          <p:cNvPr id="30" name="Text 26">
            <a:extLst>
              <a:ext uri="{FF2B5EF4-FFF2-40B4-BE49-F238E27FC236}">
                <a16:creationId xmlns:a16="http://schemas.microsoft.com/office/drawing/2014/main" id="{0CA301D6-6633-0DBF-388A-C412890DE3ED}"/>
              </a:ext>
            </a:extLst>
          </p:cNvPr>
          <p:cNvSpPr/>
          <p:nvPr/>
        </p:nvSpPr>
        <p:spPr>
          <a:xfrm>
            <a:off x="2629814" y="1761521"/>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Texas Tech University</a:t>
            </a:r>
            <a:endParaRPr lang="en-US" sz="800" dirty="0"/>
          </a:p>
        </p:txBody>
      </p:sp>
      <p:sp>
        <p:nvSpPr>
          <p:cNvPr id="31" name="Text 27">
            <a:extLst>
              <a:ext uri="{FF2B5EF4-FFF2-40B4-BE49-F238E27FC236}">
                <a16:creationId xmlns:a16="http://schemas.microsoft.com/office/drawing/2014/main" id="{16C08CBB-66E8-05F1-D6B5-48455A1899EB}"/>
              </a:ext>
            </a:extLst>
          </p:cNvPr>
          <p:cNvSpPr/>
          <p:nvPr/>
        </p:nvSpPr>
        <p:spPr>
          <a:xfrm>
            <a:off x="2629814" y="1964071"/>
            <a:ext cx="1038466" cy="176132"/>
          </a:xfrm>
          <a:prstGeom prst="rect">
            <a:avLst/>
          </a:prstGeom>
          <a:noFill/>
          <a:ln/>
        </p:spPr>
        <p:txBody>
          <a:bodyPr wrap="square" rtlCol="0" anchor="ctr"/>
          <a:lstStyle/>
          <a:p>
            <a:pPr marL="0" indent="0" algn="l">
              <a:buNone/>
            </a:pPr>
            <a:r>
              <a:rPr lang="en-US" sz="800" b="1" dirty="0">
                <a:solidFill>
                  <a:srgbClr val="D3B34E"/>
                </a:solidFill>
                <a:latin typeface="Open Sans" pitchFamily="34" charset="0"/>
                <a:ea typeface="Open Sans" pitchFamily="34" charset="-122"/>
                <a:cs typeface="Open Sans" pitchFamily="34" charset="-120"/>
              </a:rPr>
              <a:t>Class of 2022</a:t>
            </a:r>
            <a:endParaRPr lang="en-US" sz="800" dirty="0"/>
          </a:p>
        </p:txBody>
      </p:sp>
      <p:sp>
        <p:nvSpPr>
          <p:cNvPr id="32" name="Text 28">
            <a:extLst>
              <a:ext uri="{FF2B5EF4-FFF2-40B4-BE49-F238E27FC236}">
                <a16:creationId xmlns:a16="http://schemas.microsoft.com/office/drawing/2014/main" id="{74B3D61D-8532-054F-C331-EA6905CC0429}"/>
              </a:ext>
            </a:extLst>
          </p:cNvPr>
          <p:cNvSpPr/>
          <p:nvPr/>
        </p:nvSpPr>
        <p:spPr>
          <a:xfrm>
            <a:off x="3754819" y="1964071"/>
            <a:ext cx="1038466" cy="176132"/>
          </a:xfrm>
          <a:prstGeom prst="rect">
            <a:avLst/>
          </a:prstGeom>
          <a:noFill/>
          <a:ln/>
        </p:spPr>
        <p:txBody>
          <a:bodyPr wrap="square" rtlCol="0" anchor="ctr"/>
          <a:lstStyle/>
          <a:p>
            <a:pPr marL="0" indent="0" algn="r">
              <a:buNone/>
            </a:pPr>
            <a:r>
              <a:rPr lang="en-US" sz="800" b="1" dirty="0">
                <a:solidFill>
                  <a:srgbClr val="D3B34E"/>
                </a:solidFill>
                <a:latin typeface="Open Sans" pitchFamily="34" charset="0"/>
                <a:ea typeface="Open Sans" pitchFamily="34" charset="-122"/>
                <a:cs typeface="Open Sans" pitchFamily="34" charset="-120"/>
              </a:rPr>
              <a:t>2133576</a:t>
            </a:r>
          </a:p>
        </p:txBody>
      </p:sp>
      <p:sp>
        <p:nvSpPr>
          <p:cNvPr id="33" name="Shape 29">
            <a:extLst>
              <a:ext uri="{FF2B5EF4-FFF2-40B4-BE49-F238E27FC236}">
                <a16:creationId xmlns:a16="http://schemas.microsoft.com/office/drawing/2014/main" id="{47401689-0104-57EE-37A7-20FBF86DEED3}"/>
              </a:ext>
              <a:ext uri="{C183D7F6-B498-43B3-948B-1728B52AA6E4}">
                <adec:decorative xmlns:adec="http://schemas.microsoft.com/office/drawing/2017/decorative" val="1"/>
              </a:ext>
            </a:extLst>
          </p:cNvPr>
          <p:cNvSpPr/>
          <p:nvPr/>
        </p:nvSpPr>
        <p:spPr>
          <a:xfrm>
            <a:off x="4948733" y="690880"/>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34" name="Shape 30">
            <a:extLst>
              <a:ext uri="{FF2B5EF4-FFF2-40B4-BE49-F238E27FC236}">
                <a16:creationId xmlns:a16="http://schemas.microsoft.com/office/drawing/2014/main" id="{A5CACE57-7F33-0745-6B9C-7102EAE83B1F}"/>
              </a:ext>
              <a:ext uri="{C183D7F6-B498-43B3-948B-1728B52AA6E4}">
                <adec:decorative xmlns:adec="http://schemas.microsoft.com/office/drawing/2017/decorative" val="1"/>
              </a:ext>
            </a:extLst>
          </p:cNvPr>
          <p:cNvSpPr/>
          <p:nvPr/>
        </p:nvSpPr>
        <p:spPr>
          <a:xfrm>
            <a:off x="4948733" y="690880"/>
            <a:ext cx="2291486" cy="132588"/>
          </a:xfrm>
          <a:prstGeom prst="roundRect">
            <a:avLst>
              <a:gd name="adj" fmla="val 62069"/>
            </a:avLst>
          </a:prstGeom>
          <a:solidFill>
            <a:srgbClr val="D3B34E"/>
          </a:solidFill>
          <a:ln w="12700">
            <a:solidFill>
              <a:srgbClr val="D3B34E"/>
            </a:solidFill>
            <a:prstDash val="solid"/>
          </a:ln>
        </p:spPr>
        <p:txBody>
          <a:bodyPr/>
          <a:lstStyle/>
          <a:p>
            <a:endParaRPr lang="en-US"/>
          </a:p>
        </p:txBody>
      </p:sp>
      <p:sp>
        <p:nvSpPr>
          <p:cNvPr id="35" name="Shape 31">
            <a:extLst>
              <a:ext uri="{FF2B5EF4-FFF2-40B4-BE49-F238E27FC236}">
                <a16:creationId xmlns:a16="http://schemas.microsoft.com/office/drawing/2014/main" id="{0E11DF65-68BE-0554-6CE0-F20C23AC1D12}"/>
              </a:ext>
              <a:ext uri="{C183D7F6-B498-43B3-948B-1728B52AA6E4}">
                <adec:decorative xmlns:adec="http://schemas.microsoft.com/office/drawing/2017/decorative" val="1"/>
              </a:ext>
            </a:extLst>
          </p:cNvPr>
          <p:cNvSpPr/>
          <p:nvPr/>
        </p:nvSpPr>
        <p:spPr>
          <a:xfrm>
            <a:off x="4948733" y="773176"/>
            <a:ext cx="2291486" cy="50292"/>
          </a:xfrm>
          <a:prstGeom prst="rect">
            <a:avLst/>
          </a:prstGeom>
          <a:solidFill>
            <a:srgbClr val="D3B34E"/>
          </a:solidFill>
          <a:ln w="12700">
            <a:solidFill>
              <a:srgbClr val="D3B34E"/>
            </a:solidFill>
            <a:prstDash val="solid"/>
          </a:ln>
        </p:spPr>
        <p:txBody>
          <a:bodyPr/>
          <a:lstStyle/>
          <a:p>
            <a:endParaRPr lang="en-US"/>
          </a:p>
        </p:txBody>
      </p:sp>
      <p:sp>
        <p:nvSpPr>
          <p:cNvPr id="37" name="Shape 32">
            <a:extLst>
              <a:ext uri="{FF2B5EF4-FFF2-40B4-BE49-F238E27FC236}">
                <a16:creationId xmlns:a16="http://schemas.microsoft.com/office/drawing/2014/main" id="{1A68C24A-C3CA-CCAC-0F34-CD4E2CCC6806}"/>
              </a:ext>
              <a:ext uri="{C183D7F6-B498-43B3-948B-1728B52AA6E4}">
                <adec:decorative xmlns:adec="http://schemas.microsoft.com/office/drawing/2017/decorative" val="1"/>
              </a:ext>
            </a:extLst>
          </p:cNvPr>
          <p:cNvSpPr/>
          <p:nvPr/>
        </p:nvSpPr>
        <p:spPr>
          <a:xfrm>
            <a:off x="5040173" y="1233941"/>
            <a:ext cx="2108606" cy="7315"/>
          </a:xfrm>
          <a:prstGeom prst="rect">
            <a:avLst/>
          </a:prstGeom>
          <a:solidFill>
            <a:srgbClr val="E0E4EE"/>
          </a:solidFill>
          <a:ln w="12700">
            <a:solidFill>
              <a:srgbClr val="E0E4EE"/>
            </a:solidFill>
            <a:prstDash val="solid"/>
          </a:ln>
        </p:spPr>
        <p:txBody>
          <a:bodyPr/>
          <a:lstStyle/>
          <a:p>
            <a:endParaRPr lang="en-US"/>
          </a:p>
        </p:txBody>
      </p:sp>
      <p:sp>
        <p:nvSpPr>
          <p:cNvPr id="39" name="Text 34">
            <a:extLst>
              <a:ext uri="{FF2B5EF4-FFF2-40B4-BE49-F238E27FC236}">
                <a16:creationId xmlns:a16="http://schemas.microsoft.com/office/drawing/2014/main" id="{F677A5FD-5B9A-8D9F-0B0F-0A102717E0E4}"/>
              </a:ext>
            </a:extLst>
          </p:cNvPr>
          <p:cNvSpPr/>
          <p:nvPr/>
        </p:nvSpPr>
        <p:spPr>
          <a:xfrm>
            <a:off x="5012741" y="1261770"/>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Bio-mediated and Bio-inspired Geotechnics</a:t>
            </a:r>
            <a:endParaRPr lang="en-US" sz="800" dirty="0"/>
          </a:p>
        </p:txBody>
      </p:sp>
      <p:sp>
        <p:nvSpPr>
          <p:cNvPr id="40" name="Text 35">
            <a:extLst>
              <a:ext uri="{FF2B5EF4-FFF2-40B4-BE49-F238E27FC236}">
                <a16:creationId xmlns:a16="http://schemas.microsoft.com/office/drawing/2014/main" id="{52196B8F-9D97-CDF1-72CF-A4705FC08E6D}"/>
              </a:ext>
            </a:extLst>
          </p:cNvPr>
          <p:cNvSpPr/>
          <p:nvPr/>
        </p:nvSpPr>
        <p:spPr>
          <a:xfrm>
            <a:off x="5012741" y="1761521"/>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Arizona State University</a:t>
            </a:r>
            <a:endParaRPr lang="en-US" sz="800" dirty="0"/>
          </a:p>
        </p:txBody>
      </p:sp>
      <p:sp>
        <p:nvSpPr>
          <p:cNvPr id="41" name="Text 36">
            <a:extLst>
              <a:ext uri="{FF2B5EF4-FFF2-40B4-BE49-F238E27FC236}">
                <a16:creationId xmlns:a16="http://schemas.microsoft.com/office/drawing/2014/main" id="{D8D61DA1-AD49-DBB8-16A9-6A9928C93E16}"/>
              </a:ext>
            </a:extLst>
          </p:cNvPr>
          <p:cNvSpPr/>
          <p:nvPr/>
        </p:nvSpPr>
        <p:spPr>
          <a:xfrm>
            <a:off x="5012741" y="1964071"/>
            <a:ext cx="1038466" cy="176132"/>
          </a:xfrm>
          <a:prstGeom prst="rect">
            <a:avLst/>
          </a:prstGeom>
          <a:noFill/>
          <a:ln/>
        </p:spPr>
        <p:txBody>
          <a:bodyPr wrap="square" rtlCol="0" anchor="ctr"/>
          <a:lstStyle/>
          <a:p>
            <a:pPr marL="0" indent="0" algn="l">
              <a:buNone/>
            </a:pPr>
            <a:r>
              <a:rPr lang="en-US" sz="800" b="1" dirty="0">
                <a:solidFill>
                  <a:srgbClr val="D3B34E"/>
                </a:solidFill>
                <a:latin typeface="Open Sans" pitchFamily="34" charset="0"/>
                <a:ea typeface="Open Sans" pitchFamily="34" charset="-122"/>
                <a:cs typeface="Open Sans" pitchFamily="34" charset="-120"/>
              </a:rPr>
              <a:t>Class of 2015</a:t>
            </a:r>
            <a:endParaRPr lang="en-US" sz="800" dirty="0"/>
          </a:p>
        </p:txBody>
      </p:sp>
      <p:sp>
        <p:nvSpPr>
          <p:cNvPr id="42" name="Text 37">
            <a:extLst>
              <a:ext uri="{FF2B5EF4-FFF2-40B4-BE49-F238E27FC236}">
                <a16:creationId xmlns:a16="http://schemas.microsoft.com/office/drawing/2014/main" id="{6F43E525-56D5-DC4C-301C-DA3C5F054F20}"/>
              </a:ext>
            </a:extLst>
          </p:cNvPr>
          <p:cNvSpPr/>
          <p:nvPr/>
        </p:nvSpPr>
        <p:spPr>
          <a:xfrm>
            <a:off x="6137745" y="1964071"/>
            <a:ext cx="1038466" cy="176132"/>
          </a:xfrm>
          <a:prstGeom prst="rect">
            <a:avLst/>
          </a:prstGeom>
          <a:noFill/>
          <a:ln/>
        </p:spPr>
        <p:txBody>
          <a:bodyPr wrap="square" rtlCol="0" anchor="ctr"/>
          <a:lstStyle/>
          <a:p>
            <a:pPr marL="0" indent="0" algn="r">
              <a:buNone/>
            </a:pPr>
            <a:r>
              <a:rPr lang="en-US" sz="800" b="1" dirty="0">
                <a:solidFill>
                  <a:srgbClr val="D3B34E"/>
                </a:solidFill>
                <a:latin typeface="Open Sans" pitchFamily="34" charset="0"/>
                <a:ea typeface="Open Sans" pitchFamily="34" charset="-122"/>
                <a:cs typeface="Open Sans" pitchFamily="34" charset="-120"/>
              </a:rPr>
              <a:t>1449501</a:t>
            </a:r>
            <a:endParaRPr lang="en-US" sz="800" dirty="0"/>
          </a:p>
        </p:txBody>
      </p:sp>
      <p:sp>
        <p:nvSpPr>
          <p:cNvPr id="43" name="Shape 38">
            <a:extLst>
              <a:ext uri="{FF2B5EF4-FFF2-40B4-BE49-F238E27FC236}">
                <a16:creationId xmlns:a16="http://schemas.microsoft.com/office/drawing/2014/main" id="{845EA27C-D7AA-6D21-4BCA-640FC0C7C9C8}"/>
              </a:ext>
              <a:ext uri="{C183D7F6-B498-43B3-948B-1728B52AA6E4}">
                <adec:decorative xmlns:adec="http://schemas.microsoft.com/office/drawing/2017/decorative" val="1"/>
              </a:ext>
            </a:extLst>
          </p:cNvPr>
          <p:cNvSpPr/>
          <p:nvPr/>
        </p:nvSpPr>
        <p:spPr>
          <a:xfrm>
            <a:off x="7331659" y="690880"/>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44" name="Shape 39">
            <a:extLst>
              <a:ext uri="{FF2B5EF4-FFF2-40B4-BE49-F238E27FC236}">
                <a16:creationId xmlns:a16="http://schemas.microsoft.com/office/drawing/2014/main" id="{EB5F94D3-0383-DD22-9044-76A8442A5DF4}"/>
              </a:ext>
              <a:ext uri="{C183D7F6-B498-43B3-948B-1728B52AA6E4}">
                <adec:decorative xmlns:adec="http://schemas.microsoft.com/office/drawing/2017/decorative" val="1"/>
              </a:ext>
            </a:extLst>
          </p:cNvPr>
          <p:cNvSpPr/>
          <p:nvPr/>
        </p:nvSpPr>
        <p:spPr>
          <a:xfrm>
            <a:off x="7331659" y="690880"/>
            <a:ext cx="2291486" cy="132588"/>
          </a:xfrm>
          <a:prstGeom prst="roundRect">
            <a:avLst>
              <a:gd name="adj" fmla="val 62069"/>
            </a:avLst>
          </a:prstGeom>
          <a:solidFill>
            <a:srgbClr val="D3B34E"/>
          </a:solidFill>
          <a:ln w="12700">
            <a:solidFill>
              <a:srgbClr val="D3B34E"/>
            </a:solidFill>
            <a:prstDash val="solid"/>
          </a:ln>
        </p:spPr>
        <p:txBody>
          <a:bodyPr/>
          <a:lstStyle/>
          <a:p>
            <a:endParaRPr lang="en-US"/>
          </a:p>
        </p:txBody>
      </p:sp>
      <p:sp>
        <p:nvSpPr>
          <p:cNvPr id="45" name="Shape 40">
            <a:extLst>
              <a:ext uri="{FF2B5EF4-FFF2-40B4-BE49-F238E27FC236}">
                <a16:creationId xmlns:a16="http://schemas.microsoft.com/office/drawing/2014/main" id="{661B617B-6CFC-726A-0947-A1F0E56C0E46}"/>
              </a:ext>
              <a:ext uri="{C183D7F6-B498-43B3-948B-1728B52AA6E4}">
                <adec:decorative xmlns:adec="http://schemas.microsoft.com/office/drawing/2017/decorative" val="1"/>
              </a:ext>
            </a:extLst>
          </p:cNvPr>
          <p:cNvSpPr/>
          <p:nvPr/>
        </p:nvSpPr>
        <p:spPr>
          <a:xfrm>
            <a:off x="7331659" y="773176"/>
            <a:ext cx="2291486" cy="50292"/>
          </a:xfrm>
          <a:prstGeom prst="rect">
            <a:avLst/>
          </a:prstGeom>
          <a:solidFill>
            <a:srgbClr val="D3B34E"/>
          </a:solidFill>
          <a:ln w="12700">
            <a:solidFill>
              <a:srgbClr val="D3B34E"/>
            </a:solidFill>
            <a:prstDash val="solid"/>
          </a:ln>
        </p:spPr>
        <p:txBody>
          <a:bodyPr/>
          <a:lstStyle/>
          <a:p>
            <a:endParaRPr lang="en-US"/>
          </a:p>
        </p:txBody>
      </p:sp>
      <p:sp>
        <p:nvSpPr>
          <p:cNvPr id="47" name="Shape 41">
            <a:extLst>
              <a:ext uri="{FF2B5EF4-FFF2-40B4-BE49-F238E27FC236}">
                <a16:creationId xmlns:a16="http://schemas.microsoft.com/office/drawing/2014/main" id="{22D9EFA1-839B-67A9-6E06-E6B3FA54CC81}"/>
              </a:ext>
              <a:ext uri="{C183D7F6-B498-43B3-948B-1728B52AA6E4}">
                <adec:decorative xmlns:adec="http://schemas.microsoft.com/office/drawing/2017/decorative" val="1"/>
              </a:ext>
            </a:extLst>
          </p:cNvPr>
          <p:cNvSpPr/>
          <p:nvPr/>
        </p:nvSpPr>
        <p:spPr>
          <a:xfrm>
            <a:off x="7423099" y="1233941"/>
            <a:ext cx="2108606" cy="7315"/>
          </a:xfrm>
          <a:prstGeom prst="rect">
            <a:avLst/>
          </a:prstGeom>
          <a:solidFill>
            <a:srgbClr val="E0E4EE"/>
          </a:solidFill>
          <a:ln w="12700">
            <a:solidFill>
              <a:srgbClr val="E0E4EE"/>
            </a:solidFill>
            <a:prstDash val="solid"/>
          </a:ln>
        </p:spPr>
        <p:txBody>
          <a:bodyPr/>
          <a:lstStyle/>
          <a:p>
            <a:endParaRPr lang="en-US"/>
          </a:p>
        </p:txBody>
      </p:sp>
      <p:sp>
        <p:nvSpPr>
          <p:cNvPr id="49" name="Text 43">
            <a:extLst>
              <a:ext uri="{FF2B5EF4-FFF2-40B4-BE49-F238E27FC236}">
                <a16:creationId xmlns:a16="http://schemas.microsoft.com/office/drawing/2014/main" id="{F12F5E04-69DB-DBF4-A036-6F48DFE63124}"/>
              </a:ext>
            </a:extLst>
          </p:cNvPr>
          <p:cNvSpPr/>
          <p:nvPr/>
        </p:nvSpPr>
        <p:spPr>
          <a:xfrm>
            <a:off x="7395667" y="1261770"/>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Innovative and Strategic Transformation of Alkane Resources</a:t>
            </a:r>
            <a:endParaRPr lang="en-US" sz="800" dirty="0"/>
          </a:p>
        </p:txBody>
      </p:sp>
      <p:sp>
        <p:nvSpPr>
          <p:cNvPr id="50" name="Text 44">
            <a:extLst>
              <a:ext uri="{FF2B5EF4-FFF2-40B4-BE49-F238E27FC236}">
                <a16:creationId xmlns:a16="http://schemas.microsoft.com/office/drawing/2014/main" id="{0C768175-4009-ECFB-FA26-C66DC7E8F840}"/>
              </a:ext>
            </a:extLst>
          </p:cNvPr>
          <p:cNvSpPr/>
          <p:nvPr/>
        </p:nvSpPr>
        <p:spPr>
          <a:xfrm>
            <a:off x="7395667" y="1761521"/>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Purdue University</a:t>
            </a:r>
            <a:endParaRPr lang="en-US" sz="800" dirty="0"/>
          </a:p>
        </p:txBody>
      </p:sp>
      <p:sp>
        <p:nvSpPr>
          <p:cNvPr id="51" name="Text 45">
            <a:extLst>
              <a:ext uri="{FF2B5EF4-FFF2-40B4-BE49-F238E27FC236}">
                <a16:creationId xmlns:a16="http://schemas.microsoft.com/office/drawing/2014/main" id="{D7DBC578-6932-42FC-1FC8-1F7F6550E12A}"/>
              </a:ext>
            </a:extLst>
          </p:cNvPr>
          <p:cNvSpPr/>
          <p:nvPr/>
        </p:nvSpPr>
        <p:spPr>
          <a:xfrm>
            <a:off x="7395667" y="1964071"/>
            <a:ext cx="1038466" cy="176132"/>
          </a:xfrm>
          <a:prstGeom prst="rect">
            <a:avLst/>
          </a:prstGeom>
          <a:noFill/>
          <a:ln/>
        </p:spPr>
        <p:txBody>
          <a:bodyPr wrap="square" rtlCol="0" anchor="ctr"/>
          <a:lstStyle/>
          <a:p>
            <a:pPr marL="0" indent="0" algn="l">
              <a:buNone/>
            </a:pPr>
            <a:r>
              <a:rPr lang="en-US" sz="800" b="1" dirty="0">
                <a:solidFill>
                  <a:srgbClr val="D3B34E"/>
                </a:solidFill>
                <a:latin typeface="Open Sans" pitchFamily="34" charset="0"/>
                <a:ea typeface="Open Sans" pitchFamily="34" charset="-122"/>
                <a:cs typeface="Open Sans" pitchFamily="34" charset="-120"/>
              </a:rPr>
              <a:t>Class of 2017</a:t>
            </a:r>
            <a:endParaRPr lang="en-US" sz="800" dirty="0"/>
          </a:p>
        </p:txBody>
      </p:sp>
      <p:sp>
        <p:nvSpPr>
          <p:cNvPr id="52" name="Text 46">
            <a:extLst>
              <a:ext uri="{FF2B5EF4-FFF2-40B4-BE49-F238E27FC236}">
                <a16:creationId xmlns:a16="http://schemas.microsoft.com/office/drawing/2014/main" id="{7C571BC3-A476-5037-E2B3-26D7BD3D344F}"/>
              </a:ext>
            </a:extLst>
          </p:cNvPr>
          <p:cNvSpPr/>
          <p:nvPr/>
        </p:nvSpPr>
        <p:spPr>
          <a:xfrm>
            <a:off x="8520672" y="1964071"/>
            <a:ext cx="1038466" cy="176132"/>
          </a:xfrm>
          <a:prstGeom prst="rect">
            <a:avLst/>
          </a:prstGeom>
          <a:noFill/>
          <a:ln/>
        </p:spPr>
        <p:txBody>
          <a:bodyPr wrap="square" rtlCol="0" anchor="ctr"/>
          <a:lstStyle/>
          <a:p>
            <a:pPr marL="0" indent="0" algn="r">
              <a:buNone/>
            </a:pPr>
            <a:r>
              <a:rPr lang="en-US" sz="800" b="1" dirty="0">
                <a:solidFill>
                  <a:srgbClr val="D3B34E"/>
                </a:solidFill>
                <a:latin typeface="Open Sans" pitchFamily="34" charset="0"/>
                <a:ea typeface="Open Sans" pitchFamily="34" charset="-122"/>
                <a:cs typeface="Open Sans" pitchFamily="34" charset="-120"/>
              </a:rPr>
              <a:t>1647722</a:t>
            </a:r>
            <a:endParaRPr lang="en-US" sz="800" dirty="0"/>
          </a:p>
        </p:txBody>
      </p:sp>
      <p:sp>
        <p:nvSpPr>
          <p:cNvPr id="53" name="Shape 47">
            <a:extLst>
              <a:ext uri="{FF2B5EF4-FFF2-40B4-BE49-F238E27FC236}">
                <a16:creationId xmlns:a16="http://schemas.microsoft.com/office/drawing/2014/main" id="{5039172D-6BB7-5052-F03B-1C5E112CBEC7}"/>
              </a:ext>
              <a:ext uri="{C183D7F6-B498-43B3-948B-1728B52AA6E4}">
                <adec:decorative xmlns:adec="http://schemas.microsoft.com/office/drawing/2017/decorative" val="1"/>
              </a:ext>
            </a:extLst>
          </p:cNvPr>
          <p:cNvSpPr/>
          <p:nvPr/>
        </p:nvSpPr>
        <p:spPr>
          <a:xfrm>
            <a:off x="9714586" y="690880"/>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54" name="Shape 48">
            <a:extLst>
              <a:ext uri="{FF2B5EF4-FFF2-40B4-BE49-F238E27FC236}">
                <a16:creationId xmlns:a16="http://schemas.microsoft.com/office/drawing/2014/main" id="{1287F6A9-45D4-1D89-CFA1-A2B7ABE4D9C7}"/>
              </a:ext>
              <a:ext uri="{C183D7F6-B498-43B3-948B-1728B52AA6E4}">
                <adec:decorative xmlns:adec="http://schemas.microsoft.com/office/drawing/2017/decorative" val="1"/>
              </a:ext>
            </a:extLst>
          </p:cNvPr>
          <p:cNvSpPr/>
          <p:nvPr/>
        </p:nvSpPr>
        <p:spPr>
          <a:xfrm>
            <a:off x="9714586" y="690880"/>
            <a:ext cx="2291486" cy="132588"/>
          </a:xfrm>
          <a:prstGeom prst="roundRect">
            <a:avLst>
              <a:gd name="adj" fmla="val 62069"/>
            </a:avLst>
          </a:prstGeom>
          <a:solidFill>
            <a:srgbClr val="D3B34E"/>
          </a:solidFill>
          <a:ln w="12700">
            <a:solidFill>
              <a:srgbClr val="D3B34E"/>
            </a:solidFill>
            <a:prstDash val="solid"/>
          </a:ln>
        </p:spPr>
        <p:txBody>
          <a:bodyPr/>
          <a:lstStyle/>
          <a:p>
            <a:endParaRPr lang="en-US"/>
          </a:p>
        </p:txBody>
      </p:sp>
      <p:sp>
        <p:nvSpPr>
          <p:cNvPr id="55" name="Shape 49">
            <a:extLst>
              <a:ext uri="{FF2B5EF4-FFF2-40B4-BE49-F238E27FC236}">
                <a16:creationId xmlns:a16="http://schemas.microsoft.com/office/drawing/2014/main" id="{84B481F4-FDE6-46D9-0531-457269378355}"/>
              </a:ext>
              <a:ext uri="{C183D7F6-B498-43B3-948B-1728B52AA6E4}">
                <adec:decorative xmlns:adec="http://schemas.microsoft.com/office/drawing/2017/decorative" val="1"/>
              </a:ext>
            </a:extLst>
          </p:cNvPr>
          <p:cNvSpPr/>
          <p:nvPr/>
        </p:nvSpPr>
        <p:spPr>
          <a:xfrm>
            <a:off x="9714586" y="773176"/>
            <a:ext cx="2291486" cy="50292"/>
          </a:xfrm>
          <a:prstGeom prst="rect">
            <a:avLst/>
          </a:prstGeom>
          <a:solidFill>
            <a:srgbClr val="D3B34E"/>
          </a:solidFill>
          <a:ln w="12700">
            <a:solidFill>
              <a:srgbClr val="D3B34E"/>
            </a:solidFill>
            <a:prstDash val="solid"/>
          </a:ln>
        </p:spPr>
        <p:txBody>
          <a:bodyPr/>
          <a:lstStyle/>
          <a:p>
            <a:endParaRPr lang="en-US"/>
          </a:p>
        </p:txBody>
      </p:sp>
      <p:sp>
        <p:nvSpPr>
          <p:cNvPr id="57" name="Shape 50">
            <a:extLst>
              <a:ext uri="{FF2B5EF4-FFF2-40B4-BE49-F238E27FC236}">
                <a16:creationId xmlns:a16="http://schemas.microsoft.com/office/drawing/2014/main" id="{4DDFAF1C-BF9B-1256-4EF8-9D5161C23B92}"/>
              </a:ext>
              <a:ext uri="{C183D7F6-B498-43B3-948B-1728B52AA6E4}">
                <adec:decorative xmlns:adec="http://schemas.microsoft.com/office/drawing/2017/decorative" val="1"/>
              </a:ext>
            </a:extLst>
          </p:cNvPr>
          <p:cNvSpPr/>
          <p:nvPr/>
        </p:nvSpPr>
        <p:spPr>
          <a:xfrm>
            <a:off x="9806026" y="1233941"/>
            <a:ext cx="2108606" cy="7315"/>
          </a:xfrm>
          <a:prstGeom prst="rect">
            <a:avLst/>
          </a:prstGeom>
          <a:solidFill>
            <a:srgbClr val="E0E4EE"/>
          </a:solidFill>
          <a:ln w="12700">
            <a:solidFill>
              <a:srgbClr val="E0E4EE"/>
            </a:solidFill>
            <a:prstDash val="solid"/>
          </a:ln>
        </p:spPr>
        <p:txBody>
          <a:bodyPr/>
          <a:lstStyle/>
          <a:p>
            <a:endParaRPr lang="en-US"/>
          </a:p>
        </p:txBody>
      </p:sp>
      <p:sp>
        <p:nvSpPr>
          <p:cNvPr id="59" name="Text 52">
            <a:extLst>
              <a:ext uri="{FF2B5EF4-FFF2-40B4-BE49-F238E27FC236}">
                <a16:creationId xmlns:a16="http://schemas.microsoft.com/office/drawing/2014/main" id="{43FF1EEA-11AD-9414-DE41-ADDD5420B1F2}"/>
              </a:ext>
            </a:extLst>
          </p:cNvPr>
          <p:cNvSpPr/>
          <p:nvPr/>
        </p:nvSpPr>
        <p:spPr>
          <a:xfrm>
            <a:off x="9778594" y="1261770"/>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NSF Engineering Research Center for Carbon Utilization Redesign for Biomanufacturing</a:t>
            </a:r>
            <a:endParaRPr lang="en-US" sz="800" dirty="0"/>
          </a:p>
        </p:txBody>
      </p:sp>
      <p:sp>
        <p:nvSpPr>
          <p:cNvPr id="60" name="Text 53">
            <a:extLst>
              <a:ext uri="{FF2B5EF4-FFF2-40B4-BE49-F238E27FC236}">
                <a16:creationId xmlns:a16="http://schemas.microsoft.com/office/drawing/2014/main" id="{7EBDF610-BD13-8B79-9A77-F13841AFFC11}"/>
              </a:ext>
            </a:extLst>
          </p:cNvPr>
          <p:cNvSpPr/>
          <p:nvPr/>
        </p:nvSpPr>
        <p:spPr>
          <a:xfrm>
            <a:off x="9778594" y="1761521"/>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Washington University</a:t>
            </a:r>
            <a:endParaRPr lang="en-US" sz="800" dirty="0"/>
          </a:p>
        </p:txBody>
      </p:sp>
      <p:sp>
        <p:nvSpPr>
          <p:cNvPr id="61" name="Text 54">
            <a:extLst>
              <a:ext uri="{FF2B5EF4-FFF2-40B4-BE49-F238E27FC236}">
                <a16:creationId xmlns:a16="http://schemas.microsoft.com/office/drawing/2014/main" id="{DE7C14DC-8DF9-70ED-9AD7-751347C9C41A}"/>
              </a:ext>
            </a:extLst>
          </p:cNvPr>
          <p:cNvSpPr/>
          <p:nvPr/>
        </p:nvSpPr>
        <p:spPr>
          <a:xfrm>
            <a:off x="9778594" y="1964071"/>
            <a:ext cx="1038466" cy="176132"/>
          </a:xfrm>
          <a:prstGeom prst="rect">
            <a:avLst/>
          </a:prstGeom>
          <a:noFill/>
          <a:ln/>
        </p:spPr>
        <p:txBody>
          <a:bodyPr wrap="square" rtlCol="0" anchor="ctr"/>
          <a:lstStyle/>
          <a:p>
            <a:pPr marL="0" indent="0" algn="l">
              <a:buNone/>
            </a:pPr>
            <a:r>
              <a:rPr lang="en-US" sz="800" b="1" dirty="0">
                <a:solidFill>
                  <a:srgbClr val="D3B34E"/>
                </a:solidFill>
                <a:latin typeface="Open Sans" pitchFamily="34" charset="0"/>
                <a:ea typeface="Open Sans" pitchFamily="34" charset="-122"/>
                <a:cs typeface="Open Sans" pitchFamily="34" charset="-120"/>
              </a:rPr>
              <a:t>Class of 2024</a:t>
            </a:r>
            <a:endParaRPr lang="en-US" sz="800" dirty="0"/>
          </a:p>
        </p:txBody>
      </p:sp>
      <p:sp>
        <p:nvSpPr>
          <p:cNvPr id="62" name="Text 55">
            <a:extLst>
              <a:ext uri="{FF2B5EF4-FFF2-40B4-BE49-F238E27FC236}">
                <a16:creationId xmlns:a16="http://schemas.microsoft.com/office/drawing/2014/main" id="{62FC0C5E-3246-03F4-A432-9425D8C55863}"/>
              </a:ext>
            </a:extLst>
          </p:cNvPr>
          <p:cNvSpPr/>
          <p:nvPr/>
        </p:nvSpPr>
        <p:spPr>
          <a:xfrm>
            <a:off x="10903598" y="1964071"/>
            <a:ext cx="1038466" cy="176132"/>
          </a:xfrm>
          <a:prstGeom prst="rect">
            <a:avLst/>
          </a:prstGeom>
          <a:noFill/>
          <a:ln/>
        </p:spPr>
        <p:txBody>
          <a:bodyPr wrap="square" rtlCol="0" anchor="ctr"/>
          <a:lstStyle/>
          <a:p>
            <a:pPr marL="0" indent="0" algn="r">
              <a:buNone/>
            </a:pPr>
            <a:r>
              <a:rPr lang="en-US" sz="800" b="1" dirty="0">
                <a:solidFill>
                  <a:srgbClr val="D3B34E"/>
                </a:solidFill>
                <a:latin typeface="Open Sans" pitchFamily="34" charset="0"/>
                <a:ea typeface="Open Sans" pitchFamily="34" charset="-122"/>
                <a:cs typeface="Open Sans" pitchFamily="34" charset="-120"/>
              </a:rPr>
              <a:t>2330245</a:t>
            </a:r>
            <a:endParaRPr lang="en-US" sz="800" dirty="0"/>
          </a:p>
        </p:txBody>
      </p:sp>
      <p:sp>
        <p:nvSpPr>
          <p:cNvPr id="63" name="Shape 56">
            <a:extLst>
              <a:ext uri="{FF2B5EF4-FFF2-40B4-BE49-F238E27FC236}">
                <a16:creationId xmlns:a16="http://schemas.microsoft.com/office/drawing/2014/main" id="{17905A1B-20DD-BB58-3428-66AA7F333830}"/>
              </a:ext>
              <a:ext uri="{C183D7F6-B498-43B3-948B-1728B52AA6E4}">
                <adec:decorative xmlns:adec="http://schemas.microsoft.com/office/drawing/2017/decorative" val="1"/>
              </a:ext>
            </a:extLst>
          </p:cNvPr>
          <p:cNvSpPr/>
          <p:nvPr/>
        </p:nvSpPr>
        <p:spPr>
          <a:xfrm>
            <a:off x="182880" y="2231644"/>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64" name="Shape 57">
            <a:extLst>
              <a:ext uri="{FF2B5EF4-FFF2-40B4-BE49-F238E27FC236}">
                <a16:creationId xmlns:a16="http://schemas.microsoft.com/office/drawing/2014/main" id="{7396466A-11DC-1279-0133-0422D6284488}"/>
              </a:ext>
              <a:ext uri="{C183D7F6-B498-43B3-948B-1728B52AA6E4}">
                <adec:decorative xmlns:adec="http://schemas.microsoft.com/office/drawing/2017/decorative" val="1"/>
              </a:ext>
            </a:extLst>
          </p:cNvPr>
          <p:cNvSpPr/>
          <p:nvPr/>
        </p:nvSpPr>
        <p:spPr>
          <a:xfrm>
            <a:off x="182880" y="2231644"/>
            <a:ext cx="2291486" cy="132588"/>
          </a:xfrm>
          <a:prstGeom prst="roundRect">
            <a:avLst>
              <a:gd name="adj" fmla="val 62069"/>
            </a:avLst>
          </a:prstGeom>
          <a:solidFill>
            <a:srgbClr val="D3B34E"/>
          </a:solidFill>
          <a:ln w="12700">
            <a:solidFill>
              <a:srgbClr val="D3B34E"/>
            </a:solidFill>
            <a:prstDash val="solid"/>
          </a:ln>
        </p:spPr>
        <p:txBody>
          <a:bodyPr/>
          <a:lstStyle/>
          <a:p>
            <a:endParaRPr lang="en-US"/>
          </a:p>
        </p:txBody>
      </p:sp>
      <p:sp>
        <p:nvSpPr>
          <p:cNvPr id="65" name="Shape 58">
            <a:extLst>
              <a:ext uri="{FF2B5EF4-FFF2-40B4-BE49-F238E27FC236}">
                <a16:creationId xmlns:a16="http://schemas.microsoft.com/office/drawing/2014/main" id="{6A222919-F3C9-CD47-6CB1-B5F6A6558238}"/>
              </a:ext>
              <a:ext uri="{C183D7F6-B498-43B3-948B-1728B52AA6E4}">
                <adec:decorative xmlns:adec="http://schemas.microsoft.com/office/drawing/2017/decorative" val="1"/>
              </a:ext>
            </a:extLst>
          </p:cNvPr>
          <p:cNvSpPr/>
          <p:nvPr/>
        </p:nvSpPr>
        <p:spPr>
          <a:xfrm>
            <a:off x="182880" y="2313940"/>
            <a:ext cx="2291486" cy="50292"/>
          </a:xfrm>
          <a:prstGeom prst="rect">
            <a:avLst/>
          </a:prstGeom>
          <a:solidFill>
            <a:srgbClr val="D3B34E"/>
          </a:solidFill>
          <a:ln w="12700">
            <a:solidFill>
              <a:srgbClr val="D3B34E"/>
            </a:solidFill>
            <a:prstDash val="solid"/>
          </a:ln>
        </p:spPr>
        <p:txBody>
          <a:bodyPr/>
          <a:lstStyle/>
          <a:p>
            <a:endParaRPr lang="en-US"/>
          </a:p>
        </p:txBody>
      </p:sp>
      <p:sp>
        <p:nvSpPr>
          <p:cNvPr id="67" name="Shape 59">
            <a:extLst>
              <a:ext uri="{FF2B5EF4-FFF2-40B4-BE49-F238E27FC236}">
                <a16:creationId xmlns:a16="http://schemas.microsoft.com/office/drawing/2014/main" id="{EBD9F6FB-2E26-3B69-FD04-E99948DBFA97}"/>
              </a:ext>
              <a:ext uri="{C183D7F6-B498-43B3-948B-1728B52AA6E4}">
                <adec:decorative xmlns:adec="http://schemas.microsoft.com/office/drawing/2017/decorative" val="1"/>
              </a:ext>
            </a:extLst>
          </p:cNvPr>
          <p:cNvSpPr/>
          <p:nvPr/>
        </p:nvSpPr>
        <p:spPr>
          <a:xfrm>
            <a:off x="274320" y="2774706"/>
            <a:ext cx="2108606" cy="7315"/>
          </a:xfrm>
          <a:prstGeom prst="rect">
            <a:avLst/>
          </a:prstGeom>
          <a:solidFill>
            <a:srgbClr val="E0E4EE"/>
          </a:solidFill>
          <a:ln w="12700">
            <a:solidFill>
              <a:srgbClr val="E0E4EE"/>
            </a:solidFill>
            <a:prstDash val="solid"/>
          </a:ln>
        </p:spPr>
        <p:txBody>
          <a:bodyPr/>
          <a:lstStyle/>
          <a:p>
            <a:endParaRPr lang="en-US"/>
          </a:p>
        </p:txBody>
      </p:sp>
      <p:sp>
        <p:nvSpPr>
          <p:cNvPr id="69" name="Text 61">
            <a:extLst>
              <a:ext uri="{FF2B5EF4-FFF2-40B4-BE49-F238E27FC236}">
                <a16:creationId xmlns:a16="http://schemas.microsoft.com/office/drawing/2014/main" id="{2093F5C3-A275-84D8-1906-46F23334FD8D}"/>
              </a:ext>
            </a:extLst>
          </p:cNvPr>
          <p:cNvSpPr/>
          <p:nvPr/>
        </p:nvSpPr>
        <p:spPr>
          <a:xfrm>
            <a:off x="246888" y="2802535"/>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Environmentally Applied Refrigerant Technology Hub</a:t>
            </a:r>
            <a:endParaRPr lang="en-US" sz="800" dirty="0"/>
          </a:p>
        </p:txBody>
      </p:sp>
      <p:sp>
        <p:nvSpPr>
          <p:cNvPr id="70" name="Text 62">
            <a:extLst>
              <a:ext uri="{FF2B5EF4-FFF2-40B4-BE49-F238E27FC236}">
                <a16:creationId xmlns:a16="http://schemas.microsoft.com/office/drawing/2014/main" id="{2F2D3AB0-CD42-85C1-7E92-B5D40AD42C99}"/>
              </a:ext>
            </a:extLst>
          </p:cNvPr>
          <p:cNvSpPr/>
          <p:nvPr/>
        </p:nvSpPr>
        <p:spPr>
          <a:xfrm>
            <a:off x="246888" y="3302285"/>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University of Kansas</a:t>
            </a:r>
            <a:endParaRPr lang="en-US" sz="800" dirty="0"/>
          </a:p>
        </p:txBody>
      </p:sp>
      <p:sp>
        <p:nvSpPr>
          <p:cNvPr id="71" name="Text 63">
            <a:extLst>
              <a:ext uri="{FF2B5EF4-FFF2-40B4-BE49-F238E27FC236}">
                <a16:creationId xmlns:a16="http://schemas.microsoft.com/office/drawing/2014/main" id="{48F7F225-7179-80B2-D869-B4327EC9528E}"/>
              </a:ext>
            </a:extLst>
          </p:cNvPr>
          <p:cNvSpPr/>
          <p:nvPr/>
        </p:nvSpPr>
        <p:spPr>
          <a:xfrm>
            <a:off x="246888" y="3504835"/>
            <a:ext cx="1038466" cy="176132"/>
          </a:xfrm>
          <a:prstGeom prst="rect">
            <a:avLst/>
          </a:prstGeom>
          <a:noFill/>
          <a:ln/>
        </p:spPr>
        <p:txBody>
          <a:bodyPr wrap="square" rtlCol="0" anchor="ctr"/>
          <a:lstStyle/>
          <a:p>
            <a:pPr marL="0" indent="0" algn="l">
              <a:buNone/>
            </a:pPr>
            <a:r>
              <a:rPr lang="en-US" sz="800" b="1" dirty="0">
                <a:solidFill>
                  <a:srgbClr val="D3B34E"/>
                </a:solidFill>
                <a:latin typeface="Open Sans" pitchFamily="34" charset="0"/>
                <a:ea typeface="Open Sans" pitchFamily="34" charset="-122"/>
                <a:cs typeface="Open Sans" pitchFamily="34" charset="-120"/>
              </a:rPr>
              <a:t>Class of 2024</a:t>
            </a:r>
            <a:endParaRPr lang="en-US" sz="800" dirty="0"/>
          </a:p>
        </p:txBody>
      </p:sp>
      <p:sp>
        <p:nvSpPr>
          <p:cNvPr id="72" name="Text 64">
            <a:extLst>
              <a:ext uri="{FF2B5EF4-FFF2-40B4-BE49-F238E27FC236}">
                <a16:creationId xmlns:a16="http://schemas.microsoft.com/office/drawing/2014/main" id="{ADB365D8-03B3-7E25-219D-F47762BB8EBD}"/>
              </a:ext>
            </a:extLst>
          </p:cNvPr>
          <p:cNvSpPr/>
          <p:nvPr/>
        </p:nvSpPr>
        <p:spPr>
          <a:xfrm>
            <a:off x="1371893" y="3504835"/>
            <a:ext cx="1038466" cy="176132"/>
          </a:xfrm>
          <a:prstGeom prst="rect">
            <a:avLst/>
          </a:prstGeom>
          <a:noFill/>
          <a:ln/>
        </p:spPr>
        <p:txBody>
          <a:bodyPr wrap="square" rtlCol="0" anchor="ctr"/>
          <a:lstStyle/>
          <a:p>
            <a:pPr marL="0" indent="0" algn="r">
              <a:buNone/>
            </a:pPr>
            <a:r>
              <a:rPr lang="en-US" sz="800" b="1" dirty="0">
                <a:solidFill>
                  <a:srgbClr val="D3B34E"/>
                </a:solidFill>
                <a:latin typeface="Open Sans" pitchFamily="34" charset="0"/>
                <a:ea typeface="Open Sans" pitchFamily="34" charset="-122"/>
                <a:cs typeface="Open Sans" pitchFamily="34" charset="-120"/>
              </a:rPr>
              <a:t>2330175</a:t>
            </a:r>
            <a:endParaRPr lang="en-US" sz="800" dirty="0"/>
          </a:p>
        </p:txBody>
      </p:sp>
      <p:sp>
        <p:nvSpPr>
          <p:cNvPr id="73" name="Shape 65">
            <a:extLst>
              <a:ext uri="{FF2B5EF4-FFF2-40B4-BE49-F238E27FC236}">
                <a16:creationId xmlns:a16="http://schemas.microsoft.com/office/drawing/2014/main" id="{F89D24E8-DA3C-D69C-426F-23B695CCBCE7}"/>
              </a:ext>
              <a:ext uri="{C183D7F6-B498-43B3-948B-1728B52AA6E4}">
                <adec:decorative xmlns:adec="http://schemas.microsoft.com/office/drawing/2017/decorative" val="1"/>
              </a:ext>
            </a:extLst>
          </p:cNvPr>
          <p:cNvSpPr/>
          <p:nvPr/>
        </p:nvSpPr>
        <p:spPr>
          <a:xfrm>
            <a:off x="2565806" y="2231644"/>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74" name="Shape 66">
            <a:extLst>
              <a:ext uri="{FF2B5EF4-FFF2-40B4-BE49-F238E27FC236}">
                <a16:creationId xmlns:a16="http://schemas.microsoft.com/office/drawing/2014/main" id="{7CC5F929-6661-21F5-B912-E1D97642765E}"/>
              </a:ext>
              <a:ext uri="{C183D7F6-B498-43B3-948B-1728B52AA6E4}">
                <adec:decorative xmlns:adec="http://schemas.microsoft.com/office/drawing/2017/decorative" val="1"/>
              </a:ext>
            </a:extLst>
          </p:cNvPr>
          <p:cNvSpPr/>
          <p:nvPr/>
        </p:nvSpPr>
        <p:spPr>
          <a:xfrm>
            <a:off x="2565806" y="2231644"/>
            <a:ext cx="2291486" cy="132588"/>
          </a:xfrm>
          <a:prstGeom prst="roundRect">
            <a:avLst>
              <a:gd name="adj" fmla="val 62069"/>
            </a:avLst>
          </a:prstGeom>
          <a:solidFill>
            <a:srgbClr val="D3B34E"/>
          </a:solidFill>
          <a:ln w="12700">
            <a:solidFill>
              <a:srgbClr val="D3B34E"/>
            </a:solidFill>
            <a:prstDash val="solid"/>
          </a:ln>
        </p:spPr>
        <p:txBody>
          <a:bodyPr/>
          <a:lstStyle/>
          <a:p>
            <a:endParaRPr lang="en-US"/>
          </a:p>
        </p:txBody>
      </p:sp>
      <p:sp>
        <p:nvSpPr>
          <p:cNvPr id="75" name="Shape 67">
            <a:extLst>
              <a:ext uri="{FF2B5EF4-FFF2-40B4-BE49-F238E27FC236}">
                <a16:creationId xmlns:a16="http://schemas.microsoft.com/office/drawing/2014/main" id="{9776295C-2789-1AB8-E9A1-D8C526A9B509}"/>
              </a:ext>
              <a:ext uri="{C183D7F6-B498-43B3-948B-1728B52AA6E4}">
                <adec:decorative xmlns:adec="http://schemas.microsoft.com/office/drawing/2017/decorative" val="1"/>
              </a:ext>
            </a:extLst>
          </p:cNvPr>
          <p:cNvSpPr/>
          <p:nvPr/>
        </p:nvSpPr>
        <p:spPr>
          <a:xfrm>
            <a:off x="2565806" y="2313940"/>
            <a:ext cx="2291486" cy="50292"/>
          </a:xfrm>
          <a:prstGeom prst="rect">
            <a:avLst/>
          </a:prstGeom>
          <a:solidFill>
            <a:srgbClr val="D3B34E"/>
          </a:solidFill>
          <a:ln w="12700">
            <a:solidFill>
              <a:srgbClr val="D3B34E"/>
            </a:solidFill>
            <a:prstDash val="solid"/>
          </a:ln>
        </p:spPr>
        <p:txBody>
          <a:bodyPr/>
          <a:lstStyle/>
          <a:p>
            <a:endParaRPr lang="en-US"/>
          </a:p>
        </p:txBody>
      </p:sp>
      <p:sp>
        <p:nvSpPr>
          <p:cNvPr id="77" name="Shape 68">
            <a:extLst>
              <a:ext uri="{FF2B5EF4-FFF2-40B4-BE49-F238E27FC236}">
                <a16:creationId xmlns:a16="http://schemas.microsoft.com/office/drawing/2014/main" id="{43412155-B417-EB51-BA42-AA9F5CD96E88}"/>
              </a:ext>
              <a:ext uri="{C183D7F6-B498-43B3-948B-1728B52AA6E4}">
                <adec:decorative xmlns:adec="http://schemas.microsoft.com/office/drawing/2017/decorative" val="1"/>
              </a:ext>
            </a:extLst>
          </p:cNvPr>
          <p:cNvSpPr/>
          <p:nvPr/>
        </p:nvSpPr>
        <p:spPr>
          <a:xfrm>
            <a:off x="2657246" y="2774706"/>
            <a:ext cx="2108606" cy="7315"/>
          </a:xfrm>
          <a:prstGeom prst="rect">
            <a:avLst/>
          </a:prstGeom>
          <a:solidFill>
            <a:srgbClr val="E0E4EE"/>
          </a:solidFill>
          <a:ln w="12700">
            <a:solidFill>
              <a:srgbClr val="E0E4EE"/>
            </a:solidFill>
            <a:prstDash val="solid"/>
          </a:ln>
        </p:spPr>
        <p:txBody>
          <a:bodyPr/>
          <a:lstStyle/>
          <a:p>
            <a:endParaRPr lang="en-US"/>
          </a:p>
        </p:txBody>
      </p:sp>
      <p:sp>
        <p:nvSpPr>
          <p:cNvPr id="79" name="Text 70">
            <a:extLst>
              <a:ext uri="{FF2B5EF4-FFF2-40B4-BE49-F238E27FC236}">
                <a16:creationId xmlns:a16="http://schemas.microsoft.com/office/drawing/2014/main" id="{F4018191-B68D-5358-3EED-1FB86722D23D}"/>
              </a:ext>
            </a:extLst>
          </p:cNvPr>
          <p:cNvSpPr/>
          <p:nvPr/>
        </p:nvSpPr>
        <p:spPr>
          <a:xfrm>
            <a:off x="2629814" y="2802535"/>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Nanosystems ERC for Nanotechnology Enabled Water Treatment Systems</a:t>
            </a:r>
            <a:endParaRPr lang="en-US" sz="800" dirty="0"/>
          </a:p>
        </p:txBody>
      </p:sp>
      <p:sp>
        <p:nvSpPr>
          <p:cNvPr id="80" name="Text 71">
            <a:extLst>
              <a:ext uri="{FF2B5EF4-FFF2-40B4-BE49-F238E27FC236}">
                <a16:creationId xmlns:a16="http://schemas.microsoft.com/office/drawing/2014/main" id="{779148E1-F3F0-F7EB-FE9B-A36F440F522B}"/>
              </a:ext>
            </a:extLst>
          </p:cNvPr>
          <p:cNvSpPr/>
          <p:nvPr/>
        </p:nvSpPr>
        <p:spPr>
          <a:xfrm>
            <a:off x="2629814" y="3302285"/>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Rice University</a:t>
            </a:r>
            <a:endParaRPr lang="en-US" sz="800" dirty="0"/>
          </a:p>
        </p:txBody>
      </p:sp>
      <p:sp>
        <p:nvSpPr>
          <p:cNvPr id="81" name="Text 72">
            <a:extLst>
              <a:ext uri="{FF2B5EF4-FFF2-40B4-BE49-F238E27FC236}">
                <a16:creationId xmlns:a16="http://schemas.microsoft.com/office/drawing/2014/main" id="{AC8E6E54-8270-CD33-D82D-948C43349E9B}"/>
              </a:ext>
            </a:extLst>
          </p:cNvPr>
          <p:cNvSpPr/>
          <p:nvPr/>
        </p:nvSpPr>
        <p:spPr>
          <a:xfrm>
            <a:off x="2629814" y="3504835"/>
            <a:ext cx="1038466" cy="176132"/>
          </a:xfrm>
          <a:prstGeom prst="rect">
            <a:avLst/>
          </a:prstGeom>
          <a:noFill/>
          <a:ln/>
        </p:spPr>
        <p:txBody>
          <a:bodyPr wrap="square" rtlCol="0" anchor="ctr"/>
          <a:lstStyle/>
          <a:p>
            <a:pPr marL="0" indent="0" algn="l">
              <a:buNone/>
            </a:pPr>
            <a:r>
              <a:rPr lang="en-US" sz="800" b="1" dirty="0">
                <a:solidFill>
                  <a:srgbClr val="D3B34E"/>
                </a:solidFill>
                <a:latin typeface="Open Sans" pitchFamily="34" charset="0"/>
                <a:ea typeface="Open Sans" pitchFamily="34" charset="-122"/>
                <a:cs typeface="Open Sans" pitchFamily="34" charset="-120"/>
              </a:rPr>
              <a:t>Class of 2015</a:t>
            </a:r>
            <a:endParaRPr lang="en-US" sz="800" dirty="0"/>
          </a:p>
        </p:txBody>
      </p:sp>
      <p:sp>
        <p:nvSpPr>
          <p:cNvPr id="82" name="Text 73">
            <a:extLst>
              <a:ext uri="{FF2B5EF4-FFF2-40B4-BE49-F238E27FC236}">
                <a16:creationId xmlns:a16="http://schemas.microsoft.com/office/drawing/2014/main" id="{2D1DF8EE-75FC-9838-07C9-B3B0CDBD6FD4}"/>
              </a:ext>
            </a:extLst>
          </p:cNvPr>
          <p:cNvSpPr/>
          <p:nvPr/>
        </p:nvSpPr>
        <p:spPr>
          <a:xfrm>
            <a:off x="3754819" y="3504835"/>
            <a:ext cx="1038466" cy="176132"/>
          </a:xfrm>
          <a:prstGeom prst="rect">
            <a:avLst/>
          </a:prstGeom>
          <a:noFill/>
          <a:ln/>
        </p:spPr>
        <p:txBody>
          <a:bodyPr wrap="square" rtlCol="0" anchor="ctr"/>
          <a:lstStyle/>
          <a:p>
            <a:pPr marL="0" indent="0" algn="r">
              <a:buNone/>
            </a:pPr>
            <a:r>
              <a:rPr lang="en-US" sz="800" b="1" dirty="0">
                <a:solidFill>
                  <a:srgbClr val="D3B34E"/>
                </a:solidFill>
                <a:latin typeface="Open Sans" pitchFamily="34" charset="0"/>
                <a:ea typeface="Open Sans" pitchFamily="34" charset="-122"/>
                <a:cs typeface="Open Sans" pitchFamily="34" charset="-120"/>
              </a:rPr>
              <a:t>1449500</a:t>
            </a:r>
            <a:endParaRPr lang="en-US" sz="800" dirty="0"/>
          </a:p>
        </p:txBody>
      </p:sp>
      <p:sp>
        <p:nvSpPr>
          <p:cNvPr id="83" name="Shape 74">
            <a:extLst>
              <a:ext uri="{FF2B5EF4-FFF2-40B4-BE49-F238E27FC236}">
                <a16:creationId xmlns:a16="http://schemas.microsoft.com/office/drawing/2014/main" id="{925179A3-5AAC-FF8D-1B74-90881CB3BF3C}"/>
              </a:ext>
              <a:ext uri="{C183D7F6-B498-43B3-948B-1728B52AA6E4}">
                <adec:decorative xmlns:adec="http://schemas.microsoft.com/office/drawing/2017/decorative" val="1"/>
              </a:ext>
            </a:extLst>
          </p:cNvPr>
          <p:cNvSpPr/>
          <p:nvPr/>
        </p:nvSpPr>
        <p:spPr>
          <a:xfrm>
            <a:off x="4948733" y="2231644"/>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dirty="0"/>
          </a:p>
        </p:txBody>
      </p:sp>
      <p:sp>
        <p:nvSpPr>
          <p:cNvPr id="84" name="Shape 75">
            <a:extLst>
              <a:ext uri="{FF2B5EF4-FFF2-40B4-BE49-F238E27FC236}">
                <a16:creationId xmlns:a16="http://schemas.microsoft.com/office/drawing/2014/main" id="{5F9ABECE-3D44-03E1-0038-E8A69701F598}"/>
              </a:ext>
              <a:ext uri="{C183D7F6-B498-43B3-948B-1728B52AA6E4}">
                <adec:decorative xmlns:adec="http://schemas.microsoft.com/office/drawing/2017/decorative" val="1"/>
              </a:ext>
            </a:extLst>
          </p:cNvPr>
          <p:cNvSpPr/>
          <p:nvPr/>
        </p:nvSpPr>
        <p:spPr>
          <a:xfrm>
            <a:off x="4948733" y="2231644"/>
            <a:ext cx="2291486" cy="132588"/>
          </a:xfrm>
          <a:prstGeom prst="roundRect">
            <a:avLst>
              <a:gd name="adj" fmla="val 62069"/>
            </a:avLst>
          </a:prstGeom>
          <a:solidFill>
            <a:srgbClr val="00758D"/>
          </a:solidFill>
          <a:ln w="12700">
            <a:solidFill>
              <a:srgbClr val="00758D"/>
            </a:solidFill>
            <a:prstDash val="solid"/>
          </a:ln>
        </p:spPr>
        <p:txBody>
          <a:bodyPr/>
          <a:lstStyle/>
          <a:p>
            <a:endParaRPr lang="en-US"/>
          </a:p>
        </p:txBody>
      </p:sp>
      <p:sp>
        <p:nvSpPr>
          <p:cNvPr id="85" name="Shape 76">
            <a:extLst>
              <a:ext uri="{FF2B5EF4-FFF2-40B4-BE49-F238E27FC236}">
                <a16:creationId xmlns:a16="http://schemas.microsoft.com/office/drawing/2014/main" id="{18D611AB-F48B-FA66-9478-1C18966EF8D3}"/>
              </a:ext>
              <a:ext uri="{C183D7F6-B498-43B3-948B-1728B52AA6E4}">
                <adec:decorative xmlns:adec="http://schemas.microsoft.com/office/drawing/2017/decorative" val="1"/>
              </a:ext>
            </a:extLst>
          </p:cNvPr>
          <p:cNvSpPr/>
          <p:nvPr/>
        </p:nvSpPr>
        <p:spPr>
          <a:xfrm>
            <a:off x="4948733" y="2313940"/>
            <a:ext cx="2291486" cy="50292"/>
          </a:xfrm>
          <a:prstGeom prst="rect">
            <a:avLst/>
          </a:prstGeom>
          <a:solidFill>
            <a:srgbClr val="00758D"/>
          </a:solidFill>
          <a:ln w="12700">
            <a:solidFill>
              <a:srgbClr val="00758D"/>
            </a:solidFill>
            <a:prstDash val="solid"/>
          </a:ln>
        </p:spPr>
        <p:txBody>
          <a:bodyPr/>
          <a:lstStyle/>
          <a:p>
            <a:endParaRPr lang="en-US"/>
          </a:p>
        </p:txBody>
      </p:sp>
      <p:sp>
        <p:nvSpPr>
          <p:cNvPr id="87" name="Shape 77">
            <a:extLst>
              <a:ext uri="{FF2B5EF4-FFF2-40B4-BE49-F238E27FC236}">
                <a16:creationId xmlns:a16="http://schemas.microsoft.com/office/drawing/2014/main" id="{F9272E4D-548F-069F-33E4-FCC77766369B}"/>
              </a:ext>
              <a:ext uri="{C183D7F6-B498-43B3-948B-1728B52AA6E4}">
                <adec:decorative xmlns:adec="http://schemas.microsoft.com/office/drawing/2017/decorative" val="1"/>
              </a:ext>
            </a:extLst>
          </p:cNvPr>
          <p:cNvSpPr/>
          <p:nvPr/>
        </p:nvSpPr>
        <p:spPr>
          <a:xfrm>
            <a:off x="5040173" y="2774706"/>
            <a:ext cx="2108606" cy="7315"/>
          </a:xfrm>
          <a:prstGeom prst="rect">
            <a:avLst/>
          </a:prstGeom>
          <a:solidFill>
            <a:srgbClr val="E0E4EE"/>
          </a:solidFill>
          <a:ln w="12700">
            <a:solidFill>
              <a:srgbClr val="E0E4EE"/>
            </a:solidFill>
            <a:prstDash val="solid"/>
          </a:ln>
        </p:spPr>
        <p:txBody>
          <a:bodyPr/>
          <a:lstStyle/>
          <a:p>
            <a:endParaRPr lang="en-US"/>
          </a:p>
        </p:txBody>
      </p:sp>
      <p:sp>
        <p:nvSpPr>
          <p:cNvPr id="89" name="Text 79">
            <a:extLst>
              <a:ext uri="{FF2B5EF4-FFF2-40B4-BE49-F238E27FC236}">
                <a16:creationId xmlns:a16="http://schemas.microsoft.com/office/drawing/2014/main" id="{93631672-2912-32CC-94D8-67C66BDAB7D4}"/>
              </a:ext>
            </a:extLst>
          </p:cNvPr>
          <p:cNvSpPr/>
          <p:nvPr/>
        </p:nvSpPr>
        <p:spPr>
          <a:xfrm>
            <a:off x="5012741" y="2802535"/>
            <a:ext cx="2163470" cy="495300"/>
          </a:xfrm>
          <a:prstGeom prst="rect">
            <a:avLst/>
          </a:prstGeom>
          <a:noFill/>
          <a:ln/>
        </p:spPr>
        <p:txBody>
          <a:bodyPr wrap="square" rtlCol="0" anchor="t"/>
          <a:lstStyle/>
          <a:p>
            <a:pPr algn="ctr">
              <a:lnSpc>
                <a:spcPct val="110000"/>
              </a:lnSpc>
            </a:pPr>
            <a:r>
              <a:rPr lang="en-US" sz="800" dirty="0">
                <a:solidFill>
                  <a:srgbClr val="000000"/>
                </a:solidFill>
                <a:latin typeface="Open Sans" pitchFamily="34" charset="0"/>
                <a:ea typeface="Open Sans" pitchFamily="34" charset="-122"/>
                <a:cs typeface="Open Sans" pitchFamily="34" charset="-120"/>
              </a:rPr>
              <a:t>ERC for Cell Manufacturing Technologies</a:t>
            </a:r>
            <a:endParaRPr lang="en-US" sz="800" dirty="0"/>
          </a:p>
        </p:txBody>
      </p:sp>
      <p:sp>
        <p:nvSpPr>
          <p:cNvPr id="90" name="Text 80">
            <a:extLst>
              <a:ext uri="{FF2B5EF4-FFF2-40B4-BE49-F238E27FC236}">
                <a16:creationId xmlns:a16="http://schemas.microsoft.com/office/drawing/2014/main" id="{1707D4FC-3608-EEEC-9C6C-2502990FDD2D}"/>
              </a:ext>
            </a:extLst>
          </p:cNvPr>
          <p:cNvSpPr/>
          <p:nvPr/>
        </p:nvSpPr>
        <p:spPr>
          <a:xfrm>
            <a:off x="5012741" y="3302285"/>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Georgia Institute of Technology </a:t>
            </a:r>
            <a:endParaRPr lang="en-US" sz="800" dirty="0"/>
          </a:p>
        </p:txBody>
      </p:sp>
      <p:sp>
        <p:nvSpPr>
          <p:cNvPr id="91" name="Text 81">
            <a:extLst>
              <a:ext uri="{FF2B5EF4-FFF2-40B4-BE49-F238E27FC236}">
                <a16:creationId xmlns:a16="http://schemas.microsoft.com/office/drawing/2014/main" id="{1DD7A797-F650-32D2-FA9E-BCE903FB40E2}"/>
              </a:ext>
            </a:extLst>
          </p:cNvPr>
          <p:cNvSpPr/>
          <p:nvPr/>
        </p:nvSpPr>
        <p:spPr>
          <a:xfrm>
            <a:off x="5012741" y="3504835"/>
            <a:ext cx="1038466" cy="176132"/>
          </a:xfrm>
          <a:prstGeom prst="rect">
            <a:avLst/>
          </a:prstGeom>
          <a:noFill/>
          <a:ln/>
        </p:spPr>
        <p:txBody>
          <a:bodyPr wrap="square" rtlCol="0" anchor="ctr"/>
          <a:lstStyle/>
          <a:p>
            <a:pPr marL="0" indent="0" algn="l">
              <a:buNone/>
            </a:pPr>
            <a:r>
              <a:rPr lang="en-US" sz="800" b="1" dirty="0">
                <a:solidFill>
                  <a:srgbClr val="00758D"/>
                </a:solidFill>
                <a:latin typeface="Open Sans" pitchFamily="34" charset="0"/>
                <a:ea typeface="Open Sans" pitchFamily="34" charset="-122"/>
                <a:cs typeface="Open Sans" pitchFamily="34" charset="-120"/>
              </a:rPr>
              <a:t>Class of 2017</a:t>
            </a:r>
          </a:p>
        </p:txBody>
      </p:sp>
      <p:sp>
        <p:nvSpPr>
          <p:cNvPr id="92" name="Text 82">
            <a:extLst>
              <a:ext uri="{FF2B5EF4-FFF2-40B4-BE49-F238E27FC236}">
                <a16:creationId xmlns:a16="http://schemas.microsoft.com/office/drawing/2014/main" id="{E36D7C61-0E01-B137-53B3-4E85916B52F4}"/>
              </a:ext>
            </a:extLst>
          </p:cNvPr>
          <p:cNvSpPr/>
          <p:nvPr/>
        </p:nvSpPr>
        <p:spPr>
          <a:xfrm>
            <a:off x="6137745" y="3504835"/>
            <a:ext cx="1038466" cy="176132"/>
          </a:xfrm>
          <a:prstGeom prst="rect">
            <a:avLst/>
          </a:prstGeom>
          <a:noFill/>
          <a:ln/>
        </p:spPr>
        <p:txBody>
          <a:bodyPr wrap="square" rtlCol="0" anchor="ctr"/>
          <a:lstStyle/>
          <a:p>
            <a:pPr algn="r"/>
            <a:r>
              <a:rPr lang="en-US" sz="800" b="1" dirty="0">
                <a:solidFill>
                  <a:srgbClr val="00758D"/>
                </a:solidFill>
                <a:latin typeface="Open Sans" pitchFamily="34" charset="0"/>
                <a:ea typeface="Open Sans" pitchFamily="34" charset="-122"/>
                <a:cs typeface="Open Sans" pitchFamily="34" charset="-120"/>
              </a:rPr>
              <a:t>1648035</a:t>
            </a:r>
          </a:p>
        </p:txBody>
      </p:sp>
      <p:sp>
        <p:nvSpPr>
          <p:cNvPr id="93" name="Shape 83">
            <a:extLst>
              <a:ext uri="{FF2B5EF4-FFF2-40B4-BE49-F238E27FC236}">
                <a16:creationId xmlns:a16="http://schemas.microsoft.com/office/drawing/2014/main" id="{291AD700-2B9F-C8C1-F5AD-0F7CBA382765}"/>
              </a:ext>
              <a:ext uri="{C183D7F6-B498-43B3-948B-1728B52AA6E4}">
                <adec:decorative xmlns:adec="http://schemas.microsoft.com/office/drawing/2017/decorative" val="1"/>
              </a:ext>
            </a:extLst>
          </p:cNvPr>
          <p:cNvSpPr/>
          <p:nvPr/>
        </p:nvSpPr>
        <p:spPr>
          <a:xfrm>
            <a:off x="7331659" y="2231644"/>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94" name="Shape 84">
            <a:extLst>
              <a:ext uri="{FF2B5EF4-FFF2-40B4-BE49-F238E27FC236}">
                <a16:creationId xmlns:a16="http://schemas.microsoft.com/office/drawing/2014/main" id="{5996CD9B-59C1-F21A-8614-18ACEA81C783}"/>
              </a:ext>
              <a:ext uri="{C183D7F6-B498-43B3-948B-1728B52AA6E4}">
                <adec:decorative xmlns:adec="http://schemas.microsoft.com/office/drawing/2017/decorative" val="1"/>
              </a:ext>
            </a:extLst>
          </p:cNvPr>
          <p:cNvSpPr/>
          <p:nvPr/>
        </p:nvSpPr>
        <p:spPr>
          <a:xfrm>
            <a:off x="7331659" y="2231644"/>
            <a:ext cx="2291486" cy="132588"/>
          </a:xfrm>
          <a:prstGeom prst="roundRect">
            <a:avLst>
              <a:gd name="adj" fmla="val 62069"/>
            </a:avLst>
          </a:prstGeom>
          <a:solidFill>
            <a:srgbClr val="00758D"/>
          </a:solidFill>
          <a:ln w="12700">
            <a:solidFill>
              <a:srgbClr val="00758D"/>
            </a:solidFill>
            <a:prstDash val="solid"/>
          </a:ln>
        </p:spPr>
        <p:txBody>
          <a:bodyPr/>
          <a:lstStyle/>
          <a:p>
            <a:endParaRPr lang="en-US"/>
          </a:p>
        </p:txBody>
      </p:sp>
      <p:sp>
        <p:nvSpPr>
          <p:cNvPr id="95" name="Shape 85">
            <a:extLst>
              <a:ext uri="{FF2B5EF4-FFF2-40B4-BE49-F238E27FC236}">
                <a16:creationId xmlns:a16="http://schemas.microsoft.com/office/drawing/2014/main" id="{526B9063-CD4D-86D3-05DD-691BF13948A7}"/>
              </a:ext>
              <a:ext uri="{C183D7F6-B498-43B3-948B-1728B52AA6E4}">
                <adec:decorative xmlns:adec="http://schemas.microsoft.com/office/drawing/2017/decorative" val="1"/>
              </a:ext>
            </a:extLst>
          </p:cNvPr>
          <p:cNvSpPr/>
          <p:nvPr/>
        </p:nvSpPr>
        <p:spPr>
          <a:xfrm>
            <a:off x="7331659" y="2313940"/>
            <a:ext cx="2291486" cy="50292"/>
          </a:xfrm>
          <a:prstGeom prst="rect">
            <a:avLst/>
          </a:prstGeom>
          <a:solidFill>
            <a:srgbClr val="00758D"/>
          </a:solidFill>
          <a:ln w="12700">
            <a:solidFill>
              <a:srgbClr val="00758D"/>
            </a:solidFill>
            <a:prstDash val="solid"/>
          </a:ln>
        </p:spPr>
        <p:txBody>
          <a:bodyPr/>
          <a:lstStyle/>
          <a:p>
            <a:endParaRPr lang="en-US"/>
          </a:p>
        </p:txBody>
      </p:sp>
      <p:sp>
        <p:nvSpPr>
          <p:cNvPr id="97" name="Shape 86">
            <a:extLst>
              <a:ext uri="{FF2B5EF4-FFF2-40B4-BE49-F238E27FC236}">
                <a16:creationId xmlns:a16="http://schemas.microsoft.com/office/drawing/2014/main" id="{BC411264-46C0-DDFC-A702-6AC8D08D96C5}"/>
              </a:ext>
              <a:ext uri="{C183D7F6-B498-43B3-948B-1728B52AA6E4}">
                <adec:decorative xmlns:adec="http://schemas.microsoft.com/office/drawing/2017/decorative" val="1"/>
              </a:ext>
            </a:extLst>
          </p:cNvPr>
          <p:cNvSpPr/>
          <p:nvPr/>
        </p:nvSpPr>
        <p:spPr>
          <a:xfrm>
            <a:off x="7423099" y="2774706"/>
            <a:ext cx="2108606" cy="7315"/>
          </a:xfrm>
          <a:prstGeom prst="rect">
            <a:avLst/>
          </a:prstGeom>
          <a:solidFill>
            <a:srgbClr val="E0E4EE"/>
          </a:solidFill>
          <a:ln w="12700">
            <a:solidFill>
              <a:srgbClr val="E0E4EE"/>
            </a:solidFill>
            <a:prstDash val="solid"/>
          </a:ln>
        </p:spPr>
        <p:txBody>
          <a:bodyPr/>
          <a:lstStyle/>
          <a:p>
            <a:endParaRPr lang="en-US"/>
          </a:p>
        </p:txBody>
      </p:sp>
      <p:sp>
        <p:nvSpPr>
          <p:cNvPr id="99" name="Text 88">
            <a:extLst>
              <a:ext uri="{FF2B5EF4-FFF2-40B4-BE49-F238E27FC236}">
                <a16:creationId xmlns:a16="http://schemas.microsoft.com/office/drawing/2014/main" id="{3CF2D9EA-10EA-9DF5-A83C-7EEC3730429A}"/>
              </a:ext>
            </a:extLst>
          </p:cNvPr>
          <p:cNvSpPr/>
          <p:nvPr/>
        </p:nvSpPr>
        <p:spPr>
          <a:xfrm>
            <a:off x="7395667" y="2802535"/>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Hybrid Autonomous Manufacturing Moving from Evolution to Revolution</a:t>
            </a:r>
            <a:endParaRPr lang="en-US" sz="800" dirty="0"/>
          </a:p>
        </p:txBody>
      </p:sp>
      <p:sp>
        <p:nvSpPr>
          <p:cNvPr id="100" name="Text 89">
            <a:extLst>
              <a:ext uri="{FF2B5EF4-FFF2-40B4-BE49-F238E27FC236}">
                <a16:creationId xmlns:a16="http://schemas.microsoft.com/office/drawing/2014/main" id="{87B92C35-FBC6-4042-7CFC-44997A57C70A}"/>
              </a:ext>
            </a:extLst>
          </p:cNvPr>
          <p:cNvSpPr/>
          <p:nvPr/>
        </p:nvSpPr>
        <p:spPr>
          <a:xfrm>
            <a:off x="7395667" y="3302285"/>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Ohio State University</a:t>
            </a:r>
            <a:endParaRPr lang="en-US" sz="800" dirty="0"/>
          </a:p>
        </p:txBody>
      </p:sp>
      <p:sp>
        <p:nvSpPr>
          <p:cNvPr id="101" name="Text 90">
            <a:extLst>
              <a:ext uri="{FF2B5EF4-FFF2-40B4-BE49-F238E27FC236}">
                <a16:creationId xmlns:a16="http://schemas.microsoft.com/office/drawing/2014/main" id="{3F60D933-11F1-EA42-EEE8-D5DD6195D03D}"/>
              </a:ext>
            </a:extLst>
          </p:cNvPr>
          <p:cNvSpPr/>
          <p:nvPr/>
        </p:nvSpPr>
        <p:spPr>
          <a:xfrm>
            <a:off x="7395667" y="3504835"/>
            <a:ext cx="1038466" cy="176132"/>
          </a:xfrm>
          <a:prstGeom prst="rect">
            <a:avLst/>
          </a:prstGeom>
          <a:noFill/>
          <a:ln/>
        </p:spPr>
        <p:txBody>
          <a:bodyPr wrap="square" rtlCol="0" anchor="ctr"/>
          <a:lstStyle/>
          <a:p>
            <a:pPr marL="0" indent="0" algn="l">
              <a:buNone/>
            </a:pPr>
            <a:r>
              <a:rPr lang="en-US" sz="800" b="1" dirty="0">
                <a:solidFill>
                  <a:srgbClr val="00758D"/>
                </a:solidFill>
                <a:latin typeface="Open Sans" pitchFamily="34" charset="0"/>
                <a:ea typeface="Open Sans" pitchFamily="34" charset="-122"/>
                <a:cs typeface="Open Sans" pitchFamily="34" charset="-120"/>
              </a:rPr>
              <a:t>Class of 2022</a:t>
            </a:r>
            <a:endParaRPr lang="en-US" sz="800" dirty="0"/>
          </a:p>
        </p:txBody>
      </p:sp>
      <p:sp>
        <p:nvSpPr>
          <p:cNvPr id="102" name="Text 91">
            <a:extLst>
              <a:ext uri="{FF2B5EF4-FFF2-40B4-BE49-F238E27FC236}">
                <a16:creationId xmlns:a16="http://schemas.microsoft.com/office/drawing/2014/main" id="{E7B06B83-43A1-A410-126D-C7B141CEC618}"/>
              </a:ext>
            </a:extLst>
          </p:cNvPr>
          <p:cNvSpPr/>
          <p:nvPr/>
        </p:nvSpPr>
        <p:spPr>
          <a:xfrm>
            <a:off x="8520672" y="3504835"/>
            <a:ext cx="1038466" cy="176132"/>
          </a:xfrm>
          <a:prstGeom prst="rect">
            <a:avLst/>
          </a:prstGeom>
          <a:noFill/>
          <a:ln/>
        </p:spPr>
        <p:txBody>
          <a:bodyPr wrap="square" rtlCol="0" anchor="ctr"/>
          <a:lstStyle/>
          <a:p>
            <a:pPr marL="0" indent="0" algn="r">
              <a:buNone/>
            </a:pPr>
            <a:r>
              <a:rPr lang="en-US" sz="800" b="1" dirty="0">
                <a:solidFill>
                  <a:srgbClr val="00758D"/>
                </a:solidFill>
                <a:latin typeface="Open Sans" pitchFamily="34" charset="0"/>
                <a:ea typeface="Open Sans" pitchFamily="34" charset="-122"/>
                <a:cs typeface="Open Sans" pitchFamily="34" charset="-120"/>
              </a:rPr>
              <a:t>2133630</a:t>
            </a:r>
          </a:p>
        </p:txBody>
      </p:sp>
      <p:sp>
        <p:nvSpPr>
          <p:cNvPr id="103" name="Shape 92">
            <a:extLst>
              <a:ext uri="{FF2B5EF4-FFF2-40B4-BE49-F238E27FC236}">
                <a16:creationId xmlns:a16="http://schemas.microsoft.com/office/drawing/2014/main" id="{3681B8F3-2856-6842-2C37-75D595DB338B}"/>
              </a:ext>
              <a:ext uri="{C183D7F6-B498-43B3-948B-1728B52AA6E4}">
                <adec:decorative xmlns:adec="http://schemas.microsoft.com/office/drawing/2017/decorative" val="1"/>
              </a:ext>
            </a:extLst>
          </p:cNvPr>
          <p:cNvSpPr/>
          <p:nvPr/>
        </p:nvSpPr>
        <p:spPr>
          <a:xfrm>
            <a:off x="9714586" y="2231644"/>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105" name="Shape 94">
            <a:extLst>
              <a:ext uri="{FF2B5EF4-FFF2-40B4-BE49-F238E27FC236}">
                <a16:creationId xmlns:a16="http://schemas.microsoft.com/office/drawing/2014/main" id="{39610797-292B-1A07-6D8C-8AEC97C39FE8}"/>
              </a:ext>
              <a:ext uri="{C183D7F6-B498-43B3-948B-1728B52AA6E4}">
                <adec:decorative xmlns:adec="http://schemas.microsoft.com/office/drawing/2017/decorative" val="1"/>
              </a:ext>
            </a:extLst>
          </p:cNvPr>
          <p:cNvSpPr/>
          <p:nvPr/>
        </p:nvSpPr>
        <p:spPr>
          <a:xfrm>
            <a:off x="9714586" y="2313940"/>
            <a:ext cx="2291486" cy="50292"/>
          </a:xfrm>
          <a:prstGeom prst="rect">
            <a:avLst/>
          </a:prstGeom>
          <a:solidFill>
            <a:srgbClr val="00758D"/>
          </a:solidFill>
          <a:ln w="12700">
            <a:solidFill>
              <a:srgbClr val="00758D"/>
            </a:solidFill>
            <a:prstDash val="solid"/>
          </a:ln>
        </p:spPr>
        <p:txBody>
          <a:bodyPr/>
          <a:lstStyle/>
          <a:p>
            <a:endParaRPr lang="en-US"/>
          </a:p>
        </p:txBody>
      </p:sp>
      <p:sp>
        <p:nvSpPr>
          <p:cNvPr id="107" name="Shape 95">
            <a:extLst>
              <a:ext uri="{FF2B5EF4-FFF2-40B4-BE49-F238E27FC236}">
                <a16:creationId xmlns:a16="http://schemas.microsoft.com/office/drawing/2014/main" id="{3E71D3C5-CBE8-908A-4AF4-1A12358BD3EC}"/>
              </a:ext>
              <a:ext uri="{C183D7F6-B498-43B3-948B-1728B52AA6E4}">
                <adec:decorative xmlns:adec="http://schemas.microsoft.com/office/drawing/2017/decorative" val="1"/>
              </a:ext>
            </a:extLst>
          </p:cNvPr>
          <p:cNvSpPr/>
          <p:nvPr/>
        </p:nvSpPr>
        <p:spPr>
          <a:xfrm>
            <a:off x="9806026" y="2774706"/>
            <a:ext cx="2108606" cy="7315"/>
          </a:xfrm>
          <a:prstGeom prst="rect">
            <a:avLst/>
          </a:prstGeom>
          <a:solidFill>
            <a:srgbClr val="E0E4EE"/>
          </a:solidFill>
          <a:ln w="12700">
            <a:solidFill>
              <a:srgbClr val="E0E4EE"/>
            </a:solidFill>
            <a:prstDash val="solid"/>
          </a:ln>
        </p:spPr>
        <p:txBody>
          <a:bodyPr/>
          <a:lstStyle/>
          <a:p>
            <a:endParaRPr lang="en-US"/>
          </a:p>
        </p:txBody>
      </p:sp>
      <p:sp>
        <p:nvSpPr>
          <p:cNvPr id="109" name="Text 97">
            <a:extLst>
              <a:ext uri="{FF2B5EF4-FFF2-40B4-BE49-F238E27FC236}">
                <a16:creationId xmlns:a16="http://schemas.microsoft.com/office/drawing/2014/main" id="{FCC352B5-3A77-6B4D-A9CE-A776FC07679B}"/>
              </a:ext>
            </a:extLst>
          </p:cNvPr>
          <p:cNvSpPr/>
          <p:nvPr/>
        </p:nvSpPr>
        <p:spPr>
          <a:xfrm>
            <a:off x="9778594" y="2802535"/>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Transformation of American Rubber through Domestic Innovation for Supply Security</a:t>
            </a:r>
            <a:endParaRPr lang="en-US" sz="800" dirty="0"/>
          </a:p>
        </p:txBody>
      </p:sp>
      <p:sp>
        <p:nvSpPr>
          <p:cNvPr id="110" name="Text 98">
            <a:extLst>
              <a:ext uri="{FF2B5EF4-FFF2-40B4-BE49-F238E27FC236}">
                <a16:creationId xmlns:a16="http://schemas.microsoft.com/office/drawing/2014/main" id="{4AF6DA6B-FE12-D556-622C-E7312BAE6C99}"/>
              </a:ext>
            </a:extLst>
          </p:cNvPr>
          <p:cNvSpPr/>
          <p:nvPr/>
        </p:nvSpPr>
        <p:spPr>
          <a:xfrm>
            <a:off x="9778594" y="3302285"/>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Ohio State University</a:t>
            </a:r>
            <a:endParaRPr lang="en-US" sz="800" dirty="0"/>
          </a:p>
        </p:txBody>
      </p:sp>
      <p:sp>
        <p:nvSpPr>
          <p:cNvPr id="111" name="Text 99">
            <a:extLst>
              <a:ext uri="{FF2B5EF4-FFF2-40B4-BE49-F238E27FC236}">
                <a16:creationId xmlns:a16="http://schemas.microsoft.com/office/drawing/2014/main" id="{E8B26FC1-FEFC-7116-B4FD-596C4D99D73E}"/>
              </a:ext>
            </a:extLst>
          </p:cNvPr>
          <p:cNvSpPr/>
          <p:nvPr/>
        </p:nvSpPr>
        <p:spPr>
          <a:xfrm>
            <a:off x="9778594" y="3504835"/>
            <a:ext cx="1038466" cy="176132"/>
          </a:xfrm>
          <a:prstGeom prst="rect">
            <a:avLst/>
          </a:prstGeom>
          <a:noFill/>
          <a:ln/>
        </p:spPr>
        <p:txBody>
          <a:bodyPr wrap="square" rtlCol="0" anchor="ctr"/>
          <a:lstStyle/>
          <a:p>
            <a:pPr marL="0" indent="0" algn="l">
              <a:buNone/>
            </a:pPr>
            <a:r>
              <a:rPr lang="en-US" sz="800" b="1" dirty="0">
                <a:solidFill>
                  <a:srgbClr val="00758D"/>
                </a:solidFill>
                <a:latin typeface="Open Sans" pitchFamily="34" charset="0"/>
                <a:ea typeface="Open Sans" pitchFamily="34" charset="-122"/>
                <a:cs typeface="Open Sans" pitchFamily="34" charset="-120"/>
              </a:rPr>
              <a:t>Class of 2024</a:t>
            </a:r>
            <a:endParaRPr lang="en-US" sz="800" dirty="0"/>
          </a:p>
        </p:txBody>
      </p:sp>
      <p:sp>
        <p:nvSpPr>
          <p:cNvPr id="112" name="Text 100">
            <a:extLst>
              <a:ext uri="{FF2B5EF4-FFF2-40B4-BE49-F238E27FC236}">
                <a16:creationId xmlns:a16="http://schemas.microsoft.com/office/drawing/2014/main" id="{37F516A4-745A-DF1C-17E9-E54B8C1C6A1E}"/>
              </a:ext>
            </a:extLst>
          </p:cNvPr>
          <p:cNvSpPr/>
          <p:nvPr/>
        </p:nvSpPr>
        <p:spPr>
          <a:xfrm>
            <a:off x="10903598" y="3504835"/>
            <a:ext cx="1038466" cy="176132"/>
          </a:xfrm>
          <a:prstGeom prst="rect">
            <a:avLst/>
          </a:prstGeom>
          <a:noFill/>
          <a:ln/>
        </p:spPr>
        <p:txBody>
          <a:bodyPr wrap="square" rtlCol="0" anchor="ctr"/>
          <a:lstStyle/>
          <a:p>
            <a:pPr marL="0" indent="0" algn="r">
              <a:buNone/>
            </a:pPr>
            <a:r>
              <a:rPr lang="en-US" sz="800" b="1" dirty="0">
                <a:solidFill>
                  <a:srgbClr val="00758D"/>
                </a:solidFill>
                <a:latin typeface="Open Sans" pitchFamily="34" charset="0"/>
                <a:ea typeface="Open Sans" pitchFamily="34" charset="-122"/>
                <a:cs typeface="Open Sans" pitchFamily="34" charset="-120"/>
              </a:rPr>
              <a:t>2330145</a:t>
            </a:r>
          </a:p>
        </p:txBody>
      </p:sp>
      <p:sp>
        <p:nvSpPr>
          <p:cNvPr id="113" name="Shape 101">
            <a:extLst>
              <a:ext uri="{FF2B5EF4-FFF2-40B4-BE49-F238E27FC236}">
                <a16:creationId xmlns:a16="http://schemas.microsoft.com/office/drawing/2014/main" id="{F7D2A88B-3654-CBF3-91D4-2A5F72580439}"/>
              </a:ext>
              <a:ext uri="{C183D7F6-B498-43B3-948B-1728B52AA6E4}">
                <adec:decorative xmlns:adec="http://schemas.microsoft.com/office/drawing/2017/decorative" val="1"/>
              </a:ext>
            </a:extLst>
          </p:cNvPr>
          <p:cNvSpPr/>
          <p:nvPr/>
        </p:nvSpPr>
        <p:spPr>
          <a:xfrm>
            <a:off x="182880" y="3772408"/>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114" name="Shape 102">
            <a:extLst>
              <a:ext uri="{FF2B5EF4-FFF2-40B4-BE49-F238E27FC236}">
                <a16:creationId xmlns:a16="http://schemas.microsoft.com/office/drawing/2014/main" id="{A9629DAA-8046-86DE-C233-10790B35C305}"/>
              </a:ext>
              <a:ext uri="{C183D7F6-B498-43B3-948B-1728B52AA6E4}">
                <adec:decorative xmlns:adec="http://schemas.microsoft.com/office/drawing/2017/decorative" val="1"/>
              </a:ext>
            </a:extLst>
          </p:cNvPr>
          <p:cNvSpPr/>
          <p:nvPr/>
        </p:nvSpPr>
        <p:spPr>
          <a:xfrm>
            <a:off x="182880" y="3772408"/>
            <a:ext cx="2291486" cy="132588"/>
          </a:xfrm>
          <a:prstGeom prst="roundRect">
            <a:avLst>
              <a:gd name="adj" fmla="val 62069"/>
            </a:avLst>
          </a:prstGeom>
          <a:solidFill>
            <a:srgbClr val="473B70"/>
          </a:solidFill>
          <a:ln w="12700">
            <a:solidFill>
              <a:srgbClr val="473B70"/>
            </a:solidFill>
            <a:prstDash val="solid"/>
          </a:ln>
        </p:spPr>
        <p:txBody>
          <a:bodyPr/>
          <a:lstStyle/>
          <a:p>
            <a:endParaRPr lang="en-US"/>
          </a:p>
        </p:txBody>
      </p:sp>
      <p:sp>
        <p:nvSpPr>
          <p:cNvPr id="115" name="Shape 103">
            <a:extLst>
              <a:ext uri="{FF2B5EF4-FFF2-40B4-BE49-F238E27FC236}">
                <a16:creationId xmlns:a16="http://schemas.microsoft.com/office/drawing/2014/main" id="{14116939-C75D-B5C3-04C9-EA0FDD78A765}"/>
              </a:ext>
              <a:ext uri="{C183D7F6-B498-43B3-948B-1728B52AA6E4}">
                <adec:decorative xmlns:adec="http://schemas.microsoft.com/office/drawing/2017/decorative" val="1"/>
              </a:ext>
            </a:extLst>
          </p:cNvPr>
          <p:cNvSpPr/>
          <p:nvPr/>
        </p:nvSpPr>
        <p:spPr>
          <a:xfrm>
            <a:off x="182880" y="3854704"/>
            <a:ext cx="2291486" cy="50292"/>
          </a:xfrm>
          <a:prstGeom prst="rect">
            <a:avLst/>
          </a:prstGeom>
          <a:solidFill>
            <a:srgbClr val="473B70"/>
          </a:solidFill>
          <a:ln w="12700">
            <a:solidFill>
              <a:srgbClr val="473B70"/>
            </a:solidFill>
            <a:prstDash val="solid"/>
          </a:ln>
        </p:spPr>
        <p:txBody>
          <a:bodyPr/>
          <a:lstStyle/>
          <a:p>
            <a:endParaRPr lang="en-US"/>
          </a:p>
        </p:txBody>
      </p:sp>
      <p:sp>
        <p:nvSpPr>
          <p:cNvPr id="117" name="Shape 104">
            <a:extLst>
              <a:ext uri="{FF2B5EF4-FFF2-40B4-BE49-F238E27FC236}">
                <a16:creationId xmlns:a16="http://schemas.microsoft.com/office/drawing/2014/main" id="{E12D8258-064D-FBDD-15E0-BF434FA63417}"/>
              </a:ext>
              <a:ext uri="{C183D7F6-B498-43B3-948B-1728B52AA6E4}">
                <adec:decorative xmlns:adec="http://schemas.microsoft.com/office/drawing/2017/decorative" val="1"/>
              </a:ext>
            </a:extLst>
          </p:cNvPr>
          <p:cNvSpPr/>
          <p:nvPr/>
        </p:nvSpPr>
        <p:spPr>
          <a:xfrm>
            <a:off x="274320" y="4315470"/>
            <a:ext cx="2108606" cy="7315"/>
          </a:xfrm>
          <a:prstGeom prst="rect">
            <a:avLst/>
          </a:prstGeom>
          <a:solidFill>
            <a:srgbClr val="E0E4EE"/>
          </a:solidFill>
          <a:ln w="12700">
            <a:solidFill>
              <a:srgbClr val="E0E4EE"/>
            </a:solidFill>
            <a:prstDash val="solid"/>
          </a:ln>
        </p:spPr>
        <p:txBody>
          <a:bodyPr/>
          <a:lstStyle/>
          <a:p>
            <a:endParaRPr lang="en-US"/>
          </a:p>
        </p:txBody>
      </p:sp>
      <p:sp>
        <p:nvSpPr>
          <p:cNvPr id="119" name="Text 106">
            <a:extLst>
              <a:ext uri="{FF2B5EF4-FFF2-40B4-BE49-F238E27FC236}">
                <a16:creationId xmlns:a16="http://schemas.microsoft.com/office/drawing/2014/main" id="{21546940-6A2D-75EB-D423-A32D2394F184}"/>
              </a:ext>
            </a:extLst>
          </p:cNvPr>
          <p:cNvSpPr/>
          <p:nvPr/>
        </p:nvSpPr>
        <p:spPr>
          <a:xfrm>
            <a:off x="246888" y="4343298"/>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Quantum Networks</a:t>
            </a:r>
            <a:endParaRPr lang="en-US" sz="800" dirty="0"/>
          </a:p>
        </p:txBody>
      </p:sp>
      <p:sp>
        <p:nvSpPr>
          <p:cNvPr id="120" name="Text 107">
            <a:extLst>
              <a:ext uri="{FF2B5EF4-FFF2-40B4-BE49-F238E27FC236}">
                <a16:creationId xmlns:a16="http://schemas.microsoft.com/office/drawing/2014/main" id="{344DA1BB-49C3-DCEC-95AF-9BBAFD75BEBD}"/>
              </a:ext>
            </a:extLst>
          </p:cNvPr>
          <p:cNvSpPr/>
          <p:nvPr/>
        </p:nvSpPr>
        <p:spPr>
          <a:xfrm>
            <a:off x="246888" y="4843049"/>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University of Arizona</a:t>
            </a:r>
            <a:endParaRPr lang="en-US" sz="800" dirty="0"/>
          </a:p>
        </p:txBody>
      </p:sp>
      <p:sp>
        <p:nvSpPr>
          <p:cNvPr id="121" name="Text 108">
            <a:extLst>
              <a:ext uri="{FF2B5EF4-FFF2-40B4-BE49-F238E27FC236}">
                <a16:creationId xmlns:a16="http://schemas.microsoft.com/office/drawing/2014/main" id="{0ECA8F9E-E190-7E63-FD53-82CC90BEBA2F}"/>
              </a:ext>
            </a:extLst>
          </p:cNvPr>
          <p:cNvSpPr/>
          <p:nvPr/>
        </p:nvSpPr>
        <p:spPr>
          <a:xfrm>
            <a:off x="246888" y="5045599"/>
            <a:ext cx="1038466" cy="176132"/>
          </a:xfrm>
          <a:prstGeom prst="rect">
            <a:avLst/>
          </a:prstGeom>
          <a:noFill/>
          <a:ln/>
        </p:spPr>
        <p:txBody>
          <a:bodyPr wrap="square" rtlCol="0" anchor="ctr"/>
          <a:lstStyle/>
          <a:p>
            <a:pPr marL="0" indent="0" algn="l">
              <a:buNone/>
            </a:pPr>
            <a:r>
              <a:rPr lang="en-US" sz="800" b="1" dirty="0">
                <a:solidFill>
                  <a:srgbClr val="473B70"/>
                </a:solidFill>
                <a:latin typeface="Open Sans" pitchFamily="34" charset="0"/>
                <a:ea typeface="Open Sans" pitchFamily="34" charset="-122"/>
                <a:cs typeface="Open Sans" pitchFamily="34" charset="-120"/>
              </a:rPr>
              <a:t>Class of 2020</a:t>
            </a:r>
            <a:endParaRPr lang="en-US" sz="800" dirty="0"/>
          </a:p>
        </p:txBody>
      </p:sp>
      <p:sp>
        <p:nvSpPr>
          <p:cNvPr id="122" name="Text 109">
            <a:extLst>
              <a:ext uri="{FF2B5EF4-FFF2-40B4-BE49-F238E27FC236}">
                <a16:creationId xmlns:a16="http://schemas.microsoft.com/office/drawing/2014/main" id="{BFFA1B4F-99E9-2300-C95F-C2E51A0ADA88}"/>
              </a:ext>
            </a:extLst>
          </p:cNvPr>
          <p:cNvSpPr/>
          <p:nvPr/>
        </p:nvSpPr>
        <p:spPr>
          <a:xfrm>
            <a:off x="1371893" y="5045599"/>
            <a:ext cx="1038466" cy="176132"/>
          </a:xfrm>
          <a:prstGeom prst="rect">
            <a:avLst/>
          </a:prstGeom>
          <a:noFill/>
          <a:ln/>
        </p:spPr>
        <p:txBody>
          <a:bodyPr wrap="square" rtlCol="0" anchor="ctr"/>
          <a:lstStyle/>
          <a:p>
            <a:pPr marL="0" indent="0" algn="r">
              <a:buNone/>
            </a:pPr>
            <a:r>
              <a:rPr lang="en-US" sz="800" b="1" dirty="0">
                <a:solidFill>
                  <a:srgbClr val="473B70"/>
                </a:solidFill>
                <a:latin typeface="Open Sans" pitchFamily="34" charset="0"/>
                <a:ea typeface="Open Sans" pitchFamily="34" charset="-122"/>
                <a:cs typeface="Open Sans" pitchFamily="34" charset="-120"/>
              </a:rPr>
              <a:t>1941583</a:t>
            </a:r>
          </a:p>
        </p:txBody>
      </p:sp>
      <p:sp>
        <p:nvSpPr>
          <p:cNvPr id="123" name="Shape 110">
            <a:extLst>
              <a:ext uri="{FF2B5EF4-FFF2-40B4-BE49-F238E27FC236}">
                <a16:creationId xmlns:a16="http://schemas.microsoft.com/office/drawing/2014/main" id="{8C4ABE55-3C87-A5B0-D31A-92B7AE9D3CA5}"/>
              </a:ext>
              <a:ext uri="{C183D7F6-B498-43B3-948B-1728B52AA6E4}">
                <adec:decorative xmlns:adec="http://schemas.microsoft.com/office/drawing/2017/decorative" val="1"/>
              </a:ext>
            </a:extLst>
          </p:cNvPr>
          <p:cNvSpPr/>
          <p:nvPr/>
        </p:nvSpPr>
        <p:spPr>
          <a:xfrm>
            <a:off x="2565806" y="3772408"/>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124" name="Shape 111">
            <a:extLst>
              <a:ext uri="{FF2B5EF4-FFF2-40B4-BE49-F238E27FC236}">
                <a16:creationId xmlns:a16="http://schemas.microsoft.com/office/drawing/2014/main" id="{E1FC559C-E1C1-E613-4D05-7FBC8E5473F6}"/>
              </a:ext>
              <a:ext uri="{C183D7F6-B498-43B3-948B-1728B52AA6E4}">
                <adec:decorative xmlns:adec="http://schemas.microsoft.com/office/drawing/2017/decorative" val="1"/>
              </a:ext>
            </a:extLst>
          </p:cNvPr>
          <p:cNvSpPr/>
          <p:nvPr/>
        </p:nvSpPr>
        <p:spPr>
          <a:xfrm>
            <a:off x="2565806" y="3772408"/>
            <a:ext cx="2291486" cy="132588"/>
          </a:xfrm>
          <a:prstGeom prst="roundRect">
            <a:avLst>
              <a:gd name="adj" fmla="val 62069"/>
            </a:avLst>
          </a:prstGeom>
          <a:solidFill>
            <a:srgbClr val="473B70"/>
          </a:solidFill>
          <a:ln w="12700">
            <a:solidFill>
              <a:srgbClr val="473B70"/>
            </a:solidFill>
            <a:prstDash val="solid"/>
          </a:ln>
        </p:spPr>
        <p:txBody>
          <a:bodyPr/>
          <a:lstStyle/>
          <a:p>
            <a:endParaRPr lang="en-US"/>
          </a:p>
        </p:txBody>
      </p:sp>
      <p:sp>
        <p:nvSpPr>
          <p:cNvPr id="125" name="Shape 112">
            <a:extLst>
              <a:ext uri="{FF2B5EF4-FFF2-40B4-BE49-F238E27FC236}">
                <a16:creationId xmlns:a16="http://schemas.microsoft.com/office/drawing/2014/main" id="{F6F3893B-CB00-0819-ABF2-5FF547827E2D}"/>
              </a:ext>
              <a:ext uri="{C183D7F6-B498-43B3-948B-1728B52AA6E4}">
                <adec:decorative xmlns:adec="http://schemas.microsoft.com/office/drawing/2017/decorative" val="1"/>
              </a:ext>
            </a:extLst>
          </p:cNvPr>
          <p:cNvSpPr/>
          <p:nvPr/>
        </p:nvSpPr>
        <p:spPr>
          <a:xfrm>
            <a:off x="2565806" y="3854704"/>
            <a:ext cx="2291486" cy="50292"/>
          </a:xfrm>
          <a:prstGeom prst="rect">
            <a:avLst/>
          </a:prstGeom>
          <a:solidFill>
            <a:srgbClr val="473B70"/>
          </a:solidFill>
          <a:ln w="12700">
            <a:solidFill>
              <a:srgbClr val="473B70"/>
            </a:solidFill>
            <a:prstDash val="solid"/>
          </a:ln>
        </p:spPr>
        <p:txBody>
          <a:bodyPr/>
          <a:lstStyle/>
          <a:p>
            <a:endParaRPr lang="en-US"/>
          </a:p>
        </p:txBody>
      </p:sp>
      <p:sp>
        <p:nvSpPr>
          <p:cNvPr id="127" name="Shape 113">
            <a:extLst>
              <a:ext uri="{FF2B5EF4-FFF2-40B4-BE49-F238E27FC236}">
                <a16:creationId xmlns:a16="http://schemas.microsoft.com/office/drawing/2014/main" id="{9C1B0741-5DCA-45E5-DDA2-9CDC1F22511B}"/>
              </a:ext>
              <a:ext uri="{C183D7F6-B498-43B3-948B-1728B52AA6E4}">
                <adec:decorative xmlns:adec="http://schemas.microsoft.com/office/drawing/2017/decorative" val="1"/>
              </a:ext>
            </a:extLst>
          </p:cNvPr>
          <p:cNvSpPr/>
          <p:nvPr/>
        </p:nvSpPr>
        <p:spPr>
          <a:xfrm>
            <a:off x="2657246" y="4315470"/>
            <a:ext cx="2108606" cy="7315"/>
          </a:xfrm>
          <a:prstGeom prst="rect">
            <a:avLst/>
          </a:prstGeom>
          <a:solidFill>
            <a:srgbClr val="E0E4EE"/>
          </a:solidFill>
          <a:ln w="12700">
            <a:solidFill>
              <a:srgbClr val="E0E4EE"/>
            </a:solidFill>
            <a:prstDash val="solid"/>
          </a:ln>
        </p:spPr>
        <p:txBody>
          <a:bodyPr/>
          <a:lstStyle/>
          <a:p>
            <a:endParaRPr lang="en-US"/>
          </a:p>
        </p:txBody>
      </p:sp>
      <p:sp>
        <p:nvSpPr>
          <p:cNvPr id="129" name="Text 115">
            <a:extLst>
              <a:ext uri="{FF2B5EF4-FFF2-40B4-BE49-F238E27FC236}">
                <a16:creationId xmlns:a16="http://schemas.microsoft.com/office/drawing/2014/main" id="{DBBD0100-AA91-681B-1A37-57A3C40FC517}"/>
              </a:ext>
            </a:extLst>
          </p:cNvPr>
          <p:cNvSpPr/>
          <p:nvPr/>
        </p:nvSpPr>
        <p:spPr>
          <a:xfrm>
            <a:off x="2629814" y="4343298"/>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Center for Smart Streetscapes</a:t>
            </a:r>
            <a:endParaRPr lang="en-US" sz="800" dirty="0"/>
          </a:p>
        </p:txBody>
      </p:sp>
      <p:sp>
        <p:nvSpPr>
          <p:cNvPr id="130" name="Text 116">
            <a:extLst>
              <a:ext uri="{FF2B5EF4-FFF2-40B4-BE49-F238E27FC236}">
                <a16:creationId xmlns:a16="http://schemas.microsoft.com/office/drawing/2014/main" id="{BC7F29A8-4076-4EBD-1D38-000B28546063}"/>
              </a:ext>
            </a:extLst>
          </p:cNvPr>
          <p:cNvSpPr/>
          <p:nvPr/>
        </p:nvSpPr>
        <p:spPr>
          <a:xfrm>
            <a:off x="2629814" y="4843049"/>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Columbia University</a:t>
            </a:r>
            <a:endParaRPr lang="en-US" sz="800" dirty="0"/>
          </a:p>
        </p:txBody>
      </p:sp>
      <p:sp>
        <p:nvSpPr>
          <p:cNvPr id="131" name="Text 117">
            <a:extLst>
              <a:ext uri="{FF2B5EF4-FFF2-40B4-BE49-F238E27FC236}">
                <a16:creationId xmlns:a16="http://schemas.microsoft.com/office/drawing/2014/main" id="{68174A22-1AF9-9DE8-C835-DC6327BB505A}"/>
              </a:ext>
            </a:extLst>
          </p:cNvPr>
          <p:cNvSpPr/>
          <p:nvPr/>
        </p:nvSpPr>
        <p:spPr>
          <a:xfrm>
            <a:off x="2629814" y="5045599"/>
            <a:ext cx="1038466" cy="176132"/>
          </a:xfrm>
          <a:prstGeom prst="rect">
            <a:avLst/>
          </a:prstGeom>
          <a:noFill/>
          <a:ln/>
        </p:spPr>
        <p:txBody>
          <a:bodyPr wrap="square" rtlCol="0" anchor="ctr"/>
          <a:lstStyle/>
          <a:p>
            <a:pPr marL="0" indent="0" algn="l">
              <a:buNone/>
            </a:pPr>
            <a:r>
              <a:rPr lang="en-US" sz="800" b="1" dirty="0">
                <a:solidFill>
                  <a:srgbClr val="473B70"/>
                </a:solidFill>
                <a:latin typeface="Open Sans" pitchFamily="34" charset="0"/>
                <a:ea typeface="Open Sans" pitchFamily="34" charset="-122"/>
                <a:cs typeface="Open Sans" pitchFamily="34" charset="-120"/>
              </a:rPr>
              <a:t>Class of 2022</a:t>
            </a:r>
            <a:endParaRPr lang="en-US" sz="800" dirty="0"/>
          </a:p>
        </p:txBody>
      </p:sp>
      <p:sp>
        <p:nvSpPr>
          <p:cNvPr id="132" name="Text 118">
            <a:extLst>
              <a:ext uri="{FF2B5EF4-FFF2-40B4-BE49-F238E27FC236}">
                <a16:creationId xmlns:a16="http://schemas.microsoft.com/office/drawing/2014/main" id="{E983A6BB-87FE-25AB-41D3-CA3C0CC4BD96}"/>
              </a:ext>
            </a:extLst>
          </p:cNvPr>
          <p:cNvSpPr/>
          <p:nvPr/>
        </p:nvSpPr>
        <p:spPr>
          <a:xfrm>
            <a:off x="3754819" y="5045599"/>
            <a:ext cx="1038466" cy="176132"/>
          </a:xfrm>
          <a:prstGeom prst="rect">
            <a:avLst/>
          </a:prstGeom>
          <a:noFill/>
          <a:ln/>
        </p:spPr>
        <p:txBody>
          <a:bodyPr wrap="square" rtlCol="0" anchor="ctr"/>
          <a:lstStyle/>
          <a:p>
            <a:pPr marL="0" indent="0" algn="r">
              <a:buNone/>
            </a:pPr>
            <a:r>
              <a:rPr lang="en-US" sz="800" b="1" dirty="0">
                <a:solidFill>
                  <a:srgbClr val="473B70"/>
                </a:solidFill>
                <a:latin typeface="Open Sans" pitchFamily="34" charset="0"/>
                <a:ea typeface="Open Sans" pitchFamily="34" charset="-122"/>
                <a:cs typeface="Open Sans" pitchFamily="34" charset="-120"/>
              </a:rPr>
              <a:t>2133516</a:t>
            </a:r>
          </a:p>
        </p:txBody>
      </p:sp>
      <p:sp>
        <p:nvSpPr>
          <p:cNvPr id="133" name="Shape 119">
            <a:extLst>
              <a:ext uri="{FF2B5EF4-FFF2-40B4-BE49-F238E27FC236}">
                <a16:creationId xmlns:a16="http://schemas.microsoft.com/office/drawing/2014/main" id="{97425408-0459-26A5-CB7F-E111FCA5862B}"/>
              </a:ext>
              <a:ext uri="{C183D7F6-B498-43B3-948B-1728B52AA6E4}">
                <adec:decorative xmlns:adec="http://schemas.microsoft.com/office/drawing/2017/decorative" val="1"/>
              </a:ext>
            </a:extLst>
          </p:cNvPr>
          <p:cNvSpPr/>
          <p:nvPr/>
        </p:nvSpPr>
        <p:spPr>
          <a:xfrm>
            <a:off x="4948733" y="3772408"/>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134" name="Shape 120">
            <a:extLst>
              <a:ext uri="{FF2B5EF4-FFF2-40B4-BE49-F238E27FC236}">
                <a16:creationId xmlns:a16="http://schemas.microsoft.com/office/drawing/2014/main" id="{440028A7-E025-79DE-7E75-9A988C9AE3FE}"/>
              </a:ext>
              <a:ext uri="{C183D7F6-B498-43B3-948B-1728B52AA6E4}">
                <adec:decorative xmlns:adec="http://schemas.microsoft.com/office/drawing/2017/decorative" val="1"/>
              </a:ext>
            </a:extLst>
          </p:cNvPr>
          <p:cNvSpPr/>
          <p:nvPr/>
        </p:nvSpPr>
        <p:spPr>
          <a:xfrm>
            <a:off x="4948733" y="3772408"/>
            <a:ext cx="2291486" cy="132588"/>
          </a:xfrm>
          <a:prstGeom prst="roundRect">
            <a:avLst>
              <a:gd name="adj" fmla="val 62069"/>
            </a:avLst>
          </a:prstGeom>
          <a:solidFill>
            <a:srgbClr val="473B70"/>
          </a:solidFill>
          <a:ln w="12700">
            <a:solidFill>
              <a:srgbClr val="473B70"/>
            </a:solidFill>
            <a:prstDash val="solid"/>
          </a:ln>
        </p:spPr>
        <p:txBody>
          <a:bodyPr/>
          <a:lstStyle/>
          <a:p>
            <a:endParaRPr lang="en-US"/>
          </a:p>
        </p:txBody>
      </p:sp>
      <p:sp>
        <p:nvSpPr>
          <p:cNvPr id="135" name="Shape 121">
            <a:extLst>
              <a:ext uri="{FF2B5EF4-FFF2-40B4-BE49-F238E27FC236}">
                <a16:creationId xmlns:a16="http://schemas.microsoft.com/office/drawing/2014/main" id="{5351CADD-8DC1-8C3D-75ED-64E73E0A70DF}"/>
              </a:ext>
              <a:ext uri="{C183D7F6-B498-43B3-948B-1728B52AA6E4}">
                <adec:decorative xmlns:adec="http://schemas.microsoft.com/office/drawing/2017/decorative" val="1"/>
              </a:ext>
            </a:extLst>
          </p:cNvPr>
          <p:cNvSpPr/>
          <p:nvPr/>
        </p:nvSpPr>
        <p:spPr>
          <a:xfrm>
            <a:off x="4948733" y="3854704"/>
            <a:ext cx="2291486" cy="50292"/>
          </a:xfrm>
          <a:prstGeom prst="rect">
            <a:avLst/>
          </a:prstGeom>
          <a:solidFill>
            <a:srgbClr val="473B70"/>
          </a:solidFill>
          <a:ln w="12700">
            <a:solidFill>
              <a:srgbClr val="473B70"/>
            </a:solidFill>
            <a:prstDash val="solid"/>
          </a:ln>
        </p:spPr>
        <p:txBody>
          <a:bodyPr/>
          <a:lstStyle/>
          <a:p>
            <a:endParaRPr lang="en-US"/>
          </a:p>
        </p:txBody>
      </p:sp>
      <p:sp>
        <p:nvSpPr>
          <p:cNvPr id="137" name="Shape 122">
            <a:extLst>
              <a:ext uri="{FF2B5EF4-FFF2-40B4-BE49-F238E27FC236}">
                <a16:creationId xmlns:a16="http://schemas.microsoft.com/office/drawing/2014/main" id="{C515CD2F-8AF7-0942-536F-886F57B3350A}"/>
              </a:ext>
              <a:ext uri="{C183D7F6-B498-43B3-948B-1728B52AA6E4}">
                <adec:decorative xmlns:adec="http://schemas.microsoft.com/office/drawing/2017/decorative" val="1"/>
              </a:ext>
            </a:extLst>
          </p:cNvPr>
          <p:cNvSpPr/>
          <p:nvPr/>
        </p:nvSpPr>
        <p:spPr>
          <a:xfrm>
            <a:off x="5040173" y="4315470"/>
            <a:ext cx="2108606" cy="7315"/>
          </a:xfrm>
          <a:prstGeom prst="rect">
            <a:avLst/>
          </a:prstGeom>
          <a:solidFill>
            <a:srgbClr val="E0E4EE"/>
          </a:solidFill>
          <a:ln w="12700">
            <a:solidFill>
              <a:srgbClr val="E0E4EE"/>
            </a:solidFill>
            <a:prstDash val="solid"/>
          </a:ln>
        </p:spPr>
        <p:txBody>
          <a:bodyPr/>
          <a:lstStyle/>
          <a:p>
            <a:endParaRPr lang="en-US"/>
          </a:p>
        </p:txBody>
      </p:sp>
      <p:sp>
        <p:nvSpPr>
          <p:cNvPr id="139" name="Text 124">
            <a:extLst>
              <a:ext uri="{FF2B5EF4-FFF2-40B4-BE49-F238E27FC236}">
                <a16:creationId xmlns:a16="http://schemas.microsoft.com/office/drawing/2014/main" id="{B9A1E124-8028-226C-5136-A0383490D876}"/>
              </a:ext>
            </a:extLst>
          </p:cNvPr>
          <p:cNvSpPr/>
          <p:nvPr/>
        </p:nvSpPr>
        <p:spPr>
          <a:xfrm>
            <a:off x="5012741" y="4343298"/>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Human AugmentatioN via Dexterity</a:t>
            </a:r>
            <a:endParaRPr lang="en-US" sz="800" dirty="0"/>
          </a:p>
        </p:txBody>
      </p:sp>
      <p:sp>
        <p:nvSpPr>
          <p:cNvPr id="140" name="Text 125">
            <a:extLst>
              <a:ext uri="{FF2B5EF4-FFF2-40B4-BE49-F238E27FC236}">
                <a16:creationId xmlns:a16="http://schemas.microsoft.com/office/drawing/2014/main" id="{BC4ADCCE-A8DB-A712-CFE4-43ED66A08A6F}"/>
              </a:ext>
            </a:extLst>
          </p:cNvPr>
          <p:cNvSpPr/>
          <p:nvPr/>
        </p:nvSpPr>
        <p:spPr>
          <a:xfrm>
            <a:off x="5012741" y="4843049"/>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Northwestern University</a:t>
            </a:r>
            <a:endParaRPr lang="en-US" sz="800" dirty="0"/>
          </a:p>
        </p:txBody>
      </p:sp>
      <p:sp>
        <p:nvSpPr>
          <p:cNvPr id="141" name="Text 126">
            <a:extLst>
              <a:ext uri="{FF2B5EF4-FFF2-40B4-BE49-F238E27FC236}">
                <a16:creationId xmlns:a16="http://schemas.microsoft.com/office/drawing/2014/main" id="{E9F19405-E71A-143E-01DC-A572AA07888D}"/>
              </a:ext>
            </a:extLst>
          </p:cNvPr>
          <p:cNvSpPr/>
          <p:nvPr/>
        </p:nvSpPr>
        <p:spPr>
          <a:xfrm>
            <a:off x="5012741" y="5045599"/>
            <a:ext cx="1038466" cy="176132"/>
          </a:xfrm>
          <a:prstGeom prst="rect">
            <a:avLst/>
          </a:prstGeom>
          <a:noFill/>
          <a:ln/>
        </p:spPr>
        <p:txBody>
          <a:bodyPr wrap="square" rtlCol="0" anchor="ctr"/>
          <a:lstStyle/>
          <a:p>
            <a:pPr marL="0" indent="0" algn="l">
              <a:buNone/>
            </a:pPr>
            <a:r>
              <a:rPr lang="en-US" sz="800" b="1" dirty="0">
                <a:solidFill>
                  <a:srgbClr val="473B70"/>
                </a:solidFill>
                <a:latin typeface="Open Sans" pitchFamily="34" charset="0"/>
                <a:ea typeface="Open Sans" pitchFamily="34" charset="-122"/>
                <a:cs typeface="Open Sans" pitchFamily="34" charset="-120"/>
              </a:rPr>
              <a:t>Class of 2024</a:t>
            </a:r>
            <a:endParaRPr lang="en-US" sz="800" dirty="0"/>
          </a:p>
        </p:txBody>
      </p:sp>
      <p:sp>
        <p:nvSpPr>
          <p:cNvPr id="142" name="Text 127">
            <a:extLst>
              <a:ext uri="{FF2B5EF4-FFF2-40B4-BE49-F238E27FC236}">
                <a16:creationId xmlns:a16="http://schemas.microsoft.com/office/drawing/2014/main" id="{E8711F8B-4206-61E1-3253-25C3BA5BE8F7}"/>
              </a:ext>
            </a:extLst>
          </p:cNvPr>
          <p:cNvSpPr/>
          <p:nvPr/>
        </p:nvSpPr>
        <p:spPr>
          <a:xfrm>
            <a:off x="6137745" y="5045599"/>
            <a:ext cx="1038466" cy="176132"/>
          </a:xfrm>
          <a:prstGeom prst="rect">
            <a:avLst/>
          </a:prstGeom>
          <a:noFill/>
          <a:ln/>
        </p:spPr>
        <p:txBody>
          <a:bodyPr wrap="square" rtlCol="0" anchor="ctr"/>
          <a:lstStyle/>
          <a:p>
            <a:pPr marL="0" indent="0" algn="r">
              <a:buNone/>
            </a:pPr>
            <a:r>
              <a:rPr lang="en-US" sz="800" b="1" dirty="0">
                <a:solidFill>
                  <a:srgbClr val="473B70"/>
                </a:solidFill>
                <a:latin typeface="Open Sans" pitchFamily="34" charset="0"/>
                <a:ea typeface="Open Sans" pitchFamily="34" charset="-122"/>
                <a:cs typeface="Open Sans" pitchFamily="34" charset="-120"/>
              </a:rPr>
              <a:t>2330040</a:t>
            </a:r>
          </a:p>
        </p:txBody>
      </p:sp>
      <p:sp>
        <p:nvSpPr>
          <p:cNvPr id="143" name="Shape 128">
            <a:extLst>
              <a:ext uri="{FF2B5EF4-FFF2-40B4-BE49-F238E27FC236}">
                <a16:creationId xmlns:a16="http://schemas.microsoft.com/office/drawing/2014/main" id="{158FFB7C-3700-60DE-9A47-4AD702C3B54B}"/>
              </a:ext>
              <a:ext uri="{C183D7F6-B498-43B3-948B-1728B52AA6E4}">
                <adec:decorative xmlns:adec="http://schemas.microsoft.com/office/drawing/2017/decorative" val="1"/>
              </a:ext>
            </a:extLst>
          </p:cNvPr>
          <p:cNvSpPr/>
          <p:nvPr/>
        </p:nvSpPr>
        <p:spPr>
          <a:xfrm>
            <a:off x="7331659" y="3772408"/>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144" name="Shape 129">
            <a:extLst>
              <a:ext uri="{FF2B5EF4-FFF2-40B4-BE49-F238E27FC236}">
                <a16:creationId xmlns:a16="http://schemas.microsoft.com/office/drawing/2014/main" id="{B19D5A54-634F-EB2D-FBD9-9E954FC3E9B3}"/>
              </a:ext>
              <a:ext uri="{C183D7F6-B498-43B3-948B-1728B52AA6E4}">
                <adec:decorative xmlns:adec="http://schemas.microsoft.com/office/drawing/2017/decorative" val="1"/>
              </a:ext>
            </a:extLst>
          </p:cNvPr>
          <p:cNvSpPr/>
          <p:nvPr/>
        </p:nvSpPr>
        <p:spPr>
          <a:xfrm>
            <a:off x="7331659" y="3772408"/>
            <a:ext cx="2291486" cy="132588"/>
          </a:xfrm>
          <a:prstGeom prst="roundRect">
            <a:avLst>
              <a:gd name="adj" fmla="val 62069"/>
            </a:avLst>
          </a:prstGeom>
          <a:solidFill>
            <a:srgbClr val="473B70"/>
          </a:solidFill>
          <a:ln w="12700">
            <a:solidFill>
              <a:srgbClr val="473B70"/>
            </a:solidFill>
            <a:prstDash val="solid"/>
          </a:ln>
        </p:spPr>
        <p:txBody>
          <a:bodyPr/>
          <a:lstStyle/>
          <a:p>
            <a:endParaRPr lang="en-US"/>
          </a:p>
        </p:txBody>
      </p:sp>
      <p:sp>
        <p:nvSpPr>
          <p:cNvPr id="145" name="Shape 130">
            <a:extLst>
              <a:ext uri="{FF2B5EF4-FFF2-40B4-BE49-F238E27FC236}">
                <a16:creationId xmlns:a16="http://schemas.microsoft.com/office/drawing/2014/main" id="{328326A4-1AF3-F62F-362F-81A4B5C01782}"/>
              </a:ext>
              <a:ext uri="{C183D7F6-B498-43B3-948B-1728B52AA6E4}">
                <adec:decorative xmlns:adec="http://schemas.microsoft.com/office/drawing/2017/decorative" val="1"/>
              </a:ext>
            </a:extLst>
          </p:cNvPr>
          <p:cNvSpPr/>
          <p:nvPr/>
        </p:nvSpPr>
        <p:spPr>
          <a:xfrm>
            <a:off x="7331659" y="3854704"/>
            <a:ext cx="2291486" cy="50292"/>
          </a:xfrm>
          <a:prstGeom prst="rect">
            <a:avLst/>
          </a:prstGeom>
          <a:solidFill>
            <a:srgbClr val="473B70"/>
          </a:solidFill>
          <a:ln w="12700">
            <a:solidFill>
              <a:srgbClr val="473B70"/>
            </a:solidFill>
            <a:prstDash val="solid"/>
          </a:ln>
        </p:spPr>
        <p:txBody>
          <a:bodyPr/>
          <a:lstStyle/>
          <a:p>
            <a:endParaRPr lang="en-US"/>
          </a:p>
        </p:txBody>
      </p:sp>
      <p:sp>
        <p:nvSpPr>
          <p:cNvPr id="147" name="Shape 131">
            <a:extLst>
              <a:ext uri="{FF2B5EF4-FFF2-40B4-BE49-F238E27FC236}">
                <a16:creationId xmlns:a16="http://schemas.microsoft.com/office/drawing/2014/main" id="{6C48C224-1203-CCA9-EE27-A30E0BD8FF94}"/>
              </a:ext>
              <a:ext uri="{C183D7F6-B498-43B3-948B-1728B52AA6E4}">
                <adec:decorative xmlns:adec="http://schemas.microsoft.com/office/drawing/2017/decorative" val="1"/>
              </a:ext>
            </a:extLst>
          </p:cNvPr>
          <p:cNvSpPr/>
          <p:nvPr/>
        </p:nvSpPr>
        <p:spPr>
          <a:xfrm>
            <a:off x="7423099" y="4315470"/>
            <a:ext cx="2108606" cy="7315"/>
          </a:xfrm>
          <a:prstGeom prst="rect">
            <a:avLst/>
          </a:prstGeom>
          <a:solidFill>
            <a:srgbClr val="E0E4EE"/>
          </a:solidFill>
          <a:ln w="12700">
            <a:solidFill>
              <a:srgbClr val="E0E4EE"/>
            </a:solidFill>
            <a:prstDash val="solid"/>
          </a:ln>
        </p:spPr>
        <p:txBody>
          <a:bodyPr/>
          <a:lstStyle/>
          <a:p>
            <a:endParaRPr lang="en-US"/>
          </a:p>
        </p:txBody>
      </p:sp>
      <p:sp>
        <p:nvSpPr>
          <p:cNvPr id="149" name="Text 133">
            <a:extLst>
              <a:ext uri="{FF2B5EF4-FFF2-40B4-BE49-F238E27FC236}">
                <a16:creationId xmlns:a16="http://schemas.microsoft.com/office/drawing/2014/main" id="{F4CEA02F-D9BE-52C5-1649-F7838CBB9BB6}"/>
              </a:ext>
            </a:extLst>
          </p:cNvPr>
          <p:cNvSpPr/>
          <p:nvPr/>
        </p:nvSpPr>
        <p:spPr>
          <a:xfrm>
            <a:off x="7395667" y="4343298"/>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the Internet of Things for Precision Agriculture</a:t>
            </a:r>
            <a:endParaRPr lang="en-US" sz="800" dirty="0"/>
          </a:p>
        </p:txBody>
      </p:sp>
      <p:sp>
        <p:nvSpPr>
          <p:cNvPr id="150" name="Text 134">
            <a:extLst>
              <a:ext uri="{FF2B5EF4-FFF2-40B4-BE49-F238E27FC236}">
                <a16:creationId xmlns:a16="http://schemas.microsoft.com/office/drawing/2014/main" id="{9674D842-3188-04E1-72AE-839D68269A5E}"/>
              </a:ext>
            </a:extLst>
          </p:cNvPr>
          <p:cNvSpPr/>
          <p:nvPr/>
        </p:nvSpPr>
        <p:spPr>
          <a:xfrm>
            <a:off x="7395667" y="4843049"/>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University of Pennsylvania</a:t>
            </a:r>
            <a:endParaRPr lang="en-US" sz="800" dirty="0"/>
          </a:p>
        </p:txBody>
      </p:sp>
      <p:sp>
        <p:nvSpPr>
          <p:cNvPr id="151" name="Text 135">
            <a:extLst>
              <a:ext uri="{FF2B5EF4-FFF2-40B4-BE49-F238E27FC236}">
                <a16:creationId xmlns:a16="http://schemas.microsoft.com/office/drawing/2014/main" id="{E952F44F-E980-0DAD-45E9-AB0A1E3DEF89}"/>
              </a:ext>
            </a:extLst>
          </p:cNvPr>
          <p:cNvSpPr/>
          <p:nvPr/>
        </p:nvSpPr>
        <p:spPr>
          <a:xfrm>
            <a:off x="7395667" y="5045599"/>
            <a:ext cx="1038466" cy="176132"/>
          </a:xfrm>
          <a:prstGeom prst="rect">
            <a:avLst/>
          </a:prstGeom>
          <a:noFill/>
          <a:ln/>
        </p:spPr>
        <p:txBody>
          <a:bodyPr wrap="square" rtlCol="0" anchor="ctr"/>
          <a:lstStyle/>
          <a:p>
            <a:pPr marL="0" indent="0" algn="l">
              <a:buNone/>
            </a:pPr>
            <a:r>
              <a:rPr lang="en-US" sz="800" b="1" dirty="0">
                <a:solidFill>
                  <a:srgbClr val="473B70"/>
                </a:solidFill>
                <a:latin typeface="Open Sans" pitchFamily="34" charset="0"/>
                <a:ea typeface="Open Sans" pitchFamily="34" charset="-122"/>
                <a:cs typeface="Open Sans" pitchFamily="34" charset="-120"/>
              </a:rPr>
              <a:t>Class of 2020</a:t>
            </a:r>
          </a:p>
        </p:txBody>
      </p:sp>
      <p:sp>
        <p:nvSpPr>
          <p:cNvPr id="152" name="Text 136">
            <a:extLst>
              <a:ext uri="{FF2B5EF4-FFF2-40B4-BE49-F238E27FC236}">
                <a16:creationId xmlns:a16="http://schemas.microsoft.com/office/drawing/2014/main" id="{C5EF6ABC-2361-355C-3337-4FE8A189771F}"/>
              </a:ext>
            </a:extLst>
          </p:cNvPr>
          <p:cNvSpPr/>
          <p:nvPr/>
        </p:nvSpPr>
        <p:spPr>
          <a:xfrm>
            <a:off x="8520672" y="5045599"/>
            <a:ext cx="1038466" cy="176132"/>
          </a:xfrm>
          <a:prstGeom prst="rect">
            <a:avLst/>
          </a:prstGeom>
          <a:noFill/>
          <a:ln/>
        </p:spPr>
        <p:txBody>
          <a:bodyPr wrap="square" rtlCol="0" anchor="ctr"/>
          <a:lstStyle/>
          <a:p>
            <a:pPr marL="0" indent="0" algn="r">
              <a:buNone/>
            </a:pPr>
            <a:r>
              <a:rPr lang="en-US" sz="800" b="1" dirty="0">
                <a:solidFill>
                  <a:srgbClr val="473B70"/>
                </a:solidFill>
                <a:latin typeface="Open Sans" pitchFamily="34" charset="0"/>
                <a:ea typeface="Open Sans" pitchFamily="34" charset="-122"/>
                <a:cs typeface="Open Sans" pitchFamily="34" charset="-120"/>
              </a:rPr>
              <a:t>1941529</a:t>
            </a:r>
          </a:p>
        </p:txBody>
      </p:sp>
      <p:sp>
        <p:nvSpPr>
          <p:cNvPr id="153" name="Shape 137">
            <a:extLst>
              <a:ext uri="{FF2B5EF4-FFF2-40B4-BE49-F238E27FC236}">
                <a16:creationId xmlns:a16="http://schemas.microsoft.com/office/drawing/2014/main" id="{BF43F6FD-9AC5-DA58-6971-0063F452A4D3}"/>
              </a:ext>
              <a:ext uri="{C183D7F6-B498-43B3-948B-1728B52AA6E4}">
                <adec:decorative xmlns:adec="http://schemas.microsoft.com/office/drawing/2017/decorative" val="1"/>
              </a:ext>
            </a:extLst>
          </p:cNvPr>
          <p:cNvSpPr/>
          <p:nvPr/>
        </p:nvSpPr>
        <p:spPr>
          <a:xfrm>
            <a:off x="9714586" y="3772408"/>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154" name="Shape 138">
            <a:extLst>
              <a:ext uri="{FF2B5EF4-FFF2-40B4-BE49-F238E27FC236}">
                <a16:creationId xmlns:a16="http://schemas.microsoft.com/office/drawing/2014/main" id="{E86D1AF1-D48C-975E-B921-E8047262B435}"/>
              </a:ext>
              <a:ext uri="{C183D7F6-B498-43B3-948B-1728B52AA6E4}">
                <adec:decorative xmlns:adec="http://schemas.microsoft.com/office/drawing/2017/decorative" val="1"/>
              </a:ext>
            </a:extLst>
          </p:cNvPr>
          <p:cNvSpPr/>
          <p:nvPr/>
        </p:nvSpPr>
        <p:spPr>
          <a:xfrm>
            <a:off x="9714586" y="3772408"/>
            <a:ext cx="2291486" cy="132588"/>
          </a:xfrm>
          <a:prstGeom prst="roundRect">
            <a:avLst>
              <a:gd name="adj" fmla="val 62069"/>
            </a:avLst>
          </a:prstGeom>
          <a:solidFill>
            <a:srgbClr val="473B70"/>
          </a:solidFill>
          <a:ln w="12700">
            <a:solidFill>
              <a:srgbClr val="473B70"/>
            </a:solidFill>
            <a:prstDash val="solid"/>
          </a:ln>
        </p:spPr>
        <p:txBody>
          <a:bodyPr/>
          <a:lstStyle/>
          <a:p>
            <a:endParaRPr lang="en-US"/>
          </a:p>
        </p:txBody>
      </p:sp>
      <p:sp>
        <p:nvSpPr>
          <p:cNvPr id="155" name="Shape 139">
            <a:extLst>
              <a:ext uri="{FF2B5EF4-FFF2-40B4-BE49-F238E27FC236}">
                <a16:creationId xmlns:a16="http://schemas.microsoft.com/office/drawing/2014/main" id="{242284C1-1AF7-ABCC-894A-7D8B0C64E537}"/>
              </a:ext>
              <a:ext uri="{C183D7F6-B498-43B3-948B-1728B52AA6E4}">
                <adec:decorative xmlns:adec="http://schemas.microsoft.com/office/drawing/2017/decorative" val="1"/>
              </a:ext>
            </a:extLst>
          </p:cNvPr>
          <p:cNvSpPr/>
          <p:nvPr/>
        </p:nvSpPr>
        <p:spPr>
          <a:xfrm>
            <a:off x="9714586" y="3854704"/>
            <a:ext cx="2291486" cy="50292"/>
          </a:xfrm>
          <a:prstGeom prst="rect">
            <a:avLst/>
          </a:prstGeom>
          <a:solidFill>
            <a:srgbClr val="473B70"/>
          </a:solidFill>
          <a:ln w="12700">
            <a:solidFill>
              <a:srgbClr val="473B70"/>
            </a:solidFill>
            <a:prstDash val="solid"/>
          </a:ln>
        </p:spPr>
        <p:txBody>
          <a:bodyPr/>
          <a:lstStyle/>
          <a:p>
            <a:endParaRPr lang="en-US"/>
          </a:p>
        </p:txBody>
      </p:sp>
      <p:sp>
        <p:nvSpPr>
          <p:cNvPr id="157" name="Shape 140">
            <a:extLst>
              <a:ext uri="{FF2B5EF4-FFF2-40B4-BE49-F238E27FC236}">
                <a16:creationId xmlns:a16="http://schemas.microsoft.com/office/drawing/2014/main" id="{F9600A21-199A-E371-4CE7-13106D16654A}"/>
              </a:ext>
              <a:ext uri="{C183D7F6-B498-43B3-948B-1728B52AA6E4}">
                <adec:decorative xmlns:adec="http://schemas.microsoft.com/office/drawing/2017/decorative" val="1"/>
              </a:ext>
            </a:extLst>
          </p:cNvPr>
          <p:cNvSpPr/>
          <p:nvPr/>
        </p:nvSpPr>
        <p:spPr>
          <a:xfrm>
            <a:off x="9806026" y="4315470"/>
            <a:ext cx="2108606" cy="7315"/>
          </a:xfrm>
          <a:prstGeom prst="rect">
            <a:avLst/>
          </a:prstGeom>
          <a:solidFill>
            <a:srgbClr val="E0E4EE"/>
          </a:solidFill>
          <a:ln w="12700">
            <a:solidFill>
              <a:srgbClr val="E0E4EE"/>
            </a:solidFill>
            <a:prstDash val="solid"/>
          </a:ln>
        </p:spPr>
        <p:txBody>
          <a:bodyPr/>
          <a:lstStyle/>
          <a:p>
            <a:endParaRPr lang="en-US"/>
          </a:p>
        </p:txBody>
      </p:sp>
      <p:sp>
        <p:nvSpPr>
          <p:cNvPr id="159" name="Text 142">
            <a:extLst>
              <a:ext uri="{FF2B5EF4-FFF2-40B4-BE49-F238E27FC236}">
                <a16:creationId xmlns:a16="http://schemas.microsoft.com/office/drawing/2014/main" id="{38A90AD4-248F-AB25-73CC-EC9A0F53527A}"/>
              </a:ext>
            </a:extLst>
          </p:cNvPr>
          <p:cNvSpPr/>
          <p:nvPr/>
        </p:nvSpPr>
        <p:spPr>
          <a:xfrm>
            <a:off x="9778594" y="4343298"/>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Power Optimization for Electro-Thermal Systems</a:t>
            </a:r>
            <a:endParaRPr lang="en-US" sz="800" dirty="0"/>
          </a:p>
        </p:txBody>
      </p:sp>
      <p:sp>
        <p:nvSpPr>
          <p:cNvPr id="160" name="Text 143">
            <a:extLst>
              <a:ext uri="{FF2B5EF4-FFF2-40B4-BE49-F238E27FC236}">
                <a16:creationId xmlns:a16="http://schemas.microsoft.com/office/drawing/2014/main" id="{D673A1FD-E67D-3F84-DC82-EE4AFE603E26}"/>
              </a:ext>
            </a:extLst>
          </p:cNvPr>
          <p:cNvSpPr/>
          <p:nvPr/>
        </p:nvSpPr>
        <p:spPr>
          <a:xfrm>
            <a:off x="9778594" y="4843049"/>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Univ. of Illinois Urbana-Champaign</a:t>
            </a:r>
            <a:endParaRPr lang="en-US" sz="800" dirty="0"/>
          </a:p>
        </p:txBody>
      </p:sp>
      <p:sp>
        <p:nvSpPr>
          <p:cNvPr id="161" name="Text 144">
            <a:extLst>
              <a:ext uri="{FF2B5EF4-FFF2-40B4-BE49-F238E27FC236}">
                <a16:creationId xmlns:a16="http://schemas.microsoft.com/office/drawing/2014/main" id="{859726FC-2845-2532-4222-A84D9F8D0C7E}"/>
              </a:ext>
            </a:extLst>
          </p:cNvPr>
          <p:cNvSpPr/>
          <p:nvPr/>
        </p:nvSpPr>
        <p:spPr>
          <a:xfrm>
            <a:off x="9778594" y="5045599"/>
            <a:ext cx="1038466" cy="176132"/>
          </a:xfrm>
          <a:prstGeom prst="rect">
            <a:avLst/>
          </a:prstGeom>
          <a:noFill/>
          <a:ln/>
        </p:spPr>
        <p:txBody>
          <a:bodyPr wrap="square" rtlCol="0" anchor="ctr"/>
          <a:lstStyle/>
          <a:p>
            <a:r>
              <a:rPr lang="en-US" sz="800" b="1" dirty="0">
                <a:solidFill>
                  <a:srgbClr val="473B70"/>
                </a:solidFill>
                <a:latin typeface="Open Sans" pitchFamily="34" charset="0"/>
                <a:ea typeface="Open Sans" pitchFamily="34" charset="-122"/>
                <a:cs typeface="Open Sans" pitchFamily="34" charset="-120"/>
              </a:rPr>
              <a:t>Class of 2015</a:t>
            </a:r>
          </a:p>
        </p:txBody>
      </p:sp>
      <p:sp>
        <p:nvSpPr>
          <p:cNvPr id="162" name="Text 145">
            <a:extLst>
              <a:ext uri="{FF2B5EF4-FFF2-40B4-BE49-F238E27FC236}">
                <a16:creationId xmlns:a16="http://schemas.microsoft.com/office/drawing/2014/main" id="{A1DD9E89-F717-D5F9-8366-19388BBA7E73}"/>
              </a:ext>
            </a:extLst>
          </p:cNvPr>
          <p:cNvSpPr/>
          <p:nvPr/>
        </p:nvSpPr>
        <p:spPr>
          <a:xfrm>
            <a:off x="10903598" y="5045599"/>
            <a:ext cx="1038466" cy="176132"/>
          </a:xfrm>
          <a:prstGeom prst="rect">
            <a:avLst/>
          </a:prstGeom>
          <a:noFill/>
          <a:ln/>
        </p:spPr>
        <p:txBody>
          <a:bodyPr wrap="square" rtlCol="0" anchor="ctr"/>
          <a:lstStyle/>
          <a:p>
            <a:pPr algn="r"/>
            <a:r>
              <a:rPr lang="en-US" sz="800" b="1" dirty="0">
                <a:solidFill>
                  <a:srgbClr val="473B70"/>
                </a:solidFill>
                <a:latin typeface="Open Sans" pitchFamily="34" charset="0"/>
                <a:ea typeface="Open Sans" pitchFamily="34" charset="-122"/>
                <a:cs typeface="Open Sans" pitchFamily="34" charset="-120"/>
              </a:rPr>
              <a:t>1449548</a:t>
            </a:r>
          </a:p>
        </p:txBody>
      </p:sp>
      <p:sp>
        <p:nvSpPr>
          <p:cNvPr id="163" name="Shape 146">
            <a:extLst>
              <a:ext uri="{FF2B5EF4-FFF2-40B4-BE49-F238E27FC236}">
                <a16:creationId xmlns:a16="http://schemas.microsoft.com/office/drawing/2014/main" id="{054B773B-2F03-CFC7-A792-C232B9DEE8DD}"/>
              </a:ext>
              <a:ext uri="{C183D7F6-B498-43B3-948B-1728B52AA6E4}">
                <adec:decorative xmlns:adec="http://schemas.microsoft.com/office/drawing/2017/decorative" val="1"/>
              </a:ext>
            </a:extLst>
          </p:cNvPr>
          <p:cNvSpPr/>
          <p:nvPr/>
        </p:nvSpPr>
        <p:spPr>
          <a:xfrm>
            <a:off x="1369453" y="5313172"/>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164" name="Shape 147">
            <a:extLst>
              <a:ext uri="{FF2B5EF4-FFF2-40B4-BE49-F238E27FC236}">
                <a16:creationId xmlns:a16="http://schemas.microsoft.com/office/drawing/2014/main" id="{CF6BD1ED-AED0-3745-C8BD-F18D484B6E04}"/>
              </a:ext>
              <a:ext uri="{C183D7F6-B498-43B3-948B-1728B52AA6E4}">
                <adec:decorative xmlns:adec="http://schemas.microsoft.com/office/drawing/2017/decorative" val="1"/>
              </a:ext>
            </a:extLst>
          </p:cNvPr>
          <p:cNvSpPr/>
          <p:nvPr/>
        </p:nvSpPr>
        <p:spPr>
          <a:xfrm>
            <a:off x="1369453" y="5313172"/>
            <a:ext cx="2291486" cy="132588"/>
          </a:xfrm>
          <a:prstGeom prst="roundRect">
            <a:avLst>
              <a:gd name="adj" fmla="val 62069"/>
            </a:avLst>
          </a:prstGeom>
          <a:solidFill>
            <a:srgbClr val="005699"/>
          </a:solidFill>
          <a:ln w="12700">
            <a:solidFill>
              <a:srgbClr val="005699"/>
            </a:solidFill>
            <a:prstDash val="solid"/>
          </a:ln>
        </p:spPr>
        <p:txBody>
          <a:bodyPr/>
          <a:lstStyle/>
          <a:p>
            <a:endParaRPr lang="en-US"/>
          </a:p>
        </p:txBody>
      </p:sp>
      <p:sp>
        <p:nvSpPr>
          <p:cNvPr id="165" name="Shape 148">
            <a:extLst>
              <a:ext uri="{FF2B5EF4-FFF2-40B4-BE49-F238E27FC236}">
                <a16:creationId xmlns:a16="http://schemas.microsoft.com/office/drawing/2014/main" id="{3BEEF92B-1499-056C-E5E1-31B6214D6A8C}"/>
              </a:ext>
              <a:ext uri="{C183D7F6-B498-43B3-948B-1728B52AA6E4}">
                <adec:decorative xmlns:adec="http://schemas.microsoft.com/office/drawing/2017/decorative" val="1"/>
              </a:ext>
            </a:extLst>
          </p:cNvPr>
          <p:cNvSpPr/>
          <p:nvPr/>
        </p:nvSpPr>
        <p:spPr>
          <a:xfrm>
            <a:off x="1369453" y="5395468"/>
            <a:ext cx="2291486" cy="50292"/>
          </a:xfrm>
          <a:prstGeom prst="rect">
            <a:avLst/>
          </a:prstGeom>
          <a:solidFill>
            <a:srgbClr val="005699"/>
          </a:solidFill>
          <a:ln w="12700">
            <a:solidFill>
              <a:srgbClr val="005699"/>
            </a:solidFill>
            <a:prstDash val="solid"/>
          </a:ln>
        </p:spPr>
        <p:txBody>
          <a:bodyPr/>
          <a:lstStyle/>
          <a:p>
            <a:endParaRPr lang="en-US"/>
          </a:p>
        </p:txBody>
      </p:sp>
      <p:sp>
        <p:nvSpPr>
          <p:cNvPr id="167" name="Shape 149">
            <a:extLst>
              <a:ext uri="{FF2B5EF4-FFF2-40B4-BE49-F238E27FC236}">
                <a16:creationId xmlns:a16="http://schemas.microsoft.com/office/drawing/2014/main" id="{D420A82C-DDB1-39F1-9EF2-333CEE885B33}"/>
              </a:ext>
              <a:ext uri="{C183D7F6-B498-43B3-948B-1728B52AA6E4}">
                <adec:decorative xmlns:adec="http://schemas.microsoft.com/office/drawing/2017/decorative" val="1"/>
              </a:ext>
            </a:extLst>
          </p:cNvPr>
          <p:cNvSpPr/>
          <p:nvPr/>
        </p:nvSpPr>
        <p:spPr>
          <a:xfrm>
            <a:off x="1460892" y="5856234"/>
            <a:ext cx="2108606" cy="7315"/>
          </a:xfrm>
          <a:prstGeom prst="rect">
            <a:avLst/>
          </a:prstGeom>
          <a:solidFill>
            <a:srgbClr val="E0E4EE"/>
          </a:solidFill>
          <a:ln w="12700">
            <a:solidFill>
              <a:srgbClr val="E0E4EE"/>
            </a:solidFill>
            <a:prstDash val="solid"/>
          </a:ln>
        </p:spPr>
        <p:txBody>
          <a:bodyPr/>
          <a:lstStyle/>
          <a:p>
            <a:endParaRPr lang="en-US"/>
          </a:p>
        </p:txBody>
      </p:sp>
      <p:sp>
        <p:nvSpPr>
          <p:cNvPr id="169" name="Text 151">
            <a:extLst>
              <a:ext uri="{FF2B5EF4-FFF2-40B4-BE49-F238E27FC236}">
                <a16:creationId xmlns:a16="http://schemas.microsoft.com/office/drawing/2014/main" id="{8F27C85B-DB85-2070-24C6-C37A17926F2E}"/>
              </a:ext>
            </a:extLst>
          </p:cNvPr>
          <p:cNvSpPr/>
          <p:nvPr/>
        </p:nvSpPr>
        <p:spPr>
          <a:xfrm>
            <a:off x="1433459" y="5884063"/>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Advanced Technologies for Preservation of Biological Systems</a:t>
            </a:r>
            <a:endParaRPr lang="en-US" sz="800" dirty="0"/>
          </a:p>
        </p:txBody>
      </p:sp>
      <p:sp>
        <p:nvSpPr>
          <p:cNvPr id="170" name="Text 152">
            <a:extLst>
              <a:ext uri="{FF2B5EF4-FFF2-40B4-BE49-F238E27FC236}">
                <a16:creationId xmlns:a16="http://schemas.microsoft.com/office/drawing/2014/main" id="{9231B90F-F412-ECF4-0AF7-5965D1576E3B}"/>
              </a:ext>
            </a:extLst>
          </p:cNvPr>
          <p:cNvSpPr/>
          <p:nvPr/>
        </p:nvSpPr>
        <p:spPr>
          <a:xfrm>
            <a:off x="1433459" y="6383813"/>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Univ. of Minnesota–Twin Cities</a:t>
            </a:r>
            <a:endParaRPr lang="en-US" sz="800" dirty="0"/>
          </a:p>
        </p:txBody>
      </p:sp>
      <p:sp>
        <p:nvSpPr>
          <p:cNvPr id="171" name="Text 153">
            <a:extLst>
              <a:ext uri="{FF2B5EF4-FFF2-40B4-BE49-F238E27FC236}">
                <a16:creationId xmlns:a16="http://schemas.microsoft.com/office/drawing/2014/main" id="{E07FD07A-B992-FFF0-D41D-229F7267741F}"/>
              </a:ext>
            </a:extLst>
          </p:cNvPr>
          <p:cNvSpPr/>
          <p:nvPr/>
        </p:nvSpPr>
        <p:spPr>
          <a:xfrm>
            <a:off x="1433459" y="6586363"/>
            <a:ext cx="1038466" cy="176132"/>
          </a:xfrm>
          <a:prstGeom prst="rect">
            <a:avLst/>
          </a:prstGeom>
          <a:noFill/>
          <a:ln/>
        </p:spPr>
        <p:txBody>
          <a:bodyPr wrap="square" rtlCol="0" anchor="ctr"/>
          <a:lstStyle/>
          <a:p>
            <a:pPr marL="0" indent="0" algn="l">
              <a:buNone/>
            </a:pPr>
            <a:r>
              <a:rPr lang="en-US" sz="800" b="1" dirty="0">
                <a:solidFill>
                  <a:srgbClr val="005699"/>
                </a:solidFill>
                <a:latin typeface="Open Sans" pitchFamily="34" charset="0"/>
                <a:ea typeface="Open Sans" pitchFamily="34" charset="-122"/>
                <a:cs typeface="Open Sans" pitchFamily="34" charset="-120"/>
              </a:rPr>
              <a:t>Class of 2020</a:t>
            </a:r>
            <a:endParaRPr lang="en-US" sz="800" dirty="0"/>
          </a:p>
        </p:txBody>
      </p:sp>
      <p:sp>
        <p:nvSpPr>
          <p:cNvPr id="172" name="Text 154">
            <a:extLst>
              <a:ext uri="{FF2B5EF4-FFF2-40B4-BE49-F238E27FC236}">
                <a16:creationId xmlns:a16="http://schemas.microsoft.com/office/drawing/2014/main" id="{B274E953-1EC7-869F-6C62-A13E5AB87CBF}"/>
              </a:ext>
            </a:extLst>
          </p:cNvPr>
          <p:cNvSpPr/>
          <p:nvPr/>
        </p:nvSpPr>
        <p:spPr>
          <a:xfrm>
            <a:off x="2558465" y="6586363"/>
            <a:ext cx="1038466" cy="176132"/>
          </a:xfrm>
          <a:prstGeom prst="rect">
            <a:avLst/>
          </a:prstGeom>
          <a:noFill/>
          <a:ln/>
        </p:spPr>
        <p:txBody>
          <a:bodyPr wrap="square" rtlCol="0" anchor="ctr"/>
          <a:lstStyle/>
          <a:p>
            <a:pPr marL="0" indent="0" algn="r">
              <a:buNone/>
            </a:pPr>
            <a:r>
              <a:rPr lang="en-US" sz="800" b="1" dirty="0">
                <a:solidFill>
                  <a:srgbClr val="005699"/>
                </a:solidFill>
                <a:latin typeface="Open Sans" pitchFamily="34" charset="0"/>
                <a:ea typeface="Open Sans" pitchFamily="34" charset="-122"/>
                <a:cs typeface="Open Sans" pitchFamily="34" charset="-120"/>
              </a:rPr>
              <a:t>1941543</a:t>
            </a:r>
          </a:p>
        </p:txBody>
      </p:sp>
      <p:sp>
        <p:nvSpPr>
          <p:cNvPr id="173" name="Shape 155">
            <a:extLst>
              <a:ext uri="{FF2B5EF4-FFF2-40B4-BE49-F238E27FC236}">
                <a16:creationId xmlns:a16="http://schemas.microsoft.com/office/drawing/2014/main" id="{9B1D5B78-85DA-9DE1-2D3E-86FE4595710B}"/>
              </a:ext>
              <a:ext uri="{C183D7F6-B498-43B3-948B-1728B52AA6E4}">
                <adec:decorative xmlns:adec="http://schemas.microsoft.com/office/drawing/2017/decorative" val="1"/>
              </a:ext>
            </a:extLst>
          </p:cNvPr>
          <p:cNvSpPr/>
          <p:nvPr/>
        </p:nvSpPr>
        <p:spPr>
          <a:xfrm>
            <a:off x="3752380" y="5313172"/>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174" name="Shape 156">
            <a:extLst>
              <a:ext uri="{FF2B5EF4-FFF2-40B4-BE49-F238E27FC236}">
                <a16:creationId xmlns:a16="http://schemas.microsoft.com/office/drawing/2014/main" id="{B7CDF52A-A209-517C-45AD-A9EE5290A947}"/>
              </a:ext>
              <a:ext uri="{C183D7F6-B498-43B3-948B-1728B52AA6E4}">
                <adec:decorative xmlns:adec="http://schemas.microsoft.com/office/drawing/2017/decorative" val="1"/>
              </a:ext>
            </a:extLst>
          </p:cNvPr>
          <p:cNvSpPr/>
          <p:nvPr/>
        </p:nvSpPr>
        <p:spPr>
          <a:xfrm>
            <a:off x="3752380" y="5313172"/>
            <a:ext cx="2291486" cy="132588"/>
          </a:xfrm>
          <a:prstGeom prst="roundRect">
            <a:avLst>
              <a:gd name="adj" fmla="val 62069"/>
            </a:avLst>
          </a:prstGeom>
          <a:solidFill>
            <a:srgbClr val="005699"/>
          </a:solidFill>
          <a:ln w="12700">
            <a:solidFill>
              <a:srgbClr val="005699"/>
            </a:solidFill>
            <a:prstDash val="solid"/>
          </a:ln>
        </p:spPr>
        <p:txBody>
          <a:bodyPr/>
          <a:lstStyle/>
          <a:p>
            <a:endParaRPr lang="en-US"/>
          </a:p>
        </p:txBody>
      </p:sp>
      <p:sp>
        <p:nvSpPr>
          <p:cNvPr id="175" name="Shape 157">
            <a:extLst>
              <a:ext uri="{FF2B5EF4-FFF2-40B4-BE49-F238E27FC236}">
                <a16:creationId xmlns:a16="http://schemas.microsoft.com/office/drawing/2014/main" id="{65780A23-3134-CB79-0411-64ED5BB7732A}"/>
              </a:ext>
              <a:ext uri="{C183D7F6-B498-43B3-948B-1728B52AA6E4}">
                <adec:decorative xmlns:adec="http://schemas.microsoft.com/office/drawing/2017/decorative" val="1"/>
              </a:ext>
            </a:extLst>
          </p:cNvPr>
          <p:cNvSpPr/>
          <p:nvPr/>
        </p:nvSpPr>
        <p:spPr>
          <a:xfrm>
            <a:off x="3752380" y="5395468"/>
            <a:ext cx="2291486" cy="50292"/>
          </a:xfrm>
          <a:prstGeom prst="rect">
            <a:avLst/>
          </a:prstGeom>
          <a:solidFill>
            <a:srgbClr val="005699"/>
          </a:solidFill>
          <a:ln w="12700">
            <a:solidFill>
              <a:srgbClr val="005699"/>
            </a:solidFill>
            <a:prstDash val="solid"/>
          </a:ln>
        </p:spPr>
        <p:txBody>
          <a:bodyPr/>
          <a:lstStyle/>
          <a:p>
            <a:endParaRPr lang="en-US"/>
          </a:p>
        </p:txBody>
      </p:sp>
      <p:sp>
        <p:nvSpPr>
          <p:cNvPr id="177" name="Shape 158">
            <a:extLst>
              <a:ext uri="{FF2B5EF4-FFF2-40B4-BE49-F238E27FC236}">
                <a16:creationId xmlns:a16="http://schemas.microsoft.com/office/drawing/2014/main" id="{B369C18B-ACD0-1038-00E2-E123B64F3DC8}"/>
              </a:ext>
              <a:ext uri="{C183D7F6-B498-43B3-948B-1728B52AA6E4}">
                <adec:decorative xmlns:adec="http://schemas.microsoft.com/office/drawing/2017/decorative" val="1"/>
              </a:ext>
            </a:extLst>
          </p:cNvPr>
          <p:cNvSpPr/>
          <p:nvPr/>
        </p:nvSpPr>
        <p:spPr>
          <a:xfrm>
            <a:off x="3843820" y="5856234"/>
            <a:ext cx="2108606" cy="7315"/>
          </a:xfrm>
          <a:prstGeom prst="rect">
            <a:avLst/>
          </a:prstGeom>
          <a:solidFill>
            <a:srgbClr val="E0E4EE"/>
          </a:solidFill>
          <a:ln w="12700">
            <a:solidFill>
              <a:srgbClr val="E0E4EE"/>
            </a:solidFill>
            <a:prstDash val="solid"/>
          </a:ln>
        </p:spPr>
        <p:txBody>
          <a:bodyPr/>
          <a:lstStyle/>
          <a:p>
            <a:endParaRPr lang="en-US"/>
          </a:p>
        </p:txBody>
      </p:sp>
      <p:sp>
        <p:nvSpPr>
          <p:cNvPr id="179" name="Text 160">
            <a:extLst>
              <a:ext uri="{FF2B5EF4-FFF2-40B4-BE49-F238E27FC236}">
                <a16:creationId xmlns:a16="http://schemas.microsoft.com/office/drawing/2014/main" id="{956D02E6-2AF2-1B52-6E4F-B62A00C1C8E3}"/>
              </a:ext>
            </a:extLst>
          </p:cNvPr>
          <p:cNvSpPr/>
          <p:nvPr/>
        </p:nvSpPr>
        <p:spPr>
          <a:xfrm>
            <a:off x="3816388" y="5884063"/>
            <a:ext cx="2163470" cy="495300"/>
          </a:xfrm>
          <a:prstGeom prst="rect">
            <a:avLst/>
          </a:prstGeom>
          <a:noFill/>
          <a:ln/>
        </p:spPr>
        <p:txBody>
          <a:bodyPr wrap="square" rtlCol="0" anchor="t"/>
          <a:lstStyle/>
          <a:p>
            <a:pPr algn="ctr">
              <a:lnSpc>
                <a:spcPct val="110000"/>
              </a:lnSpc>
            </a:pPr>
            <a:r>
              <a:rPr lang="en-US" sz="800" dirty="0" err="1">
                <a:solidFill>
                  <a:srgbClr val="000000"/>
                </a:solidFill>
                <a:latin typeface="Open Sans" pitchFamily="34" charset="0"/>
                <a:ea typeface="Open Sans" pitchFamily="34" charset="-122"/>
                <a:cs typeface="Open Sans" pitchFamily="34" charset="-120"/>
              </a:rPr>
              <a:t>Nanosystems</a:t>
            </a:r>
            <a:r>
              <a:rPr lang="en-US" sz="800" dirty="0">
                <a:solidFill>
                  <a:srgbClr val="000000"/>
                </a:solidFill>
                <a:latin typeface="Open Sans" pitchFamily="34" charset="0"/>
                <a:ea typeface="Open Sans" pitchFamily="34" charset="-122"/>
                <a:cs typeface="Open Sans" pitchFamily="34" charset="-120"/>
              </a:rPr>
              <a:t> ERC for Cellular Metamaterials</a:t>
            </a:r>
            <a:endParaRPr lang="en-US" sz="800" dirty="0"/>
          </a:p>
        </p:txBody>
      </p:sp>
      <p:sp>
        <p:nvSpPr>
          <p:cNvPr id="180" name="Text 161">
            <a:extLst>
              <a:ext uri="{FF2B5EF4-FFF2-40B4-BE49-F238E27FC236}">
                <a16:creationId xmlns:a16="http://schemas.microsoft.com/office/drawing/2014/main" id="{CBA066D5-C970-60F8-919B-6F2940CBCC61}"/>
              </a:ext>
            </a:extLst>
          </p:cNvPr>
          <p:cNvSpPr/>
          <p:nvPr/>
        </p:nvSpPr>
        <p:spPr>
          <a:xfrm>
            <a:off x="3816388" y="6383813"/>
            <a:ext cx="2163470" cy="202551"/>
          </a:xfrm>
          <a:prstGeom prst="rect">
            <a:avLst/>
          </a:prstGeom>
          <a:noFill/>
          <a:ln/>
        </p:spPr>
        <p:txBody>
          <a:bodyPr wrap="square" rtlCol="0" anchor="ctr"/>
          <a:lstStyle/>
          <a:p>
            <a:pPr algn="ctr"/>
            <a:r>
              <a:rPr lang="en-US" sz="800" i="1" dirty="0">
                <a:solidFill>
                  <a:srgbClr val="000000"/>
                </a:solidFill>
                <a:latin typeface="Open Sans" pitchFamily="34" charset="0"/>
                <a:ea typeface="Open Sans" pitchFamily="34" charset="-122"/>
                <a:cs typeface="Open Sans" pitchFamily="34" charset="-120"/>
              </a:rPr>
              <a:t>Boston University</a:t>
            </a:r>
            <a:endParaRPr lang="en-US" sz="800" dirty="0"/>
          </a:p>
        </p:txBody>
      </p:sp>
      <p:sp>
        <p:nvSpPr>
          <p:cNvPr id="181" name="Text 162">
            <a:extLst>
              <a:ext uri="{FF2B5EF4-FFF2-40B4-BE49-F238E27FC236}">
                <a16:creationId xmlns:a16="http://schemas.microsoft.com/office/drawing/2014/main" id="{7CA95BF7-AF5F-3131-BE13-F24B27E5AC66}"/>
              </a:ext>
            </a:extLst>
          </p:cNvPr>
          <p:cNvSpPr/>
          <p:nvPr/>
        </p:nvSpPr>
        <p:spPr>
          <a:xfrm>
            <a:off x="3816388" y="6586363"/>
            <a:ext cx="1038466" cy="176132"/>
          </a:xfrm>
          <a:prstGeom prst="rect">
            <a:avLst/>
          </a:prstGeom>
          <a:noFill/>
          <a:ln/>
        </p:spPr>
        <p:txBody>
          <a:bodyPr wrap="square" rtlCol="0" anchor="ctr"/>
          <a:lstStyle/>
          <a:p>
            <a:r>
              <a:rPr lang="en-US" sz="800" b="1" dirty="0">
                <a:solidFill>
                  <a:srgbClr val="005699"/>
                </a:solidFill>
                <a:latin typeface="Open Sans" pitchFamily="34" charset="0"/>
                <a:ea typeface="Open Sans" pitchFamily="34" charset="-122"/>
                <a:cs typeface="Open Sans" pitchFamily="34" charset="-120"/>
              </a:rPr>
              <a:t>Class of 2017</a:t>
            </a:r>
          </a:p>
        </p:txBody>
      </p:sp>
      <p:sp>
        <p:nvSpPr>
          <p:cNvPr id="182" name="Text 163">
            <a:extLst>
              <a:ext uri="{FF2B5EF4-FFF2-40B4-BE49-F238E27FC236}">
                <a16:creationId xmlns:a16="http://schemas.microsoft.com/office/drawing/2014/main" id="{76BDA54E-C6ED-46A1-06A9-3E6503CED85D}"/>
              </a:ext>
            </a:extLst>
          </p:cNvPr>
          <p:cNvSpPr/>
          <p:nvPr/>
        </p:nvSpPr>
        <p:spPr>
          <a:xfrm>
            <a:off x="4941391" y="6586363"/>
            <a:ext cx="1038466" cy="176132"/>
          </a:xfrm>
          <a:prstGeom prst="rect">
            <a:avLst/>
          </a:prstGeom>
          <a:noFill/>
          <a:ln/>
        </p:spPr>
        <p:txBody>
          <a:bodyPr wrap="square" rtlCol="0" anchor="ctr"/>
          <a:lstStyle/>
          <a:p>
            <a:pPr algn="r"/>
            <a:r>
              <a:rPr lang="en-US" sz="800" b="1" dirty="0">
                <a:solidFill>
                  <a:srgbClr val="005699"/>
                </a:solidFill>
                <a:latin typeface="Open Sans" pitchFamily="34" charset="0"/>
                <a:ea typeface="Open Sans" pitchFamily="34" charset="-122"/>
                <a:cs typeface="Open Sans" pitchFamily="34" charset="-120"/>
              </a:rPr>
              <a:t>1647837</a:t>
            </a:r>
          </a:p>
        </p:txBody>
      </p:sp>
      <p:sp>
        <p:nvSpPr>
          <p:cNvPr id="183" name="Shape 164">
            <a:extLst>
              <a:ext uri="{FF2B5EF4-FFF2-40B4-BE49-F238E27FC236}">
                <a16:creationId xmlns:a16="http://schemas.microsoft.com/office/drawing/2014/main" id="{8E09F445-8B5E-896F-2CA4-C114E7B9C31F}"/>
              </a:ext>
              <a:ext uri="{C183D7F6-B498-43B3-948B-1728B52AA6E4}">
                <adec:decorative xmlns:adec="http://schemas.microsoft.com/office/drawing/2017/decorative" val="1"/>
              </a:ext>
            </a:extLst>
          </p:cNvPr>
          <p:cNvSpPr/>
          <p:nvPr/>
        </p:nvSpPr>
        <p:spPr>
          <a:xfrm>
            <a:off x="6148006" y="5313172"/>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184" name="Shape 165">
            <a:extLst>
              <a:ext uri="{FF2B5EF4-FFF2-40B4-BE49-F238E27FC236}">
                <a16:creationId xmlns:a16="http://schemas.microsoft.com/office/drawing/2014/main" id="{69853300-0985-346A-D04A-FA3423246EDE}"/>
              </a:ext>
              <a:ext uri="{C183D7F6-B498-43B3-948B-1728B52AA6E4}">
                <adec:decorative xmlns:adec="http://schemas.microsoft.com/office/drawing/2017/decorative" val="1"/>
              </a:ext>
            </a:extLst>
          </p:cNvPr>
          <p:cNvSpPr/>
          <p:nvPr/>
        </p:nvSpPr>
        <p:spPr>
          <a:xfrm>
            <a:off x="6148006" y="5313172"/>
            <a:ext cx="2291486" cy="132588"/>
          </a:xfrm>
          <a:prstGeom prst="roundRect">
            <a:avLst>
              <a:gd name="adj" fmla="val 62069"/>
            </a:avLst>
          </a:prstGeom>
          <a:solidFill>
            <a:srgbClr val="005699"/>
          </a:solidFill>
          <a:ln w="12700">
            <a:solidFill>
              <a:srgbClr val="005699"/>
            </a:solidFill>
            <a:prstDash val="solid"/>
          </a:ln>
        </p:spPr>
        <p:txBody>
          <a:bodyPr/>
          <a:lstStyle/>
          <a:p>
            <a:endParaRPr lang="en-US"/>
          </a:p>
        </p:txBody>
      </p:sp>
      <p:sp>
        <p:nvSpPr>
          <p:cNvPr id="185" name="Shape 166">
            <a:extLst>
              <a:ext uri="{FF2B5EF4-FFF2-40B4-BE49-F238E27FC236}">
                <a16:creationId xmlns:a16="http://schemas.microsoft.com/office/drawing/2014/main" id="{006813C3-F081-D939-9D33-14C62E1D7C2D}"/>
              </a:ext>
              <a:ext uri="{C183D7F6-B498-43B3-948B-1728B52AA6E4}">
                <adec:decorative xmlns:adec="http://schemas.microsoft.com/office/drawing/2017/decorative" val="1"/>
              </a:ext>
            </a:extLst>
          </p:cNvPr>
          <p:cNvSpPr/>
          <p:nvPr/>
        </p:nvSpPr>
        <p:spPr>
          <a:xfrm>
            <a:off x="6148006" y="5395468"/>
            <a:ext cx="2291486" cy="50292"/>
          </a:xfrm>
          <a:prstGeom prst="rect">
            <a:avLst/>
          </a:prstGeom>
          <a:solidFill>
            <a:srgbClr val="005699"/>
          </a:solidFill>
          <a:ln w="12700">
            <a:solidFill>
              <a:srgbClr val="005699"/>
            </a:solidFill>
            <a:prstDash val="solid"/>
          </a:ln>
        </p:spPr>
        <p:txBody>
          <a:bodyPr/>
          <a:lstStyle/>
          <a:p>
            <a:endParaRPr lang="en-US"/>
          </a:p>
        </p:txBody>
      </p:sp>
      <p:sp>
        <p:nvSpPr>
          <p:cNvPr id="187" name="Shape 167">
            <a:extLst>
              <a:ext uri="{FF2B5EF4-FFF2-40B4-BE49-F238E27FC236}">
                <a16:creationId xmlns:a16="http://schemas.microsoft.com/office/drawing/2014/main" id="{B44BE125-2CCA-077A-6581-E57D052198CF}"/>
              </a:ext>
              <a:ext uri="{C183D7F6-B498-43B3-948B-1728B52AA6E4}">
                <adec:decorative xmlns:adec="http://schemas.microsoft.com/office/drawing/2017/decorative" val="1"/>
              </a:ext>
            </a:extLst>
          </p:cNvPr>
          <p:cNvSpPr/>
          <p:nvPr/>
        </p:nvSpPr>
        <p:spPr>
          <a:xfrm>
            <a:off x="6239445" y="5856234"/>
            <a:ext cx="2108606" cy="7315"/>
          </a:xfrm>
          <a:prstGeom prst="rect">
            <a:avLst/>
          </a:prstGeom>
          <a:solidFill>
            <a:srgbClr val="E0E4EE"/>
          </a:solidFill>
          <a:ln w="12700">
            <a:solidFill>
              <a:srgbClr val="E0E4EE"/>
            </a:solidFill>
            <a:prstDash val="solid"/>
          </a:ln>
        </p:spPr>
        <p:txBody>
          <a:bodyPr/>
          <a:lstStyle/>
          <a:p>
            <a:endParaRPr lang="en-US"/>
          </a:p>
        </p:txBody>
      </p:sp>
      <p:sp>
        <p:nvSpPr>
          <p:cNvPr id="189" name="Text 169">
            <a:extLst>
              <a:ext uri="{FF2B5EF4-FFF2-40B4-BE49-F238E27FC236}">
                <a16:creationId xmlns:a16="http://schemas.microsoft.com/office/drawing/2014/main" id="{9570C5ED-44F5-C2BB-68D3-2647C155E215}"/>
              </a:ext>
            </a:extLst>
          </p:cNvPr>
          <p:cNvSpPr/>
          <p:nvPr/>
        </p:nvSpPr>
        <p:spPr>
          <a:xfrm>
            <a:off x="6212014" y="5884063"/>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Precise Advanced Technologies and Health Systems for Underserved Populations</a:t>
            </a:r>
            <a:endParaRPr lang="en-US" sz="800" dirty="0"/>
          </a:p>
        </p:txBody>
      </p:sp>
      <p:sp>
        <p:nvSpPr>
          <p:cNvPr id="190" name="Text 170">
            <a:extLst>
              <a:ext uri="{FF2B5EF4-FFF2-40B4-BE49-F238E27FC236}">
                <a16:creationId xmlns:a16="http://schemas.microsoft.com/office/drawing/2014/main" id="{B9F6D918-E8AA-E76D-4D1E-1424BAB3279F}"/>
              </a:ext>
            </a:extLst>
          </p:cNvPr>
          <p:cNvSpPr/>
          <p:nvPr/>
        </p:nvSpPr>
        <p:spPr>
          <a:xfrm>
            <a:off x="6212014" y="6383813"/>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Texas A&amp;M University</a:t>
            </a:r>
            <a:endParaRPr lang="en-US" sz="800" dirty="0"/>
          </a:p>
        </p:txBody>
      </p:sp>
      <p:sp>
        <p:nvSpPr>
          <p:cNvPr id="191" name="Text 171">
            <a:extLst>
              <a:ext uri="{FF2B5EF4-FFF2-40B4-BE49-F238E27FC236}">
                <a16:creationId xmlns:a16="http://schemas.microsoft.com/office/drawing/2014/main" id="{D201DE92-5995-4E24-979D-04F3C8447A50}"/>
              </a:ext>
            </a:extLst>
          </p:cNvPr>
          <p:cNvSpPr/>
          <p:nvPr/>
        </p:nvSpPr>
        <p:spPr>
          <a:xfrm>
            <a:off x="6212014" y="6586363"/>
            <a:ext cx="1038466" cy="176132"/>
          </a:xfrm>
          <a:prstGeom prst="rect">
            <a:avLst/>
          </a:prstGeom>
          <a:noFill/>
          <a:ln/>
        </p:spPr>
        <p:txBody>
          <a:bodyPr wrap="square" rtlCol="0" anchor="ctr"/>
          <a:lstStyle/>
          <a:p>
            <a:r>
              <a:rPr lang="en-US" sz="800" b="1" dirty="0">
                <a:solidFill>
                  <a:srgbClr val="005699"/>
                </a:solidFill>
                <a:latin typeface="Open Sans" pitchFamily="34" charset="0"/>
                <a:ea typeface="Open Sans" pitchFamily="34" charset="-122"/>
                <a:cs typeface="Open Sans" pitchFamily="34" charset="-120"/>
              </a:rPr>
              <a:t>Class of 2017</a:t>
            </a:r>
          </a:p>
        </p:txBody>
      </p:sp>
      <p:sp>
        <p:nvSpPr>
          <p:cNvPr id="192" name="Text 172">
            <a:extLst>
              <a:ext uri="{FF2B5EF4-FFF2-40B4-BE49-F238E27FC236}">
                <a16:creationId xmlns:a16="http://schemas.microsoft.com/office/drawing/2014/main" id="{E68C0632-6AE1-4D29-9AC9-E4679EF70930}"/>
              </a:ext>
            </a:extLst>
          </p:cNvPr>
          <p:cNvSpPr/>
          <p:nvPr/>
        </p:nvSpPr>
        <p:spPr>
          <a:xfrm>
            <a:off x="7337019" y="6586363"/>
            <a:ext cx="1038466" cy="176132"/>
          </a:xfrm>
          <a:prstGeom prst="rect">
            <a:avLst/>
          </a:prstGeom>
          <a:noFill/>
          <a:ln/>
        </p:spPr>
        <p:txBody>
          <a:bodyPr wrap="square" rtlCol="0" anchor="ctr"/>
          <a:lstStyle/>
          <a:p>
            <a:pPr algn="r"/>
            <a:r>
              <a:rPr lang="en-US" sz="800" b="1" dirty="0">
                <a:solidFill>
                  <a:srgbClr val="005699"/>
                </a:solidFill>
                <a:latin typeface="Open Sans" pitchFamily="34" charset="0"/>
                <a:ea typeface="Open Sans" pitchFamily="34" charset="-122"/>
                <a:cs typeface="Open Sans" pitchFamily="34" charset="-120"/>
              </a:rPr>
              <a:t>1648451</a:t>
            </a:r>
          </a:p>
        </p:txBody>
      </p:sp>
      <p:sp>
        <p:nvSpPr>
          <p:cNvPr id="193" name="Shape 173">
            <a:extLst>
              <a:ext uri="{FF2B5EF4-FFF2-40B4-BE49-F238E27FC236}">
                <a16:creationId xmlns:a16="http://schemas.microsoft.com/office/drawing/2014/main" id="{E444987A-4828-EB49-6F9B-04D6FF0FCE2F}"/>
              </a:ext>
              <a:ext uri="{C183D7F6-B498-43B3-948B-1728B52AA6E4}">
                <adec:decorative xmlns:adec="http://schemas.microsoft.com/office/drawing/2017/decorative" val="1"/>
              </a:ext>
            </a:extLst>
          </p:cNvPr>
          <p:cNvSpPr/>
          <p:nvPr/>
        </p:nvSpPr>
        <p:spPr>
          <a:xfrm>
            <a:off x="8530931" y="5313172"/>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194" name="Shape 174">
            <a:extLst>
              <a:ext uri="{FF2B5EF4-FFF2-40B4-BE49-F238E27FC236}">
                <a16:creationId xmlns:a16="http://schemas.microsoft.com/office/drawing/2014/main" id="{DF5E2FDE-4940-2A32-284E-DE742C5645C3}"/>
              </a:ext>
              <a:ext uri="{C183D7F6-B498-43B3-948B-1728B52AA6E4}">
                <adec:decorative xmlns:adec="http://schemas.microsoft.com/office/drawing/2017/decorative" val="1"/>
              </a:ext>
            </a:extLst>
          </p:cNvPr>
          <p:cNvSpPr/>
          <p:nvPr/>
        </p:nvSpPr>
        <p:spPr>
          <a:xfrm>
            <a:off x="8530931" y="5313172"/>
            <a:ext cx="2291486" cy="132588"/>
          </a:xfrm>
          <a:prstGeom prst="roundRect">
            <a:avLst>
              <a:gd name="adj" fmla="val 62069"/>
            </a:avLst>
          </a:prstGeom>
          <a:solidFill>
            <a:srgbClr val="005699"/>
          </a:solidFill>
          <a:ln w="12700">
            <a:solidFill>
              <a:srgbClr val="005699"/>
            </a:solidFill>
            <a:prstDash val="solid"/>
          </a:ln>
        </p:spPr>
        <p:txBody>
          <a:bodyPr/>
          <a:lstStyle/>
          <a:p>
            <a:endParaRPr lang="en-US"/>
          </a:p>
        </p:txBody>
      </p:sp>
      <p:sp>
        <p:nvSpPr>
          <p:cNvPr id="195" name="Shape 175">
            <a:extLst>
              <a:ext uri="{FF2B5EF4-FFF2-40B4-BE49-F238E27FC236}">
                <a16:creationId xmlns:a16="http://schemas.microsoft.com/office/drawing/2014/main" id="{54D93CB6-DBC6-BD18-22E9-FF380A06ECE0}"/>
              </a:ext>
              <a:ext uri="{C183D7F6-B498-43B3-948B-1728B52AA6E4}">
                <adec:decorative xmlns:adec="http://schemas.microsoft.com/office/drawing/2017/decorative" val="1"/>
              </a:ext>
            </a:extLst>
          </p:cNvPr>
          <p:cNvSpPr/>
          <p:nvPr/>
        </p:nvSpPr>
        <p:spPr>
          <a:xfrm>
            <a:off x="8530931" y="5395468"/>
            <a:ext cx="2291486" cy="50292"/>
          </a:xfrm>
          <a:prstGeom prst="rect">
            <a:avLst/>
          </a:prstGeom>
          <a:solidFill>
            <a:srgbClr val="005699"/>
          </a:solidFill>
          <a:ln w="12700">
            <a:solidFill>
              <a:srgbClr val="005699"/>
            </a:solidFill>
            <a:prstDash val="solid"/>
          </a:ln>
        </p:spPr>
        <p:txBody>
          <a:bodyPr/>
          <a:lstStyle/>
          <a:p>
            <a:endParaRPr lang="en-US"/>
          </a:p>
        </p:txBody>
      </p:sp>
      <p:sp>
        <p:nvSpPr>
          <p:cNvPr id="197" name="Shape 176">
            <a:extLst>
              <a:ext uri="{FF2B5EF4-FFF2-40B4-BE49-F238E27FC236}">
                <a16:creationId xmlns:a16="http://schemas.microsoft.com/office/drawing/2014/main" id="{956D3361-9E51-4B45-CF5D-75C4FA797F03}"/>
              </a:ext>
              <a:ext uri="{C183D7F6-B498-43B3-948B-1728B52AA6E4}">
                <adec:decorative xmlns:adec="http://schemas.microsoft.com/office/drawing/2017/decorative" val="1"/>
              </a:ext>
            </a:extLst>
          </p:cNvPr>
          <p:cNvSpPr/>
          <p:nvPr/>
        </p:nvSpPr>
        <p:spPr>
          <a:xfrm>
            <a:off x="8622372" y="5856234"/>
            <a:ext cx="2108606" cy="7315"/>
          </a:xfrm>
          <a:prstGeom prst="rect">
            <a:avLst/>
          </a:prstGeom>
          <a:solidFill>
            <a:srgbClr val="E0E4EE"/>
          </a:solidFill>
          <a:ln w="12700">
            <a:solidFill>
              <a:srgbClr val="E0E4EE"/>
            </a:solidFill>
            <a:prstDash val="solid"/>
          </a:ln>
        </p:spPr>
        <p:txBody>
          <a:bodyPr/>
          <a:lstStyle/>
          <a:p>
            <a:endParaRPr lang="en-US"/>
          </a:p>
        </p:txBody>
      </p:sp>
      <p:sp>
        <p:nvSpPr>
          <p:cNvPr id="199" name="Text 178">
            <a:extLst>
              <a:ext uri="{FF2B5EF4-FFF2-40B4-BE49-F238E27FC236}">
                <a16:creationId xmlns:a16="http://schemas.microsoft.com/office/drawing/2014/main" id="{29E0B612-93B4-8437-FBE3-E4A59EE5CC3A}"/>
              </a:ext>
            </a:extLst>
          </p:cNvPr>
          <p:cNvSpPr/>
          <p:nvPr/>
        </p:nvSpPr>
        <p:spPr>
          <a:xfrm>
            <a:off x="8594940" y="5884063"/>
            <a:ext cx="2163470" cy="495300"/>
          </a:xfrm>
          <a:prstGeom prst="rect">
            <a:avLst/>
          </a:prstGeom>
          <a:noFill/>
          <a:ln/>
        </p:spPr>
        <p:txBody>
          <a:bodyPr wrap="square" rtlCol="0" anchor="t"/>
          <a:lstStyle/>
          <a:p>
            <a:pPr marL="0" indent="0" algn="ctr">
              <a:lnSpc>
                <a:spcPct val="110000"/>
              </a:lnSpc>
              <a:buNone/>
            </a:pPr>
            <a:r>
              <a:rPr lang="en-US" sz="800" dirty="0">
                <a:solidFill>
                  <a:srgbClr val="000000"/>
                </a:solidFill>
                <a:latin typeface="Open Sans" pitchFamily="34" charset="0"/>
                <a:ea typeface="Open Sans" pitchFamily="34" charset="-122"/>
                <a:cs typeface="Open Sans" pitchFamily="34" charset="-120"/>
              </a:rPr>
              <a:t>ERC for Precision Microbiome Engineering</a:t>
            </a:r>
            <a:endParaRPr lang="en-US" sz="800" dirty="0"/>
          </a:p>
        </p:txBody>
      </p:sp>
      <p:sp>
        <p:nvSpPr>
          <p:cNvPr id="200" name="Text 179">
            <a:extLst>
              <a:ext uri="{FF2B5EF4-FFF2-40B4-BE49-F238E27FC236}">
                <a16:creationId xmlns:a16="http://schemas.microsoft.com/office/drawing/2014/main" id="{EEA6E80C-F69A-3E40-184E-935D2EF67F13}"/>
              </a:ext>
            </a:extLst>
          </p:cNvPr>
          <p:cNvSpPr/>
          <p:nvPr/>
        </p:nvSpPr>
        <p:spPr>
          <a:xfrm>
            <a:off x="8594940" y="6383813"/>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Duke University</a:t>
            </a:r>
            <a:endParaRPr lang="en-US" sz="800" dirty="0"/>
          </a:p>
        </p:txBody>
      </p:sp>
      <p:sp>
        <p:nvSpPr>
          <p:cNvPr id="201" name="Text 180">
            <a:extLst>
              <a:ext uri="{FF2B5EF4-FFF2-40B4-BE49-F238E27FC236}">
                <a16:creationId xmlns:a16="http://schemas.microsoft.com/office/drawing/2014/main" id="{337DAABE-3E2A-211D-D314-5C6A3CBA608F}"/>
              </a:ext>
            </a:extLst>
          </p:cNvPr>
          <p:cNvSpPr/>
          <p:nvPr/>
        </p:nvSpPr>
        <p:spPr>
          <a:xfrm>
            <a:off x="8594940" y="6586363"/>
            <a:ext cx="1038466" cy="176132"/>
          </a:xfrm>
          <a:prstGeom prst="rect">
            <a:avLst/>
          </a:prstGeom>
          <a:noFill/>
          <a:ln/>
        </p:spPr>
        <p:txBody>
          <a:bodyPr wrap="square" rtlCol="0" anchor="ctr"/>
          <a:lstStyle/>
          <a:p>
            <a:r>
              <a:rPr lang="en-US" sz="800" b="1" dirty="0">
                <a:solidFill>
                  <a:srgbClr val="005699"/>
                </a:solidFill>
                <a:latin typeface="Open Sans" pitchFamily="34" charset="0"/>
                <a:ea typeface="Open Sans" pitchFamily="34" charset="-122"/>
                <a:cs typeface="Open Sans" pitchFamily="34" charset="-120"/>
              </a:rPr>
              <a:t>Class of 2022</a:t>
            </a:r>
          </a:p>
        </p:txBody>
      </p:sp>
      <p:sp>
        <p:nvSpPr>
          <p:cNvPr id="202" name="Text 181">
            <a:extLst>
              <a:ext uri="{FF2B5EF4-FFF2-40B4-BE49-F238E27FC236}">
                <a16:creationId xmlns:a16="http://schemas.microsoft.com/office/drawing/2014/main" id="{29F4C913-750C-EC30-44AC-674B837EA631}"/>
              </a:ext>
            </a:extLst>
          </p:cNvPr>
          <p:cNvSpPr/>
          <p:nvPr/>
        </p:nvSpPr>
        <p:spPr>
          <a:xfrm>
            <a:off x="9719945" y="6586363"/>
            <a:ext cx="1038466" cy="176132"/>
          </a:xfrm>
          <a:prstGeom prst="rect">
            <a:avLst/>
          </a:prstGeom>
          <a:noFill/>
          <a:ln/>
        </p:spPr>
        <p:txBody>
          <a:bodyPr wrap="square" rtlCol="0" anchor="ctr"/>
          <a:lstStyle/>
          <a:p>
            <a:pPr algn="r"/>
            <a:r>
              <a:rPr lang="en-US" sz="800" b="1" dirty="0">
                <a:solidFill>
                  <a:srgbClr val="005699"/>
                </a:solidFill>
                <a:latin typeface="Open Sans" pitchFamily="34" charset="0"/>
                <a:ea typeface="Open Sans" pitchFamily="34" charset="-122"/>
                <a:cs typeface="Open Sans" pitchFamily="34" charset="-120"/>
              </a:rPr>
              <a:t>2133504</a:t>
            </a:r>
          </a:p>
        </p:txBody>
      </p:sp>
      <p:pic>
        <p:nvPicPr>
          <p:cNvPr id="203" name="Picture 202">
            <a:extLst>
              <a:ext uri="{FF2B5EF4-FFF2-40B4-BE49-F238E27FC236}">
                <a16:creationId xmlns:a16="http://schemas.microsoft.com/office/drawing/2014/main" id="{953B402C-9D9E-23C7-CE26-CC949EDCA0E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9763" y="2381129"/>
            <a:ext cx="397720" cy="393577"/>
          </a:xfrm>
          <a:prstGeom prst="rect">
            <a:avLst/>
          </a:prstGeom>
        </p:spPr>
      </p:pic>
      <p:pic>
        <p:nvPicPr>
          <p:cNvPr id="204" name="Picture 203">
            <a:extLst>
              <a:ext uri="{FF2B5EF4-FFF2-40B4-BE49-F238E27FC236}">
                <a16:creationId xmlns:a16="http://schemas.microsoft.com/office/drawing/2014/main" id="{F1A1BEFC-39FC-3AA1-54A8-CE53E594A25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853" y="896423"/>
            <a:ext cx="1455001" cy="297062"/>
          </a:xfrm>
          <a:prstGeom prst="rect">
            <a:avLst/>
          </a:prstGeom>
        </p:spPr>
      </p:pic>
      <p:pic>
        <p:nvPicPr>
          <p:cNvPr id="205" name="Picture 204">
            <a:extLst>
              <a:ext uri="{FF2B5EF4-FFF2-40B4-BE49-F238E27FC236}">
                <a16:creationId xmlns:a16="http://schemas.microsoft.com/office/drawing/2014/main" id="{16205799-9003-6D43-0A67-C8B1C9679A2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95270" y="872233"/>
            <a:ext cx="1124000" cy="348909"/>
          </a:xfrm>
          <a:prstGeom prst="rect">
            <a:avLst/>
          </a:prstGeom>
        </p:spPr>
      </p:pic>
      <p:pic>
        <p:nvPicPr>
          <p:cNvPr id="206" name="Picture 205">
            <a:extLst>
              <a:ext uri="{FF2B5EF4-FFF2-40B4-BE49-F238E27FC236}">
                <a16:creationId xmlns:a16="http://schemas.microsoft.com/office/drawing/2014/main" id="{922324C6-904F-877A-65F7-FFE7B063563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79097" y="823468"/>
            <a:ext cx="1110071" cy="457904"/>
          </a:xfrm>
          <a:prstGeom prst="rect">
            <a:avLst/>
          </a:prstGeom>
        </p:spPr>
      </p:pic>
      <p:pic>
        <p:nvPicPr>
          <p:cNvPr id="207" name="Picture 206">
            <a:extLst>
              <a:ext uri="{FF2B5EF4-FFF2-40B4-BE49-F238E27FC236}">
                <a16:creationId xmlns:a16="http://schemas.microsoft.com/office/drawing/2014/main" id="{AEE5F155-3543-2979-C004-B07B37A75513}"/>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75620" y="2393162"/>
            <a:ext cx="381544" cy="381544"/>
          </a:xfrm>
          <a:prstGeom prst="rect">
            <a:avLst/>
          </a:prstGeom>
        </p:spPr>
      </p:pic>
      <p:pic>
        <p:nvPicPr>
          <p:cNvPr id="208" name="Picture 207">
            <a:extLst>
              <a:ext uri="{FF2B5EF4-FFF2-40B4-BE49-F238E27FC236}">
                <a16:creationId xmlns:a16="http://schemas.microsoft.com/office/drawing/2014/main" id="{697DBDDD-E322-3B41-4A4F-51E3194D920D}"/>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49957" y="2432027"/>
            <a:ext cx="1248338" cy="286077"/>
          </a:xfrm>
          <a:prstGeom prst="rect">
            <a:avLst/>
          </a:prstGeom>
        </p:spPr>
      </p:pic>
      <p:pic>
        <p:nvPicPr>
          <p:cNvPr id="209" name="Picture 208">
            <a:extLst>
              <a:ext uri="{FF2B5EF4-FFF2-40B4-BE49-F238E27FC236}">
                <a16:creationId xmlns:a16="http://schemas.microsoft.com/office/drawing/2014/main" id="{EE564685-76D1-462C-592B-0F6A4CF269DD}"/>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525848" y="2373020"/>
            <a:ext cx="1043674" cy="439212"/>
          </a:xfrm>
          <a:prstGeom prst="rect">
            <a:avLst/>
          </a:prstGeom>
        </p:spPr>
      </p:pic>
      <p:pic>
        <p:nvPicPr>
          <p:cNvPr id="210" name="Picture 209">
            <a:extLst>
              <a:ext uri="{FF2B5EF4-FFF2-40B4-BE49-F238E27FC236}">
                <a16:creationId xmlns:a16="http://schemas.microsoft.com/office/drawing/2014/main" id="{4402F541-E3AC-D4B0-7ECA-FBC7B484797A}"/>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294595" y="5508117"/>
            <a:ext cx="657100" cy="312123"/>
          </a:xfrm>
          <a:prstGeom prst="rect">
            <a:avLst/>
          </a:prstGeom>
        </p:spPr>
      </p:pic>
      <p:pic>
        <p:nvPicPr>
          <p:cNvPr id="211" name="Picture 210">
            <a:extLst>
              <a:ext uri="{FF2B5EF4-FFF2-40B4-BE49-F238E27FC236}">
                <a16:creationId xmlns:a16="http://schemas.microsoft.com/office/drawing/2014/main" id="{021B21AF-8FE4-6925-9B55-977AF79A893D}"/>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559673" y="5429208"/>
            <a:ext cx="595237" cy="452628"/>
          </a:xfrm>
          <a:prstGeom prst="rect">
            <a:avLst/>
          </a:prstGeom>
        </p:spPr>
      </p:pic>
      <p:pic>
        <p:nvPicPr>
          <p:cNvPr id="212" name="Picture 211">
            <a:extLst>
              <a:ext uri="{FF2B5EF4-FFF2-40B4-BE49-F238E27FC236}">
                <a16:creationId xmlns:a16="http://schemas.microsoft.com/office/drawing/2014/main" id="{48A8C8E2-0A16-2BE2-83F6-9D3BE883DDBB}"/>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821848" y="5480249"/>
            <a:ext cx="1019621" cy="375985"/>
          </a:xfrm>
          <a:prstGeom prst="rect">
            <a:avLst/>
          </a:prstGeom>
        </p:spPr>
      </p:pic>
      <p:pic>
        <p:nvPicPr>
          <p:cNvPr id="213" name="Picture 212">
            <a:extLst>
              <a:ext uri="{FF2B5EF4-FFF2-40B4-BE49-F238E27FC236}">
                <a16:creationId xmlns:a16="http://schemas.microsoft.com/office/drawing/2014/main" id="{5E2F0CCA-DA21-54A2-9AC8-880C3FE5204C}"/>
              </a:ext>
              <a:ext uri="{C183D7F6-B498-43B3-948B-1728B52AA6E4}">
                <adec:decorative xmlns:adec="http://schemas.microsoft.com/office/drawing/2017/decorative" val="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334541" y="940127"/>
            <a:ext cx="965038" cy="257343"/>
          </a:xfrm>
          <a:prstGeom prst="rect">
            <a:avLst/>
          </a:prstGeom>
        </p:spPr>
      </p:pic>
      <p:pic>
        <p:nvPicPr>
          <p:cNvPr id="214" name="Picture 213">
            <a:extLst>
              <a:ext uri="{FF2B5EF4-FFF2-40B4-BE49-F238E27FC236}">
                <a16:creationId xmlns:a16="http://schemas.microsoft.com/office/drawing/2014/main" id="{A396B1F7-B1FF-8BCD-3819-1AF93D194DA0}"/>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78228" y="3926028"/>
            <a:ext cx="432496" cy="378435"/>
          </a:xfrm>
          <a:prstGeom prst="rect">
            <a:avLst/>
          </a:prstGeom>
        </p:spPr>
      </p:pic>
      <p:pic>
        <p:nvPicPr>
          <p:cNvPr id="215" name="Picture 214">
            <a:extLst>
              <a:ext uri="{FF2B5EF4-FFF2-40B4-BE49-F238E27FC236}">
                <a16:creationId xmlns:a16="http://schemas.microsoft.com/office/drawing/2014/main" id="{EBB5C499-D768-4451-88DE-23941D194C02}"/>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335344" y="3940730"/>
            <a:ext cx="752550" cy="363733"/>
          </a:xfrm>
          <a:prstGeom prst="rect">
            <a:avLst/>
          </a:prstGeom>
        </p:spPr>
      </p:pic>
      <p:pic>
        <p:nvPicPr>
          <p:cNvPr id="216" name="Picture 215">
            <a:extLst>
              <a:ext uri="{FF2B5EF4-FFF2-40B4-BE49-F238E27FC236}">
                <a16:creationId xmlns:a16="http://schemas.microsoft.com/office/drawing/2014/main" id="{E3DD3272-219F-0F42-BB11-6352198324D4}"/>
              </a:ext>
              <a:ext uri="{C183D7F6-B498-43B3-948B-1728B52AA6E4}">
                <adec:decorative xmlns:adec="http://schemas.microsoft.com/office/drawing/2017/decorative" val="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80449" y="3936814"/>
            <a:ext cx="809809" cy="345801"/>
          </a:xfrm>
          <a:prstGeom prst="rect">
            <a:avLst/>
          </a:prstGeom>
        </p:spPr>
      </p:pic>
      <p:pic>
        <p:nvPicPr>
          <p:cNvPr id="217" name="Picture 216">
            <a:extLst>
              <a:ext uri="{FF2B5EF4-FFF2-40B4-BE49-F238E27FC236}">
                <a16:creationId xmlns:a16="http://schemas.microsoft.com/office/drawing/2014/main" id="{EC1488BE-6419-B7F6-DAA6-60B31E259319}"/>
              </a:ext>
              <a:ext uri="{C183D7F6-B498-43B3-948B-1728B52AA6E4}">
                <adec:decorative xmlns:adec="http://schemas.microsoft.com/office/drawing/2017/decorative" val="1"/>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962916" y="3954977"/>
            <a:ext cx="942433" cy="349486"/>
          </a:xfrm>
          <a:prstGeom prst="rect">
            <a:avLst/>
          </a:prstGeom>
        </p:spPr>
      </p:pic>
      <p:pic>
        <p:nvPicPr>
          <p:cNvPr id="218" name="Picture 217">
            <a:extLst>
              <a:ext uri="{FF2B5EF4-FFF2-40B4-BE49-F238E27FC236}">
                <a16:creationId xmlns:a16="http://schemas.microsoft.com/office/drawing/2014/main" id="{18B4CA89-D775-0782-01ED-57620CDC3F32}"/>
              </a:ext>
              <a:ext uri="{C183D7F6-B498-43B3-948B-1728B52AA6E4}">
                <adec:decorative xmlns:adec="http://schemas.microsoft.com/office/drawing/2017/decorative" val="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158116" y="3969466"/>
            <a:ext cx="1503112" cy="313149"/>
          </a:xfrm>
          <a:prstGeom prst="rect">
            <a:avLst/>
          </a:prstGeom>
        </p:spPr>
      </p:pic>
      <p:pic>
        <p:nvPicPr>
          <p:cNvPr id="219" name="Picture 218">
            <a:extLst>
              <a:ext uri="{FF2B5EF4-FFF2-40B4-BE49-F238E27FC236}">
                <a16:creationId xmlns:a16="http://schemas.microsoft.com/office/drawing/2014/main" id="{944BF7CB-9EE5-080F-08B7-D21AC9003536}"/>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752319" y="5487097"/>
            <a:ext cx="1527464" cy="369137"/>
          </a:xfrm>
          <a:prstGeom prst="rect">
            <a:avLst/>
          </a:prstGeom>
        </p:spPr>
      </p:pic>
      <p:pic>
        <p:nvPicPr>
          <p:cNvPr id="220" name="Picture 219">
            <a:extLst>
              <a:ext uri="{FF2B5EF4-FFF2-40B4-BE49-F238E27FC236}">
                <a16:creationId xmlns:a16="http://schemas.microsoft.com/office/drawing/2014/main" id="{95BB8718-7160-325F-664A-97466E7B7EE4}"/>
              </a:ext>
              <a:ext uri="{C183D7F6-B498-43B3-948B-1728B52AA6E4}">
                <adec:decorative xmlns:adec="http://schemas.microsoft.com/office/drawing/2017/decorative" val="1"/>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273220" y="912231"/>
            <a:ext cx="1548628" cy="293594"/>
          </a:xfrm>
          <a:prstGeom prst="rect">
            <a:avLst/>
          </a:prstGeom>
        </p:spPr>
      </p:pic>
      <p:pic>
        <p:nvPicPr>
          <p:cNvPr id="221" name="Picture 220">
            <a:extLst>
              <a:ext uri="{FF2B5EF4-FFF2-40B4-BE49-F238E27FC236}">
                <a16:creationId xmlns:a16="http://schemas.microsoft.com/office/drawing/2014/main" id="{AE18DD3C-5FDD-1A88-BC0E-76E62E12B961}"/>
              </a:ext>
              <a:ext uri="{C183D7F6-B498-43B3-948B-1728B52AA6E4}">
                <adec:decorative xmlns:adec="http://schemas.microsoft.com/office/drawing/2017/decorative" val="1"/>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183087" y="2353101"/>
            <a:ext cx="1056923" cy="442587"/>
          </a:xfrm>
          <a:prstGeom prst="rect">
            <a:avLst/>
          </a:prstGeom>
        </p:spPr>
      </p:pic>
      <p:sp>
        <p:nvSpPr>
          <p:cNvPr id="46" name="Shape 66">
            <a:extLst>
              <a:ext uri="{FF2B5EF4-FFF2-40B4-BE49-F238E27FC236}">
                <a16:creationId xmlns:a16="http://schemas.microsoft.com/office/drawing/2014/main" id="{1356D6DD-B9D7-7B45-CC79-CCA6A6D4C203}"/>
              </a:ext>
              <a:ext uri="{C183D7F6-B498-43B3-948B-1728B52AA6E4}">
                <adec:decorative xmlns:adec="http://schemas.microsoft.com/office/drawing/2017/decorative" val="1"/>
              </a:ext>
            </a:extLst>
          </p:cNvPr>
          <p:cNvSpPr/>
          <p:nvPr/>
        </p:nvSpPr>
        <p:spPr>
          <a:xfrm>
            <a:off x="9714586" y="2226486"/>
            <a:ext cx="2291486" cy="137160"/>
          </a:xfrm>
          <a:prstGeom prst="roundRect">
            <a:avLst>
              <a:gd name="adj" fmla="val 60000"/>
            </a:avLst>
          </a:prstGeom>
          <a:solidFill>
            <a:srgbClr val="00758D"/>
          </a:solidFill>
          <a:ln w="12700">
            <a:solidFill>
              <a:srgbClr val="00758D"/>
            </a:solidFill>
            <a:prstDash val="solid"/>
          </a:ln>
        </p:spPr>
        <p:txBody>
          <a:bodyPr/>
          <a:lstStyle/>
          <a:p>
            <a:endParaRPr lang="en-US"/>
          </a:p>
        </p:txBody>
      </p:sp>
      <p:sp>
        <p:nvSpPr>
          <p:cNvPr id="2" name="Shape 3">
            <a:extLst>
              <a:ext uri="{FF2B5EF4-FFF2-40B4-BE49-F238E27FC236}">
                <a16:creationId xmlns:a16="http://schemas.microsoft.com/office/drawing/2014/main" id="{4E5F1C9A-A22F-8CCE-80A8-44FBC0DBE9A5}"/>
              </a:ext>
              <a:ext uri="{C183D7F6-B498-43B3-948B-1728B52AA6E4}">
                <adec:decorative xmlns:adec="http://schemas.microsoft.com/office/drawing/2017/decorative" val="1"/>
              </a:ext>
            </a:extLst>
          </p:cNvPr>
          <p:cNvSpPr/>
          <p:nvPr/>
        </p:nvSpPr>
        <p:spPr>
          <a:xfrm>
            <a:off x="8014996" y="469900"/>
            <a:ext cx="225272" cy="83775"/>
          </a:xfrm>
          <a:prstGeom prst="roundRect">
            <a:avLst>
              <a:gd name="adj" fmla="val 15385"/>
            </a:avLst>
          </a:prstGeom>
          <a:solidFill>
            <a:srgbClr val="00758D"/>
          </a:solidFill>
          <a:ln w="12700">
            <a:solidFill>
              <a:srgbClr val="00758D"/>
            </a:solidFill>
            <a:prstDash val="solid"/>
          </a:ln>
        </p:spPr>
        <p:txBody>
          <a:bodyPr/>
          <a:lstStyle/>
          <a:p>
            <a:endParaRPr lang="en-US"/>
          </a:p>
        </p:txBody>
      </p:sp>
      <p:sp>
        <p:nvSpPr>
          <p:cNvPr id="3" name="Text 4">
            <a:extLst>
              <a:ext uri="{FF2B5EF4-FFF2-40B4-BE49-F238E27FC236}">
                <a16:creationId xmlns:a16="http://schemas.microsoft.com/office/drawing/2014/main" id="{5D44117E-09E5-350E-651D-E9AA52A42765}"/>
              </a:ext>
            </a:extLst>
          </p:cNvPr>
          <p:cNvSpPr/>
          <p:nvPr/>
        </p:nvSpPr>
        <p:spPr>
          <a:xfrm>
            <a:off x="8223100" y="421054"/>
            <a:ext cx="1598620" cy="199863"/>
          </a:xfrm>
          <a:prstGeom prst="rect">
            <a:avLst/>
          </a:prstGeom>
          <a:noFill/>
          <a:ln/>
        </p:spPr>
        <p:txBody>
          <a:bodyPr wrap="square" rtlCol="0" anchor="ctr"/>
          <a:lstStyle/>
          <a:p>
            <a:pPr marL="0" indent="0" algn="l">
              <a:buNone/>
            </a:pPr>
            <a:r>
              <a:rPr lang="en-US" sz="800" b="1" dirty="0">
                <a:solidFill>
                  <a:srgbClr val="333333"/>
                </a:solidFill>
                <a:latin typeface="Open Sans" pitchFamily="34" charset="0"/>
                <a:ea typeface="Open Sans" pitchFamily="34" charset="-122"/>
                <a:cs typeface="Open Sans" pitchFamily="34" charset="-120"/>
              </a:rPr>
              <a:t>Advanced Manufacturing</a:t>
            </a:r>
            <a:endParaRPr lang="en-US" sz="800" b="1" dirty="0"/>
          </a:p>
        </p:txBody>
      </p:sp>
      <p:sp>
        <p:nvSpPr>
          <p:cNvPr id="4" name="Shape 5">
            <a:extLst>
              <a:ext uri="{FF2B5EF4-FFF2-40B4-BE49-F238E27FC236}">
                <a16:creationId xmlns:a16="http://schemas.microsoft.com/office/drawing/2014/main" id="{C12B559F-9872-74A3-6ECE-760163CF814F}"/>
              </a:ext>
              <a:ext uri="{C183D7F6-B498-43B3-948B-1728B52AA6E4}">
                <adec:decorative xmlns:adec="http://schemas.microsoft.com/office/drawing/2017/decorative" val="1"/>
              </a:ext>
            </a:extLst>
          </p:cNvPr>
          <p:cNvSpPr/>
          <p:nvPr/>
        </p:nvSpPr>
        <p:spPr>
          <a:xfrm>
            <a:off x="10151516" y="469900"/>
            <a:ext cx="225272" cy="83775"/>
          </a:xfrm>
          <a:prstGeom prst="roundRect">
            <a:avLst>
              <a:gd name="adj" fmla="val 15385"/>
            </a:avLst>
          </a:prstGeom>
          <a:solidFill>
            <a:srgbClr val="005699"/>
          </a:solidFill>
          <a:ln w="12700">
            <a:solidFill>
              <a:srgbClr val="005699"/>
            </a:solidFill>
            <a:prstDash val="solid"/>
          </a:ln>
        </p:spPr>
        <p:txBody>
          <a:bodyPr/>
          <a:lstStyle/>
          <a:p>
            <a:endParaRPr lang="en-US"/>
          </a:p>
        </p:txBody>
      </p:sp>
      <p:sp>
        <p:nvSpPr>
          <p:cNvPr id="18" name="Text 6">
            <a:extLst>
              <a:ext uri="{FF2B5EF4-FFF2-40B4-BE49-F238E27FC236}">
                <a16:creationId xmlns:a16="http://schemas.microsoft.com/office/drawing/2014/main" id="{7D9917A8-63F4-E818-8545-9EFA3EDCB56D}"/>
              </a:ext>
            </a:extLst>
          </p:cNvPr>
          <p:cNvSpPr/>
          <p:nvPr/>
        </p:nvSpPr>
        <p:spPr>
          <a:xfrm>
            <a:off x="10352744" y="421055"/>
            <a:ext cx="1751015" cy="192024"/>
          </a:xfrm>
          <a:prstGeom prst="rect">
            <a:avLst/>
          </a:prstGeom>
          <a:noFill/>
          <a:ln/>
        </p:spPr>
        <p:txBody>
          <a:bodyPr wrap="square" rtlCol="0" anchor="ctr"/>
          <a:lstStyle/>
          <a:p>
            <a:pPr marL="0" indent="0" algn="l">
              <a:buNone/>
            </a:pPr>
            <a:r>
              <a:rPr lang="en-US" sz="800" b="1" dirty="0">
                <a:solidFill>
                  <a:srgbClr val="333333"/>
                </a:solidFill>
                <a:latin typeface="Open Sans" pitchFamily="34" charset="0"/>
                <a:ea typeface="Open Sans" pitchFamily="34" charset="-122"/>
                <a:cs typeface="Open Sans" pitchFamily="34" charset="-120"/>
              </a:rPr>
              <a:t>Biotechnology and Healthcare</a:t>
            </a:r>
            <a:endParaRPr lang="en-US" sz="800" b="1" dirty="0"/>
          </a:p>
        </p:txBody>
      </p:sp>
      <p:sp>
        <p:nvSpPr>
          <p:cNvPr id="26" name="Shape 7">
            <a:extLst>
              <a:ext uri="{FF2B5EF4-FFF2-40B4-BE49-F238E27FC236}">
                <a16:creationId xmlns:a16="http://schemas.microsoft.com/office/drawing/2014/main" id="{D43C36E6-F639-A2E8-71E0-DDAE21C1DEBE}"/>
              </a:ext>
              <a:ext uri="{C183D7F6-B498-43B3-948B-1728B52AA6E4}">
                <adec:decorative xmlns:adec="http://schemas.microsoft.com/office/drawing/2017/decorative" val="1"/>
              </a:ext>
            </a:extLst>
          </p:cNvPr>
          <p:cNvSpPr/>
          <p:nvPr/>
        </p:nvSpPr>
        <p:spPr>
          <a:xfrm>
            <a:off x="8014996" y="158842"/>
            <a:ext cx="225272" cy="83775"/>
          </a:xfrm>
          <a:prstGeom prst="roundRect">
            <a:avLst>
              <a:gd name="adj" fmla="val 15385"/>
            </a:avLst>
          </a:prstGeom>
          <a:solidFill>
            <a:srgbClr val="D3B34E"/>
          </a:solidFill>
          <a:ln w="12700">
            <a:solidFill>
              <a:srgbClr val="D3B34E"/>
            </a:solidFill>
            <a:prstDash val="solid"/>
          </a:ln>
        </p:spPr>
        <p:txBody>
          <a:bodyPr/>
          <a:lstStyle/>
          <a:p>
            <a:endParaRPr lang="en-US"/>
          </a:p>
        </p:txBody>
      </p:sp>
      <p:sp>
        <p:nvSpPr>
          <p:cNvPr id="28" name="Text 8">
            <a:extLst>
              <a:ext uri="{FF2B5EF4-FFF2-40B4-BE49-F238E27FC236}">
                <a16:creationId xmlns:a16="http://schemas.microsoft.com/office/drawing/2014/main" id="{CF3EA31B-D9CB-0C37-A91D-23AF3779E739}"/>
              </a:ext>
            </a:extLst>
          </p:cNvPr>
          <p:cNvSpPr/>
          <p:nvPr/>
        </p:nvSpPr>
        <p:spPr>
          <a:xfrm>
            <a:off x="8223101" y="166797"/>
            <a:ext cx="1598620" cy="192024"/>
          </a:xfrm>
          <a:prstGeom prst="rect">
            <a:avLst/>
          </a:prstGeom>
          <a:noFill/>
          <a:ln/>
        </p:spPr>
        <p:txBody>
          <a:bodyPr wrap="square" rtlCol="0" anchor="ctr"/>
          <a:lstStyle/>
          <a:p>
            <a:pPr marL="0" indent="0" algn="l">
              <a:buNone/>
            </a:pPr>
            <a:r>
              <a:rPr lang="en-US" sz="800" b="1" dirty="0">
                <a:solidFill>
                  <a:srgbClr val="333333"/>
                </a:solidFill>
                <a:latin typeface="Open Sans" pitchFamily="34" charset="0"/>
                <a:ea typeface="Open Sans" pitchFamily="34" charset="-122"/>
                <a:cs typeface="Open Sans" pitchFamily="34" charset="-120"/>
              </a:rPr>
              <a:t>Energy and Smart Infrastructure</a:t>
            </a:r>
            <a:endParaRPr lang="en-US" sz="800" b="1" dirty="0"/>
          </a:p>
        </p:txBody>
      </p:sp>
      <p:sp>
        <p:nvSpPr>
          <p:cNvPr id="36" name="Shape 9">
            <a:extLst>
              <a:ext uri="{FF2B5EF4-FFF2-40B4-BE49-F238E27FC236}">
                <a16:creationId xmlns:a16="http://schemas.microsoft.com/office/drawing/2014/main" id="{D373CA05-7397-A404-2770-4C1413567069}"/>
              </a:ext>
              <a:ext uri="{C183D7F6-B498-43B3-948B-1728B52AA6E4}">
                <adec:decorative xmlns:adec="http://schemas.microsoft.com/office/drawing/2017/decorative" val="1"/>
              </a:ext>
            </a:extLst>
          </p:cNvPr>
          <p:cNvSpPr/>
          <p:nvPr/>
        </p:nvSpPr>
        <p:spPr>
          <a:xfrm>
            <a:off x="10151516" y="158842"/>
            <a:ext cx="225272" cy="83775"/>
          </a:xfrm>
          <a:prstGeom prst="roundRect">
            <a:avLst>
              <a:gd name="adj" fmla="val 15385"/>
            </a:avLst>
          </a:prstGeom>
          <a:solidFill>
            <a:srgbClr val="473B70"/>
          </a:solidFill>
          <a:ln w="12700">
            <a:solidFill>
              <a:srgbClr val="473B70"/>
            </a:solidFill>
            <a:prstDash val="solid"/>
          </a:ln>
        </p:spPr>
        <p:txBody>
          <a:bodyPr/>
          <a:lstStyle/>
          <a:p>
            <a:endParaRPr lang="en-US"/>
          </a:p>
        </p:txBody>
      </p:sp>
      <p:sp>
        <p:nvSpPr>
          <p:cNvPr id="38" name="Text 10">
            <a:extLst>
              <a:ext uri="{FF2B5EF4-FFF2-40B4-BE49-F238E27FC236}">
                <a16:creationId xmlns:a16="http://schemas.microsoft.com/office/drawing/2014/main" id="{1727F5E0-6DE4-EF23-7FED-5B8F63ECEA28}"/>
              </a:ext>
            </a:extLst>
          </p:cNvPr>
          <p:cNvSpPr/>
          <p:nvPr/>
        </p:nvSpPr>
        <p:spPr>
          <a:xfrm>
            <a:off x="10352744" y="166797"/>
            <a:ext cx="1751015" cy="192024"/>
          </a:xfrm>
          <a:prstGeom prst="rect">
            <a:avLst/>
          </a:prstGeom>
          <a:noFill/>
          <a:ln/>
        </p:spPr>
        <p:txBody>
          <a:bodyPr wrap="square" rtlCol="0" anchor="ctr"/>
          <a:lstStyle/>
          <a:p>
            <a:pPr marL="0" indent="0" algn="l">
              <a:buNone/>
            </a:pPr>
            <a:r>
              <a:rPr lang="en-US" sz="800" b="1" dirty="0">
                <a:solidFill>
                  <a:srgbClr val="333333"/>
                </a:solidFill>
                <a:latin typeface="Open Sans" pitchFamily="34" charset="0"/>
                <a:ea typeface="Open Sans" pitchFamily="34" charset="-122"/>
                <a:cs typeface="Open Sans" pitchFamily="34" charset="-120"/>
              </a:rPr>
              <a:t>Quantum, Microelectronics, Sensing and IT</a:t>
            </a:r>
            <a:endParaRPr lang="en-US" sz="800" b="1" dirty="0"/>
          </a:p>
        </p:txBody>
      </p:sp>
    </p:spTree>
    <p:extLst>
      <p:ext uri="{BB962C8B-B14F-4D97-AF65-F5344CB8AC3E}">
        <p14:creationId xmlns:p14="http://schemas.microsoft.com/office/powerpoint/2010/main" val="53690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64B83-364A-FE1B-B517-1044C100CA8D}"/>
            </a:ext>
          </a:extLst>
        </p:cNvPr>
        <p:cNvGrpSpPr/>
        <p:nvPr/>
      </p:nvGrpSpPr>
      <p:grpSpPr>
        <a:xfrm>
          <a:off x="0" y="0"/>
          <a:ext cx="0" cy="0"/>
          <a:chOff x="0" y="0"/>
          <a:chExt cx="0" cy="0"/>
        </a:xfrm>
      </p:grpSpPr>
      <p:sp>
        <p:nvSpPr>
          <p:cNvPr id="16" name="Text 0">
            <a:extLst>
              <a:ext uri="{FF2B5EF4-FFF2-40B4-BE49-F238E27FC236}">
                <a16:creationId xmlns:a16="http://schemas.microsoft.com/office/drawing/2014/main" id="{EFF9E1F1-67B9-32C3-25CA-5477CDC5C035}"/>
              </a:ext>
            </a:extLst>
          </p:cNvPr>
          <p:cNvSpPr>
            <a:spLocks noGrp="1"/>
          </p:cNvSpPr>
          <p:nvPr>
            <p:ph type="title" idx="4294967295"/>
          </p:nvPr>
        </p:nvSpPr>
        <p:spPr>
          <a:xfrm>
            <a:off x="320040" y="118973"/>
            <a:ext cx="11521440" cy="61254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200" b="1" i="0" u="none" strike="noStrike" kern="1200" cap="none" spc="0" normalizeH="0" baseline="0" noProof="0" dirty="0">
                <a:ln>
                  <a:noFill/>
                </a:ln>
                <a:solidFill>
                  <a:srgbClr val="005699"/>
                </a:solidFill>
                <a:effectLst/>
                <a:uLnTx/>
                <a:uFillTx/>
                <a:latin typeface="Open Sans" pitchFamily="34" charset="0"/>
                <a:ea typeface="+mj-ea"/>
                <a:cs typeface="+mj-cs"/>
              </a:rPr>
            </a:br>
            <a:r>
              <a:rPr kumimoji="0" lang="en-US" sz="2200" b="1" i="0" u="none" strike="noStrike" kern="1200" cap="none" spc="0" normalizeH="0" baseline="0" noProof="0" dirty="0">
                <a:ln>
                  <a:noFill/>
                </a:ln>
                <a:solidFill>
                  <a:srgbClr val="005699"/>
                </a:solidFill>
                <a:effectLst/>
                <a:uLnTx/>
                <a:uFillTx/>
                <a:latin typeface="Open Sans" pitchFamily="34" charset="0"/>
                <a:ea typeface="+mj-ea"/>
                <a:cs typeface="+mj-cs"/>
              </a:rPr>
              <a:t>“Annualized ERCs” on slides 4–8 include the 19 ERCs from the previous slide and the following additional 7 ERCs</a:t>
            </a:r>
            <a:endPar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endParaRPr>
          </a:p>
        </p:txBody>
      </p:sp>
      <p:sp>
        <p:nvSpPr>
          <p:cNvPr id="13" name="Shape 11">
            <a:extLst>
              <a:ext uri="{FF2B5EF4-FFF2-40B4-BE49-F238E27FC236}">
                <a16:creationId xmlns:a16="http://schemas.microsoft.com/office/drawing/2014/main" id="{0695A5EA-E60F-178D-46C0-75C7AD600A09}"/>
              </a:ext>
              <a:ext uri="{C183D7F6-B498-43B3-948B-1728B52AA6E4}">
                <adec:decorative xmlns:adec="http://schemas.microsoft.com/office/drawing/2017/decorative" val="1"/>
              </a:ext>
            </a:extLst>
          </p:cNvPr>
          <p:cNvSpPr/>
          <p:nvPr/>
        </p:nvSpPr>
        <p:spPr>
          <a:xfrm>
            <a:off x="1376680" y="1948180"/>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14" name="Shape 12">
            <a:extLst>
              <a:ext uri="{FF2B5EF4-FFF2-40B4-BE49-F238E27FC236}">
                <a16:creationId xmlns:a16="http://schemas.microsoft.com/office/drawing/2014/main" id="{1434E39E-EA06-6939-772A-2DD6A11EE68E}"/>
              </a:ext>
              <a:ext uri="{C183D7F6-B498-43B3-948B-1728B52AA6E4}">
                <adec:decorative xmlns:adec="http://schemas.microsoft.com/office/drawing/2017/decorative" val="1"/>
              </a:ext>
            </a:extLst>
          </p:cNvPr>
          <p:cNvSpPr/>
          <p:nvPr/>
        </p:nvSpPr>
        <p:spPr>
          <a:xfrm>
            <a:off x="1376680" y="1948180"/>
            <a:ext cx="2291486" cy="132588"/>
          </a:xfrm>
          <a:prstGeom prst="roundRect">
            <a:avLst>
              <a:gd name="adj" fmla="val 62069"/>
            </a:avLst>
          </a:prstGeom>
          <a:solidFill>
            <a:srgbClr val="002554"/>
          </a:solidFill>
          <a:ln>
            <a:noFill/>
          </a:ln>
        </p:spPr>
        <p:txBody>
          <a:bodyPr/>
          <a:lstStyle/>
          <a:p>
            <a:endParaRPr lang="en-US"/>
          </a:p>
        </p:txBody>
      </p:sp>
      <p:sp>
        <p:nvSpPr>
          <p:cNvPr id="15" name="Shape 13">
            <a:extLst>
              <a:ext uri="{FF2B5EF4-FFF2-40B4-BE49-F238E27FC236}">
                <a16:creationId xmlns:a16="http://schemas.microsoft.com/office/drawing/2014/main" id="{7AAC08B4-D5D1-9B63-72FD-4789643C4A55}"/>
              </a:ext>
              <a:ext uri="{C183D7F6-B498-43B3-948B-1728B52AA6E4}">
                <adec:decorative xmlns:adec="http://schemas.microsoft.com/office/drawing/2017/decorative" val="1"/>
              </a:ext>
            </a:extLst>
          </p:cNvPr>
          <p:cNvSpPr/>
          <p:nvPr/>
        </p:nvSpPr>
        <p:spPr>
          <a:xfrm>
            <a:off x="1376680" y="2030476"/>
            <a:ext cx="2291486" cy="50292"/>
          </a:xfrm>
          <a:prstGeom prst="rect">
            <a:avLst/>
          </a:prstGeom>
          <a:solidFill>
            <a:srgbClr val="002554"/>
          </a:solidFill>
          <a:ln>
            <a:noFill/>
          </a:ln>
        </p:spPr>
        <p:txBody>
          <a:bodyPr/>
          <a:lstStyle/>
          <a:p>
            <a:endParaRPr lang="en-US"/>
          </a:p>
        </p:txBody>
      </p:sp>
      <p:sp>
        <p:nvSpPr>
          <p:cNvPr id="17" name="Shape 14">
            <a:extLst>
              <a:ext uri="{FF2B5EF4-FFF2-40B4-BE49-F238E27FC236}">
                <a16:creationId xmlns:a16="http://schemas.microsoft.com/office/drawing/2014/main" id="{A45A444F-42C4-4B65-98CA-2A3D97C0C4AD}"/>
              </a:ext>
              <a:ext uri="{C183D7F6-B498-43B3-948B-1728B52AA6E4}">
                <adec:decorative xmlns:adec="http://schemas.microsoft.com/office/drawing/2017/decorative" val="1"/>
              </a:ext>
            </a:extLst>
          </p:cNvPr>
          <p:cNvSpPr/>
          <p:nvPr/>
        </p:nvSpPr>
        <p:spPr>
          <a:xfrm>
            <a:off x="1468120" y="2491242"/>
            <a:ext cx="2108606" cy="7315"/>
          </a:xfrm>
          <a:prstGeom prst="rect">
            <a:avLst/>
          </a:prstGeom>
          <a:solidFill>
            <a:srgbClr val="E0E4EE"/>
          </a:solidFill>
          <a:ln w="12700">
            <a:solidFill>
              <a:srgbClr val="E0E4EE"/>
            </a:solidFill>
            <a:prstDash val="solid"/>
          </a:ln>
        </p:spPr>
        <p:txBody>
          <a:bodyPr/>
          <a:lstStyle/>
          <a:p>
            <a:endParaRPr lang="en-US"/>
          </a:p>
        </p:txBody>
      </p:sp>
      <p:sp>
        <p:nvSpPr>
          <p:cNvPr id="19" name="Text 16">
            <a:extLst>
              <a:ext uri="{FF2B5EF4-FFF2-40B4-BE49-F238E27FC236}">
                <a16:creationId xmlns:a16="http://schemas.microsoft.com/office/drawing/2014/main" id="{16F0590A-44D4-9748-A26E-34BE135A1356}"/>
              </a:ext>
            </a:extLst>
          </p:cNvPr>
          <p:cNvSpPr/>
          <p:nvPr/>
        </p:nvSpPr>
        <p:spPr>
          <a:xfrm>
            <a:off x="1440688" y="2519070"/>
            <a:ext cx="2163470" cy="495300"/>
          </a:xfrm>
          <a:prstGeom prst="rect">
            <a:avLst/>
          </a:prstGeom>
          <a:noFill/>
          <a:ln/>
        </p:spPr>
        <p:txBody>
          <a:bodyPr wrap="square" rtlCol="0" anchor="t"/>
          <a:lstStyle/>
          <a:p>
            <a:pPr algn="ctr">
              <a:lnSpc>
                <a:spcPct val="110000"/>
              </a:lnSpc>
            </a:pPr>
            <a:r>
              <a:rPr lang="en-US" sz="800" dirty="0" err="1">
                <a:solidFill>
                  <a:srgbClr val="000000"/>
                </a:solidFill>
                <a:latin typeface="Open Sans" pitchFamily="34" charset="0"/>
                <a:ea typeface="Open Sans" pitchFamily="34" charset="-122"/>
                <a:cs typeface="Open Sans" pitchFamily="34" charset="-120"/>
              </a:rPr>
              <a:t>Center for Neurotechnology</a:t>
            </a:r>
            <a:endParaRPr lang="en-US" sz="800" dirty="0"/>
          </a:p>
        </p:txBody>
      </p:sp>
      <p:sp>
        <p:nvSpPr>
          <p:cNvPr id="20" name="Text 17">
            <a:extLst>
              <a:ext uri="{FF2B5EF4-FFF2-40B4-BE49-F238E27FC236}">
                <a16:creationId xmlns:a16="http://schemas.microsoft.com/office/drawing/2014/main" id="{1EB5F536-CEFC-226A-206B-A91E252ED697}"/>
              </a:ext>
            </a:extLst>
          </p:cNvPr>
          <p:cNvSpPr/>
          <p:nvPr/>
        </p:nvSpPr>
        <p:spPr>
          <a:xfrm>
            <a:off x="1440688" y="3018821"/>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University of Washington</a:t>
            </a:r>
          </a:p>
        </p:txBody>
      </p:sp>
      <p:sp>
        <p:nvSpPr>
          <p:cNvPr id="21" name="Text 18">
            <a:extLst>
              <a:ext uri="{FF2B5EF4-FFF2-40B4-BE49-F238E27FC236}">
                <a16:creationId xmlns:a16="http://schemas.microsoft.com/office/drawing/2014/main" id="{0B602535-7C1D-D704-92C4-BDF8FC4A0229}"/>
              </a:ext>
            </a:extLst>
          </p:cNvPr>
          <p:cNvSpPr/>
          <p:nvPr/>
        </p:nvSpPr>
        <p:spPr>
          <a:xfrm>
            <a:off x="1440688" y="3221371"/>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2011</a:t>
            </a:r>
            <a:endParaRPr lang="en-US" sz="800" dirty="0"/>
          </a:p>
        </p:txBody>
      </p:sp>
      <p:sp>
        <p:nvSpPr>
          <p:cNvPr id="22" name="Text 19">
            <a:extLst>
              <a:ext uri="{FF2B5EF4-FFF2-40B4-BE49-F238E27FC236}">
                <a16:creationId xmlns:a16="http://schemas.microsoft.com/office/drawing/2014/main" id="{2164ABF9-5D11-B691-09DA-F529691FEDE2}"/>
              </a:ext>
            </a:extLst>
          </p:cNvPr>
          <p:cNvSpPr/>
          <p:nvPr/>
        </p:nvSpPr>
        <p:spPr>
          <a:xfrm>
            <a:off x="2565693" y="3221371"/>
            <a:ext cx="1038466" cy="176132"/>
          </a:xfrm>
          <a:prstGeom prst="rect">
            <a:avLst/>
          </a:prstGeom>
          <a:noFill/>
          <a:ln/>
        </p:spPr>
        <p:txBody>
          <a:bodyPr wrap="square" rtlCol="0" anchor="ctr"/>
          <a:lstStyle/>
          <a:p>
            <a:pPr marL="0" indent="0" algn="r">
              <a:buNone/>
            </a:pPr>
            <a:r>
              <a:rPr lang="en-US" sz="800" b="1" dirty="0">
                <a:solidFill>
                  <a:srgbClr val="002554"/>
                </a:solidFill>
                <a:latin typeface="Open Sans" pitchFamily="34" charset="0"/>
                <a:ea typeface="Open Sans" pitchFamily="34" charset="-122"/>
                <a:cs typeface="Open Sans" pitchFamily="34" charset="-120"/>
              </a:rPr>
              <a:t>1028725</a:t>
            </a:r>
          </a:p>
        </p:txBody>
      </p:sp>
      <p:sp>
        <p:nvSpPr>
          <p:cNvPr id="23" name="Shape 20">
            <a:extLst>
              <a:ext uri="{FF2B5EF4-FFF2-40B4-BE49-F238E27FC236}">
                <a16:creationId xmlns:a16="http://schemas.microsoft.com/office/drawing/2014/main" id="{F5471F01-D3B6-BE8B-753D-987C1A961057}"/>
              </a:ext>
              <a:ext uri="{C183D7F6-B498-43B3-948B-1728B52AA6E4}">
                <adec:decorative xmlns:adec="http://schemas.microsoft.com/office/drawing/2017/decorative" val="1"/>
              </a:ext>
            </a:extLst>
          </p:cNvPr>
          <p:cNvSpPr/>
          <p:nvPr/>
        </p:nvSpPr>
        <p:spPr>
          <a:xfrm>
            <a:off x="3759606" y="1948180"/>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24" name="Shape 21">
            <a:extLst>
              <a:ext uri="{FF2B5EF4-FFF2-40B4-BE49-F238E27FC236}">
                <a16:creationId xmlns:a16="http://schemas.microsoft.com/office/drawing/2014/main" id="{02D95CA4-2024-142C-27CC-4D05DEEAAE82}"/>
              </a:ext>
              <a:ext uri="{C183D7F6-B498-43B3-948B-1728B52AA6E4}">
                <adec:decorative xmlns:adec="http://schemas.microsoft.com/office/drawing/2017/decorative" val="1"/>
              </a:ext>
            </a:extLst>
          </p:cNvPr>
          <p:cNvSpPr/>
          <p:nvPr/>
        </p:nvSpPr>
        <p:spPr>
          <a:xfrm>
            <a:off x="3759606" y="1948180"/>
            <a:ext cx="2291486" cy="132588"/>
          </a:xfrm>
          <a:prstGeom prst="roundRect">
            <a:avLst>
              <a:gd name="adj" fmla="val 62069"/>
            </a:avLst>
          </a:prstGeom>
          <a:solidFill>
            <a:srgbClr val="002554"/>
          </a:solidFill>
          <a:ln>
            <a:noFill/>
          </a:ln>
        </p:spPr>
        <p:txBody>
          <a:bodyPr/>
          <a:lstStyle/>
          <a:p>
            <a:endParaRPr lang="en-US"/>
          </a:p>
        </p:txBody>
      </p:sp>
      <p:sp>
        <p:nvSpPr>
          <p:cNvPr id="25" name="Shape 22">
            <a:extLst>
              <a:ext uri="{FF2B5EF4-FFF2-40B4-BE49-F238E27FC236}">
                <a16:creationId xmlns:a16="http://schemas.microsoft.com/office/drawing/2014/main" id="{F1D1056C-F97C-731C-1B6D-1DBB92326E01}"/>
              </a:ext>
              <a:ext uri="{C183D7F6-B498-43B3-948B-1728B52AA6E4}">
                <adec:decorative xmlns:adec="http://schemas.microsoft.com/office/drawing/2017/decorative" val="1"/>
              </a:ext>
            </a:extLst>
          </p:cNvPr>
          <p:cNvSpPr/>
          <p:nvPr/>
        </p:nvSpPr>
        <p:spPr>
          <a:xfrm>
            <a:off x="3759606" y="2030476"/>
            <a:ext cx="2291486" cy="50292"/>
          </a:xfrm>
          <a:prstGeom prst="rect">
            <a:avLst/>
          </a:prstGeom>
          <a:solidFill>
            <a:srgbClr val="002554"/>
          </a:solidFill>
          <a:ln>
            <a:noFill/>
          </a:ln>
        </p:spPr>
        <p:txBody>
          <a:bodyPr/>
          <a:lstStyle/>
          <a:p>
            <a:endParaRPr lang="en-US"/>
          </a:p>
        </p:txBody>
      </p:sp>
      <p:sp>
        <p:nvSpPr>
          <p:cNvPr id="27" name="Shape 23">
            <a:extLst>
              <a:ext uri="{FF2B5EF4-FFF2-40B4-BE49-F238E27FC236}">
                <a16:creationId xmlns:a16="http://schemas.microsoft.com/office/drawing/2014/main" id="{172EA8F0-EC11-D69F-0058-110CBFBD5DA0}"/>
              </a:ext>
              <a:ext uri="{C183D7F6-B498-43B3-948B-1728B52AA6E4}">
                <adec:decorative xmlns:adec="http://schemas.microsoft.com/office/drawing/2017/decorative" val="1"/>
              </a:ext>
            </a:extLst>
          </p:cNvPr>
          <p:cNvSpPr/>
          <p:nvPr/>
        </p:nvSpPr>
        <p:spPr>
          <a:xfrm>
            <a:off x="3851045" y="2491242"/>
            <a:ext cx="2108606" cy="7315"/>
          </a:xfrm>
          <a:prstGeom prst="rect">
            <a:avLst/>
          </a:prstGeom>
          <a:solidFill>
            <a:srgbClr val="E0E4EE"/>
          </a:solidFill>
          <a:ln w="12700">
            <a:solidFill>
              <a:srgbClr val="E0E4EE"/>
            </a:solidFill>
            <a:prstDash val="solid"/>
          </a:ln>
        </p:spPr>
        <p:txBody>
          <a:bodyPr/>
          <a:lstStyle/>
          <a:p>
            <a:endParaRPr lang="en-US"/>
          </a:p>
        </p:txBody>
      </p:sp>
      <p:sp>
        <p:nvSpPr>
          <p:cNvPr id="29" name="Text 25">
            <a:extLst>
              <a:ext uri="{FF2B5EF4-FFF2-40B4-BE49-F238E27FC236}">
                <a16:creationId xmlns:a16="http://schemas.microsoft.com/office/drawing/2014/main" id="{F0F73161-4562-88E3-153D-2314C5E67AA7}"/>
              </a:ext>
            </a:extLst>
          </p:cNvPr>
          <p:cNvSpPr/>
          <p:nvPr/>
        </p:nvSpPr>
        <p:spPr>
          <a:xfrm>
            <a:off x="3823614" y="2519070"/>
            <a:ext cx="2163470" cy="495300"/>
          </a:xfrm>
          <a:prstGeom prst="rect">
            <a:avLst/>
          </a:prstGeom>
          <a:noFill/>
          <a:ln/>
        </p:spPr>
        <p:txBody>
          <a:bodyPr wrap="square" rtlCol="0" anchor="t"/>
          <a:lstStyle/>
          <a:p>
            <a:pPr algn="ctr">
              <a:lnSpc>
                <a:spcPct val="110000"/>
              </a:lnSpc>
            </a:pPr>
            <a:r>
              <a:rPr lang="en-US" sz="800" dirty="0">
                <a:solidFill>
                  <a:srgbClr val="000000"/>
                </a:solidFill>
                <a:latin typeface="Open Sans" pitchFamily="34" charset="0"/>
                <a:ea typeface="Open Sans" pitchFamily="34" charset="-122"/>
                <a:cs typeface="Open Sans" pitchFamily="34" charset="-120"/>
              </a:rPr>
              <a:t>ERC for Ultra-wide-area Resilient Electric Energy Transmission Networks</a:t>
            </a:r>
            <a:endParaRPr lang="en-US" sz="800" dirty="0"/>
          </a:p>
        </p:txBody>
      </p:sp>
      <p:sp>
        <p:nvSpPr>
          <p:cNvPr id="30" name="Text 26">
            <a:extLst>
              <a:ext uri="{FF2B5EF4-FFF2-40B4-BE49-F238E27FC236}">
                <a16:creationId xmlns:a16="http://schemas.microsoft.com/office/drawing/2014/main" id="{AF674A8E-7F2C-2B6F-5D43-E19A3E6A049E}"/>
              </a:ext>
            </a:extLst>
          </p:cNvPr>
          <p:cNvSpPr/>
          <p:nvPr/>
        </p:nvSpPr>
        <p:spPr>
          <a:xfrm>
            <a:off x="3823614" y="3018821"/>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University of Tennessee</a:t>
            </a:r>
          </a:p>
        </p:txBody>
      </p:sp>
      <p:sp>
        <p:nvSpPr>
          <p:cNvPr id="31" name="Text 27">
            <a:extLst>
              <a:ext uri="{FF2B5EF4-FFF2-40B4-BE49-F238E27FC236}">
                <a16:creationId xmlns:a16="http://schemas.microsoft.com/office/drawing/2014/main" id="{DB8806AE-825A-9B9B-3502-1298FE921E49}"/>
              </a:ext>
            </a:extLst>
          </p:cNvPr>
          <p:cNvSpPr/>
          <p:nvPr/>
        </p:nvSpPr>
        <p:spPr>
          <a:xfrm>
            <a:off x="3823614" y="3221371"/>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2011</a:t>
            </a:r>
            <a:endParaRPr lang="en-US" sz="800" dirty="0"/>
          </a:p>
        </p:txBody>
      </p:sp>
      <p:sp>
        <p:nvSpPr>
          <p:cNvPr id="32" name="Text 28">
            <a:extLst>
              <a:ext uri="{FF2B5EF4-FFF2-40B4-BE49-F238E27FC236}">
                <a16:creationId xmlns:a16="http://schemas.microsoft.com/office/drawing/2014/main" id="{6DC4E4D1-6037-C6DA-7642-5C22D6CF765B}"/>
              </a:ext>
            </a:extLst>
          </p:cNvPr>
          <p:cNvSpPr/>
          <p:nvPr/>
        </p:nvSpPr>
        <p:spPr>
          <a:xfrm>
            <a:off x="4948619" y="3221371"/>
            <a:ext cx="1038466" cy="176132"/>
          </a:xfrm>
          <a:prstGeom prst="rect">
            <a:avLst/>
          </a:prstGeom>
          <a:noFill/>
          <a:ln/>
        </p:spPr>
        <p:txBody>
          <a:bodyPr wrap="square" rtlCol="0" anchor="ctr"/>
          <a:lstStyle/>
          <a:p>
            <a:pPr marL="0" indent="0" algn="r">
              <a:buNone/>
            </a:pPr>
            <a:r>
              <a:rPr lang="en-US" sz="800" b="1" dirty="0">
                <a:solidFill>
                  <a:srgbClr val="002554"/>
                </a:solidFill>
                <a:latin typeface="Open Sans" pitchFamily="34" charset="0"/>
                <a:ea typeface="Open Sans" pitchFamily="34" charset="-122"/>
                <a:cs typeface="Open Sans" pitchFamily="34" charset="-120"/>
              </a:rPr>
              <a:t>1041877</a:t>
            </a:r>
          </a:p>
        </p:txBody>
      </p:sp>
      <p:sp>
        <p:nvSpPr>
          <p:cNvPr id="33" name="Shape 29">
            <a:extLst>
              <a:ext uri="{FF2B5EF4-FFF2-40B4-BE49-F238E27FC236}">
                <a16:creationId xmlns:a16="http://schemas.microsoft.com/office/drawing/2014/main" id="{A5E79AF7-43B0-5783-CB09-21B55E4D2C89}"/>
              </a:ext>
              <a:ext uri="{C183D7F6-B498-43B3-948B-1728B52AA6E4}">
                <adec:decorative xmlns:adec="http://schemas.microsoft.com/office/drawing/2017/decorative" val="1"/>
              </a:ext>
            </a:extLst>
          </p:cNvPr>
          <p:cNvSpPr/>
          <p:nvPr/>
        </p:nvSpPr>
        <p:spPr>
          <a:xfrm>
            <a:off x="6142532" y="1948180"/>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dirty="0"/>
          </a:p>
        </p:txBody>
      </p:sp>
      <p:sp>
        <p:nvSpPr>
          <p:cNvPr id="34" name="Shape 30">
            <a:extLst>
              <a:ext uri="{FF2B5EF4-FFF2-40B4-BE49-F238E27FC236}">
                <a16:creationId xmlns:a16="http://schemas.microsoft.com/office/drawing/2014/main" id="{4582AA01-6ABB-C6E7-4C97-462CA7671DAD}"/>
              </a:ext>
              <a:ext uri="{C183D7F6-B498-43B3-948B-1728B52AA6E4}">
                <adec:decorative xmlns:adec="http://schemas.microsoft.com/office/drawing/2017/decorative" val="1"/>
              </a:ext>
            </a:extLst>
          </p:cNvPr>
          <p:cNvSpPr/>
          <p:nvPr/>
        </p:nvSpPr>
        <p:spPr>
          <a:xfrm>
            <a:off x="6142532" y="1948180"/>
            <a:ext cx="2291486" cy="132588"/>
          </a:xfrm>
          <a:prstGeom prst="roundRect">
            <a:avLst>
              <a:gd name="adj" fmla="val 62069"/>
            </a:avLst>
          </a:prstGeom>
          <a:solidFill>
            <a:srgbClr val="002554"/>
          </a:solidFill>
          <a:ln>
            <a:noFill/>
          </a:ln>
        </p:spPr>
        <p:txBody>
          <a:bodyPr/>
          <a:lstStyle/>
          <a:p>
            <a:endParaRPr lang="en-US"/>
          </a:p>
        </p:txBody>
      </p:sp>
      <p:sp>
        <p:nvSpPr>
          <p:cNvPr id="35" name="Shape 31">
            <a:extLst>
              <a:ext uri="{FF2B5EF4-FFF2-40B4-BE49-F238E27FC236}">
                <a16:creationId xmlns:a16="http://schemas.microsoft.com/office/drawing/2014/main" id="{8C946311-4433-C42E-1FB4-993649A7D804}"/>
              </a:ext>
              <a:ext uri="{C183D7F6-B498-43B3-948B-1728B52AA6E4}">
                <adec:decorative xmlns:adec="http://schemas.microsoft.com/office/drawing/2017/decorative" val="1"/>
              </a:ext>
            </a:extLst>
          </p:cNvPr>
          <p:cNvSpPr/>
          <p:nvPr/>
        </p:nvSpPr>
        <p:spPr>
          <a:xfrm>
            <a:off x="6142532" y="2030476"/>
            <a:ext cx="2291486" cy="50292"/>
          </a:xfrm>
          <a:prstGeom prst="rect">
            <a:avLst/>
          </a:prstGeom>
          <a:solidFill>
            <a:srgbClr val="002554"/>
          </a:solidFill>
          <a:ln>
            <a:noFill/>
          </a:ln>
        </p:spPr>
        <p:txBody>
          <a:bodyPr/>
          <a:lstStyle/>
          <a:p>
            <a:endParaRPr lang="en-US"/>
          </a:p>
        </p:txBody>
      </p:sp>
      <p:sp>
        <p:nvSpPr>
          <p:cNvPr id="37" name="Shape 32">
            <a:extLst>
              <a:ext uri="{FF2B5EF4-FFF2-40B4-BE49-F238E27FC236}">
                <a16:creationId xmlns:a16="http://schemas.microsoft.com/office/drawing/2014/main" id="{376A35D4-A0BA-CC8F-AEA3-6870C6972AF3}"/>
              </a:ext>
              <a:ext uri="{C183D7F6-B498-43B3-948B-1728B52AA6E4}">
                <adec:decorative xmlns:adec="http://schemas.microsoft.com/office/drawing/2017/decorative" val="1"/>
              </a:ext>
            </a:extLst>
          </p:cNvPr>
          <p:cNvSpPr/>
          <p:nvPr/>
        </p:nvSpPr>
        <p:spPr>
          <a:xfrm>
            <a:off x="6233972" y="2491242"/>
            <a:ext cx="2108606" cy="7315"/>
          </a:xfrm>
          <a:prstGeom prst="rect">
            <a:avLst/>
          </a:prstGeom>
          <a:solidFill>
            <a:srgbClr val="E0E4EE"/>
          </a:solidFill>
          <a:ln w="12700">
            <a:solidFill>
              <a:srgbClr val="E0E4EE"/>
            </a:solidFill>
            <a:prstDash val="solid"/>
          </a:ln>
        </p:spPr>
        <p:txBody>
          <a:bodyPr/>
          <a:lstStyle/>
          <a:p>
            <a:endParaRPr lang="en-US"/>
          </a:p>
        </p:txBody>
      </p:sp>
      <p:sp>
        <p:nvSpPr>
          <p:cNvPr id="39" name="Text 34">
            <a:extLst>
              <a:ext uri="{FF2B5EF4-FFF2-40B4-BE49-F238E27FC236}">
                <a16:creationId xmlns:a16="http://schemas.microsoft.com/office/drawing/2014/main" id="{094EE334-9769-C0A4-6E5C-6007C908DC92}"/>
              </a:ext>
            </a:extLst>
          </p:cNvPr>
          <p:cNvSpPr/>
          <p:nvPr/>
        </p:nvSpPr>
        <p:spPr>
          <a:xfrm>
            <a:off x="6206541" y="2519070"/>
            <a:ext cx="2163470" cy="495300"/>
          </a:xfrm>
          <a:prstGeom prst="rect">
            <a:avLst/>
          </a:prstGeom>
          <a:noFill/>
          <a:ln/>
        </p:spPr>
        <p:txBody>
          <a:bodyPr wrap="square" rtlCol="0" anchor="t"/>
          <a:lstStyle/>
          <a:p>
            <a:pPr algn="ctr">
              <a:lnSpc>
                <a:spcPct val="110000"/>
              </a:lnSpc>
            </a:pPr>
            <a:r>
              <a:rPr lang="en-US" sz="800" dirty="0">
                <a:solidFill>
                  <a:srgbClr val="000000"/>
                </a:solidFill>
                <a:latin typeface="Open Sans" pitchFamily="34" charset="0"/>
                <a:ea typeface="Open Sans" pitchFamily="34" charset="-122"/>
                <a:cs typeface="Open Sans" pitchFamily="34" charset="-120"/>
              </a:rPr>
              <a:t>ERC for Quantum Energy and Sustainable Solar Technologies</a:t>
            </a:r>
            <a:endParaRPr lang="en-US" sz="800" dirty="0"/>
          </a:p>
        </p:txBody>
      </p:sp>
      <p:sp>
        <p:nvSpPr>
          <p:cNvPr id="40" name="Text 35">
            <a:extLst>
              <a:ext uri="{FF2B5EF4-FFF2-40B4-BE49-F238E27FC236}">
                <a16:creationId xmlns:a16="http://schemas.microsoft.com/office/drawing/2014/main" id="{E00A8B0E-7BA0-8381-4B90-421F26C35696}"/>
              </a:ext>
            </a:extLst>
          </p:cNvPr>
          <p:cNvSpPr/>
          <p:nvPr/>
        </p:nvSpPr>
        <p:spPr>
          <a:xfrm>
            <a:off x="6206541" y="3018821"/>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Arizona State University</a:t>
            </a:r>
            <a:endParaRPr lang="en-US" sz="800" dirty="0"/>
          </a:p>
        </p:txBody>
      </p:sp>
      <p:sp>
        <p:nvSpPr>
          <p:cNvPr id="41" name="Text 36">
            <a:extLst>
              <a:ext uri="{FF2B5EF4-FFF2-40B4-BE49-F238E27FC236}">
                <a16:creationId xmlns:a16="http://schemas.microsoft.com/office/drawing/2014/main" id="{27CE4B41-6AD6-ABEA-FB88-7921B2EDC2E6}"/>
              </a:ext>
            </a:extLst>
          </p:cNvPr>
          <p:cNvSpPr/>
          <p:nvPr/>
        </p:nvSpPr>
        <p:spPr>
          <a:xfrm>
            <a:off x="6206541" y="3221371"/>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2011</a:t>
            </a:r>
            <a:endParaRPr lang="en-US" sz="800" dirty="0"/>
          </a:p>
        </p:txBody>
      </p:sp>
      <p:sp>
        <p:nvSpPr>
          <p:cNvPr id="42" name="Text 37">
            <a:extLst>
              <a:ext uri="{FF2B5EF4-FFF2-40B4-BE49-F238E27FC236}">
                <a16:creationId xmlns:a16="http://schemas.microsoft.com/office/drawing/2014/main" id="{70117B6B-080F-3023-E760-61171DBDE980}"/>
              </a:ext>
            </a:extLst>
          </p:cNvPr>
          <p:cNvSpPr/>
          <p:nvPr/>
        </p:nvSpPr>
        <p:spPr>
          <a:xfrm>
            <a:off x="7331545" y="3221371"/>
            <a:ext cx="1038466" cy="176132"/>
          </a:xfrm>
          <a:prstGeom prst="rect">
            <a:avLst/>
          </a:prstGeom>
          <a:noFill/>
          <a:ln/>
        </p:spPr>
        <p:txBody>
          <a:bodyPr wrap="square" rtlCol="0" anchor="ctr"/>
          <a:lstStyle/>
          <a:p>
            <a:pPr marL="0" indent="0" algn="r">
              <a:buNone/>
            </a:pPr>
            <a:r>
              <a:rPr lang="en-US" sz="800" b="1" dirty="0">
                <a:solidFill>
                  <a:srgbClr val="002554"/>
                </a:solidFill>
                <a:latin typeface="Open Sans" pitchFamily="34" charset="0"/>
                <a:ea typeface="Open Sans" pitchFamily="34" charset="-122"/>
                <a:cs typeface="Open Sans" pitchFamily="34" charset="-120"/>
              </a:rPr>
              <a:t>1041895</a:t>
            </a:r>
          </a:p>
        </p:txBody>
      </p:sp>
      <p:sp>
        <p:nvSpPr>
          <p:cNvPr id="43" name="Shape 38">
            <a:extLst>
              <a:ext uri="{FF2B5EF4-FFF2-40B4-BE49-F238E27FC236}">
                <a16:creationId xmlns:a16="http://schemas.microsoft.com/office/drawing/2014/main" id="{AA03F6A4-8355-E2CB-5441-5B97C9DAE39D}"/>
              </a:ext>
              <a:ext uri="{C183D7F6-B498-43B3-948B-1728B52AA6E4}">
                <adec:decorative xmlns:adec="http://schemas.microsoft.com/office/drawing/2017/decorative" val="1"/>
              </a:ext>
            </a:extLst>
          </p:cNvPr>
          <p:cNvSpPr/>
          <p:nvPr/>
        </p:nvSpPr>
        <p:spPr>
          <a:xfrm>
            <a:off x="8538159" y="1948180"/>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44" name="Shape 39">
            <a:extLst>
              <a:ext uri="{FF2B5EF4-FFF2-40B4-BE49-F238E27FC236}">
                <a16:creationId xmlns:a16="http://schemas.microsoft.com/office/drawing/2014/main" id="{7B586C9F-5221-FA8D-EEDE-C29B265E011F}"/>
              </a:ext>
              <a:ext uri="{C183D7F6-B498-43B3-948B-1728B52AA6E4}">
                <adec:decorative xmlns:adec="http://schemas.microsoft.com/office/drawing/2017/decorative" val="1"/>
              </a:ext>
            </a:extLst>
          </p:cNvPr>
          <p:cNvSpPr/>
          <p:nvPr/>
        </p:nvSpPr>
        <p:spPr>
          <a:xfrm>
            <a:off x="8538159" y="1948180"/>
            <a:ext cx="2291486" cy="132588"/>
          </a:xfrm>
          <a:prstGeom prst="roundRect">
            <a:avLst>
              <a:gd name="adj" fmla="val 62069"/>
            </a:avLst>
          </a:prstGeom>
          <a:solidFill>
            <a:srgbClr val="002554"/>
          </a:solidFill>
          <a:ln>
            <a:noFill/>
          </a:ln>
        </p:spPr>
        <p:txBody>
          <a:bodyPr/>
          <a:lstStyle/>
          <a:p>
            <a:endParaRPr lang="en-US"/>
          </a:p>
        </p:txBody>
      </p:sp>
      <p:sp>
        <p:nvSpPr>
          <p:cNvPr id="45" name="Shape 40">
            <a:extLst>
              <a:ext uri="{FF2B5EF4-FFF2-40B4-BE49-F238E27FC236}">
                <a16:creationId xmlns:a16="http://schemas.microsoft.com/office/drawing/2014/main" id="{1FB524A4-D779-FD23-7095-84B6B99E169D}"/>
              </a:ext>
              <a:ext uri="{C183D7F6-B498-43B3-948B-1728B52AA6E4}">
                <adec:decorative xmlns:adec="http://schemas.microsoft.com/office/drawing/2017/decorative" val="1"/>
              </a:ext>
            </a:extLst>
          </p:cNvPr>
          <p:cNvSpPr/>
          <p:nvPr/>
        </p:nvSpPr>
        <p:spPr>
          <a:xfrm>
            <a:off x="8538159" y="2030476"/>
            <a:ext cx="2291486" cy="50292"/>
          </a:xfrm>
          <a:prstGeom prst="rect">
            <a:avLst/>
          </a:prstGeom>
          <a:solidFill>
            <a:srgbClr val="002554"/>
          </a:solidFill>
          <a:ln>
            <a:noFill/>
          </a:ln>
        </p:spPr>
        <p:txBody>
          <a:bodyPr/>
          <a:lstStyle/>
          <a:p>
            <a:endParaRPr lang="en-US"/>
          </a:p>
        </p:txBody>
      </p:sp>
      <p:sp>
        <p:nvSpPr>
          <p:cNvPr id="47" name="Shape 41">
            <a:extLst>
              <a:ext uri="{FF2B5EF4-FFF2-40B4-BE49-F238E27FC236}">
                <a16:creationId xmlns:a16="http://schemas.microsoft.com/office/drawing/2014/main" id="{89983ECB-DCEF-D7B4-7E27-93FF1C25C3F3}"/>
              </a:ext>
              <a:ext uri="{C183D7F6-B498-43B3-948B-1728B52AA6E4}">
                <adec:decorative xmlns:adec="http://schemas.microsoft.com/office/drawing/2017/decorative" val="1"/>
              </a:ext>
            </a:extLst>
          </p:cNvPr>
          <p:cNvSpPr/>
          <p:nvPr/>
        </p:nvSpPr>
        <p:spPr>
          <a:xfrm>
            <a:off x="8629598" y="2491242"/>
            <a:ext cx="2108606" cy="7315"/>
          </a:xfrm>
          <a:prstGeom prst="rect">
            <a:avLst/>
          </a:prstGeom>
          <a:solidFill>
            <a:srgbClr val="E0E4EE"/>
          </a:solidFill>
          <a:ln w="12700">
            <a:solidFill>
              <a:srgbClr val="E0E4EE"/>
            </a:solidFill>
            <a:prstDash val="solid"/>
          </a:ln>
        </p:spPr>
        <p:txBody>
          <a:bodyPr/>
          <a:lstStyle/>
          <a:p>
            <a:endParaRPr lang="en-US"/>
          </a:p>
        </p:txBody>
      </p:sp>
      <p:sp>
        <p:nvSpPr>
          <p:cNvPr id="49" name="Text 43">
            <a:extLst>
              <a:ext uri="{FF2B5EF4-FFF2-40B4-BE49-F238E27FC236}">
                <a16:creationId xmlns:a16="http://schemas.microsoft.com/office/drawing/2014/main" id="{4639931F-6277-DC95-0F8A-C49D03F58EA6}"/>
              </a:ext>
            </a:extLst>
          </p:cNvPr>
          <p:cNvSpPr/>
          <p:nvPr/>
        </p:nvSpPr>
        <p:spPr>
          <a:xfrm>
            <a:off x="8538159" y="2519070"/>
            <a:ext cx="2291486" cy="495300"/>
          </a:xfrm>
          <a:prstGeom prst="rect">
            <a:avLst/>
          </a:prstGeom>
          <a:noFill/>
          <a:ln/>
        </p:spPr>
        <p:txBody>
          <a:bodyPr wrap="square" rtlCol="0" anchor="t"/>
          <a:lstStyle/>
          <a:p>
            <a:pPr algn="ctr">
              <a:lnSpc>
                <a:spcPct val="110000"/>
              </a:lnSpc>
            </a:pPr>
            <a:r>
              <a:rPr lang="en-US" sz="800" dirty="0" err="1">
                <a:solidFill>
                  <a:srgbClr val="000000"/>
                </a:solidFill>
                <a:latin typeface="Open Sans" pitchFamily="34" charset="0"/>
                <a:ea typeface="Open Sans" pitchFamily="34" charset="-122"/>
                <a:cs typeface="Open Sans" pitchFamily="34" charset="-120"/>
              </a:rPr>
              <a:t>ERC for Re-inventing the Nation’s Urban Water Infrastructure</a:t>
            </a:r>
            <a:endParaRPr lang="en-US" sz="800" dirty="0"/>
          </a:p>
        </p:txBody>
      </p:sp>
      <p:sp>
        <p:nvSpPr>
          <p:cNvPr id="50" name="Text 44">
            <a:extLst>
              <a:ext uri="{FF2B5EF4-FFF2-40B4-BE49-F238E27FC236}">
                <a16:creationId xmlns:a16="http://schemas.microsoft.com/office/drawing/2014/main" id="{0FF9E780-CD58-668B-55B9-A325E71E99DB}"/>
              </a:ext>
            </a:extLst>
          </p:cNvPr>
          <p:cNvSpPr/>
          <p:nvPr/>
        </p:nvSpPr>
        <p:spPr>
          <a:xfrm>
            <a:off x="8602167" y="3018821"/>
            <a:ext cx="2163470" cy="202551"/>
          </a:xfrm>
          <a:prstGeom prst="rect">
            <a:avLst/>
          </a:prstGeom>
          <a:noFill/>
          <a:ln/>
        </p:spPr>
        <p:txBody>
          <a:bodyPr wrap="square" rtlCol="0" anchor="ctr"/>
          <a:lstStyle/>
          <a:p>
            <a:pPr marL="0" indent="0" algn="ctr">
              <a:buNone/>
            </a:pPr>
            <a:r>
              <a:rPr lang="en-US" sz="800" i="1" dirty="0">
                <a:solidFill>
                  <a:srgbClr val="000000"/>
                </a:solidFill>
                <a:latin typeface="Open Sans" pitchFamily="34" charset="0"/>
                <a:ea typeface="Open Sans" pitchFamily="34" charset="-122"/>
                <a:cs typeface="Open Sans" pitchFamily="34" charset="-120"/>
              </a:rPr>
              <a:t>Stanford University</a:t>
            </a:r>
            <a:endParaRPr lang="en-US" sz="800" dirty="0"/>
          </a:p>
        </p:txBody>
      </p:sp>
      <p:sp>
        <p:nvSpPr>
          <p:cNvPr id="51" name="Text 45">
            <a:extLst>
              <a:ext uri="{FF2B5EF4-FFF2-40B4-BE49-F238E27FC236}">
                <a16:creationId xmlns:a16="http://schemas.microsoft.com/office/drawing/2014/main" id="{B94A69C7-2870-FB39-8665-7EBE71BD4F10}"/>
              </a:ext>
            </a:extLst>
          </p:cNvPr>
          <p:cNvSpPr/>
          <p:nvPr/>
        </p:nvSpPr>
        <p:spPr>
          <a:xfrm>
            <a:off x="8602167" y="3221371"/>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2011</a:t>
            </a:r>
            <a:endParaRPr lang="en-US" sz="800" dirty="0"/>
          </a:p>
        </p:txBody>
      </p:sp>
      <p:sp>
        <p:nvSpPr>
          <p:cNvPr id="52" name="Text 46">
            <a:extLst>
              <a:ext uri="{FF2B5EF4-FFF2-40B4-BE49-F238E27FC236}">
                <a16:creationId xmlns:a16="http://schemas.microsoft.com/office/drawing/2014/main" id="{353C562E-033D-EABF-61E0-27515599457D}"/>
              </a:ext>
            </a:extLst>
          </p:cNvPr>
          <p:cNvSpPr/>
          <p:nvPr/>
        </p:nvSpPr>
        <p:spPr>
          <a:xfrm>
            <a:off x="9727171" y="3221371"/>
            <a:ext cx="1038466" cy="176132"/>
          </a:xfrm>
          <a:prstGeom prst="rect">
            <a:avLst/>
          </a:prstGeom>
          <a:noFill/>
          <a:ln/>
        </p:spPr>
        <p:txBody>
          <a:bodyPr wrap="square" rtlCol="0" anchor="ctr"/>
          <a:lstStyle/>
          <a:p>
            <a:pPr marL="0" indent="0" algn="r">
              <a:buNone/>
            </a:pPr>
            <a:r>
              <a:rPr lang="en-US" sz="800" b="1" dirty="0">
                <a:solidFill>
                  <a:srgbClr val="002554"/>
                </a:solidFill>
                <a:latin typeface="Open Sans" pitchFamily="34" charset="0"/>
                <a:ea typeface="Open Sans" pitchFamily="34" charset="-122"/>
                <a:cs typeface="Open Sans" pitchFamily="34" charset="-120"/>
              </a:rPr>
              <a:t>1028968</a:t>
            </a:r>
          </a:p>
        </p:txBody>
      </p:sp>
      <p:sp>
        <p:nvSpPr>
          <p:cNvPr id="53" name="Shape 47">
            <a:extLst>
              <a:ext uri="{FF2B5EF4-FFF2-40B4-BE49-F238E27FC236}">
                <a16:creationId xmlns:a16="http://schemas.microsoft.com/office/drawing/2014/main" id="{D6AB50C7-7789-E914-FC75-66AE4D0D3D8D}"/>
              </a:ext>
              <a:ext uri="{C183D7F6-B498-43B3-948B-1728B52AA6E4}">
                <adec:decorative xmlns:adec="http://schemas.microsoft.com/office/drawing/2017/decorative" val="1"/>
              </a:ext>
            </a:extLst>
          </p:cNvPr>
          <p:cNvSpPr/>
          <p:nvPr/>
        </p:nvSpPr>
        <p:spPr>
          <a:xfrm>
            <a:off x="2565400" y="3492500"/>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54" name="Shape 48">
            <a:extLst>
              <a:ext uri="{FF2B5EF4-FFF2-40B4-BE49-F238E27FC236}">
                <a16:creationId xmlns:a16="http://schemas.microsoft.com/office/drawing/2014/main" id="{D3671D8B-2834-FCBC-6DD4-8F9A6E37350C}"/>
              </a:ext>
              <a:ext uri="{C183D7F6-B498-43B3-948B-1728B52AA6E4}">
                <adec:decorative xmlns:adec="http://schemas.microsoft.com/office/drawing/2017/decorative" val="1"/>
              </a:ext>
            </a:extLst>
          </p:cNvPr>
          <p:cNvSpPr/>
          <p:nvPr/>
        </p:nvSpPr>
        <p:spPr>
          <a:xfrm>
            <a:off x="2565400" y="3492500"/>
            <a:ext cx="2291486" cy="132588"/>
          </a:xfrm>
          <a:prstGeom prst="roundRect">
            <a:avLst>
              <a:gd name="adj" fmla="val 62069"/>
            </a:avLst>
          </a:prstGeom>
          <a:solidFill>
            <a:srgbClr val="002554"/>
          </a:solidFill>
          <a:ln>
            <a:noFill/>
          </a:ln>
        </p:spPr>
        <p:txBody>
          <a:bodyPr/>
          <a:lstStyle/>
          <a:p>
            <a:endParaRPr lang="en-US"/>
          </a:p>
        </p:txBody>
      </p:sp>
      <p:sp>
        <p:nvSpPr>
          <p:cNvPr id="55" name="Shape 49">
            <a:extLst>
              <a:ext uri="{FF2B5EF4-FFF2-40B4-BE49-F238E27FC236}">
                <a16:creationId xmlns:a16="http://schemas.microsoft.com/office/drawing/2014/main" id="{1BDF1001-D708-E570-F67C-281F4B2DAF92}"/>
              </a:ext>
              <a:ext uri="{C183D7F6-B498-43B3-948B-1728B52AA6E4}">
                <adec:decorative xmlns:adec="http://schemas.microsoft.com/office/drawing/2017/decorative" val="1"/>
              </a:ext>
            </a:extLst>
          </p:cNvPr>
          <p:cNvSpPr/>
          <p:nvPr/>
        </p:nvSpPr>
        <p:spPr>
          <a:xfrm>
            <a:off x="2565400" y="3581400"/>
            <a:ext cx="2291486" cy="50292"/>
          </a:xfrm>
          <a:prstGeom prst="rect">
            <a:avLst/>
          </a:prstGeom>
          <a:solidFill>
            <a:srgbClr val="002554"/>
          </a:solidFill>
          <a:ln>
            <a:noFill/>
          </a:ln>
        </p:spPr>
        <p:txBody>
          <a:bodyPr/>
          <a:lstStyle/>
          <a:p>
            <a:endParaRPr lang="en-US"/>
          </a:p>
        </p:txBody>
      </p:sp>
      <p:sp>
        <p:nvSpPr>
          <p:cNvPr id="57" name="Shape 50">
            <a:extLst>
              <a:ext uri="{FF2B5EF4-FFF2-40B4-BE49-F238E27FC236}">
                <a16:creationId xmlns:a16="http://schemas.microsoft.com/office/drawing/2014/main" id="{DE290AF2-F3FF-1789-F6EC-ACAEA9FE5927}"/>
              </a:ext>
              <a:ext uri="{C183D7F6-B498-43B3-948B-1728B52AA6E4}">
                <adec:decorative xmlns:adec="http://schemas.microsoft.com/office/drawing/2017/decorative" val="1"/>
              </a:ext>
            </a:extLst>
          </p:cNvPr>
          <p:cNvSpPr/>
          <p:nvPr/>
        </p:nvSpPr>
        <p:spPr>
          <a:xfrm>
            <a:off x="2654300" y="4038600"/>
            <a:ext cx="2108606" cy="7315"/>
          </a:xfrm>
          <a:prstGeom prst="rect">
            <a:avLst/>
          </a:prstGeom>
          <a:solidFill>
            <a:srgbClr val="E0E4EE"/>
          </a:solidFill>
          <a:ln w="12700">
            <a:solidFill>
              <a:srgbClr val="E0E4EE"/>
            </a:solidFill>
            <a:prstDash val="solid"/>
          </a:ln>
        </p:spPr>
        <p:txBody>
          <a:bodyPr/>
          <a:lstStyle/>
          <a:p>
            <a:endParaRPr lang="en-US"/>
          </a:p>
        </p:txBody>
      </p:sp>
      <p:sp>
        <p:nvSpPr>
          <p:cNvPr id="59" name="Text 52">
            <a:extLst>
              <a:ext uri="{FF2B5EF4-FFF2-40B4-BE49-F238E27FC236}">
                <a16:creationId xmlns:a16="http://schemas.microsoft.com/office/drawing/2014/main" id="{69FA7B49-34C9-ECBE-63AB-F33EB2AB293A}"/>
              </a:ext>
            </a:extLst>
          </p:cNvPr>
          <p:cNvSpPr/>
          <p:nvPr/>
        </p:nvSpPr>
        <p:spPr>
          <a:xfrm>
            <a:off x="2628900" y="4064000"/>
            <a:ext cx="2163470" cy="495300"/>
          </a:xfrm>
          <a:prstGeom prst="rect">
            <a:avLst/>
          </a:prstGeom>
          <a:noFill/>
          <a:ln/>
        </p:spPr>
        <p:txBody>
          <a:bodyPr wrap="square" rtlCol="0" anchor="t"/>
          <a:lstStyle/>
          <a:p>
            <a:pPr algn="ctr">
              <a:lnSpc>
                <a:spcPct val="110000"/>
              </a:lnSpc>
            </a:pPr>
            <a:r>
              <a:rPr lang="en-US" sz="800" dirty="0" err="1">
                <a:solidFill>
                  <a:srgbClr val="000000"/>
                </a:solidFill>
                <a:latin typeface="Open Sans" pitchFamily="34" charset="0"/>
                <a:ea typeface="Open Sans" pitchFamily="34" charset="-122"/>
                <a:cs typeface="Open Sans" pitchFamily="34" charset="-120"/>
              </a:rPr>
              <a:t>Nanosystems</a:t>
            </a:r>
            <a:r>
              <a:rPr lang="en-US" sz="800" dirty="0">
                <a:solidFill>
                  <a:srgbClr val="000000"/>
                </a:solidFill>
                <a:latin typeface="Open Sans" pitchFamily="34" charset="0"/>
                <a:ea typeface="Open Sans" pitchFamily="34" charset="-122"/>
                <a:cs typeface="Open Sans" pitchFamily="34" charset="-120"/>
              </a:rPr>
              <a:t> ERC for Advanced Self-Powered Systems of Integrated Sensors and Technologies </a:t>
            </a:r>
            <a:endParaRPr lang="en-US" sz="800" dirty="0"/>
          </a:p>
        </p:txBody>
      </p:sp>
      <p:sp>
        <p:nvSpPr>
          <p:cNvPr id="60" name="Text 53">
            <a:extLst>
              <a:ext uri="{FF2B5EF4-FFF2-40B4-BE49-F238E27FC236}">
                <a16:creationId xmlns:a16="http://schemas.microsoft.com/office/drawing/2014/main" id="{A820B4B1-7E04-F549-A33B-1607E96858EF}"/>
              </a:ext>
            </a:extLst>
          </p:cNvPr>
          <p:cNvSpPr/>
          <p:nvPr/>
        </p:nvSpPr>
        <p:spPr>
          <a:xfrm>
            <a:off x="2628900" y="4572000"/>
            <a:ext cx="2163470" cy="202551"/>
          </a:xfrm>
          <a:prstGeom prst="rect">
            <a:avLst/>
          </a:prstGeom>
          <a:noFill/>
          <a:ln/>
        </p:spPr>
        <p:txBody>
          <a:bodyPr wrap="square" rtlCol="0" anchor="ctr"/>
          <a:lstStyle/>
          <a:p>
            <a:pPr algn="ctr"/>
            <a:r>
              <a:rPr lang="en-US" sz="800" i="1" dirty="0">
                <a:solidFill>
                  <a:srgbClr val="000000"/>
                </a:solidFill>
                <a:latin typeface="Open Sans" pitchFamily="34" charset="0"/>
                <a:ea typeface="Open Sans" pitchFamily="34" charset="-122"/>
                <a:cs typeface="Open Sans" pitchFamily="34" charset="-120"/>
              </a:rPr>
              <a:t>North Carolina State University</a:t>
            </a:r>
          </a:p>
        </p:txBody>
      </p:sp>
      <p:sp>
        <p:nvSpPr>
          <p:cNvPr id="61" name="Text 54">
            <a:extLst>
              <a:ext uri="{FF2B5EF4-FFF2-40B4-BE49-F238E27FC236}">
                <a16:creationId xmlns:a16="http://schemas.microsoft.com/office/drawing/2014/main" id="{9ADB4A50-8870-5A7F-AABE-94DDA8071354}"/>
              </a:ext>
            </a:extLst>
          </p:cNvPr>
          <p:cNvSpPr/>
          <p:nvPr/>
        </p:nvSpPr>
        <p:spPr>
          <a:xfrm>
            <a:off x="2628900" y="4775200"/>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2012</a:t>
            </a:r>
            <a:endParaRPr lang="en-US" sz="800" dirty="0"/>
          </a:p>
        </p:txBody>
      </p:sp>
      <p:sp>
        <p:nvSpPr>
          <p:cNvPr id="62" name="Text 55">
            <a:extLst>
              <a:ext uri="{FF2B5EF4-FFF2-40B4-BE49-F238E27FC236}">
                <a16:creationId xmlns:a16="http://schemas.microsoft.com/office/drawing/2014/main" id="{1FD10ACB-69A9-9454-569C-36C68B8EDE82}"/>
              </a:ext>
            </a:extLst>
          </p:cNvPr>
          <p:cNvSpPr/>
          <p:nvPr/>
        </p:nvSpPr>
        <p:spPr>
          <a:xfrm>
            <a:off x="3759200" y="4775200"/>
            <a:ext cx="1038466" cy="176132"/>
          </a:xfrm>
          <a:prstGeom prst="rect">
            <a:avLst/>
          </a:prstGeom>
          <a:noFill/>
          <a:ln/>
        </p:spPr>
        <p:txBody>
          <a:bodyPr wrap="square" rtlCol="0" anchor="ctr"/>
          <a:lstStyle/>
          <a:p>
            <a:pPr algn="r"/>
            <a:r>
              <a:rPr lang="en-US" sz="800" b="1" dirty="0">
                <a:solidFill>
                  <a:srgbClr val="002554"/>
                </a:solidFill>
                <a:latin typeface="Open Sans" pitchFamily="34" charset="0"/>
                <a:ea typeface="Open Sans" pitchFamily="34" charset="-122"/>
                <a:cs typeface="Open Sans" pitchFamily="34" charset="-120"/>
              </a:rPr>
              <a:t>1160483</a:t>
            </a:r>
            <a:endParaRPr lang="en-US" sz="800" dirty="0"/>
          </a:p>
        </p:txBody>
      </p:sp>
      <p:sp>
        <p:nvSpPr>
          <p:cNvPr id="63" name="Shape 56">
            <a:extLst>
              <a:ext uri="{FF2B5EF4-FFF2-40B4-BE49-F238E27FC236}">
                <a16:creationId xmlns:a16="http://schemas.microsoft.com/office/drawing/2014/main" id="{9595CF1C-1999-988E-7C78-48AD7961E4B0}"/>
              </a:ext>
              <a:ext uri="{C183D7F6-B498-43B3-948B-1728B52AA6E4}">
                <adec:decorative xmlns:adec="http://schemas.microsoft.com/office/drawing/2017/decorative" val="1"/>
              </a:ext>
            </a:extLst>
          </p:cNvPr>
          <p:cNvSpPr/>
          <p:nvPr/>
        </p:nvSpPr>
        <p:spPr>
          <a:xfrm>
            <a:off x="4953000" y="3492500"/>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64" name="Shape 57">
            <a:extLst>
              <a:ext uri="{FF2B5EF4-FFF2-40B4-BE49-F238E27FC236}">
                <a16:creationId xmlns:a16="http://schemas.microsoft.com/office/drawing/2014/main" id="{F1281200-1AE9-85A0-B81D-8831AA00C8D6}"/>
              </a:ext>
              <a:ext uri="{C183D7F6-B498-43B3-948B-1728B52AA6E4}">
                <adec:decorative xmlns:adec="http://schemas.microsoft.com/office/drawing/2017/decorative" val="1"/>
              </a:ext>
            </a:extLst>
          </p:cNvPr>
          <p:cNvSpPr/>
          <p:nvPr/>
        </p:nvSpPr>
        <p:spPr>
          <a:xfrm>
            <a:off x="4953000" y="3492500"/>
            <a:ext cx="2291486" cy="132588"/>
          </a:xfrm>
          <a:prstGeom prst="roundRect">
            <a:avLst>
              <a:gd name="adj" fmla="val 62069"/>
            </a:avLst>
          </a:prstGeom>
          <a:solidFill>
            <a:srgbClr val="002554"/>
          </a:solidFill>
          <a:ln>
            <a:noFill/>
          </a:ln>
        </p:spPr>
        <p:txBody>
          <a:bodyPr/>
          <a:lstStyle/>
          <a:p>
            <a:endParaRPr lang="en-US"/>
          </a:p>
        </p:txBody>
      </p:sp>
      <p:sp>
        <p:nvSpPr>
          <p:cNvPr id="65" name="Shape 58">
            <a:extLst>
              <a:ext uri="{FF2B5EF4-FFF2-40B4-BE49-F238E27FC236}">
                <a16:creationId xmlns:a16="http://schemas.microsoft.com/office/drawing/2014/main" id="{151BE3C7-56DF-3A1A-168A-7D7ABC49DBC0}"/>
              </a:ext>
              <a:ext uri="{C183D7F6-B498-43B3-948B-1728B52AA6E4}">
                <adec:decorative xmlns:adec="http://schemas.microsoft.com/office/drawing/2017/decorative" val="1"/>
              </a:ext>
            </a:extLst>
          </p:cNvPr>
          <p:cNvSpPr/>
          <p:nvPr/>
        </p:nvSpPr>
        <p:spPr>
          <a:xfrm>
            <a:off x="4953000" y="3581400"/>
            <a:ext cx="2291486" cy="50292"/>
          </a:xfrm>
          <a:prstGeom prst="rect">
            <a:avLst/>
          </a:prstGeom>
          <a:solidFill>
            <a:srgbClr val="002554"/>
          </a:solidFill>
          <a:ln>
            <a:noFill/>
          </a:ln>
        </p:spPr>
        <p:txBody>
          <a:bodyPr/>
          <a:lstStyle/>
          <a:p>
            <a:endParaRPr lang="en-US"/>
          </a:p>
        </p:txBody>
      </p:sp>
      <p:sp>
        <p:nvSpPr>
          <p:cNvPr id="67" name="Shape 59">
            <a:extLst>
              <a:ext uri="{FF2B5EF4-FFF2-40B4-BE49-F238E27FC236}">
                <a16:creationId xmlns:a16="http://schemas.microsoft.com/office/drawing/2014/main" id="{9C2AAD77-C174-32A1-F641-1C209D3E75E3}"/>
              </a:ext>
              <a:ext uri="{C183D7F6-B498-43B3-948B-1728B52AA6E4}">
                <adec:decorative xmlns:adec="http://schemas.microsoft.com/office/drawing/2017/decorative" val="1"/>
              </a:ext>
            </a:extLst>
          </p:cNvPr>
          <p:cNvSpPr/>
          <p:nvPr/>
        </p:nvSpPr>
        <p:spPr>
          <a:xfrm>
            <a:off x="5041900" y="4038600"/>
            <a:ext cx="2108606" cy="7315"/>
          </a:xfrm>
          <a:prstGeom prst="rect">
            <a:avLst/>
          </a:prstGeom>
          <a:solidFill>
            <a:srgbClr val="E0E4EE"/>
          </a:solidFill>
          <a:ln w="12700">
            <a:solidFill>
              <a:srgbClr val="E0E4EE"/>
            </a:solidFill>
            <a:prstDash val="solid"/>
          </a:ln>
        </p:spPr>
        <p:txBody>
          <a:bodyPr/>
          <a:lstStyle/>
          <a:p>
            <a:endParaRPr lang="en-US"/>
          </a:p>
        </p:txBody>
      </p:sp>
      <p:sp>
        <p:nvSpPr>
          <p:cNvPr id="69" name="Text 61">
            <a:extLst>
              <a:ext uri="{FF2B5EF4-FFF2-40B4-BE49-F238E27FC236}">
                <a16:creationId xmlns:a16="http://schemas.microsoft.com/office/drawing/2014/main" id="{B16E7440-D403-BC26-02EC-95A6C3B0583C}"/>
              </a:ext>
            </a:extLst>
          </p:cNvPr>
          <p:cNvSpPr/>
          <p:nvPr/>
        </p:nvSpPr>
        <p:spPr>
          <a:xfrm>
            <a:off x="4953000" y="4064000"/>
            <a:ext cx="2291486" cy="495300"/>
          </a:xfrm>
          <a:prstGeom prst="rect">
            <a:avLst/>
          </a:prstGeom>
          <a:noFill/>
          <a:ln/>
        </p:spPr>
        <p:txBody>
          <a:bodyPr wrap="square" rtlCol="0" anchor="t"/>
          <a:lstStyle/>
          <a:p>
            <a:pPr algn="ctr">
              <a:lnSpc>
                <a:spcPct val="110000"/>
              </a:lnSpc>
            </a:pPr>
            <a:r>
              <a:rPr lang="en-US" sz="800" dirty="0" err="1">
                <a:solidFill>
                  <a:srgbClr val="000000"/>
                </a:solidFill>
                <a:latin typeface="Open Sans" pitchFamily="34" charset="0"/>
                <a:ea typeface="Open Sans" pitchFamily="34" charset="-122"/>
                <a:cs typeface="Open Sans" pitchFamily="34" charset="-120"/>
              </a:rPr>
              <a:t>Nanosystems</a:t>
            </a:r>
            <a:r>
              <a:rPr lang="en-US" sz="800" dirty="0">
                <a:solidFill>
                  <a:srgbClr val="000000"/>
                </a:solidFill>
                <a:latin typeface="Open Sans" pitchFamily="34" charset="0"/>
                <a:ea typeface="Open Sans" pitchFamily="34" charset="-122"/>
                <a:cs typeface="Open Sans" pitchFamily="34" charset="-120"/>
              </a:rPr>
              <a:t> ERC for Nanomanufacturing Systems for Mobile Computing and Mobile Energy Technologies</a:t>
            </a:r>
            <a:endParaRPr lang="en-US" sz="800" dirty="0"/>
          </a:p>
        </p:txBody>
      </p:sp>
      <p:sp>
        <p:nvSpPr>
          <p:cNvPr id="70" name="Text 62">
            <a:extLst>
              <a:ext uri="{FF2B5EF4-FFF2-40B4-BE49-F238E27FC236}">
                <a16:creationId xmlns:a16="http://schemas.microsoft.com/office/drawing/2014/main" id="{810A159A-984B-08B8-5639-B76939612FED}"/>
              </a:ext>
            </a:extLst>
          </p:cNvPr>
          <p:cNvSpPr/>
          <p:nvPr/>
        </p:nvSpPr>
        <p:spPr>
          <a:xfrm>
            <a:off x="5016500" y="4572000"/>
            <a:ext cx="2163470" cy="202551"/>
          </a:xfrm>
          <a:prstGeom prst="rect">
            <a:avLst/>
          </a:prstGeom>
          <a:noFill/>
          <a:ln/>
        </p:spPr>
        <p:txBody>
          <a:bodyPr wrap="square" rtlCol="0" anchor="ctr"/>
          <a:lstStyle/>
          <a:p>
            <a:pPr algn="ctr"/>
            <a:r>
              <a:rPr lang="en-US" sz="800" i="1" dirty="0">
                <a:solidFill>
                  <a:srgbClr val="000000"/>
                </a:solidFill>
                <a:latin typeface="Open Sans" pitchFamily="34" charset="0"/>
                <a:ea typeface="Open Sans" pitchFamily="34" charset="-122"/>
                <a:cs typeface="Open Sans" pitchFamily="34" charset="-120"/>
              </a:rPr>
              <a:t>The University of Texas at Austin </a:t>
            </a:r>
          </a:p>
        </p:txBody>
      </p:sp>
      <p:sp>
        <p:nvSpPr>
          <p:cNvPr id="71" name="Text 63">
            <a:extLst>
              <a:ext uri="{FF2B5EF4-FFF2-40B4-BE49-F238E27FC236}">
                <a16:creationId xmlns:a16="http://schemas.microsoft.com/office/drawing/2014/main" id="{97A0368F-A473-8807-2B26-9D7AF1C367A6}"/>
              </a:ext>
            </a:extLst>
          </p:cNvPr>
          <p:cNvSpPr/>
          <p:nvPr/>
        </p:nvSpPr>
        <p:spPr>
          <a:xfrm>
            <a:off x="5016500" y="4775200"/>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2012</a:t>
            </a:r>
            <a:endParaRPr lang="en-US" sz="800" dirty="0"/>
          </a:p>
        </p:txBody>
      </p:sp>
      <p:sp>
        <p:nvSpPr>
          <p:cNvPr id="72" name="Text 64">
            <a:extLst>
              <a:ext uri="{FF2B5EF4-FFF2-40B4-BE49-F238E27FC236}">
                <a16:creationId xmlns:a16="http://schemas.microsoft.com/office/drawing/2014/main" id="{67B51093-EC92-50AD-9754-9FE8F961D9A6}"/>
              </a:ext>
            </a:extLst>
          </p:cNvPr>
          <p:cNvSpPr/>
          <p:nvPr/>
        </p:nvSpPr>
        <p:spPr>
          <a:xfrm>
            <a:off x="6146800" y="4775200"/>
            <a:ext cx="1038466" cy="176132"/>
          </a:xfrm>
          <a:prstGeom prst="rect">
            <a:avLst/>
          </a:prstGeom>
          <a:noFill/>
          <a:ln/>
        </p:spPr>
        <p:txBody>
          <a:bodyPr wrap="square" rtlCol="0" anchor="ctr"/>
          <a:lstStyle/>
          <a:p>
            <a:pPr marL="0" indent="0" algn="r">
              <a:buNone/>
            </a:pPr>
            <a:r>
              <a:rPr lang="en-US" sz="800" b="1" dirty="0">
                <a:solidFill>
                  <a:srgbClr val="002554"/>
                </a:solidFill>
                <a:latin typeface="Open Sans" pitchFamily="34" charset="0"/>
                <a:ea typeface="Open Sans" pitchFamily="34" charset="-122"/>
                <a:cs typeface="Open Sans" pitchFamily="34" charset="-120"/>
              </a:rPr>
              <a:t>1160494</a:t>
            </a:r>
          </a:p>
        </p:txBody>
      </p:sp>
      <p:sp>
        <p:nvSpPr>
          <p:cNvPr id="73" name="Shape 65">
            <a:extLst>
              <a:ext uri="{FF2B5EF4-FFF2-40B4-BE49-F238E27FC236}">
                <a16:creationId xmlns:a16="http://schemas.microsoft.com/office/drawing/2014/main" id="{633BBE2B-B2A1-6633-6429-66704179D536}"/>
              </a:ext>
              <a:ext uri="{C183D7F6-B498-43B3-948B-1728B52AA6E4}">
                <adec:decorative xmlns:adec="http://schemas.microsoft.com/office/drawing/2017/decorative" val="1"/>
              </a:ext>
            </a:extLst>
          </p:cNvPr>
          <p:cNvSpPr/>
          <p:nvPr/>
        </p:nvSpPr>
        <p:spPr>
          <a:xfrm>
            <a:off x="7340600" y="3492500"/>
            <a:ext cx="2291486" cy="1449324"/>
          </a:xfrm>
          <a:prstGeom prst="roundRect">
            <a:avLst>
              <a:gd name="adj" fmla="val 5678"/>
            </a:avLst>
          </a:prstGeom>
          <a:solidFill>
            <a:srgbClr val="FFFFFF"/>
          </a:solidFill>
          <a:ln w="12700">
            <a:solidFill>
              <a:srgbClr val="CDD1DC"/>
            </a:solidFill>
            <a:prstDash val="solid"/>
          </a:ln>
          <a:effectLst>
            <a:outerShdw blurRad="76200" dist="25400" dir="2700000" algn="bl" rotWithShape="0">
              <a:srgbClr val="AAAAAA">
                <a:alpha val="18000"/>
              </a:srgbClr>
            </a:outerShdw>
          </a:effectLst>
        </p:spPr>
        <p:txBody>
          <a:bodyPr/>
          <a:lstStyle/>
          <a:p>
            <a:endParaRPr lang="en-US"/>
          </a:p>
        </p:txBody>
      </p:sp>
      <p:sp>
        <p:nvSpPr>
          <p:cNvPr id="74" name="Shape 66">
            <a:extLst>
              <a:ext uri="{FF2B5EF4-FFF2-40B4-BE49-F238E27FC236}">
                <a16:creationId xmlns:a16="http://schemas.microsoft.com/office/drawing/2014/main" id="{57B29567-E0FE-8C6C-9057-BE9495A565A7}"/>
              </a:ext>
              <a:ext uri="{C183D7F6-B498-43B3-948B-1728B52AA6E4}">
                <adec:decorative xmlns:adec="http://schemas.microsoft.com/office/drawing/2017/decorative" val="1"/>
              </a:ext>
            </a:extLst>
          </p:cNvPr>
          <p:cNvSpPr/>
          <p:nvPr/>
        </p:nvSpPr>
        <p:spPr>
          <a:xfrm>
            <a:off x="7340600" y="3492500"/>
            <a:ext cx="2291486" cy="132588"/>
          </a:xfrm>
          <a:prstGeom prst="roundRect">
            <a:avLst>
              <a:gd name="adj" fmla="val 62069"/>
            </a:avLst>
          </a:prstGeom>
          <a:solidFill>
            <a:srgbClr val="002554"/>
          </a:solidFill>
          <a:ln>
            <a:noFill/>
          </a:ln>
        </p:spPr>
        <p:txBody>
          <a:bodyPr/>
          <a:lstStyle/>
          <a:p>
            <a:endParaRPr lang="en-US"/>
          </a:p>
        </p:txBody>
      </p:sp>
      <p:sp>
        <p:nvSpPr>
          <p:cNvPr id="75" name="Shape 67">
            <a:extLst>
              <a:ext uri="{FF2B5EF4-FFF2-40B4-BE49-F238E27FC236}">
                <a16:creationId xmlns:a16="http://schemas.microsoft.com/office/drawing/2014/main" id="{B3FBF92F-8034-6689-9DBD-600F04FC8D2A}"/>
              </a:ext>
              <a:ext uri="{C183D7F6-B498-43B3-948B-1728B52AA6E4}">
                <adec:decorative xmlns:adec="http://schemas.microsoft.com/office/drawing/2017/decorative" val="1"/>
              </a:ext>
            </a:extLst>
          </p:cNvPr>
          <p:cNvSpPr/>
          <p:nvPr/>
        </p:nvSpPr>
        <p:spPr>
          <a:xfrm>
            <a:off x="7340600" y="3581400"/>
            <a:ext cx="2291486" cy="50292"/>
          </a:xfrm>
          <a:prstGeom prst="rect">
            <a:avLst/>
          </a:prstGeom>
          <a:solidFill>
            <a:srgbClr val="002554"/>
          </a:solidFill>
          <a:ln>
            <a:noFill/>
          </a:ln>
        </p:spPr>
        <p:txBody>
          <a:bodyPr/>
          <a:lstStyle/>
          <a:p>
            <a:endParaRPr lang="en-US"/>
          </a:p>
        </p:txBody>
      </p:sp>
      <p:sp>
        <p:nvSpPr>
          <p:cNvPr id="77" name="Shape 68">
            <a:extLst>
              <a:ext uri="{FF2B5EF4-FFF2-40B4-BE49-F238E27FC236}">
                <a16:creationId xmlns:a16="http://schemas.microsoft.com/office/drawing/2014/main" id="{E0047CD4-59DE-1CDE-4A64-D4B3523EABE2}"/>
              </a:ext>
              <a:ext uri="{C183D7F6-B498-43B3-948B-1728B52AA6E4}">
                <adec:decorative xmlns:adec="http://schemas.microsoft.com/office/drawing/2017/decorative" val="1"/>
              </a:ext>
            </a:extLst>
          </p:cNvPr>
          <p:cNvSpPr/>
          <p:nvPr/>
        </p:nvSpPr>
        <p:spPr>
          <a:xfrm>
            <a:off x="7429500" y="4038600"/>
            <a:ext cx="2108606" cy="7315"/>
          </a:xfrm>
          <a:prstGeom prst="rect">
            <a:avLst/>
          </a:prstGeom>
          <a:solidFill>
            <a:srgbClr val="E0E4EE"/>
          </a:solidFill>
          <a:ln w="12700">
            <a:solidFill>
              <a:srgbClr val="E0E4EE"/>
            </a:solidFill>
            <a:prstDash val="solid"/>
          </a:ln>
        </p:spPr>
        <p:txBody>
          <a:bodyPr/>
          <a:lstStyle/>
          <a:p>
            <a:endParaRPr lang="en-US"/>
          </a:p>
        </p:txBody>
      </p:sp>
      <p:sp>
        <p:nvSpPr>
          <p:cNvPr id="79" name="Text 70">
            <a:extLst>
              <a:ext uri="{FF2B5EF4-FFF2-40B4-BE49-F238E27FC236}">
                <a16:creationId xmlns:a16="http://schemas.microsoft.com/office/drawing/2014/main" id="{9F131309-6649-45B5-EF20-68D4A06628A9}"/>
              </a:ext>
            </a:extLst>
          </p:cNvPr>
          <p:cNvSpPr/>
          <p:nvPr/>
        </p:nvSpPr>
        <p:spPr>
          <a:xfrm>
            <a:off x="7340600" y="4069079"/>
            <a:ext cx="2286000" cy="495300"/>
          </a:xfrm>
          <a:prstGeom prst="rect">
            <a:avLst/>
          </a:prstGeom>
          <a:noFill/>
          <a:ln/>
        </p:spPr>
        <p:txBody>
          <a:bodyPr wrap="square" rtlCol="0" anchor="t"/>
          <a:lstStyle/>
          <a:p>
            <a:pPr algn="ctr">
              <a:lnSpc>
                <a:spcPct val="110000"/>
              </a:lnSpc>
            </a:pPr>
            <a:r>
              <a:rPr lang="en-US" sz="800" dirty="0" err="1">
                <a:solidFill>
                  <a:srgbClr val="000000"/>
                </a:solidFill>
                <a:latin typeface="Open Sans" pitchFamily="34" charset="0"/>
                <a:ea typeface="Open Sans" pitchFamily="34" charset="-122"/>
                <a:cs typeface="Open Sans" pitchFamily="34" charset="-120"/>
              </a:rPr>
              <a:t>Nanosystems</a:t>
            </a:r>
            <a:r>
              <a:rPr lang="en-US" sz="800" dirty="0">
                <a:solidFill>
                  <a:srgbClr val="000000"/>
                </a:solidFill>
                <a:latin typeface="Open Sans" pitchFamily="34" charset="0"/>
                <a:ea typeface="Open Sans" pitchFamily="34" charset="-122"/>
                <a:cs typeface="Open Sans" pitchFamily="34" charset="-120"/>
              </a:rPr>
              <a:t> ERC for Translational Applications of Nanoscale Multiferroic Systems</a:t>
            </a:r>
            <a:endParaRPr lang="en-US" sz="800" dirty="0"/>
          </a:p>
        </p:txBody>
      </p:sp>
      <p:sp>
        <p:nvSpPr>
          <p:cNvPr id="80" name="Text 71">
            <a:extLst>
              <a:ext uri="{FF2B5EF4-FFF2-40B4-BE49-F238E27FC236}">
                <a16:creationId xmlns:a16="http://schemas.microsoft.com/office/drawing/2014/main" id="{BEBD512B-D55B-C3B3-10BE-550EA2C6D349}"/>
              </a:ext>
            </a:extLst>
          </p:cNvPr>
          <p:cNvSpPr/>
          <p:nvPr/>
        </p:nvSpPr>
        <p:spPr>
          <a:xfrm>
            <a:off x="7404100" y="4572000"/>
            <a:ext cx="2163470" cy="202551"/>
          </a:xfrm>
          <a:prstGeom prst="rect">
            <a:avLst/>
          </a:prstGeom>
          <a:noFill/>
          <a:ln/>
        </p:spPr>
        <p:txBody>
          <a:bodyPr wrap="square" rtlCol="0" anchor="ctr"/>
          <a:lstStyle/>
          <a:p>
            <a:pPr algn="ctr"/>
            <a:r>
              <a:rPr lang="en-US" sz="800" i="1" dirty="0">
                <a:solidFill>
                  <a:srgbClr val="000000"/>
                </a:solidFill>
                <a:latin typeface="Open Sans" pitchFamily="34" charset="0"/>
                <a:ea typeface="Open Sans" pitchFamily="34" charset="-122"/>
                <a:cs typeface="Open Sans" pitchFamily="34" charset="-120"/>
              </a:rPr>
              <a:t>University of California-Los Angeles</a:t>
            </a:r>
            <a:endParaRPr lang="en-US" sz="800" dirty="0"/>
          </a:p>
        </p:txBody>
      </p:sp>
      <p:sp>
        <p:nvSpPr>
          <p:cNvPr id="81" name="Text 72">
            <a:extLst>
              <a:ext uri="{FF2B5EF4-FFF2-40B4-BE49-F238E27FC236}">
                <a16:creationId xmlns:a16="http://schemas.microsoft.com/office/drawing/2014/main" id="{04EAF435-39DB-E26D-094F-616CD07691CA}"/>
              </a:ext>
            </a:extLst>
          </p:cNvPr>
          <p:cNvSpPr/>
          <p:nvPr/>
        </p:nvSpPr>
        <p:spPr>
          <a:xfrm>
            <a:off x="7404100" y="4775200"/>
            <a:ext cx="1038466" cy="176132"/>
          </a:xfrm>
          <a:prstGeom prst="rect">
            <a:avLst/>
          </a:prstGeom>
          <a:noFill/>
          <a:ln/>
        </p:spPr>
        <p:txBody>
          <a:bodyPr wrap="square" rtlCol="0" anchor="ctr"/>
          <a:lstStyle/>
          <a:p>
            <a:pPr marL="0" indent="0" algn="l">
              <a:buNone/>
            </a:pPr>
            <a:r>
              <a:rPr lang="en-US" sz="800" b="1" dirty="0">
                <a:solidFill>
                  <a:srgbClr val="002554"/>
                </a:solidFill>
                <a:latin typeface="Open Sans" pitchFamily="34" charset="0"/>
                <a:ea typeface="Open Sans" pitchFamily="34" charset="-122"/>
                <a:cs typeface="Open Sans" pitchFamily="34" charset="-120"/>
              </a:rPr>
              <a:t>Class of 2012</a:t>
            </a:r>
            <a:endParaRPr lang="en-US" sz="800" dirty="0"/>
          </a:p>
        </p:txBody>
      </p:sp>
      <p:sp>
        <p:nvSpPr>
          <p:cNvPr id="82" name="Text 73">
            <a:extLst>
              <a:ext uri="{FF2B5EF4-FFF2-40B4-BE49-F238E27FC236}">
                <a16:creationId xmlns:a16="http://schemas.microsoft.com/office/drawing/2014/main" id="{234AB262-BD37-30F0-CD0D-5972F757F203}"/>
              </a:ext>
            </a:extLst>
          </p:cNvPr>
          <p:cNvSpPr/>
          <p:nvPr/>
        </p:nvSpPr>
        <p:spPr>
          <a:xfrm>
            <a:off x="8534400" y="4775200"/>
            <a:ext cx="1038466" cy="176132"/>
          </a:xfrm>
          <a:prstGeom prst="rect">
            <a:avLst/>
          </a:prstGeom>
          <a:noFill/>
          <a:ln/>
        </p:spPr>
        <p:txBody>
          <a:bodyPr wrap="square" rtlCol="0" anchor="ctr"/>
          <a:lstStyle/>
          <a:p>
            <a:pPr marL="0" indent="0" algn="r">
              <a:buNone/>
            </a:pPr>
            <a:r>
              <a:rPr lang="en-US" sz="800" b="1" dirty="0">
                <a:solidFill>
                  <a:srgbClr val="002554"/>
                </a:solidFill>
                <a:latin typeface="Open Sans" pitchFamily="34" charset="0"/>
                <a:ea typeface="Open Sans" pitchFamily="34" charset="-122"/>
                <a:cs typeface="Open Sans" pitchFamily="34" charset="-120"/>
              </a:rPr>
              <a:t>1160504</a:t>
            </a:r>
          </a:p>
        </p:txBody>
      </p:sp>
      <p:pic>
        <p:nvPicPr>
          <p:cNvPr id="8" name="Picture 7">
            <a:extLst>
              <a:ext uri="{FF2B5EF4-FFF2-40B4-BE49-F238E27FC236}">
                <a16:creationId xmlns:a16="http://schemas.microsoft.com/office/drawing/2014/main" id="{A6A793F2-0DB4-F496-D431-488F0DADA0F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6999" y="2084276"/>
            <a:ext cx="690848" cy="397237"/>
          </a:xfrm>
          <a:prstGeom prst="rect">
            <a:avLst/>
          </a:prstGeom>
        </p:spPr>
      </p:pic>
      <p:pic>
        <p:nvPicPr>
          <p:cNvPr id="9" name="Picture 8">
            <a:extLst>
              <a:ext uri="{FF2B5EF4-FFF2-40B4-BE49-F238E27FC236}">
                <a16:creationId xmlns:a16="http://schemas.microsoft.com/office/drawing/2014/main" id="{DAEF4095-4CC5-0762-B8F7-507DC2B2A81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82943" y="3631469"/>
            <a:ext cx="753326" cy="406482"/>
          </a:xfrm>
          <a:prstGeom prst="rect">
            <a:avLst/>
          </a:prstGeom>
        </p:spPr>
      </p:pic>
      <p:pic>
        <p:nvPicPr>
          <p:cNvPr id="10" name="Picture 9">
            <a:extLst>
              <a:ext uri="{FF2B5EF4-FFF2-40B4-BE49-F238E27FC236}">
                <a16:creationId xmlns:a16="http://schemas.microsoft.com/office/drawing/2014/main" id="{86704D15-B15A-3A3F-DD16-94A3579861F5}"/>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91549" y="3657473"/>
            <a:ext cx="1221596" cy="397019"/>
          </a:xfrm>
          <a:prstGeom prst="rect">
            <a:avLst/>
          </a:prstGeom>
        </p:spPr>
      </p:pic>
      <p:pic>
        <p:nvPicPr>
          <p:cNvPr id="11" name="Picture 10">
            <a:extLst>
              <a:ext uri="{FF2B5EF4-FFF2-40B4-BE49-F238E27FC236}">
                <a16:creationId xmlns:a16="http://schemas.microsoft.com/office/drawing/2014/main" id="{CF137558-E5D6-A57C-6CF4-B5663AC8A1F1}"/>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24958" y="2101281"/>
            <a:ext cx="1360780" cy="374214"/>
          </a:xfrm>
          <a:prstGeom prst="rect">
            <a:avLst/>
          </a:prstGeom>
        </p:spPr>
      </p:pic>
      <p:pic>
        <p:nvPicPr>
          <p:cNvPr id="12" name="Picture 11">
            <a:extLst>
              <a:ext uri="{FF2B5EF4-FFF2-40B4-BE49-F238E27FC236}">
                <a16:creationId xmlns:a16="http://schemas.microsoft.com/office/drawing/2014/main" id="{AB8C56E0-83E1-51FB-40E0-E3A125E64DA0}"/>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7108" y="2095397"/>
            <a:ext cx="615798" cy="369479"/>
          </a:xfrm>
          <a:prstGeom prst="rect">
            <a:avLst/>
          </a:prstGeom>
        </p:spPr>
      </p:pic>
      <p:pic>
        <p:nvPicPr>
          <p:cNvPr id="48" name="Picture 47">
            <a:extLst>
              <a:ext uri="{FF2B5EF4-FFF2-40B4-BE49-F238E27FC236}">
                <a16:creationId xmlns:a16="http://schemas.microsoft.com/office/drawing/2014/main" id="{8C2A3FD7-77F5-D403-AEB5-F635729989D3}"/>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95458" y="2105312"/>
            <a:ext cx="273256" cy="367845"/>
          </a:xfrm>
          <a:prstGeom prst="rect">
            <a:avLst/>
          </a:prstGeom>
        </p:spPr>
      </p:pic>
      <p:pic>
        <p:nvPicPr>
          <p:cNvPr id="56" name="Picture 55">
            <a:extLst>
              <a:ext uri="{FF2B5EF4-FFF2-40B4-BE49-F238E27FC236}">
                <a16:creationId xmlns:a16="http://schemas.microsoft.com/office/drawing/2014/main" id="{C07C4874-9972-F921-BB13-BA126C380644}"/>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01793" y="3680341"/>
            <a:ext cx="1364019" cy="318271"/>
          </a:xfrm>
          <a:prstGeom prst="rect">
            <a:avLst/>
          </a:prstGeom>
        </p:spPr>
      </p:pic>
    </p:spTree>
    <p:extLst>
      <p:ext uri="{BB962C8B-B14F-4D97-AF65-F5344CB8AC3E}">
        <p14:creationId xmlns:p14="http://schemas.microsoft.com/office/powerpoint/2010/main" val="2845320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Non-NSF Government Support by ERC Technology Sector, FY 2019–2025 [1]</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hape 1">
            <a:extLst>
              <a:ext uri="{FF2B5EF4-FFF2-40B4-BE49-F238E27FC236}">
                <a16:creationId xmlns:a16="http://schemas.microsoft.com/office/drawing/2014/main" id="{E4745B25-F728-1723-4893-29363624D1F8}"/>
              </a:ex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sp>
        <p:nvSpPr>
          <p:cNvPr id="5" name="Text 2"/>
          <p:cNvSpPr/>
          <p:nvPr/>
        </p:nvSpPr>
        <p:spPr>
          <a:xfrm>
            <a:off x="320040" y="6217920"/>
            <a:ext cx="11681460" cy="502920"/>
          </a:xfrm>
          <a:prstGeom prst="rect">
            <a:avLst/>
          </a:prstGeom>
          <a:noFill/>
          <a:ln/>
        </p:spPr>
        <p:txBody>
          <a:bodyPr wrap="square" lIns="0" tIns="0" rIns="0" bIns="0" rtlCol="0" anchor="t"/>
          <a:lstStyle/>
          <a:p>
            <a:pPr marL="0" indent="0" algn="l">
              <a:buNone/>
            </a:pPr>
            <a:endParaRPr lang="en-US" sz="850" dirty="0">
              <a:solidFill>
                <a:srgbClr val="666666"/>
              </a:solidFill>
              <a:latin typeface="Open Sans" pitchFamily="34" charset="0"/>
              <a:ea typeface="Open Sans" pitchFamily="34" charset="-122"/>
              <a:cs typeface="Open Sans" pitchFamily="34" charset="-120"/>
            </a:endParaRPr>
          </a:p>
          <a:p>
            <a:pPr marL="0" indent="0" algn="l">
              <a:buNone/>
            </a:pPr>
            <a:r>
              <a:rPr lang="en-US" sz="850" dirty="0">
                <a:solidFill>
                  <a:srgbClr val="666666"/>
                </a:solidFill>
                <a:latin typeface="Open Sans" pitchFamily="34" charset="0"/>
                <a:ea typeface="Open Sans" pitchFamily="34" charset="-122"/>
                <a:cs typeface="Open Sans" pitchFamily="34" charset="-120"/>
              </a:rPr>
              <a:t>[1] Support includes Unrestricted Cash, Restricted Cash and In-kind Support.</a:t>
            </a:r>
            <a:endParaRPr lang="en-US" sz="850" dirty="0"/>
          </a:p>
        </p:txBody>
      </p:sp>
      <p:sp>
        <p:nvSpPr>
          <p:cNvPr id="110" name="SectorTitle0"/>
          <p:cNvSpPr>
            <a:spLocks noGrp="1"/>
          </p:cNvSpPr>
          <p:nvPr/>
        </p:nvSpPr>
        <p:spPr>
          <a:xfrm>
            <a:off x="317500" y="990600"/>
            <a:ext cx="5702300" cy="355600"/>
          </a:xfrm>
          <a:prstGeom prst="rect">
            <a:avLst/>
          </a:prstGeom>
          <a:noFill/>
          <a:ln w="12700">
            <a:solidFill>
              <a:srgbClr val="00758D"/>
            </a:solidFill>
          </a:ln>
        </p:spPr>
        <p:txBody>
          <a:bodyPr anchor="ctr"/>
          <a:lstStyle/>
          <a:p>
            <a:pPr algn="ctr">
              <a:buNone/>
            </a:pPr>
            <a:r>
              <a:rPr lang="en-US" sz="1000" b="0" dirty="0">
                <a:solidFill>
                  <a:srgbClr val="333333"/>
                </a:solidFill>
                <a:latin typeface="Open Sans"/>
              </a:rPr>
              <a:t>Advanced Manufacturing</a:t>
            </a:r>
          </a:p>
        </p:txBody>
      </p:sp>
      <p:graphicFrame>
        <p:nvGraphicFramePr>
          <p:cNvPr id="100" name="Chart0" descr="Non-NSF Government Support by ERC Technology Sector - Advanced Manufacturing Bar Chart"/>
          <p:cNvGraphicFramePr/>
          <p:nvPr>
            <p:extLst>
              <p:ext uri="{D42A27DB-BD31-4B8C-83A1-F6EECF244321}">
                <p14:modId xmlns:p14="http://schemas.microsoft.com/office/powerpoint/2010/main" val="2613272755"/>
              </p:ext>
            </p:extLst>
          </p:nvPr>
        </p:nvGraphicFramePr>
        <p:xfrm>
          <a:off x="317500" y="1371600"/>
          <a:ext cx="5702300" cy="1981200"/>
        </p:xfrm>
        <a:graphic>
          <a:graphicData uri="http://schemas.openxmlformats.org/drawingml/2006/chart">
            <c:chart xmlns:c="http://schemas.openxmlformats.org/drawingml/2006/chart" xmlns:r="http://schemas.openxmlformats.org/officeDocument/2006/relationships" r:id="rId3"/>
          </a:graphicData>
        </a:graphic>
      </p:graphicFrame>
      <p:sp>
        <p:nvSpPr>
          <p:cNvPr id="111" name="SectorTitle1"/>
          <p:cNvSpPr>
            <a:spLocks noGrp="1"/>
          </p:cNvSpPr>
          <p:nvPr/>
        </p:nvSpPr>
        <p:spPr>
          <a:xfrm>
            <a:off x="6134100" y="990600"/>
            <a:ext cx="5702300" cy="355600"/>
          </a:xfrm>
          <a:prstGeom prst="rect">
            <a:avLst/>
          </a:prstGeom>
          <a:noFill/>
          <a:ln w="12700">
            <a:solidFill>
              <a:srgbClr val="005699"/>
            </a:solidFill>
          </a:ln>
        </p:spPr>
        <p:txBody>
          <a:bodyPr anchor="ctr"/>
          <a:lstStyle/>
          <a:p>
            <a:pPr algn="ctr">
              <a:buNone/>
            </a:pPr>
            <a:r>
              <a:rPr lang="en-US" sz="1000" b="0" dirty="0">
                <a:solidFill>
                  <a:srgbClr val="333333"/>
                </a:solidFill>
                <a:latin typeface="Open Sans"/>
              </a:rPr>
              <a:t>Biotechnology and Healthcare</a:t>
            </a:r>
          </a:p>
        </p:txBody>
      </p:sp>
      <p:graphicFrame>
        <p:nvGraphicFramePr>
          <p:cNvPr id="101" name="Chart1" descr="Non-NSF Government Support by ERC Technology Sector - Biotechnology and Healthcare Bar Chart"/>
          <p:cNvGraphicFramePr/>
          <p:nvPr>
            <p:extLst>
              <p:ext uri="{D42A27DB-BD31-4B8C-83A1-F6EECF244321}">
                <p14:modId xmlns:p14="http://schemas.microsoft.com/office/powerpoint/2010/main" val="1106006560"/>
              </p:ext>
            </p:extLst>
          </p:nvPr>
        </p:nvGraphicFramePr>
        <p:xfrm>
          <a:off x="6134100" y="1371600"/>
          <a:ext cx="5702300" cy="1981200"/>
        </p:xfrm>
        <a:graphic>
          <a:graphicData uri="http://schemas.openxmlformats.org/drawingml/2006/chart">
            <c:chart xmlns:c="http://schemas.openxmlformats.org/drawingml/2006/chart" xmlns:r="http://schemas.openxmlformats.org/officeDocument/2006/relationships" r:id="rId4"/>
          </a:graphicData>
        </a:graphic>
      </p:graphicFrame>
      <p:sp>
        <p:nvSpPr>
          <p:cNvPr id="112" name="SectorTitle2"/>
          <p:cNvSpPr>
            <a:spLocks noGrp="1"/>
          </p:cNvSpPr>
          <p:nvPr/>
        </p:nvSpPr>
        <p:spPr>
          <a:xfrm>
            <a:off x="317500" y="3467100"/>
            <a:ext cx="5702300" cy="355600"/>
          </a:xfrm>
          <a:prstGeom prst="rect">
            <a:avLst/>
          </a:prstGeom>
          <a:noFill/>
          <a:ln w="12700">
            <a:solidFill>
              <a:srgbClr val="D3B34E"/>
            </a:solidFill>
          </a:ln>
        </p:spPr>
        <p:txBody>
          <a:bodyPr anchor="ctr"/>
          <a:lstStyle/>
          <a:p>
            <a:pPr algn="ctr">
              <a:buNone/>
            </a:pPr>
            <a:r>
              <a:rPr lang="en-US" sz="1000" b="0" dirty="0">
                <a:solidFill>
                  <a:srgbClr val="333333"/>
                </a:solidFill>
                <a:latin typeface="Open Sans"/>
              </a:rPr>
              <a:t>Energy and Smart Infrastructure</a:t>
            </a:r>
          </a:p>
        </p:txBody>
      </p:sp>
      <p:graphicFrame>
        <p:nvGraphicFramePr>
          <p:cNvPr id="102" name="Chart2" descr="Non-NSF Government Support by ERC Technology Sector - Energy and Smart Infrastructure Bar Chart"/>
          <p:cNvGraphicFramePr/>
          <p:nvPr>
            <p:extLst>
              <p:ext uri="{D42A27DB-BD31-4B8C-83A1-F6EECF244321}">
                <p14:modId xmlns:p14="http://schemas.microsoft.com/office/powerpoint/2010/main" val="1493991480"/>
              </p:ext>
            </p:extLst>
          </p:nvPr>
        </p:nvGraphicFramePr>
        <p:xfrm>
          <a:off x="317500" y="3848100"/>
          <a:ext cx="5702300" cy="1981200"/>
        </p:xfrm>
        <a:graphic>
          <a:graphicData uri="http://schemas.openxmlformats.org/drawingml/2006/chart">
            <c:chart xmlns:c="http://schemas.openxmlformats.org/drawingml/2006/chart" xmlns:r="http://schemas.openxmlformats.org/officeDocument/2006/relationships" r:id="rId5"/>
          </a:graphicData>
        </a:graphic>
      </p:graphicFrame>
      <p:sp>
        <p:nvSpPr>
          <p:cNvPr id="113" name="SectorTitle3"/>
          <p:cNvSpPr>
            <a:spLocks noGrp="1"/>
          </p:cNvSpPr>
          <p:nvPr/>
        </p:nvSpPr>
        <p:spPr>
          <a:xfrm>
            <a:off x="6134100" y="3467100"/>
            <a:ext cx="5702300" cy="355600"/>
          </a:xfrm>
          <a:prstGeom prst="rect">
            <a:avLst/>
          </a:prstGeom>
          <a:noFill/>
          <a:ln w="12700">
            <a:solidFill>
              <a:srgbClr val="473B70"/>
            </a:solidFill>
          </a:ln>
        </p:spPr>
        <p:txBody>
          <a:bodyPr anchor="ctr"/>
          <a:lstStyle/>
          <a:p>
            <a:pPr algn="ctr">
              <a:buNone/>
            </a:pPr>
            <a:r>
              <a:rPr lang="en-US" sz="1000" b="0" dirty="0">
                <a:solidFill>
                  <a:srgbClr val="333333"/>
                </a:solidFill>
                <a:latin typeface="Open Sans"/>
              </a:rPr>
              <a:t>Quantum, Microelectronics, Sensing, and IT</a:t>
            </a:r>
          </a:p>
        </p:txBody>
      </p:sp>
      <p:graphicFrame>
        <p:nvGraphicFramePr>
          <p:cNvPr id="103" name="Chart3" descr="Non-NSF Government Support by ERC Technology Sector - Quantum, Microelectronics, Sensing and IT Bar Chart"/>
          <p:cNvGraphicFramePr/>
          <p:nvPr>
            <p:extLst>
              <p:ext uri="{D42A27DB-BD31-4B8C-83A1-F6EECF244321}">
                <p14:modId xmlns:p14="http://schemas.microsoft.com/office/powerpoint/2010/main" val="2850633018"/>
              </p:ext>
            </p:extLst>
          </p:nvPr>
        </p:nvGraphicFramePr>
        <p:xfrm>
          <a:off x="6134100" y="3848100"/>
          <a:ext cx="5702300" cy="1981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85233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Industry Support by ERC Technology Sector, FY 2019–2025 [1]</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hape 1">
            <a:extLst>
              <a:ext uri="{FF2B5EF4-FFF2-40B4-BE49-F238E27FC236}">
                <a16:creationId xmlns:a16="http://schemas.microsoft.com/office/drawing/2014/main" id="{A8492B5F-1FBF-39B2-1271-99A3A224DD26}"/>
              </a:ex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sp>
        <p:nvSpPr>
          <p:cNvPr id="5" name="Text 2"/>
          <p:cNvSpPr/>
          <p:nvPr/>
        </p:nvSpPr>
        <p:spPr>
          <a:xfrm>
            <a:off x="320040" y="6217920"/>
            <a:ext cx="11681460" cy="502920"/>
          </a:xfrm>
          <a:prstGeom prst="rect">
            <a:avLst/>
          </a:prstGeom>
          <a:noFill/>
          <a:ln/>
        </p:spPr>
        <p:txBody>
          <a:bodyPr wrap="square" lIns="0" tIns="0" rIns="0" bIns="0" rtlCol="0" anchor="t"/>
          <a:lstStyle/>
          <a:p>
            <a:pPr marL="0" indent="0" algn="l">
              <a:buNone/>
            </a:pPr>
            <a:endParaRPr lang="en-US" sz="850" dirty="0">
              <a:solidFill>
                <a:srgbClr val="666666"/>
              </a:solidFill>
              <a:latin typeface="Open Sans" pitchFamily="34" charset="0"/>
              <a:ea typeface="Open Sans" pitchFamily="34" charset="-122"/>
              <a:cs typeface="Open Sans" pitchFamily="34" charset="-120"/>
            </a:endParaRPr>
          </a:p>
          <a:p>
            <a:pPr marL="0" indent="0" algn="l">
              <a:buNone/>
            </a:pPr>
            <a:r>
              <a:rPr lang="en-US" sz="850" dirty="0">
                <a:solidFill>
                  <a:srgbClr val="666666"/>
                </a:solidFill>
                <a:latin typeface="Open Sans" pitchFamily="34" charset="0"/>
                <a:ea typeface="Open Sans" pitchFamily="34" charset="-122"/>
                <a:cs typeface="Open Sans" pitchFamily="34" charset="-120"/>
              </a:rPr>
              <a:t>[1] Support includes Unrestricted Cash, Restricted Cash and In-kind Support.</a:t>
            </a:r>
            <a:endParaRPr lang="en-US" sz="850" dirty="0"/>
          </a:p>
        </p:txBody>
      </p:sp>
      <p:sp>
        <p:nvSpPr>
          <p:cNvPr id="110" name="SectorTitle0"/>
          <p:cNvSpPr/>
          <p:nvPr/>
        </p:nvSpPr>
        <p:spPr>
          <a:xfrm>
            <a:off x="317500" y="990600"/>
            <a:ext cx="5702300" cy="355600"/>
          </a:xfrm>
          <a:prstGeom prst="rect">
            <a:avLst/>
          </a:prstGeom>
          <a:noFill/>
          <a:ln w="12700">
            <a:solidFill>
              <a:srgbClr val="00758D"/>
            </a:solidFill>
          </a:ln>
        </p:spPr>
        <p:txBody>
          <a:bodyPr anchor="ctr"/>
          <a:lstStyle/>
          <a:p>
            <a:pPr algn="ctr">
              <a:buNone/>
            </a:pPr>
            <a:r>
              <a:rPr lang="en-US" sz="1000" b="0" dirty="0">
                <a:solidFill>
                  <a:srgbClr val="333333"/>
                </a:solidFill>
                <a:latin typeface="Open Sans"/>
              </a:rPr>
              <a:t>Advanced Manufacturing</a:t>
            </a:r>
          </a:p>
        </p:txBody>
      </p:sp>
      <p:sp>
        <p:nvSpPr>
          <p:cNvPr id="111" name="SectorTitle1"/>
          <p:cNvSpPr/>
          <p:nvPr/>
        </p:nvSpPr>
        <p:spPr>
          <a:xfrm>
            <a:off x="6134100" y="990600"/>
            <a:ext cx="5702300" cy="355600"/>
          </a:xfrm>
          <a:prstGeom prst="rect">
            <a:avLst/>
          </a:prstGeom>
          <a:noFill/>
          <a:ln w="12700">
            <a:solidFill>
              <a:srgbClr val="005699"/>
            </a:solidFill>
          </a:ln>
        </p:spPr>
        <p:txBody>
          <a:bodyPr anchor="ctr"/>
          <a:lstStyle/>
          <a:p>
            <a:pPr algn="ctr">
              <a:buNone/>
            </a:pPr>
            <a:r>
              <a:rPr lang="en-US" sz="1000" b="0" dirty="0">
                <a:solidFill>
                  <a:srgbClr val="333333"/>
                </a:solidFill>
                <a:latin typeface="Open Sans"/>
              </a:rPr>
              <a:t>Biotechnology and Healthcare</a:t>
            </a:r>
          </a:p>
        </p:txBody>
      </p:sp>
      <p:sp>
        <p:nvSpPr>
          <p:cNvPr id="112" name="SectorTitle2"/>
          <p:cNvSpPr/>
          <p:nvPr/>
        </p:nvSpPr>
        <p:spPr>
          <a:xfrm>
            <a:off x="317500" y="3467100"/>
            <a:ext cx="5702300" cy="355600"/>
          </a:xfrm>
          <a:prstGeom prst="rect">
            <a:avLst/>
          </a:prstGeom>
          <a:noFill/>
          <a:ln w="12700">
            <a:solidFill>
              <a:srgbClr val="D3B34E"/>
            </a:solidFill>
          </a:ln>
        </p:spPr>
        <p:txBody>
          <a:bodyPr anchor="ctr"/>
          <a:lstStyle/>
          <a:p>
            <a:pPr algn="ctr">
              <a:buNone/>
            </a:pPr>
            <a:r>
              <a:rPr lang="en-US" sz="1000" b="0" dirty="0">
                <a:solidFill>
                  <a:srgbClr val="333333"/>
                </a:solidFill>
                <a:latin typeface="Open Sans"/>
              </a:rPr>
              <a:t>Energy and Smart Infrastructure</a:t>
            </a:r>
          </a:p>
        </p:txBody>
      </p:sp>
      <p:sp>
        <p:nvSpPr>
          <p:cNvPr id="113" name="SectorTitle3"/>
          <p:cNvSpPr/>
          <p:nvPr/>
        </p:nvSpPr>
        <p:spPr>
          <a:xfrm>
            <a:off x="6134100" y="3467100"/>
            <a:ext cx="5702300" cy="355600"/>
          </a:xfrm>
          <a:prstGeom prst="rect">
            <a:avLst/>
          </a:prstGeom>
          <a:noFill/>
          <a:ln w="12700">
            <a:solidFill>
              <a:srgbClr val="473B70"/>
            </a:solidFill>
          </a:ln>
        </p:spPr>
        <p:txBody>
          <a:bodyPr anchor="ctr"/>
          <a:lstStyle/>
          <a:p>
            <a:pPr algn="ctr">
              <a:buNone/>
            </a:pPr>
            <a:r>
              <a:rPr lang="en-US" sz="1000" b="0" dirty="0">
                <a:solidFill>
                  <a:srgbClr val="333333"/>
                </a:solidFill>
                <a:latin typeface="Open Sans"/>
              </a:rPr>
              <a:t>Quantum, Microelectronics, Sensing, and IT</a:t>
            </a:r>
          </a:p>
        </p:txBody>
      </p:sp>
      <p:graphicFrame>
        <p:nvGraphicFramePr>
          <p:cNvPr id="100" name="Chart0" descr="Industry Support by ERC Technology Sector Bar Chart - Advanced Manufacturing"/>
          <p:cNvGraphicFramePr/>
          <p:nvPr>
            <p:extLst>
              <p:ext uri="{D42A27DB-BD31-4B8C-83A1-F6EECF244321}">
                <p14:modId xmlns:p14="http://schemas.microsoft.com/office/powerpoint/2010/main" val="1545665805"/>
              </p:ext>
            </p:extLst>
          </p:nvPr>
        </p:nvGraphicFramePr>
        <p:xfrm>
          <a:off x="317500" y="1371600"/>
          <a:ext cx="5702300" cy="198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1" name="Chart1" descr="Industry Support by ERC Technology Sector Bar Chart - Biotechnology and Healthcare"/>
          <p:cNvGraphicFramePr/>
          <p:nvPr>
            <p:extLst>
              <p:ext uri="{D42A27DB-BD31-4B8C-83A1-F6EECF244321}">
                <p14:modId xmlns:p14="http://schemas.microsoft.com/office/powerpoint/2010/main" val="363022506"/>
              </p:ext>
            </p:extLst>
          </p:nvPr>
        </p:nvGraphicFramePr>
        <p:xfrm>
          <a:off x="6134100" y="1371600"/>
          <a:ext cx="5702300" cy="198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2" descr="Industry Support by ERC Technology Sector Bar Chart - Energy and Smart Infrastructure"/>
          <p:cNvGraphicFramePr/>
          <p:nvPr>
            <p:extLst>
              <p:ext uri="{D42A27DB-BD31-4B8C-83A1-F6EECF244321}">
                <p14:modId xmlns:p14="http://schemas.microsoft.com/office/powerpoint/2010/main" val="3078671377"/>
              </p:ext>
            </p:extLst>
          </p:nvPr>
        </p:nvGraphicFramePr>
        <p:xfrm>
          <a:off x="317500" y="3848100"/>
          <a:ext cx="5702300" cy="1981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3" name="Chart3" descr="Industry Support by ERC Technology Sector Bar Chart - Quantum, Microelectronics, Sensing and IT"/>
          <p:cNvGraphicFramePr/>
          <p:nvPr>
            <p:extLst>
              <p:ext uri="{D42A27DB-BD31-4B8C-83A1-F6EECF244321}">
                <p14:modId xmlns:p14="http://schemas.microsoft.com/office/powerpoint/2010/main" val="4219471194"/>
              </p:ext>
            </p:extLst>
          </p:nvPr>
        </p:nvGraphicFramePr>
        <p:xfrm>
          <a:off x="6134100" y="3848100"/>
          <a:ext cx="5702300" cy="1981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20926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FY 2025 Sources of Support to 19 ERCs, by Technology Sector [1]</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Shape 1">
            <a:extLst>
              <a:ext uri="{FF2B5EF4-FFF2-40B4-BE49-F238E27FC236}">
                <a16:creationId xmlns:a16="http://schemas.microsoft.com/office/drawing/2014/main" id="{97E7381F-3327-DDEA-661E-A566A8385F8E}"/>
              </a:ex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4" name="Chart 0" descr="Bar chart detailing FY 2025 Sources of Support to 19 ERCs, by Technology Sector, showing both DIrect and Associated Project Support."/>
          <p:cNvGraphicFramePr/>
          <p:nvPr>
            <p:extLst>
              <p:ext uri="{D42A27DB-BD31-4B8C-83A1-F6EECF244321}">
                <p14:modId xmlns:p14="http://schemas.microsoft.com/office/powerpoint/2010/main" val="120319699"/>
              </p:ext>
            </p:extLst>
          </p:nvPr>
        </p:nvGraphicFramePr>
        <p:xfrm>
          <a:off x="368300" y="787400"/>
          <a:ext cx="76835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5" name="Shape 2" descr="Advanced Manufacturing Call out box.&#10;"/>
          <p:cNvSpPr/>
          <p:nvPr/>
        </p:nvSpPr>
        <p:spPr>
          <a:xfrm>
            <a:off x="8280400" y="965200"/>
            <a:ext cx="3606800" cy="977900"/>
          </a:xfrm>
          <a:prstGeom prst="rect">
            <a:avLst/>
          </a:prstGeom>
          <a:solidFill>
            <a:srgbClr val="00758D"/>
          </a:solidFill>
          <a:ln w="12700">
            <a:solidFill>
              <a:srgbClr val="00758D"/>
            </a:solidFill>
            <a:prstDash val="solid"/>
          </a:ln>
        </p:spPr>
        <p:txBody>
          <a:bodyPr/>
          <a:lstStyle/>
          <a:p>
            <a:endParaRPr lang="en-US" dirty="0"/>
          </a:p>
        </p:txBody>
      </p:sp>
      <p:sp>
        <p:nvSpPr>
          <p:cNvPr id="6" name="Text 3"/>
          <p:cNvSpPr/>
          <p:nvPr/>
        </p:nvSpPr>
        <p:spPr>
          <a:xfrm>
            <a:off x="8382000" y="977900"/>
            <a:ext cx="1917700" cy="952500"/>
          </a:xfrm>
          <a:prstGeom prst="rect">
            <a:avLst/>
          </a:prstGeom>
          <a:noFill/>
          <a:ln/>
        </p:spPr>
        <p:txBody>
          <a:bodyPr wrap="square" rtlCol="0" anchor="ctr"/>
          <a:lstStyle/>
          <a:p>
            <a:pPr marL="0" indent="0">
              <a:buNone/>
            </a:pPr>
            <a:r>
              <a:rPr lang="en-US" sz="1200" b="1" dirty="0">
                <a:solidFill>
                  <a:srgbClr val="FFFFFF"/>
                </a:solidFill>
                <a:latin typeface="Open Sans" pitchFamily="34" charset="0"/>
                <a:ea typeface="Open Sans" pitchFamily="34" charset="-122"/>
                <a:cs typeface="Open Sans" pitchFamily="34" charset="-120"/>
              </a:rPr>
              <a:t>Advanced Manufacturing</a:t>
            </a:r>
            <a:endParaRPr lang="en-US" sz="1200" dirty="0"/>
          </a:p>
        </p:txBody>
      </p:sp>
      <p:sp>
        <p:nvSpPr>
          <p:cNvPr id="7" name="Text 4"/>
          <p:cNvSpPr/>
          <p:nvPr/>
        </p:nvSpPr>
        <p:spPr>
          <a:xfrm>
            <a:off x="10337800" y="977900"/>
            <a:ext cx="1511300" cy="952500"/>
          </a:xfrm>
          <a:prstGeom prst="rect">
            <a:avLst/>
          </a:prstGeom>
          <a:noFill/>
          <a:ln/>
        </p:spPr>
        <p:txBody>
          <a:bodyPr wrap="square" rtlCol="0" anchor="ctr"/>
          <a:lstStyle/>
          <a:p>
            <a:pPr marL="0" indent="0" algn="r">
              <a:buNone/>
            </a:pPr>
            <a:r>
              <a:rPr lang="en-US" sz="1400" b="1" dirty="0">
                <a:solidFill>
                  <a:srgbClr val="FFFFFF"/>
                </a:solidFill>
                <a:latin typeface="Open Sans" pitchFamily="34" charset="0"/>
                <a:ea typeface="Open Sans" pitchFamily="34" charset="-122"/>
                <a:cs typeface="Open Sans" pitchFamily="34" charset="-120"/>
              </a:rPr>
              <a:t>$26.4M</a:t>
            </a:r>
            <a:endParaRPr lang="en-US" sz="1400" dirty="0"/>
          </a:p>
          <a:p>
            <a:pPr marL="0" indent="0" algn="r">
              <a:buNone/>
            </a:pPr>
            <a:r>
              <a:rPr lang="en-US" sz="1400" b="1" dirty="0">
                <a:solidFill>
                  <a:srgbClr val="FFFFFF"/>
                </a:solidFill>
                <a:latin typeface="Open Sans" pitchFamily="34" charset="0"/>
                <a:ea typeface="Open Sans" pitchFamily="34" charset="-122"/>
                <a:cs typeface="Open Sans" pitchFamily="34" charset="-120"/>
              </a:rPr>
              <a:t>10%</a:t>
            </a:r>
          </a:p>
          <a:p>
            <a:pPr marL="0" indent="0" algn="r">
              <a:buNone/>
            </a:pPr>
            <a:r>
              <a:rPr lang="en-US" sz="1400" b="1" dirty="0">
                <a:solidFill>
                  <a:srgbClr val="FFFFFF"/>
                </a:solidFill>
                <a:latin typeface="Open Sans" pitchFamily="34" charset="0"/>
                <a:ea typeface="Open Sans" pitchFamily="34" charset="-122"/>
                <a:cs typeface="Open Sans" pitchFamily="34" charset="-120"/>
              </a:rPr>
              <a:t>3 Centers</a:t>
            </a:r>
            <a:endParaRPr lang="en-US" sz="1400" dirty="0"/>
          </a:p>
        </p:txBody>
      </p:sp>
      <p:sp>
        <p:nvSpPr>
          <p:cNvPr id="8" name="Shape 5" descr="Biotechnology and Healthcare&#10; call out box."/>
          <p:cNvSpPr/>
          <p:nvPr/>
        </p:nvSpPr>
        <p:spPr>
          <a:xfrm>
            <a:off x="8280400" y="1993900"/>
            <a:ext cx="3606800" cy="977900"/>
          </a:xfrm>
          <a:prstGeom prst="rect">
            <a:avLst/>
          </a:prstGeom>
          <a:solidFill>
            <a:srgbClr val="005699"/>
          </a:solidFill>
          <a:ln w="12700">
            <a:solidFill>
              <a:srgbClr val="005699"/>
            </a:solidFill>
            <a:prstDash val="solid"/>
          </a:ln>
        </p:spPr>
        <p:txBody>
          <a:bodyPr/>
          <a:lstStyle/>
          <a:p>
            <a:endParaRPr lang="en-US"/>
          </a:p>
        </p:txBody>
      </p:sp>
      <p:sp>
        <p:nvSpPr>
          <p:cNvPr id="9" name="Text 6"/>
          <p:cNvSpPr/>
          <p:nvPr/>
        </p:nvSpPr>
        <p:spPr>
          <a:xfrm>
            <a:off x="8382000" y="2006600"/>
            <a:ext cx="1917700" cy="952500"/>
          </a:xfrm>
          <a:prstGeom prst="rect">
            <a:avLst/>
          </a:prstGeom>
          <a:noFill/>
          <a:ln/>
        </p:spPr>
        <p:txBody>
          <a:bodyPr wrap="square" rtlCol="0" anchor="ctr"/>
          <a:lstStyle/>
          <a:p>
            <a:pPr marL="0" indent="0">
              <a:buNone/>
            </a:pPr>
            <a:r>
              <a:rPr lang="en-US" sz="1200" b="1" dirty="0">
                <a:solidFill>
                  <a:srgbClr val="FFFFFF"/>
                </a:solidFill>
                <a:latin typeface="Open Sans" pitchFamily="34" charset="0"/>
                <a:ea typeface="Open Sans" pitchFamily="34" charset="-122"/>
                <a:cs typeface="Open Sans" pitchFamily="34" charset="-120"/>
              </a:rPr>
              <a:t>Biotechnology and Healthcare</a:t>
            </a:r>
            <a:endParaRPr lang="en-US" sz="1200" dirty="0"/>
          </a:p>
        </p:txBody>
      </p:sp>
      <p:sp>
        <p:nvSpPr>
          <p:cNvPr id="10" name="Text 7"/>
          <p:cNvSpPr/>
          <p:nvPr/>
        </p:nvSpPr>
        <p:spPr>
          <a:xfrm>
            <a:off x="10337800" y="2006600"/>
            <a:ext cx="1511300" cy="952500"/>
          </a:xfrm>
          <a:prstGeom prst="rect">
            <a:avLst/>
          </a:prstGeom>
          <a:noFill/>
          <a:ln/>
        </p:spPr>
        <p:txBody>
          <a:bodyPr wrap="square" rtlCol="0" anchor="ctr"/>
          <a:lstStyle/>
          <a:p>
            <a:pPr marL="0" indent="0" algn="r">
              <a:buNone/>
            </a:pPr>
            <a:r>
              <a:rPr lang="en-US" sz="1400" b="1" dirty="0">
                <a:solidFill>
                  <a:srgbClr val="FFFFFF"/>
                </a:solidFill>
                <a:latin typeface="Open Sans" pitchFamily="34" charset="0"/>
                <a:ea typeface="Open Sans" pitchFamily="34" charset="-122"/>
                <a:cs typeface="Open Sans" pitchFamily="34" charset="-120"/>
              </a:rPr>
              <a:t>$71.5M</a:t>
            </a:r>
            <a:endParaRPr lang="en-US" sz="1400" dirty="0"/>
          </a:p>
          <a:p>
            <a:pPr marL="0" indent="0" algn="r">
              <a:buNone/>
            </a:pPr>
            <a:r>
              <a:rPr lang="en-US" sz="1400" b="1" dirty="0">
                <a:solidFill>
                  <a:srgbClr val="FFFFFF"/>
                </a:solidFill>
                <a:latin typeface="Open Sans" pitchFamily="34" charset="0"/>
                <a:ea typeface="Open Sans" pitchFamily="34" charset="-122"/>
                <a:cs typeface="Open Sans" pitchFamily="34" charset="-120"/>
              </a:rPr>
              <a:t>28%  </a:t>
            </a:r>
          </a:p>
          <a:p>
            <a:pPr marL="0" indent="0" algn="r">
              <a:buNone/>
            </a:pPr>
            <a:r>
              <a:rPr lang="en-US" sz="1400" b="1" dirty="0">
                <a:solidFill>
                  <a:srgbClr val="FFFFFF"/>
                </a:solidFill>
                <a:latin typeface="Open Sans" pitchFamily="34" charset="0"/>
                <a:ea typeface="Open Sans" pitchFamily="34" charset="-122"/>
                <a:cs typeface="Open Sans" pitchFamily="34" charset="-120"/>
              </a:rPr>
              <a:t>4 Centers</a:t>
            </a:r>
            <a:endParaRPr lang="en-US" sz="1400" dirty="0"/>
          </a:p>
        </p:txBody>
      </p:sp>
      <p:sp>
        <p:nvSpPr>
          <p:cNvPr id="11" name="Shape 8" descr="Energy and Smart Infrastructure&#10; call out box."/>
          <p:cNvSpPr/>
          <p:nvPr/>
        </p:nvSpPr>
        <p:spPr>
          <a:xfrm>
            <a:off x="8280400" y="3022600"/>
            <a:ext cx="3606800" cy="977900"/>
          </a:xfrm>
          <a:prstGeom prst="rect">
            <a:avLst/>
          </a:prstGeom>
          <a:solidFill>
            <a:srgbClr val="D3B34E"/>
          </a:solidFill>
          <a:ln w="12700">
            <a:solidFill>
              <a:srgbClr val="D3B34E"/>
            </a:solidFill>
            <a:prstDash val="solid"/>
          </a:ln>
        </p:spPr>
        <p:txBody>
          <a:bodyPr/>
          <a:lstStyle/>
          <a:p>
            <a:endParaRPr lang="en-US"/>
          </a:p>
        </p:txBody>
      </p:sp>
      <p:sp>
        <p:nvSpPr>
          <p:cNvPr id="12" name="Text 9"/>
          <p:cNvSpPr/>
          <p:nvPr/>
        </p:nvSpPr>
        <p:spPr>
          <a:xfrm>
            <a:off x="8382000" y="3035300"/>
            <a:ext cx="1917700" cy="952500"/>
          </a:xfrm>
          <a:prstGeom prst="rect">
            <a:avLst/>
          </a:prstGeom>
          <a:noFill/>
          <a:ln/>
        </p:spPr>
        <p:txBody>
          <a:bodyPr wrap="square" rtlCol="0" anchor="ctr"/>
          <a:lstStyle/>
          <a:p>
            <a:pPr marL="0" indent="0">
              <a:buNone/>
            </a:pPr>
            <a:r>
              <a:rPr lang="en-US" sz="1200" b="1" dirty="0">
                <a:solidFill>
                  <a:srgbClr val="FFFFFF"/>
                </a:solidFill>
                <a:latin typeface="Open Sans" pitchFamily="34" charset="0"/>
                <a:ea typeface="Open Sans" pitchFamily="34" charset="-122"/>
                <a:cs typeface="Open Sans" pitchFamily="34" charset="-120"/>
              </a:rPr>
              <a:t>Energy and Smart Infrastructure</a:t>
            </a:r>
            <a:endParaRPr lang="en-US" sz="1200" dirty="0"/>
          </a:p>
        </p:txBody>
      </p:sp>
      <p:sp>
        <p:nvSpPr>
          <p:cNvPr id="13" name="Text 10"/>
          <p:cNvSpPr/>
          <p:nvPr/>
        </p:nvSpPr>
        <p:spPr>
          <a:xfrm>
            <a:off x="10337800" y="3035300"/>
            <a:ext cx="1511300" cy="952500"/>
          </a:xfrm>
          <a:prstGeom prst="rect">
            <a:avLst/>
          </a:prstGeom>
          <a:noFill/>
          <a:ln/>
        </p:spPr>
        <p:txBody>
          <a:bodyPr wrap="square" rtlCol="0" anchor="ctr"/>
          <a:lstStyle/>
          <a:p>
            <a:pPr marL="0" indent="0" algn="r">
              <a:buNone/>
            </a:pPr>
            <a:r>
              <a:rPr lang="en-US" sz="1400" b="1" dirty="0">
                <a:solidFill>
                  <a:srgbClr val="FFFFFF"/>
                </a:solidFill>
                <a:latin typeface="Open Sans" pitchFamily="34" charset="0"/>
                <a:ea typeface="Open Sans" pitchFamily="34" charset="-122"/>
                <a:cs typeface="Open Sans" pitchFamily="34" charset="-120"/>
              </a:rPr>
              <a:t>$99.2M</a:t>
            </a:r>
            <a:endParaRPr lang="en-US" sz="1400" dirty="0"/>
          </a:p>
          <a:p>
            <a:pPr marL="0" indent="0" algn="r">
              <a:buNone/>
            </a:pPr>
            <a:r>
              <a:rPr lang="en-US" sz="1400" b="1" dirty="0">
                <a:solidFill>
                  <a:srgbClr val="FFFFFF"/>
                </a:solidFill>
                <a:latin typeface="Open Sans" pitchFamily="34" charset="0"/>
                <a:ea typeface="Open Sans" pitchFamily="34" charset="-122"/>
                <a:cs typeface="Open Sans" pitchFamily="34" charset="-120"/>
              </a:rPr>
              <a:t>39%  </a:t>
            </a:r>
          </a:p>
          <a:p>
            <a:pPr marL="0" indent="0" algn="r">
              <a:buNone/>
            </a:pPr>
            <a:r>
              <a:rPr lang="en-US" sz="1400" b="1" dirty="0">
                <a:solidFill>
                  <a:srgbClr val="FFFFFF"/>
                </a:solidFill>
                <a:latin typeface="Open Sans" pitchFamily="34" charset="0"/>
                <a:ea typeface="Open Sans" pitchFamily="34" charset="-122"/>
                <a:cs typeface="Open Sans" pitchFamily="34" charset="-120"/>
              </a:rPr>
              <a:t>7 Centers</a:t>
            </a:r>
            <a:endParaRPr lang="en-US" sz="1400" dirty="0"/>
          </a:p>
        </p:txBody>
      </p:sp>
      <p:sp>
        <p:nvSpPr>
          <p:cNvPr id="14" name="Shape 11" descr="Quantum, Microelectronics, Sensing, and IT call out box.&#10;"/>
          <p:cNvSpPr/>
          <p:nvPr/>
        </p:nvSpPr>
        <p:spPr>
          <a:xfrm>
            <a:off x="8280400" y="4051300"/>
            <a:ext cx="3606800" cy="977900"/>
          </a:xfrm>
          <a:prstGeom prst="rect">
            <a:avLst/>
          </a:prstGeom>
          <a:solidFill>
            <a:srgbClr val="473B70"/>
          </a:solidFill>
          <a:ln w="12700">
            <a:solidFill>
              <a:srgbClr val="473B70"/>
            </a:solidFill>
            <a:prstDash val="solid"/>
          </a:ln>
        </p:spPr>
        <p:txBody>
          <a:bodyPr/>
          <a:lstStyle/>
          <a:p>
            <a:endParaRPr lang="en-US"/>
          </a:p>
        </p:txBody>
      </p:sp>
      <p:sp>
        <p:nvSpPr>
          <p:cNvPr id="15" name="Text 12"/>
          <p:cNvSpPr/>
          <p:nvPr/>
        </p:nvSpPr>
        <p:spPr>
          <a:xfrm>
            <a:off x="8382000" y="4064000"/>
            <a:ext cx="1917700" cy="952500"/>
          </a:xfrm>
          <a:prstGeom prst="rect">
            <a:avLst/>
          </a:prstGeom>
          <a:noFill/>
          <a:ln/>
        </p:spPr>
        <p:txBody>
          <a:bodyPr wrap="square" rtlCol="0" anchor="ctr"/>
          <a:lstStyle/>
          <a:p>
            <a:pPr marL="0" indent="0">
              <a:buNone/>
            </a:pPr>
            <a:r>
              <a:rPr lang="en-US" sz="1100" b="1" dirty="0">
                <a:solidFill>
                  <a:srgbClr val="FFFFFF"/>
                </a:solidFill>
                <a:latin typeface="Open Sans" pitchFamily="34" charset="0"/>
                <a:ea typeface="Open Sans" pitchFamily="34" charset="-122"/>
                <a:cs typeface="Open Sans" pitchFamily="34" charset="-120"/>
              </a:rPr>
              <a:t>Quantum, Microelectronics, Sensing, and IT</a:t>
            </a:r>
          </a:p>
        </p:txBody>
      </p:sp>
      <p:sp>
        <p:nvSpPr>
          <p:cNvPr id="16" name="Text 13"/>
          <p:cNvSpPr/>
          <p:nvPr/>
        </p:nvSpPr>
        <p:spPr>
          <a:xfrm>
            <a:off x="10337800" y="4064000"/>
            <a:ext cx="1511300" cy="952500"/>
          </a:xfrm>
          <a:prstGeom prst="rect">
            <a:avLst/>
          </a:prstGeom>
          <a:noFill/>
          <a:ln/>
        </p:spPr>
        <p:txBody>
          <a:bodyPr wrap="square" rtlCol="0" anchor="ctr"/>
          <a:lstStyle/>
          <a:p>
            <a:pPr marL="0" indent="0" algn="r">
              <a:buNone/>
            </a:pPr>
            <a:r>
              <a:rPr lang="en-US" sz="1400" b="1" dirty="0">
                <a:solidFill>
                  <a:srgbClr val="FFFFFF"/>
                </a:solidFill>
                <a:latin typeface="Open Sans" pitchFamily="34" charset="0"/>
                <a:ea typeface="Open Sans" pitchFamily="34" charset="-122"/>
                <a:cs typeface="Open Sans" pitchFamily="34" charset="-120"/>
              </a:rPr>
              <a:t>$60.1M</a:t>
            </a:r>
            <a:endParaRPr lang="en-US" sz="1400" dirty="0"/>
          </a:p>
          <a:p>
            <a:pPr marL="0" indent="0" algn="r">
              <a:buNone/>
            </a:pPr>
            <a:r>
              <a:rPr lang="en-US" sz="1400" b="1" dirty="0">
                <a:solidFill>
                  <a:srgbClr val="FFFFFF"/>
                </a:solidFill>
                <a:latin typeface="Open Sans" pitchFamily="34" charset="0"/>
                <a:ea typeface="Open Sans" pitchFamily="34" charset="-122"/>
                <a:cs typeface="Open Sans" pitchFamily="34" charset="-120"/>
              </a:rPr>
              <a:t>23%</a:t>
            </a:r>
          </a:p>
          <a:p>
            <a:pPr marL="0" indent="0" algn="r">
              <a:buNone/>
            </a:pPr>
            <a:r>
              <a:rPr lang="en-US" sz="1400" b="1" dirty="0">
                <a:solidFill>
                  <a:srgbClr val="FFFFFF"/>
                </a:solidFill>
                <a:latin typeface="Open Sans" pitchFamily="34" charset="0"/>
                <a:ea typeface="Open Sans" pitchFamily="34" charset="-122"/>
                <a:cs typeface="Open Sans" pitchFamily="34" charset="-120"/>
              </a:rPr>
              <a:t>5 Centers</a:t>
            </a:r>
            <a:endParaRPr lang="en-US" sz="1400" dirty="0"/>
          </a:p>
        </p:txBody>
      </p:sp>
      <p:sp>
        <p:nvSpPr>
          <p:cNvPr id="17" name="Text 14"/>
          <p:cNvSpPr/>
          <p:nvPr/>
        </p:nvSpPr>
        <p:spPr>
          <a:xfrm>
            <a:off x="8280400" y="5029200"/>
            <a:ext cx="3606800" cy="1828800"/>
          </a:xfrm>
          <a:prstGeom prst="rect">
            <a:avLst/>
          </a:prstGeom>
          <a:noFill/>
          <a:ln/>
        </p:spPr>
        <p:txBody>
          <a:bodyPr wrap="square" rtlCol="0" anchor="t"/>
          <a:lstStyle/>
          <a:p>
            <a:pPr marL="0" indent="0" algn="ctr">
              <a:buNone/>
            </a:pPr>
            <a:endParaRPr lang="en-US" sz="2000" b="1" dirty="0">
              <a:solidFill>
                <a:srgbClr val="002554"/>
              </a:solidFill>
              <a:latin typeface="Open Sans" pitchFamily="34" charset="0"/>
              <a:ea typeface="Open Sans" pitchFamily="34" charset="-122"/>
              <a:cs typeface="Open Sans" pitchFamily="34" charset="-120"/>
            </a:endParaRPr>
          </a:p>
          <a:p>
            <a:pPr marL="0" indent="0" algn="ctr">
              <a:buNone/>
            </a:pPr>
            <a:r>
              <a:rPr lang="en-US" sz="2000" b="1" dirty="0">
                <a:solidFill>
                  <a:srgbClr val="002554"/>
                </a:solidFill>
                <a:latin typeface="Open Sans" pitchFamily="34" charset="0"/>
                <a:ea typeface="Open Sans" pitchFamily="34" charset="-122"/>
                <a:cs typeface="Open Sans" pitchFamily="34" charset="-120"/>
              </a:rPr>
              <a:t>Total: $257.3M </a:t>
            </a:r>
          </a:p>
          <a:p>
            <a:pPr marL="0" indent="0" algn="ctr">
              <a:buNone/>
            </a:pPr>
            <a:r>
              <a:rPr lang="en-US" sz="2000" b="1" dirty="0">
                <a:solidFill>
                  <a:srgbClr val="002554"/>
                </a:solidFill>
                <a:latin typeface="Open Sans" pitchFamily="34" charset="0"/>
                <a:ea typeface="Open Sans" pitchFamily="34" charset="-122"/>
                <a:cs typeface="Open Sans" pitchFamily="34" charset="-120"/>
              </a:rPr>
              <a:t>across 19 ERCs</a:t>
            </a:r>
            <a:endParaRPr lang="en-US" sz="2000" dirty="0">
              <a:solidFill>
                <a:srgbClr val="002554"/>
              </a:solidFill>
            </a:endParaRPr>
          </a:p>
        </p:txBody>
      </p:sp>
      <p:sp>
        <p:nvSpPr>
          <p:cNvPr id="18" name="Text 15"/>
          <p:cNvSpPr/>
          <p:nvPr/>
        </p:nvSpPr>
        <p:spPr>
          <a:xfrm>
            <a:off x="320040" y="6217920"/>
            <a:ext cx="11681460" cy="502920"/>
          </a:xfrm>
          <a:prstGeom prst="rect">
            <a:avLst/>
          </a:prstGeom>
          <a:noFill/>
          <a:ln/>
        </p:spPr>
        <p:txBody>
          <a:bodyPr wrap="square" lIns="0" tIns="0" rIns="0" bIns="0" rtlCol="0" anchor="t"/>
          <a:lstStyle/>
          <a:p>
            <a:pPr marL="0" indent="0" algn="l">
              <a:buNone/>
            </a:pPr>
            <a:endParaRPr lang="en-US" sz="850" dirty="0">
              <a:solidFill>
                <a:srgbClr val="666666"/>
              </a:solidFill>
              <a:latin typeface="Open Sans" pitchFamily="34" charset="0"/>
              <a:ea typeface="Open Sans" pitchFamily="34" charset="-122"/>
              <a:cs typeface="Open Sans" pitchFamily="34" charset="-120"/>
            </a:endParaRPr>
          </a:p>
          <a:p>
            <a:pPr marL="0" indent="0" algn="l">
              <a:buNone/>
            </a:pPr>
            <a:r>
              <a:rPr lang="en-US" sz="850" dirty="0">
                <a:solidFill>
                  <a:srgbClr val="666666"/>
                </a:solidFill>
                <a:latin typeface="Open Sans" pitchFamily="34" charset="0"/>
                <a:ea typeface="Open Sans" pitchFamily="34" charset="-122"/>
                <a:cs typeface="Open Sans" pitchFamily="34" charset="-120"/>
              </a:rPr>
              <a:t>[1] Sources of Support include Unrestricted Cash, Restricted Cash, In-Kind, and Associated Projects. Residuals are not included.</a:t>
            </a:r>
          </a:p>
          <a:p>
            <a:pPr marL="0" indent="0" algn="l">
              <a:buNone/>
            </a:pPr>
            <a:endParaRPr lang="en-US" sz="850" dirty="0"/>
          </a:p>
        </p:txBody>
      </p:sp>
    </p:spTree>
    <p:extLst>
      <p:ext uri="{BB962C8B-B14F-4D97-AF65-F5344CB8AC3E}">
        <p14:creationId xmlns:p14="http://schemas.microsoft.com/office/powerpoint/2010/main" val="1587720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a:ea typeface="Open Sans"/>
                <a:cs typeface="Open Sans"/>
              </a:rPr>
              <a:t>FY 2025 Support to ERCs in Advanced Manufacturing Sector [1]</a:t>
            </a:r>
            <a:endParaRPr kumimoji="0" lang="en-US" sz="2200" b="0" i="0" u="none" strike="noStrike" kern="1200" cap="none" spc="0" normalizeH="0" baseline="0" noProof="0" dirty="0">
              <a:ln>
                <a:noFill/>
              </a:ln>
              <a:solidFill>
                <a:schemeClr val="tx1"/>
              </a:solidFill>
              <a:effectLst/>
              <a:uLnTx/>
              <a:uFillTx/>
              <a:latin typeface="Open Sans"/>
              <a:ea typeface="Open Sans"/>
              <a:cs typeface="Open Sans"/>
            </a:endParaRPr>
          </a:p>
        </p:txBody>
      </p:sp>
      <p:sp>
        <p:nvSpPr>
          <p:cNvPr id="6" name="Shape 1">
            <a:extLst>
              <a:ext uri="{FF2B5EF4-FFF2-40B4-BE49-F238E27FC236}">
                <a16:creationId xmlns:a16="http://schemas.microsoft.com/office/drawing/2014/main" id="{9BBAFD92-8BD8-172F-8720-F61AE165776A}"/>
              </a:ex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8" name="Chart 0" descr="FY 2025 Support to ERCs in Advanced Manufacturing Sector bar chart showing direct and associated project support. "/>
          <p:cNvGraphicFramePr/>
          <p:nvPr>
            <p:extLst>
              <p:ext uri="{D42A27DB-BD31-4B8C-83A1-F6EECF244321}">
                <p14:modId xmlns:p14="http://schemas.microsoft.com/office/powerpoint/2010/main" val="1282339227"/>
              </p:ext>
            </p:extLst>
          </p:nvPr>
        </p:nvGraphicFramePr>
        <p:xfrm>
          <a:off x="365760" y="786384"/>
          <a:ext cx="7680960" cy="5409289"/>
        </p:xfrm>
        <a:graphic>
          <a:graphicData uri="http://schemas.openxmlformats.org/drawingml/2006/chart">
            <c:chart xmlns:c="http://schemas.openxmlformats.org/drawingml/2006/chart" xmlns:r="http://schemas.openxmlformats.org/officeDocument/2006/relationships" r:id="rId3"/>
          </a:graphicData>
        </a:graphic>
      </p:graphicFrame>
      <p:sp>
        <p:nvSpPr>
          <p:cNvPr id="9" name="Shape 6" descr="ERC Awards call out box.&#10;"/>
          <p:cNvSpPr/>
          <p:nvPr/>
        </p:nvSpPr>
        <p:spPr>
          <a:xfrm>
            <a:off x="8275320" y="965200"/>
            <a:ext cx="3611880" cy="635000"/>
          </a:xfrm>
          <a:prstGeom prst="rect">
            <a:avLst/>
          </a:prstGeom>
          <a:solidFill>
            <a:srgbClr val="005699"/>
          </a:solidFill>
          <a:ln w="19050">
            <a:solidFill>
              <a:srgbClr val="005699"/>
            </a:solidFill>
          </a:ln>
        </p:spPr>
        <p:txBody>
          <a:bodyPr/>
          <a:lstStyle/>
          <a:p>
            <a:endParaRPr lang="en-US"/>
          </a:p>
        </p:txBody>
      </p:sp>
      <p:sp>
        <p:nvSpPr>
          <p:cNvPr id="10" name="Text 7"/>
          <p:cNvSpPr/>
          <p:nvPr/>
        </p:nvSpPr>
        <p:spPr>
          <a:xfrm>
            <a:off x="8385048" y="977900"/>
            <a:ext cx="1920240"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ERC Awards</a:t>
            </a:r>
            <a:endParaRPr lang="en-US" sz="1400" dirty="0">
              <a:latin typeface="Open Sans"/>
              <a:ea typeface="Open Sans"/>
              <a:cs typeface="Open Sans"/>
            </a:endParaRPr>
          </a:p>
        </p:txBody>
      </p:sp>
      <p:sp>
        <p:nvSpPr>
          <p:cNvPr id="11" name="Text 8"/>
          <p:cNvSpPr/>
          <p:nvPr/>
        </p:nvSpPr>
        <p:spPr>
          <a:xfrm>
            <a:off x="10332720" y="10033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$17.9M</a:t>
            </a:r>
            <a:endParaRPr lang="en-US" sz="1400" dirty="0">
              <a:latin typeface="Open Sans"/>
              <a:ea typeface="Open Sans"/>
              <a:cs typeface="Open Sans"/>
            </a:endParaRPr>
          </a:p>
        </p:txBody>
      </p:sp>
      <p:sp>
        <p:nvSpPr>
          <p:cNvPr id="12" name="Text 9"/>
          <p:cNvSpPr/>
          <p:nvPr/>
        </p:nvSpPr>
        <p:spPr>
          <a:xfrm>
            <a:off x="10332720" y="12827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68%</a:t>
            </a:r>
            <a:endParaRPr lang="en-US" sz="1200" dirty="0">
              <a:latin typeface="Open Sans"/>
              <a:ea typeface="Open Sans"/>
              <a:cs typeface="Open Sans"/>
            </a:endParaRPr>
          </a:p>
        </p:txBody>
      </p:sp>
      <p:sp>
        <p:nvSpPr>
          <p:cNvPr id="13" name="Shape 10" descr="Other NSF call out box."/>
          <p:cNvSpPr/>
          <p:nvPr/>
        </p:nvSpPr>
        <p:spPr>
          <a:xfrm>
            <a:off x="8275320" y="1651000"/>
            <a:ext cx="3611880" cy="635000"/>
          </a:xfrm>
          <a:prstGeom prst="rect">
            <a:avLst/>
          </a:prstGeom>
          <a:solidFill>
            <a:srgbClr val="00758D"/>
          </a:solidFill>
          <a:ln w="19050">
            <a:solidFill>
              <a:srgbClr val="00758D"/>
            </a:solidFill>
          </a:ln>
        </p:spPr>
        <p:txBody>
          <a:bodyPr/>
          <a:lstStyle/>
          <a:p>
            <a:endParaRPr lang="en-US"/>
          </a:p>
        </p:txBody>
      </p:sp>
      <p:sp>
        <p:nvSpPr>
          <p:cNvPr id="14" name="Text 11"/>
          <p:cNvSpPr/>
          <p:nvPr/>
        </p:nvSpPr>
        <p:spPr>
          <a:xfrm>
            <a:off x="8385048" y="1663700"/>
            <a:ext cx="1920240"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Other NSF</a:t>
            </a:r>
            <a:endParaRPr lang="en-US" sz="1400" dirty="0">
              <a:latin typeface="Open Sans"/>
              <a:ea typeface="Open Sans"/>
              <a:cs typeface="Open Sans"/>
            </a:endParaRPr>
          </a:p>
        </p:txBody>
      </p:sp>
      <p:sp>
        <p:nvSpPr>
          <p:cNvPr id="15" name="Text 12"/>
          <p:cNvSpPr/>
          <p:nvPr/>
        </p:nvSpPr>
        <p:spPr>
          <a:xfrm>
            <a:off x="10332720" y="16891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$1.0M</a:t>
            </a:r>
            <a:endParaRPr lang="en-US" sz="1400" dirty="0">
              <a:latin typeface="Open Sans"/>
              <a:ea typeface="Open Sans"/>
              <a:cs typeface="Open Sans"/>
            </a:endParaRPr>
          </a:p>
        </p:txBody>
      </p:sp>
      <p:sp>
        <p:nvSpPr>
          <p:cNvPr id="16" name="Text 13"/>
          <p:cNvSpPr/>
          <p:nvPr/>
        </p:nvSpPr>
        <p:spPr>
          <a:xfrm>
            <a:off x="10332720" y="19685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4%</a:t>
            </a:r>
            <a:endParaRPr lang="en-US" sz="1200" dirty="0">
              <a:latin typeface="Open Sans"/>
              <a:ea typeface="Open Sans"/>
              <a:cs typeface="Open Sans"/>
            </a:endParaRPr>
          </a:p>
        </p:txBody>
      </p:sp>
      <p:sp>
        <p:nvSpPr>
          <p:cNvPr id="17" name="Shape 14" descr="Non-NSF goverment call out box."/>
          <p:cNvSpPr/>
          <p:nvPr/>
        </p:nvSpPr>
        <p:spPr>
          <a:xfrm>
            <a:off x="8275320" y="2336800"/>
            <a:ext cx="3611880" cy="635000"/>
          </a:xfrm>
          <a:prstGeom prst="rect">
            <a:avLst/>
          </a:prstGeom>
          <a:solidFill>
            <a:srgbClr val="D3B34E"/>
          </a:solidFill>
          <a:ln w="19050">
            <a:solidFill>
              <a:srgbClr val="D3B34E"/>
            </a:solidFill>
          </a:ln>
        </p:spPr>
        <p:txBody>
          <a:bodyPr/>
          <a:lstStyle/>
          <a:p>
            <a:endParaRPr lang="en-US"/>
          </a:p>
        </p:txBody>
      </p:sp>
      <p:sp>
        <p:nvSpPr>
          <p:cNvPr id="18" name="Text 15"/>
          <p:cNvSpPr/>
          <p:nvPr/>
        </p:nvSpPr>
        <p:spPr>
          <a:xfrm>
            <a:off x="8385048" y="2349500"/>
            <a:ext cx="2516632"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Non-NSF Government [2]</a:t>
            </a:r>
            <a:endParaRPr lang="en-US" sz="1400" dirty="0">
              <a:latin typeface="Open Sans"/>
              <a:ea typeface="Open Sans"/>
              <a:cs typeface="Open Sans"/>
            </a:endParaRPr>
          </a:p>
        </p:txBody>
      </p:sp>
      <p:sp>
        <p:nvSpPr>
          <p:cNvPr id="19" name="Text 16"/>
          <p:cNvSpPr/>
          <p:nvPr/>
        </p:nvSpPr>
        <p:spPr>
          <a:xfrm>
            <a:off x="10332720" y="23749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$4.1M</a:t>
            </a:r>
            <a:endParaRPr lang="en-US" sz="1400" dirty="0">
              <a:latin typeface="Open Sans"/>
              <a:ea typeface="Open Sans"/>
              <a:cs typeface="Open Sans"/>
            </a:endParaRPr>
          </a:p>
        </p:txBody>
      </p:sp>
      <p:sp>
        <p:nvSpPr>
          <p:cNvPr id="20" name="Text 17"/>
          <p:cNvSpPr/>
          <p:nvPr/>
        </p:nvSpPr>
        <p:spPr>
          <a:xfrm>
            <a:off x="10332720" y="26543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15%</a:t>
            </a:r>
            <a:endParaRPr lang="en-US" sz="1200" dirty="0">
              <a:latin typeface="Open Sans"/>
              <a:ea typeface="Open Sans"/>
              <a:cs typeface="Open Sans"/>
            </a:endParaRPr>
          </a:p>
        </p:txBody>
      </p:sp>
      <p:sp>
        <p:nvSpPr>
          <p:cNvPr id="21" name="Shape 18" descr="Industry call out box."/>
          <p:cNvSpPr/>
          <p:nvPr/>
        </p:nvSpPr>
        <p:spPr>
          <a:xfrm>
            <a:off x="8275320" y="3022600"/>
            <a:ext cx="3611880" cy="635000"/>
          </a:xfrm>
          <a:prstGeom prst="rect">
            <a:avLst/>
          </a:prstGeom>
          <a:solidFill>
            <a:srgbClr val="473B70"/>
          </a:solidFill>
          <a:ln w="19050">
            <a:solidFill>
              <a:srgbClr val="473B70"/>
            </a:solidFill>
          </a:ln>
        </p:spPr>
        <p:txBody>
          <a:bodyPr/>
          <a:lstStyle/>
          <a:p>
            <a:endParaRPr lang="en-US"/>
          </a:p>
        </p:txBody>
      </p:sp>
      <p:sp>
        <p:nvSpPr>
          <p:cNvPr id="22" name="Text 19"/>
          <p:cNvSpPr/>
          <p:nvPr/>
        </p:nvSpPr>
        <p:spPr>
          <a:xfrm>
            <a:off x="8385048" y="3035300"/>
            <a:ext cx="1920240"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Industry</a:t>
            </a:r>
            <a:endParaRPr lang="en-US" sz="1400" dirty="0">
              <a:latin typeface="Open Sans"/>
              <a:ea typeface="Open Sans"/>
              <a:cs typeface="Open Sans"/>
            </a:endParaRPr>
          </a:p>
        </p:txBody>
      </p:sp>
      <p:sp>
        <p:nvSpPr>
          <p:cNvPr id="23" name="Text 20"/>
          <p:cNvSpPr/>
          <p:nvPr/>
        </p:nvSpPr>
        <p:spPr>
          <a:xfrm>
            <a:off x="10332720" y="30607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$1.0M</a:t>
            </a:r>
            <a:endParaRPr lang="en-US" sz="1400" dirty="0">
              <a:latin typeface="Open Sans"/>
              <a:ea typeface="Open Sans"/>
              <a:cs typeface="Open Sans"/>
            </a:endParaRPr>
          </a:p>
        </p:txBody>
      </p:sp>
      <p:sp>
        <p:nvSpPr>
          <p:cNvPr id="24" name="Text 21"/>
          <p:cNvSpPr/>
          <p:nvPr/>
        </p:nvSpPr>
        <p:spPr>
          <a:xfrm>
            <a:off x="10332720" y="33401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4%</a:t>
            </a:r>
            <a:endParaRPr lang="en-US" sz="1200" dirty="0">
              <a:latin typeface="Open Sans"/>
              <a:ea typeface="Open Sans"/>
              <a:cs typeface="Open Sans"/>
            </a:endParaRPr>
          </a:p>
        </p:txBody>
      </p:sp>
      <p:sp>
        <p:nvSpPr>
          <p:cNvPr id="25" name="Shape 22" descr="University call out box."/>
          <p:cNvSpPr/>
          <p:nvPr/>
        </p:nvSpPr>
        <p:spPr>
          <a:xfrm>
            <a:off x="8275320" y="3708400"/>
            <a:ext cx="3611880" cy="635000"/>
          </a:xfrm>
          <a:prstGeom prst="rect">
            <a:avLst/>
          </a:prstGeom>
          <a:solidFill>
            <a:srgbClr val="002554"/>
          </a:solidFill>
          <a:ln w="19050">
            <a:solidFill>
              <a:srgbClr val="002554"/>
            </a:solidFill>
          </a:ln>
        </p:spPr>
        <p:txBody>
          <a:bodyPr/>
          <a:lstStyle/>
          <a:p>
            <a:endParaRPr lang="en-US"/>
          </a:p>
        </p:txBody>
      </p:sp>
      <p:sp>
        <p:nvSpPr>
          <p:cNvPr id="26" name="Text 23"/>
          <p:cNvSpPr/>
          <p:nvPr/>
        </p:nvSpPr>
        <p:spPr>
          <a:xfrm>
            <a:off x="8385048" y="3721100"/>
            <a:ext cx="1920240"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University</a:t>
            </a:r>
            <a:endParaRPr lang="en-US" sz="1400" dirty="0">
              <a:latin typeface="Open Sans"/>
              <a:ea typeface="Open Sans"/>
              <a:cs typeface="Open Sans"/>
            </a:endParaRPr>
          </a:p>
        </p:txBody>
      </p:sp>
      <p:sp>
        <p:nvSpPr>
          <p:cNvPr id="27" name="Text 24"/>
          <p:cNvSpPr/>
          <p:nvPr/>
        </p:nvSpPr>
        <p:spPr>
          <a:xfrm>
            <a:off x="10332720" y="37465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$1.2M</a:t>
            </a:r>
            <a:endParaRPr lang="en-US" sz="1400" dirty="0">
              <a:latin typeface="Open Sans"/>
              <a:ea typeface="Open Sans"/>
              <a:cs typeface="Open Sans"/>
            </a:endParaRPr>
          </a:p>
        </p:txBody>
      </p:sp>
      <p:sp>
        <p:nvSpPr>
          <p:cNvPr id="28" name="Text 25"/>
          <p:cNvSpPr/>
          <p:nvPr/>
        </p:nvSpPr>
        <p:spPr>
          <a:xfrm>
            <a:off x="10332720" y="40259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4%</a:t>
            </a:r>
            <a:endParaRPr lang="en-US" sz="1200" dirty="0">
              <a:latin typeface="Open Sans"/>
              <a:ea typeface="Open Sans"/>
              <a:cs typeface="Open Sans"/>
            </a:endParaRPr>
          </a:p>
        </p:txBody>
      </p:sp>
      <p:sp>
        <p:nvSpPr>
          <p:cNvPr id="29" name="Shape 26" descr="Other sources of support call out box."/>
          <p:cNvSpPr/>
          <p:nvPr/>
        </p:nvSpPr>
        <p:spPr>
          <a:xfrm>
            <a:off x="8275320" y="4394200"/>
            <a:ext cx="3611880" cy="635000"/>
          </a:xfrm>
          <a:prstGeom prst="rect">
            <a:avLst/>
          </a:prstGeom>
          <a:solidFill>
            <a:srgbClr val="00C37E"/>
          </a:solidFill>
          <a:ln w="19050">
            <a:solidFill>
              <a:srgbClr val="00C37E"/>
            </a:solidFill>
          </a:ln>
        </p:spPr>
        <p:txBody>
          <a:bodyPr/>
          <a:lstStyle/>
          <a:p>
            <a:endParaRPr lang="en-US"/>
          </a:p>
        </p:txBody>
      </p:sp>
      <p:sp>
        <p:nvSpPr>
          <p:cNvPr id="30" name="Text 27"/>
          <p:cNvSpPr/>
          <p:nvPr/>
        </p:nvSpPr>
        <p:spPr>
          <a:xfrm>
            <a:off x="8385048" y="4406900"/>
            <a:ext cx="1920240"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Other Sources [3]</a:t>
            </a:r>
            <a:endParaRPr lang="en-US" sz="1400" dirty="0">
              <a:latin typeface="Open Sans"/>
              <a:ea typeface="Open Sans"/>
              <a:cs typeface="Open Sans"/>
            </a:endParaRPr>
          </a:p>
        </p:txBody>
      </p:sp>
      <p:sp>
        <p:nvSpPr>
          <p:cNvPr id="31" name="Text 28"/>
          <p:cNvSpPr/>
          <p:nvPr/>
        </p:nvSpPr>
        <p:spPr>
          <a:xfrm>
            <a:off x="10332720" y="44323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$1.3M</a:t>
            </a:r>
            <a:endParaRPr lang="en-US" sz="1400" dirty="0">
              <a:latin typeface="Open Sans"/>
              <a:ea typeface="Open Sans"/>
              <a:cs typeface="Open Sans"/>
            </a:endParaRPr>
          </a:p>
        </p:txBody>
      </p:sp>
      <p:sp>
        <p:nvSpPr>
          <p:cNvPr id="32" name="Text 29"/>
          <p:cNvSpPr/>
          <p:nvPr/>
        </p:nvSpPr>
        <p:spPr>
          <a:xfrm>
            <a:off x="10332720" y="47117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5%</a:t>
            </a:r>
            <a:endParaRPr lang="en-US" sz="1200" dirty="0">
              <a:latin typeface="Open Sans"/>
              <a:ea typeface="Open Sans"/>
              <a:cs typeface="Open Sans"/>
            </a:endParaRPr>
          </a:p>
        </p:txBody>
      </p:sp>
      <p:sp>
        <p:nvSpPr>
          <p:cNvPr id="33" name="Text 30"/>
          <p:cNvSpPr/>
          <p:nvPr/>
        </p:nvSpPr>
        <p:spPr>
          <a:xfrm>
            <a:off x="8275320" y="5041901"/>
            <a:ext cx="3611880" cy="1816100"/>
          </a:xfrm>
          <a:prstGeom prst="rect">
            <a:avLst/>
          </a:prstGeom>
          <a:noFill/>
          <a:ln/>
        </p:spPr>
        <p:txBody>
          <a:bodyPr wrap="square" rtlCol="0" anchor="t"/>
          <a:lstStyle/>
          <a:p>
            <a:pPr algn="ctr"/>
            <a:endParaRPr lang="en-US" sz="2000" b="1" dirty="0">
              <a:solidFill>
                <a:srgbClr val="00758D"/>
              </a:solidFill>
              <a:latin typeface="Open Sans" pitchFamily="34" charset="0"/>
            </a:endParaRPr>
          </a:p>
          <a:p>
            <a:pPr algn="ctr"/>
            <a:r>
              <a:rPr lang="en-US" sz="2000" b="1" dirty="0">
                <a:solidFill>
                  <a:srgbClr val="00758D"/>
                </a:solidFill>
                <a:latin typeface="Open Sans" pitchFamily="34" charset="0"/>
              </a:rPr>
              <a:t>Total: $26.4M</a:t>
            </a:r>
          </a:p>
          <a:p>
            <a:pPr algn="ctr"/>
            <a:endParaRPr lang="en-US" sz="600" b="1" dirty="0">
              <a:solidFill>
                <a:srgbClr val="00758D"/>
              </a:solidFill>
              <a:latin typeface="Open Sans" pitchFamily="34" charset="0"/>
            </a:endParaRPr>
          </a:p>
          <a:p>
            <a:pPr algn="ctr"/>
            <a:r>
              <a:rPr lang="en-US" sz="2000" b="1" dirty="0" err="1">
                <a:solidFill>
                  <a:srgbClr val="00758D"/>
                </a:solidFill>
                <a:latin typeface="Open Sans" pitchFamily="34" charset="0"/>
              </a:rPr>
              <a:t>CMaT</a:t>
            </a:r>
            <a:r>
              <a:rPr lang="en-US" sz="2000" b="1" dirty="0">
                <a:solidFill>
                  <a:srgbClr val="00758D"/>
                </a:solidFill>
                <a:latin typeface="Open Sans" pitchFamily="34" charset="0"/>
              </a:rPr>
              <a:t>  ·  TARDISS  ·  HAMMER</a:t>
            </a:r>
            <a:endParaRPr lang="en-US" sz="2000" dirty="0">
              <a:latin typeface="Open Sans"/>
              <a:ea typeface="Open Sans"/>
              <a:cs typeface="Open Sans"/>
            </a:endParaRPr>
          </a:p>
        </p:txBody>
      </p:sp>
      <p:sp>
        <p:nvSpPr>
          <p:cNvPr id="5" name="Text 15">
            <a:extLst>
              <a:ext uri="{FF2B5EF4-FFF2-40B4-BE49-F238E27FC236}">
                <a16:creationId xmlns:a16="http://schemas.microsoft.com/office/drawing/2014/main" id="{8D9B8B31-01B1-F024-7BA0-E4A78504F086}"/>
              </a:ext>
            </a:extLst>
          </p:cNvPr>
          <p:cNvSpPr/>
          <p:nvPr/>
        </p:nvSpPr>
        <p:spPr>
          <a:xfrm>
            <a:off x="320040" y="6217920"/>
            <a:ext cx="11681460" cy="502920"/>
          </a:xfrm>
          <a:prstGeom prst="rect">
            <a:avLst/>
          </a:prstGeom>
          <a:noFill/>
          <a:ln/>
        </p:spPr>
        <p:txBody>
          <a:bodyPr wrap="square" lIns="0" tIns="0" rIns="0" bIns="0" rtlCol="0" anchor="t"/>
          <a:lstStyle/>
          <a:p>
            <a:pPr marL="0" indent="0" algn="l">
              <a:buNone/>
            </a:pPr>
            <a:endParaRPr lang="en-US" sz="850" dirty="0">
              <a:solidFill>
                <a:srgbClr val="666666"/>
              </a:solidFill>
              <a:latin typeface="Open Sans" pitchFamily="34" charset="0"/>
              <a:ea typeface="Open Sans" pitchFamily="34" charset="-122"/>
              <a:cs typeface="Open Sans" pitchFamily="34" charset="-120"/>
            </a:endParaRPr>
          </a:p>
          <a:p>
            <a:pPr marL="0" indent="0" algn="l">
              <a:buNone/>
            </a:pPr>
            <a:r>
              <a:rPr lang="en-US" sz="850" dirty="0">
                <a:solidFill>
                  <a:srgbClr val="666666"/>
                </a:solidFill>
                <a:latin typeface="Open Sans" pitchFamily="34" charset="0"/>
                <a:ea typeface="Open Sans" pitchFamily="34" charset="-122"/>
                <a:cs typeface="Open Sans" pitchFamily="34" charset="-120"/>
              </a:rPr>
              <a:t>[1] Sources of Support include Unrestricted Cash, Restricted Cash, In-Kind, and Associated Projects. Residuals are not included. </a:t>
            </a:r>
          </a:p>
          <a:p>
            <a:pPr marL="0" indent="0" algn="l">
              <a:buNone/>
            </a:pPr>
            <a:r>
              <a:rPr lang="en-US" sz="850" dirty="0">
                <a:solidFill>
                  <a:srgbClr val="666666"/>
                </a:solidFill>
                <a:latin typeface="Open Sans" pitchFamily="34" charset="0"/>
                <a:ea typeface="Open Sans" pitchFamily="34" charset="-122"/>
                <a:cs typeface="Open Sans" pitchFamily="34" charset="-120"/>
              </a:rPr>
              <a:t>[2] Non-NSF Government includes U.S. Government (not NSF), State government, local government, foreign government, and quasi-government research organizations.</a:t>
            </a:r>
          </a:p>
          <a:p>
            <a:pPr marL="0" indent="0" algn="l">
              <a:buNone/>
            </a:pPr>
            <a:r>
              <a:rPr lang="en-US" sz="850" dirty="0">
                <a:solidFill>
                  <a:srgbClr val="666666"/>
                </a:solidFill>
                <a:latin typeface="Open Sans" pitchFamily="34" charset="0"/>
                <a:ea typeface="Open Sans" pitchFamily="34" charset="-122"/>
                <a:cs typeface="Open Sans" pitchFamily="34" charset="-120"/>
              </a:rPr>
              <a:t>[3] Other Sources includes medical facilities, nonprofit organizations, private foundations, venture capitalists, and other sources.</a:t>
            </a:r>
          </a:p>
          <a:p>
            <a:pPr marL="0" indent="0" algn="l">
              <a:buNone/>
            </a:pPr>
            <a:r>
              <a:rPr lang="en-US" sz="850" dirty="0">
                <a:solidFill>
                  <a:srgbClr val="666666"/>
                </a:solidFill>
                <a:latin typeface="Open Sans" pitchFamily="34" charset="0"/>
                <a:ea typeface="Open Sans" pitchFamily="34" charset="-122"/>
                <a:cs typeface="Open Sans" pitchFamily="34" charset="-120"/>
              </a:rPr>
              <a:t>.</a:t>
            </a:r>
            <a:br>
              <a:rPr lang="en-US" sz="850" dirty="0">
                <a:solidFill>
                  <a:srgbClr val="666666"/>
                </a:solidFill>
                <a:latin typeface="Open Sans" pitchFamily="34" charset="0"/>
                <a:ea typeface="Open Sans" pitchFamily="34" charset="-122"/>
                <a:cs typeface="Open Sans" pitchFamily="34" charset="-120"/>
              </a:rPr>
            </a:br>
            <a:endParaRPr lang="en-US" sz="850" dirty="0">
              <a:solidFill>
                <a:srgbClr val="666666"/>
              </a:solidFill>
              <a:latin typeface="Open Sans" pitchFamily="34" charset="0"/>
              <a:ea typeface="Open Sans" pitchFamily="34" charset="-122"/>
              <a:cs typeface="Open Sans" pitchFamily="34" charset="-120"/>
            </a:endParaRPr>
          </a:p>
          <a:p>
            <a:pPr marL="0" indent="0" algn="l">
              <a:buNone/>
            </a:pPr>
            <a:endParaRPr lang="en-US" sz="850" dirty="0"/>
          </a:p>
        </p:txBody>
      </p:sp>
    </p:spTree>
    <p:extLst>
      <p:ext uri="{BB962C8B-B14F-4D97-AF65-F5344CB8AC3E}">
        <p14:creationId xmlns:p14="http://schemas.microsoft.com/office/powerpoint/2010/main" val="1086483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a:ea typeface="Open Sans"/>
                <a:cs typeface="Open Sans"/>
              </a:rPr>
              <a:t>FY 2025 Support to ERCs in Biotechnology and Healthcare Sector [1]</a:t>
            </a:r>
            <a:endParaRPr kumimoji="0" lang="en-US" sz="2200" b="0" i="0" u="none" strike="noStrike" kern="1200" cap="none" spc="0" normalizeH="0" baseline="0" noProof="0" dirty="0">
              <a:ln>
                <a:noFill/>
              </a:ln>
              <a:solidFill>
                <a:schemeClr val="tx1"/>
              </a:solidFill>
              <a:effectLst/>
              <a:uLnTx/>
              <a:uFillTx/>
              <a:latin typeface="Open Sans"/>
              <a:ea typeface="Open Sans"/>
              <a:cs typeface="Open Sans"/>
            </a:endParaRPr>
          </a:p>
        </p:txBody>
      </p:sp>
      <p:sp>
        <p:nvSpPr>
          <p:cNvPr id="6" name="Shape 1">
            <a:extLst>
              <a:ext uri="{FF2B5EF4-FFF2-40B4-BE49-F238E27FC236}">
                <a16:creationId xmlns:a16="http://schemas.microsoft.com/office/drawing/2014/main" id="{9E185C08-41F3-0025-353E-4EF81D5778E2}"/>
              </a:ex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8" name="Chart 0" descr="FY 2025 Support to ERCs in Biotechnology and Healthcare Sector bar chart showing direct and associated project support. "/>
          <p:cNvGraphicFramePr/>
          <p:nvPr>
            <p:extLst>
              <p:ext uri="{D42A27DB-BD31-4B8C-83A1-F6EECF244321}">
                <p14:modId xmlns:p14="http://schemas.microsoft.com/office/powerpoint/2010/main" val="2273744563"/>
              </p:ext>
            </p:extLst>
          </p:nvPr>
        </p:nvGraphicFramePr>
        <p:xfrm>
          <a:off x="365760" y="787400"/>
          <a:ext cx="768096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9" name="Shape 6" descr="ERC Awards&#10; call out box."/>
          <p:cNvSpPr/>
          <p:nvPr/>
        </p:nvSpPr>
        <p:spPr>
          <a:xfrm>
            <a:off x="8275320" y="965200"/>
            <a:ext cx="3611880" cy="635000"/>
          </a:xfrm>
          <a:prstGeom prst="rect">
            <a:avLst/>
          </a:prstGeom>
          <a:solidFill>
            <a:srgbClr val="005699"/>
          </a:solidFill>
          <a:ln w="19050">
            <a:solidFill>
              <a:srgbClr val="005699"/>
            </a:solidFill>
          </a:ln>
        </p:spPr>
        <p:txBody>
          <a:bodyPr/>
          <a:lstStyle/>
          <a:p>
            <a:endParaRPr lang="en-US"/>
          </a:p>
        </p:txBody>
      </p:sp>
      <p:sp>
        <p:nvSpPr>
          <p:cNvPr id="10" name="Text 7"/>
          <p:cNvSpPr/>
          <p:nvPr/>
        </p:nvSpPr>
        <p:spPr>
          <a:xfrm>
            <a:off x="8385048" y="977900"/>
            <a:ext cx="1920240"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ERC Awards</a:t>
            </a:r>
            <a:endParaRPr lang="en-US" sz="1400" dirty="0">
              <a:latin typeface="Open Sans"/>
              <a:ea typeface="Open Sans"/>
              <a:cs typeface="Open Sans"/>
            </a:endParaRPr>
          </a:p>
        </p:txBody>
      </p:sp>
      <p:sp>
        <p:nvSpPr>
          <p:cNvPr id="11" name="Text 8"/>
          <p:cNvSpPr/>
          <p:nvPr/>
        </p:nvSpPr>
        <p:spPr>
          <a:xfrm>
            <a:off x="10332720" y="10033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$20.2M</a:t>
            </a:r>
            <a:endParaRPr lang="en-US" sz="1400" dirty="0">
              <a:latin typeface="Open Sans"/>
              <a:ea typeface="Open Sans"/>
              <a:cs typeface="Open Sans"/>
            </a:endParaRPr>
          </a:p>
        </p:txBody>
      </p:sp>
      <p:sp>
        <p:nvSpPr>
          <p:cNvPr id="12" name="Text 9"/>
          <p:cNvSpPr/>
          <p:nvPr/>
        </p:nvSpPr>
        <p:spPr>
          <a:xfrm>
            <a:off x="10332720" y="12827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28%</a:t>
            </a:r>
            <a:endParaRPr lang="en-US" sz="1200" dirty="0">
              <a:latin typeface="Open Sans"/>
              <a:ea typeface="Open Sans"/>
              <a:cs typeface="Open Sans"/>
            </a:endParaRPr>
          </a:p>
        </p:txBody>
      </p:sp>
      <p:sp>
        <p:nvSpPr>
          <p:cNvPr id="13" name="Shape 10" descr="Other NSF&#10; call out box."/>
          <p:cNvSpPr/>
          <p:nvPr/>
        </p:nvSpPr>
        <p:spPr>
          <a:xfrm>
            <a:off x="8275320" y="1651000"/>
            <a:ext cx="3611880" cy="635000"/>
          </a:xfrm>
          <a:prstGeom prst="rect">
            <a:avLst/>
          </a:prstGeom>
          <a:solidFill>
            <a:srgbClr val="00758D"/>
          </a:solidFill>
          <a:ln w="19050">
            <a:solidFill>
              <a:srgbClr val="00758D"/>
            </a:solidFill>
          </a:ln>
        </p:spPr>
        <p:txBody>
          <a:bodyPr/>
          <a:lstStyle/>
          <a:p>
            <a:endParaRPr lang="en-US"/>
          </a:p>
        </p:txBody>
      </p:sp>
      <p:sp>
        <p:nvSpPr>
          <p:cNvPr id="14" name="Text 11"/>
          <p:cNvSpPr/>
          <p:nvPr/>
        </p:nvSpPr>
        <p:spPr>
          <a:xfrm>
            <a:off x="8385048" y="1663700"/>
            <a:ext cx="1920240"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Other NSF</a:t>
            </a:r>
            <a:endParaRPr lang="en-US" sz="1400" dirty="0">
              <a:latin typeface="Open Sans"/>
              <a:ea typeface="Open Sans"/>
              <a:cs typeface="Open Sans"/>
            </a:endParaRPr>
          </a:p>
        </p:txBody>
      </p:sp>
      <p:sp>
        <p:nvSpPr>
          <p:cNvPr id="15" name="Text 12"/>
          <p:cNvSpPr/>
          <p:nvPr/>
        </p:nvSpPr>
        <p:spPr>
          <a:xfrm>
            <a:off x="10332720" y="16891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$6.2M</a:t>
            </a:r>
            <a:endParaRPr lang="en-US" sz="1400" dirty="0">
              <a:latin typeface="Open Sans"/>
              <a:ea typeface="Open Sans"/>
              <a:cs typeface="Open Sans"/>
            </a:endParaRPr>
          </a:p>
        </p:txBody>
      </p:sp>
      <p:sp>
        <p:nvSpPr>
          <p:cNvPr id="16" name="Text 13"/>
          <p:cNvSpPr/>
          <p:nvPr/>
        </p:nvSpPr>
        <p:spPr>
          <a:xfrm>
            <a:off x="10332720" y="19685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9%</a:t>
            </a:r>
            <a:endParaRPr lang="en-US" sz="1200" dirty="0">
              <a:latin typeface="Open Sans"/>
              <a:ea typeface="Open Sans"/>
              <a:cs typeface="Open Sans"/>
            </a:endParaRPr>
          </a:p>
        </p:txBody>
      </p:sp>
      <p:sp>
        <p:nvSpPr>
          <p:cNvPr id="17" name="Shape 14" descr="Non-NSF Government&#10;call out box."/>
          <p:cNvSpPr/>
          <p:nvPr/>
        </p:nvSpPr>
        <p:spPr>
          <a:xfrm>
            <a:off x="8275320" y="2336800"/>
            <a:ext cx="3611880" cy="635000"/>
          </a:xfrm>
          <a:prstGeom prst="rect">
            <a:avLst/>
          </a:prstGeom>
          <a:solidFill>
            <a:srgbClr val="D3B34E"/>
          </a:solidFill>
          <a:ln w="19050">
            <a:solidFill>
              <a:srgbClr val="D3B34E"/>
            </a:solidFill>
          </a:ln>
        </p:spPr>
        <p:txBody>
          <a:bodyPr/>
          <a:lstStyle/>
          <a:p>
            <a:endParaRPr lang="en-US"/>
          </a:p>
        </p:txBody>
      </p:sp>
      <p:sp>
        <p:nvSpPr>
          <p:cNvPr id="18" name="Text 15"/>
          <p:cNvSpPr/>
          <p:nvPr/>
        </p:nvSpPr>
        <p:spPr>
          <a:xfrm>
            <a:off x="8385047" y="2349500"/>
            <a:ext cx="2597913"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Non-NSF Government [2]</a:t>
            </a:r>
            <a:endParaRPr lang="en-US" sz="1400" dirty="0">
              <a:latin typeface="Open Sans"/>
              <a:ea typeface="Open Sans"/>
              <a:cs typeface="Open Sans"/>
            </a:endParaRPr>
          </a:p>
        </p:txBody>
      </p:sp>
      <p:sp>
        <p:nvSpPr>
          <p:cNvPr id="19" name="Text 16"/>
          <p:cNvSpPr/>
          <p:nvPr/>
        </p:nvSpPr>
        <p:spPr>
          <a:xfrm>
            <a:off x="10332720" y="23749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$28.0M</a:t>
            </a:r>
            <a:endParaRPr lang="en-US" sz="1400" dirty="0">
              <a:latin typeface="Open Sans"/>
              <a:ea typeface="Open Sans"/>
              <a:cs typeface="Open Sans"/>
            </a:endParaRPr>
          </a:p>
        </p:txBody>
      </p:sp>
      <p:sp>
        <p:nvSpPr>
          <p:cNvPr id="20" name="Text 17"/>
          <p:cNvSpPr/>
          <p:nvPr/>
        </p:nvSpPr>
        <p:spPr>
          <a:xfrm>
            <a:off x="10332720" y="26543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39%</a:t>
            </a:r>
            <a:endParaRPr lang="en-US" sz="1200" dirty="0">
              <a:latin typeface="Open Sans"/>
              <a:ea typeface="Open Sans"/>
              <a:cs typeface="Open Sans"/>
            </a:endParaRPr>
          </a:p>
        </p:txBody>
      </p:sp>
      <p:sp>
        <p:nvSpPr>
          <p:cNvPr id="21" name="Shape 18" descr="Industry call out box."/>
          <p:cNvSpPr/>
          <p:nvPr/>
        </p:nvSpPr>
        <p:spPr>
          <a:xfrm>
            <a:off x="8275320" y="3022600"/>
            <a:ext cx="3611880" cy="635000"/>
          </a:xfrm>
          <a:prstGeom prst="rect">
            <a:avLst/>
          </a:prstGeom>
          <a:solidFill>
            <a:srgbClr val="473B70"/>
          </a:solidFill>
          <a:ln w="19050">
            <a:solidFill>
              <a:srgbClr val="473B70"/>
            </a:solidFill>
          </a:ln>
        </p:spPr>
        <p:txBody>
          <a:bodyPr/>
          <a:lstStyle/>
          <a:p>
            <a:endParaRPr lang="en-US"/>
          </a:p>
        </p:txBody>
      </p:sp>
      <p:sp>
        <p:nvSpPr>
          <p:cNvPr id="22" name="Text 19"/>
          <p:cNvSpPr/>
          <p:nvPr/>
        </p:nvSpPr>
        <p:spPr>
          <a:xfrm>
            <a:off x="8385048" y="3035300"/>
            <a:ext cx="1920240"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Industry</a:t>
            </a:r>
            <a:endParaRPr lang="en-US" sz="1400" dirty="0">
              <a:latin typeface="Open Sans"/>
              <a:ea typeface="Open Sans"/>
              <a:cs typeface="Open Sans"/>
            </a:endParaRPr>
          </a:p>
        </p:txBody>
      </p:sp>
      <p:sp>
        <p:nvSpPr>
          <p:cNvPr id="23" name="Text 20"/>
          <p:cNvSpPr/>
          <p:nvPr/>
        </p:nvSpPr>
        <p:spPr>
          <a:xfrm>
            <a:off x="10332720" y="30607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$0.9M</a:t>
            </a:r>
            <a:endParaRPr lang="en-US" sz="1400" dirty="0">
              <a:latin typeface="Open Sans"/>
              <a:ea typeface="Open Sans"/>
              <a:cs typeface="Open Sans"/>
            </a:endParaRPr>
          </a:p>
        </p:txBody>
      </p:sp>
      <p:sp>
        <p:nvSpPr>
          <p:cNvPr id="24" name="Text 21"/>
          <p:cNvSpPr/>
          <p:nvPr/>
        </p:nvSpPr>
        <p:spPr>
          <a:xfrm>
            <a:off x="10332720" y="33401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1%</a:t>
            </a:r>
            <a:endParaRPr lang="en-US" sz="1200" dirty="0">
              <a:latin typeface="Open Sans"/>
              <a:ea typeface="Open Sans"/>
              <a:cs typeface="Open Sans"/>
            </a:endParaRPr>
          </a:p>
        </p:txBody>
      </p:sp>
      <p:sp>
        <p:nvSpPr>
          <p:cNvPr id="25" name="Shape 22" descr="University call out box."/>
          <p:cNvSpPr/>
          <p:nvPr/>
        </p:nvSpPr>
        <p:spPr>
          <a:xfrm>
            <a:off x="8275320" y="3708400"/>
            <a:ext cx="3611880" cy="635000"/>
          </a:xfrm>
          <a:prstGeom prst="rect">
            <a:avLst/>
          </a:prstGeom>
          <a:solidFill>
            <a:srgbClr val="002554"/>
          </a:solidFill>
          <a:ln w="19050">
            <a:solidFill>
              <a:srgbClr val="002554"/>
            </a:solidFill>
          </a:ln>
        </p:spPr>
        <p:txBody>
          <a:bodyPr/>
          <a:lstStyle/>
          <a:p>
            <a:endParaRPr lang="en-US"/>
          </a:p>
        </p:txBody>
      </p:sp>
      <p:sp>
        <p:nvSpPr>
          <p:cNvPr id="26" name="Text 23"/>
          <p:cNvSpPr/>
          <p:nvPr/>
        </p:nvSpPr>
        <p:spPr>
          <a:xfrm>
            <a:off x="8385048" y="3721100"/>
            <a:ext cx="1920240"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University</a:t>
            </a:r>
            <a:endParaRPr lang="en-US" sz="1400" dirty="0">
              <a:latin typeface="Open Sans"/>
              <a:ea typeface="Open Sans"/>
              <a:cs typeface="Open Sans"/>
            </a:endParaRPr>
          </a:p>
        </p:txBody>
      </p:sp>
      <p:sp>
        <p:nvSpPr>
          <p:cNvPr id="27" name="Text 24"/>
          <p:cNvSpPr/>
          <p:nvPr/>
        </p:nvSpPr>
        <p:spPr>
          <a:xfrm>
            <a:off x="10332720" y="37465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$2.8M</a:t>
            </a:r>
            <a:endParaRPr lang="en-US" sz="1400" dirty="0">
              <a:latin typeface="Open Sans"/>
              <a:ea typeface="Open Sans"/>
              <a:cs typeface="Open Sans"/>
            </a:endParaRPr>
          </a:p>
        </p:txBody>
      </p:sp>
      <p:sp>
        <p:nvSpPr>
          <p:cNvPr id="28" name="Text 25"/>
          <p:cNvSpPr/>
          <p:nvPr/>
        </p:nvSpPr>
        <p:spPr>
          <a:xfrm>
            <a:off x="10332720" y="40259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4%</a:t>
            </a:r>
            <a:endParaRPr lang="en-US" sz="1200" dirty="0">
              <a:latin typeface="Open Sans"/>
              <a:ea typeface="Open Sans"/>
              <a:cs typeface="Open Sans"/>
            </a:endParaRPr>
          </a:p>
        </p:txBody>
      </p:sp>
      <p:sp>
        <p:nvSpPr>
          <p:cNvPr id="29" name="Shape 26" descr="Other Sources of support call out box."/>
          <p:cNvSpPr/>
          <p:nvPr/>
        </p:nvSpPr>
        <p:spPr>
          <a:xfrm>
            <a:off x="8275320" y="4394200"/>
            <a:ext cx="3611880" cy="635000"/>
          </a:xfrm>
          <a:prstGeom prst="rect">
            <a:avLst/>
          </a:prstGeom>
          <a:solidFill>
            <a:srgbClr val="00C37E"/>
          </a:solidFill>
          <a:ln w="19050">
            <a:solidFill>
              <a:srgbClr val="00C37E"/>
            </a:solidFill>
          </a:ln>
        </p:spPr>
        <p:txBody>
          <a:bodyPr/>
          <a:lstStyle/>
          <a:p>
            <a:endParaRPr lang="en-US"/>
          </a:p>
        </p:txBody>
      </p:sp>
      <p:sp>
        <p:nvSpPr>
          <p:cNvPr id="30" name="Text 27"/>
          <p:cNvSpPr/>
          <p:nvPr/>
        </p:nvSpPr>
        <p:spPr>
          <a:xfrm>
            <a:off x="8385048" y="4406900"/>
            <a:ext cx="1920240"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Other Sources [3]</a:t>
            </a:r>
            <a:endParaRPr lang="en-US" sz="1400" dirty="0">
              <a:latin typeface="Open Sans"/>
              <a:ea typeface="Open Sans"/>
              <a:cs typeface="Open Sans"/>
            </a:endParaRPr>
          </a:p>
        </p:txBody>
      </p:sp>
      <p:sp>
        <p:nvSpPr>
          <p:cNvPr id="31" name="Text 28"/>
          <p:cNvSpPr/>
          <p:nvPr/>
        </p:nvSpPr>
        <p:spPr>
          <a:xfrm>
            <a:off x="10332720" y="44323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$13.4M</a:t>
            </a:r>
            <a:endParaRPr lang="en-US" sz="1400" dirty="0">
              <a:latin typeface="Open Sans"/>
              <a:ea typeface="Open Sans"/>
              <a:cs typeface="Open Sans"/>
            </a:endParaRPr>
          </a:p>
        </p:txBody>
      </p:sp>
      <p:sp>
        <p:nvSpPr>
          <p:cNvPr id="32" name="Text 29"/>
          <p:cNvSpPr/>
          <p:nvPr/>
        </p:nvSpPr>
        <p:spPr>
          <a:xfrm>
            <a:off x="10332720" y="47117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19%</a:t>
            </a:r>
            <a:endParaRPr lang="en-US" sz="1200" dirty="0">
              <a:latin typeface="Open Sans"/>
              <a:ea typeface="Open Sans"/>
              <a:cs typeface="Open Sans"/>
            </a:endParaRPr>
          </a:p>
        </p:txBody>
      </p:sp>
      <p:sp>
        <p:nvSpPr>
          <p:cNvPr id="33" name="Text 30"/>
          <p:cNvSpPr/>
          <p:nvPr/>
        </p:nvSpPr>
        <p:spPr>
          <a:xfrm>
            <a:off x="8275320" y="5029201"/>
            <a:ext cx="3611880" cy="1828800"/>
          </a:xfrm>
          <a:prstGeom prst="rect">
            <a:avLst/>
          </a:prstGeom>
          <a:noFill/>
          <a:ln/>
        </p:spPr>
        <p:txBody>
          <a:bodyPr wrap="square" rtlCol="0" anchor="t"/>
          <a:lstStyle/>
          <a:p>
            <a:pPr algn="ctr"/>
            <a:endParaRPr lang="en-US" sz="2000" b="1" dirty="0">
              <a:solidFill>
                <a:srgbClr val="005699"/>
              </a:solidFill>
              <a:latin typeface="Open Sans" pitchFamily="34" charset="0"/>
            </a:endParaRPr>
          </a:p>
          <a:p>
            <a:pPr algn="ctr"/>
            <a:r>
              <a:rPr lang="en-US" sz="2000" b="1" dirty="0">
                <a:solidFill>
                  <a:srgbClr val="005699"/>
                </a:solidFill>
                <a:latin typeface="Open Sans" pitchFamily="34" charset="0"/>
              </a:rPr>
              <a:t>Total: $71.5M</a:t>
            </a:r>
          </a:p>
          <a:p>
            <a:pPr algn="ctr"/>
            <a:endParaRPr lang="en-US" sz="600" b="1" dirty="0">
              <a:solidFill>
                <a:srgbClr val="005699"/>
              </a:solidFill>
              <a:latin typeface="Open Sans" pitchFamily="34" charset="0"/>
            </a:endParaRPr>
          </a:p>
          <a:p>
            <a:pPr algn="ctr"/>
            <a:r>
              <a:rPr lang="en-US" sz="2000" b="1" dirty="0">
                <a:solidFill>
                  <a:srgbClr val="005699"/>
                </a:solidFill>
                <a:latin typeface="Open Sans" pitchFamily="34" charset="0"/>
              </a:rPr>
              <a:t>ATP-Bio  ·  CELL-MET  ·  PATHS-UP  ·  </a:t>
            </a:r>
            <a:r>
              <a:rPr lang="en-US" sz="2000" b="1" dirty="0" err="1">
                <a:solidFill>
                  <a:srgbClr val="005699"/>
                </a:solidFill>
                <a:latin typeface="Open Sans" pitchFamily="34" charset="0"/>
              </a:rPr>
              <a:t>PreMiEr</a:t>
            </a:r>
            <a:endParaRPr lang="en-US" sz="2000" b="1" dirty="0">
              <a:solidFill>
                <a:srgbClr val="00758D"/>
              </a:solidFill>
              <a:latin typeface="Open Sans" pitchFamily="34" charset="0"/>
            </a:endParaRPr>
          </a:p>
        </p:txBody>
      </p:sp>
      <p:sp>
        <p:nvSpPr>
          <p:cNvPr id="5" name="Text 15">
            <a:extLst>
              <a:ext uri="{FF2B5EF4-FFF2-40B4-BE49-F238E27FC236}">
                <a16:creationId xmlns:a16="http://schemas.microsoft.com/office/drawing/2014/main" id="{23024BE0-6735-35DA-A45C-269124A1F2D3}"/>
              </a:ext>
            </a:extLst>
          </p:cNvPr>
          <p:cNvSpPr/>
          <p:nvPr/>
        </p:nvSpPr>
        <p:spPr>
          <a:xfrm>
            <a:off x="320040" y="6217920"/>
            <a:ext cx="11681460" cy="502920"/>
          </a:xfrm>
          <a:prstGeom prst="rect">
            <a:avLst/>
          </a:prstGeom>
          <a:noFill/>
          <a:ln/>
        </p:spPr>
        <p:txBody>
          <a:bodyPr wrap="square" lIns="0" tIns="0" rIns="0" bIns="0" rtlCol="0" anchor="t"/>
          <a:lstStyle/>
          <a:p>
            <a:pPr marL="0" indent="0" algn="l">
              <a:buNone/>
            </a:pPr>
            <a:endParaRPr lang="en-US" sz="850" dirty="0">
              <a:solidFill>
                <a:srgbClr val="666666"/>
              </a:solidFill>
              <a:latin typeface="Open Sans" pitchFamily="34" charset="0"/>
              <a:ea typeface="Open Sans" pitchFamily="34" charset="-122"/>
              <a:cs typeface="Open Sans" pitchFamily="34" charset="-120"/>
            </a:endParaRPr>
          </a:p>
          <a:p>
            <a:pPr marL="0" indent="0" algn="l">
              <a:buNone/>
            </a:pPr>
            <a:r>
              <a:rPr lang="en-US" sz="850" dirty="0">
                <a:solidFill>
                  <a:srgbClr val="666666"/>
                </a:solidFill>
                <a:latin typeface="Open Sans" pitchFamily="34" charset="0"/>
                <a:ea typeface="Open Sans" pitchFamily="34" charset="-122"/>
                <a:cs typeface="Open Sans" pitchFamily="34" charset="-120"/>
              </a:rPr>
              <a:t>[1] Sources of Support include Unrestricted Cash, Restricted Cash, In-Kind, and Associated Projects. Residuals are not included. </a:t>
            </a:r>
          </a:p>
          <a:p>
            <a:pPr marL="0" indent="0" algn="l">
              <a:buNone/>
            </a:pPr>
            <a:r>
              <a:rPr lang="en-US" sz="850" dirty="0">
                <a:solidFill>
                  <a:srgbClr val="666666"/>
                </a:solidFill>
                <a:latin typeface="Open Sans" pitchFamily="34" charset="0"/>
                <a:ea typeface="Open Sans" pitchFamily="34" charset="-122"/>
                <a:cs typeface="Open Sans" pitchFamily="34" charset="-120"/>
              </a:rPr>
              <a:t>[2] Non-NSF Government includes U.S. Government (not NSF), State government, local government, foreign government, and quasi-government research organizations.</a:t>
            </a:r>
          </a:p>
          <a:p>
            <a:pPr marL="0" indent="0" algn="l">
              <a:buNone/>
            </a:pPr>
            <a:r>
              <a:rPr lang="en-US" sz="850" dirty="0">
                <a:solidFill>
                  <a:srgbClr val="666666"/>
                </a:solidFill>
                <a:latin typeface="Open Sans" pitchFamily="34" charset="0"/>
                <a:ea typeface="Open Sans" pitchFamily="34" charset="-122"/>
                <a:cs typeface="Open Sans" pitchFamily="34" charset="-120"/>
              </a:rPr>
              <a:t>[3] Other Sources includes medical facilities, nonprofit organizations, private foundations, venture capitalists, and other sources.</a:t>
            </a:r>
          </a:p>
          <a:p>
            <a:pPr marL="0" indent="0" algn="l">
              <a:buNone/>
            </a:pPr>
            <a:r>
              <a:rPr lang="en-US" sz="850" dirty="0">
                <a:solidFill>
                  <a:srgbClr val="666666"/>
                </a:solidFill>
                <a:latin typeface="Open Sans" pitchFamily="34" charset="0"/>
                <a:ea typeface="Open Sans" pitchFamily="34" charset="-122"/>
                <a:cs typeface="Open Sans" pitchFamily="34" charset="-120"/>
              </a:rPr>
              <a:t>.</a:t>
            </a:r>
            <a:br>
              <a:rPr lang="en-US" sz="850" dirty="0">
                <a:solidFill>
                  <a:srgbClr val="666666"/>
                </a:solidFill>
                <a:latin typeface="Open Sans" pitchFamily="34" charset="0"/>
                <a:ea typeface="Open Sans" pitchFamily="34" charset="-122"/>
                <a:cs typeface="Open Sans" pitchFamily="34" charset="-120"/>
              </a:rPr>
            </a:br>
            <a:endParaRPr lang="en-US" sz="850" dirty="0">
              <a:solidFill>
                <a:srgbClr val="666666"/>
              </a:solidFill>
              <a:latin typeface="Open Sans" pitchFamily="34" charset="0"/>
              <a:ea typeface="Open Sans" pitchFamily="34" charset="-122"/>
              <a:cs typeface="Open Sans" pitchFamily="34" charset="-120"/>
            </a:endParaRPr>
          </a:p>
          <a:p>
            <a:pPr marL="0" indent="0" algn="l">
              <a:buNone/>
            </a:pPr>
            <a:endParaRPr lang="en-US" sz="850" dirty="0"/>
          </a:p>
        </p:txBody>
      </p:sp>
    </p:spTree>
    <p:extLst>
      <p:ext uri="{BB962C8B-B14F-4D97-AF65-F5344CB8AC3E}">
        <p14:creationId xmlns:p14="http://schemas.microsoft.com/office/powerpoint/2010/main" val="708584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a:ea typeface="Open Sans"/>
                <a:cs typeface="Open Sans"/>
              </a:rPr>
              <a:t>FY 2025 Support to ERCs in Energy and Smart Infrastructure Sector [1]</a:t>
            </a:r>
            <a:endParaRPr kumimoji="0" lang="en-US" sz="2200" b="0" i="0" u="none" strike="noStrike" kern="1200" cap="none" spc="0" normalizeH="0" baseline="0" noProof="0" dirty="0">
              <a:ln>
                <a:noFill/>
              </a:ln>
              <a:solidFill>
                <a:schemeClr val="tx1"/>
              </a:solidFill>
              <a:effectLst/>
              <a:uLnTx/>
              <a:uFillTx/>
              <a:latin typeface="Open Sans"/>
              <a:ea typeface="Open Sans"/>
              <a:cs typeface="Open Sans"/>
            </a:endParaRPr>
          </a:p>
        </p:txBody>
      </p:sp>
      <p:sp>
        <p:nvSpPr>
          <p:cNvPr id="6" name="Shape 1">
            <a:extLst>
              <a:ext uri="{FF2B5EF4-FFF2-40B4-BE49-F238E27FC236}">
                <a16:creationId xmlns:a16="http://schemas.microsoft.com/office/drawing/2014/main" id="{F9143D61-02A4-3F14-A952-44F06DB275B7}"/>
              </a:ex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8" name="Chart 0" descr="FY 2025 Support to ERCs in Energy and Smart Infrastructure Sector bar chart showing direct and associated project support. "/>
          <p:cNvGraphicFramePr/>
          <p:nvPr>
            <p:extLst>
              <p:ext uri="{D42A27DB-BD31-4B8C-83A1-F6EECF244321}">
                <p14:modId xmlns:p14="http://schemas.microsoft.com/office/powerpoint/2010/main" val="3362570700"/>
              </p:ext>
            </p:extLst>
          </p:nvPr>
        </p:nvGraphicFramePr>
        <p:xfrm>
          <a:off x="365760" y="787400"/>
          <a:ext cx="768096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9" name="Shape 6" descr="ERC Awards call out box."/>
          <p:cNvSpPr/>
          <p:nvPr/>
        </p:nvSpPr>
        <p:spPr>
          <a:xfrm>
            <a:off x="8275320" y="965200"/>
            <a:ext cx="3611880" cy="635000"/>
          </a:xfrm>
          <a:prstGeom prst="rect">
            <a:avLst/>
          </a:prstGeom>
          <a:solidFill>
            <a:srgbClr val="005699"/>
          </a:solidFill>
          <a:ln w="19050">
            <a:solidFill>
              <a:srgbClr val="005699"/>
            </a:solidFill>
          </a:ln>
        </p:spPr>
        <p:txBody>
          <a:bodyPr/>
          <a:lstStyle/>
          <a:p>
            <a:endParaRPr lang="en-US"/>
          </a:p>
        </p:txBody>
      </p:sp>
      <p:sp>
        <p:nvSpPr>
          <p:cNvPr id="10" name="Text 7"/>
          <p:cNvSpPr/>
          <p:nvPr/>
        </p:nvSpPr>
        <p:spPr>
          <a:xfrm>
            <a:off x="8385048" y="977900"/>
            <a:ext cx="1920240"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ERC Awards</a:t>
            </a:r>
            <a:endParaRPr lang="en-US" sz="1400" dirty="0">
              <a:latin typeface="Open Sans"/>
              <a:ea typeface="Open Sans"/>
              <a:cs typeface="Open Sans"/>
            </a:endParaRPr>
          </a:p>
        </p:txBody>
      </p:sp>
      <p:sp>
        <p:nvSpPr>
          <p:cNvPr id="11" name="Text 8"/>
          <p:cNvSpPr/>
          <p:nvPr/>
        </p:nvSpPr>
        <p:spPr>
          <a:xfrm>
            <a:off x="10332720" y="10033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$23.6M</a:t>
            </a:r>
            <a:endParaRPr lang="en-US" sz="1400" dirty="0">
              <a:latin typeface="Open Sans"/>
              <a:ea typeface="Open Sans"/>
              <a:cs typeface="Open Sans"/>
            </a:endParaRPr>
          </a:p>
        </p:txBody>
      </p:sp>
      <p:sp>
        <p:nvSpPr>
          <p:cNvPr id="12" name="Text 9"/>
          <p:cNvSpPr/>
          <p:nvPr/>
        </p:nvSpPr>
        <p:spPr>
          <a:xfrm>
            <a:off x="10332720" y="12827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24%</a:t>
            </a:r>
            <a:endParaRPr lang="en-US" sz="1200" dirty="0">
              <a:latin typeface="Open Sans"/>
              <a:ea typeface="Open Sans"/>
              <a:cs typeface="Open Sans"/>
            </a:endParaRPr>
          </a:p>
        </p:txBody>
      </p:sp>
      <p:sp>
        <p:nvSpPr>
          <p:cNvPr id="13" name="Shape 10" descr="Other NSF&#10; call out box."/>
          <p:cNvSpPr/>
          <p:nvPr/>
        </p:nvSpPr>
        <p:spPr>
          <a:xfrm>
            <a:off x="8275320" y="1651000"/>
            <a:ext cx="3611880" cy="635000"/>
          </a:xfrm>
          <a:prstGeom prst="rect">
            <a:avLst/>
          </a:prstGeom>
          <a:solidFill>
            <a:srgbClr val="00758D"/>
          </a:solidFill>
          <a:ln w="19050">
            <a:solidFill>
              <a:srgbClr val="00758D"/>
            </a:solidFill>
          </a:ln>
        </p:spPr>
        <p:txBody>
          <a:bodyPr/>
          <a:lstStyle/>
          <a:p>
            <a:endParaRPr lang="en-US"/>
          </a:p>
        </p:txBody>
      </p:sp>
      <p:sp>
        <p:nvSpPr>
          <p:cNvPr id="14" name="Text 11"/>
          <p:cNvSpPr/>
          <p:nvPr/>
        </p:nvSpPr>
        <p:spPr>
          <a:xfrm>
            <a:off x="8385048" y="1663700"/>
            <a:ext cx="1920240"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Other NSF</a:t>
            </a:r>
            <a:endParaRPr lang="en-US" sz="1400" dirty="0">
              <a:latin typeface="Open Sans"/>
              <a:ea typeface="Open Sans"/>
              <a:cs typeface="Open Sans"/>
            </a:endParaRPr>
          </a:p>
        </p:txBody>
      </p:sp>
      <p:sp>
        <p:nvSpPr>
          <p:cNvPr id="15" name="Text 12"/>
          <p:cNvSpPr/>
          <p:nvPr/>
        </p:nvSpPr>
        <p:spPr>
          <a:xfrm>
            <a:off x="10332720" y="16891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$12.2M</a:t>
            </a:r>
            <a:endParaRPr lang="en-US" sz="1400" dirty="0">
              <a:latin typeface="Open Sans"/>
              <a:ea typeface="Open Sans"/>
              <a:cs typeface="Open Sans"/>
            </a:endParaRPr>
          </a:p>
        </p:txBody>
      </p:sp>
      <p:sp>
        <p:nvSpPr>
          <p:cNvPr id="16" name="Text 13"/>
          <p:cNvSpPr/>
          <p:nvPr/>
        </p:nvSpPr>
        <p:spPr>
          <a:xfrm>
            <a:off x="10332720" y="19685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12%</a:t>
            </a:r>
            <a:endParaRPr lang="en-US" sz="1200" dirty="0">
              <a:latin typeface="Open Sans"/>
              <a:ea typeface="Open Sans"/>
              <a:cs typeface="Open Sans"/>
            </a:endParaRPr>
          </a:p>
        </p:txBody>
      </p:sp>
      <p:sp>
        <p:nvSpPr>
          <p:cNvPr id="17" name="Shape 14" descr="Non-NSF Government&#10;call out box."/>
          <p:cNvSpPr/>
          <p:nvPr/>
        </p:nvSpPr>
        <p:spPr>
          <a:xfrm>
            <a:off x="8275320" y="2336800"/>
            <a:ext cx="3611880" cy="635000"/>
          </a:xfrm>
          <a:prstGeom prst="rect">
            <a:avLst/>
          </a:prstGeom>
          <a:solidFill>
            <a:srgbClr val="D3B34E"/>
          </a:solidFill>
          <a:ln w="19050">
            <a:solidFill>
              <a:srgbClr val="D3B34E"/>
            </a:solidFill>
          </a:ln>
        </p:spPr>
        <p:txBody>
          <a:bodyPr/>
          <a:lstStyle/>
          <a:p>
            <a:endParaRPr lang="en-US"/>
          </a:p>
        </p:txBody>
      </p:sp>
      <p:sp>
        <p:nvSpPr>
          <p:cNvPr id="18" name="Text 15"/>
          <p:cNvSpPr/>
          <p:nvPr/>
        </p:nvSpPr>
        <p:spPr>
          <a:xfrm>
            <a:off x="8385047" y="2349500"/>
            <a:ext cx="2567433"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Non-NSF Government [2]</a:t>
            </a:r>
            <a:endParaRPr lang="en-US" sz="1400" dirty="0">
              <a:latin typeface="Open Sans"/>
              <a:ea typeface="Open Sans"/>
              <a:cs typeface="Open Sans"/>
            </a:endParaRPr>
          </a:p>
        </p:txBody>
      </p:sp>
      <p:sp>
        <p:nvSpPr>
          <p:cNvPr id="19" name="Text 16"/>
          <p:cNvSpPr/>
          <p:nvPr/>
        </p:nvSpPr>
        <p:spPr>
          <a:xfrm>
            <a:off x="10332720" y="23749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$25.9M</a:t>
            </a:r>
            <a:endParaRPr lang="en-US" sz="1400" dirty="0">
              <a:latin typeface="Open Sans"/>
              <a:ea typeface="Open Sans"/>
              <a:cs typeface="Open Sans"/>
            </a:endParaRPr>
          </a:p>
        </p:txBody>
      </p:sp>
      <p:sp>
        <p:nvSpPr>
          <p:cNvPr id="20" name="Text 17"/>
          <p:cNvSpPr/>
          <p:nvPr/>
        </p:nvSpPr>
        <p:spPr>
          <a:xfrm>
            <a:off x="10332720" y="26543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26%</a:t>
            </a:r>
            <a:endParaRPr lang="en-US" sz="1200" dirty="0">
              <a:latin typeface="Open Sans"/>
              <a:ea typeface="Open Sans"/>
              <a:cs typeface="Open Sans"/>
            </a:endParaRPr>
          </a:p>
        </p:txBody>
      </p:sp>
      <p:sp>
        <p:nvSpPr>
          <p:cNvPr id="21" name="Shape 18" descr="Industry call out box."/>
          <p:cNvSpPr/>
          <p:nvPr/>
        </p:nvSpPr>
        <p:spPr>
          <a:xfrm>
            <a:off x="8275320" y="3022600"/>
            <a:ext cx="3611880" cy="635000"/>
          </a:xfrm>
          <a:prstGeom prst="rect">
            <a:avLst/>
          </a:prstGeom>
          <a:solidFill>
            <a:srgbClr val="473B70"/>
          </a:solidFill>
          <a:ln w="19050">
            <a:solidFill>
              <a:srgbClr val="473B70"/>
            </a:solidFill>
          </a:ln>
        </p:spPr>
        <p:txBody>
          <a:bodyPr/>
          <a:lstStyle/>
          <a:p>
            <a:endParaRPr lang="en-US"/>
          </a:p>
        </p:txBody>
      </p:sp>
      <p:sp>
        <p:nvSpPr>
          <p:cNvPr id="22" name="Text 19"/>
          <p:cNvSpPr/>
          <p:nvPr/>
        </p:nvSpPr>
        <p:spPr>
          <a:xfrm>
            <a:off x="8385048" y="3035300"/>
            <a:ext cx="1920240"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Industry</a:t>
            </a:r>
            <a:endParaRPr lang="en-US" sz="1400" dirty="0">
              <a:latin typeface="Open Sans"/>
              <a:ea typeface="Open Sans"/>
              <a:cs typeface="Open Sans"/>
            </a:endParaRPr>
          </a:p>
        </p:txBody>
      </p:sp>
      <p:sp>
        <p:nvSpPr>
          <p:cNvPr id="23" name="Text 20"/>
          <p:cNvSpPr/>
          <p:nvPr/>
        </p:nvSpPr>
        <p:spPr>
          <a:xfrm>
            <a:off x="10332720" y="30607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$6.0M</a:t>
            </a:r>
            <a:endParaRPr lang="en-US" sz="1400" dirty="0">
              <a:latin typeface="Open Sans"/>
              <a:ea typeface="Open Sans"/>
              <a:cs typeface="Open Sans"/>
            </a:endParaRPr>
          </a:p>
        </p:txBody>
      </p:sp>
      <p:sp>
        <p:nvSpPr>
          <p:cNvPr id="24" name="Text 21"/>
          <p:cNvSpPr/>
          <p:nvPr/>
        </p:nvSpPr>
        <p:spPr>
          <a:xfrm>
            <a:off x="10332720" y="33401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6%</a:t>
            </a:r>
            <a:endParaRPr lang="en-US" sz="1200" dirty="0">
              <a:latin typeface="Open Sans"/>
              <a:ea typeface="Open Sans"/>
              <a:cs typeface="Open Sans"/>
            </a:endParaRPr>
          </a:p>
        </p:txBody>
      </p:sp>
      <p:sp>
        <p:nvSpPr>
          <p:cNvPr id="25" name="Shape 22" descr="University call out box."/>
          <p:cNvSpPr/>
          <p:nvPr/>
        </p:nvSpPr>
        <p:spPr>
          <a:xfrm>
            <a:off x="8275320" y="3708400"/>
            <a:ext cx="3611880" cy="635000"/>
          </a:xfrm>
          <a:prstGeom prst="rect">
            <a:avLst/>
          </a:prstGeom>
          <a:solidFill>
            <a:srgbClr val="002554"/>
          </a:solidFill>
          <a:ln w="19050">
            <a:solidFill>
              <a:srgbClr val="002554"/>
            </a:solidFill>
          </a:ln>
        </p:spPr>
        <p:txBody>
          <a:bodyPr/>
          <a:lstStyle/>
          <a:p>
            <a:endParaRPr lang="en-US"/>
          </a:p>
        </p:txBody>
      </p:sp>
      <p:sp>
        <p:nvSpPr>
          <p:cNvPr id="26" name="Text 23"/>
          <p:cNvSpPr/>
          <p:nvPr/>
        </p:nvSpPr>
        <p:spPr>
          <a:xfrm>
            <a:off x="8385048" y="3721100"/>
            <a:ext cx="1920240"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University</a:t>
            </a:r>
            <a:endParaRPr lang="en-US" sz="1400" dirty="0">
              <a:latin typeface="Open Sans"/>
              <a:ea typeface="Open Sans"/>
              <a:cs typeface="Open Sans"/>
            </a:endParaRPr>
          </a:p>
        </p:txBody>
      </p:sp>
      <p:sp>
        <p:nvSpPr>
          <p:cNvPr id="27" name="Text 24"/>
          <p:cNvSpPr/>
          <p:nvPr/>
        </p:nvSpPr>
        <p:spPr>
          <a:xfrm>
            <a:off x="10332720" y="37465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$8.3M</a:t>
            </a:r>
            <a:endParaRPr lang="en-US" sz="1400" dirty="0">
              <a:latin typeface="Open Sans"/>
              <a:ea typeface="Open Sans"/>
              <a:cs typeface="Open Sans"/>
            </a:endParaRPr>
          </a:p>
        </p:txBody>
      </p:sp>
      <p:sp>
        <p:nvSpPr>
          <p:cNvPr id="28" name="Text 25"/>
          <p:cNvSpPr/>
          <p:nvPr/>
        </p:nvSpPr>
        <p:spPr>
          <a:xfrm>
            <a:off x="10332720" y="40259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8%</a:t>
            </a:r>
            <a:endParaRPr lang="en-US" sz="1200" dirty="0">
              <a:latin typeface="Open Sans"/>
              <a:ea typeface="Open Sans"/>
              <a:cs typeface="Open Sans"/>
            </a:endParaRPr>
          </a:p>
        </p:txBody>
      </p:sp>
      <p:sp>
        <p:nvSpPr>
          <p:cNvPr id="29" name="Shape 26" descr="Other Sources&#10;call out box."/>
          <p:cNvSpPr/>
          <p:nvPr/>
        </p:nvSpPr>
        <p:spPr>
          <a:xfrm>
            <a:off x="8275320" y="4394200"/>
            <a:ext cx="3611880" cy="635000"/>
          </a:xfrm>
          <a:prstGeom prst="rect">
            <a:avLst/>
          </a:prstGeom>
          <a:solidFill>
            <a:srgbClr val="00C37E"/>
          </a:solidFill>
          <a:ln w="19050">
            <a:solidFill>
              <a:srgbClr val="00C37E"/>
            </a:solidFill>
          </a:ln>
        </p:spPr>
        <p:txBody>
          <a:bodyPr/>
          <a:lstStyle/>
          <a:p>
            <a:endParaRPr lang="en-US"/>
          </a:p>
        </p:txBody>
      </p:sp>
      <p:sp>
        <p:nvSpPr>
          <p:cNvPr id="30" name="Text 27"/>
          <p:cNvSpPr/>
          <p:nvPr/>
        </p:nvSpPr>
        <p:spPr>
          <a:xfrm>
            <a:off x="8385048" y="4406900"/>
            <a:ext cx="1920240"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Other Sources [3]</a:t>
            </a:r>
            <a:endParaRPr lang="en-US" sz="1400" dirty="0">
              <a:latin typeface="Open Sans"/>
              <a:ea typeface="Open Sans"/>
              <a:cs typeface="Open Sans"/>
            </a:endParaRPr>
          </a:p>
        </p:txBody>
      </p:sp>
      <p:sp>
        <p:nvSpPr>
          <p:cNvPr id="31" name="Text 28"/>
          <p:cNvSpPr/>
          <p:nvPr/>
        </p:nvSpPr>
        <p:spPr>
          <a:xfrm>
            <a:off x="10332720" y="44323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$23.3M</a:t>
            </a:r>
            <a:endParaRPr lang="en-US" sz="1400" dirty="0">
              <a:latin typeface="Open Sans"/>
              <a:ea typeface="Open Sans"/>
              <a:cs typeface="Open Sans"/>
            </a:endParaRPr>
          </a:p>
        </p:txBody>
      </p:sp>
      <p:sp>
        <p:nvSpPr>
          <p:cNvPr id="32" name="Text 29"/>
          <p:cNvSpPr/>
          <p:nvPr/>
        </p:nvSpPr>
        <p:spPr>
          <a:xfrm>
            <a:off x="10332720" y="47117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23%</a:t>
            </a:r>
            <a:endParaRPr lang="en-US" sz="1200" dirty="0">
              <a:latin typeface="Open Sans"/>
              <a:ea typeface="Open Sans"/>
              <a:cs typeface="Open Sans"/>
            </a:endParaRPr>
          </a:p>
        </p:txBody>
      </p:sp>
      <p:sp>
        <p:nvSpPr>
          <p:cNvPr id="33" name="Text 30"/>
          <p:cNvSpPr/>
          <p:nvPr/>
        </p:nvSpPr>
        <p:spPr>
          <a:xfrm>
            <a:off x="8275320" y="5041901"/>
            <a:ext cx="3611880" cy="1816100"/>
          </a:xfrm>
          <a:prstGeom prst="rect">
            <a:avLst/>
          </a:prstGeom>
          <a:noFill/>
          <a:ln/>
        </p:spPr>
        <p:txBody>
          <a:bodyPr wrap="square" rtlCol="0" anchor="t"/>
          <a:lstStyle/>
          <a:p>
            <a:pPr algn="ctr"/>
            <a:endParaRPr lang="en-US" sz="2000" b="1" dirty="0">
              <a:solidFill>
                <a:srgbClr val="D3B34E"/>
              </a:solidFill>
              <a:latin typeface="Open Sans" pitchFamily="34" charset="0"/>
            </a:endParaRPr>
          </a:p>
          <a:p>
            <a:pPr algn="ctr"/>
            <a:r>
              <a:rPr lang="en-US" sz="2000" b="1" dirty="0">
                <a:solidFill>
                  <a:srgbClr val="D3B34E"/>
                </a:solidFill>
                <a:latin typeface="Open Sans" pitchFamily="34" charset="0"/>
              </a:rPr>
              <a:t>Total: $99.2M</a:t>
            </a:r>
          </a:p>
          <a:p>
            <a:pPr algn="ctr"/>
            <a:endParaRPr lang="en-US" sz="600" b="1" dirty="0">
              <a:solidFill>
                <a:srgbClr val="00758D"/>
              </a:solidFill>
              <a:latin typeface="Open Sans" pitchFamily="34" charset="0"/>
            </a:endParaRPr>
          </a:p>
          <a:p>
            <a:pPr algn="ctr"/>
            <a:r>
              <a:rPr lang="en-US" sz="2000" b="1" dirty="0">
                <a:solidFill>
                  <a:srgbClr val="D3B34E"/>
                </a:solidFill>
                <a:latin typeface="Open Sans" pitchFamily="34" charset="0"/>
              </a:rPr>
              <a:t>ASPIRE  ·  CASFER  ·  CBBG  · CISTAR  ·  CURB  ·  EARTH  ·  NEWT</a:t>
            </a:r>
            <a:endParaRPr lang="en-US" sz="2000" b="1" dirty="0">
              <a:solidFill>
                <a:srgbClr val="00758D"/>
              </a:solidFill>
              <a:latin typeface="Open Sans" pitchFamily="34" charset="0"/>
            </a:endParaRPr>
          </a:p>
        </p:txBody>
      </p:sp>
      <p:sp>
        <p:nvSpPr>
          <p:cNvPr id="5" name="Text 15">
            <a:extLst>
              <a:ext uri="{FF2B5EF4-FFF2-40B4-BE49-F238E27FC236}">
                <a16:creationId xmlns:a16="http://schemas.microsoft.com/office/drawing/2014/main" id="{5A43A41F-A1AE-6A79-2F56-6DB50F1F76CF}"/>
              </a:ext>
            </a:extLst>
          </p:cNvPr>
          <p:cNvSpPr/>
          <p:nvPr/>
        </p:nvSpPr>
        <p:spPr>
          <a:xfrm>
            <a:off x="320040" y="6217920"/>
            <a:ext cx="11681460" cy="502920"/>
          </a:xfrm>
          <a:prstGeom prst="rect">
            <a:avLst/>
          </a:prstGeom>
          <a:noFill/>
          <a:ln/>
        </p:spPr>
        <p:txBody>
          <a:bodyPr wrap="square" lIns="0" tIns="0" rIns="0" bIns="0" rtlCol="0" anchor="t"/>
          <a:lstStyle/>
          <a:p>
            <a:pPr marL="0" indent="0" algn="l">
              <a:buNone/>
            </a:pPr>
            <a:endParaRPr lang="en-US" sz="850" dirty="0">
              <a:solidFill>
                <a:srgbClr val="666666"/>
              </a:solidFill>
              <a:latin typeface="Open Sans" pitchFamily="34" charset="0"/>
              <a:ea typeface="Open Sans" pitchFamily="34" charset="-122"/>
              <a:cs typeface="Open Sans" pitchFamily="34" charset="-120"/>
            </a:endParaRPr>
          </a:p>
          <a:p>
            <a:pPr marL="0" indent="0" algn="l">
              <a:buNone/>
            </a:pPr>
            <a:r>
              <a:rPr lang="en-US" sz="850" dirty="0">
                <a:solidFill>
                  <a:srgbClr val="666666"/>
                </a:solidFill>
                <a:latin typeface="Open Sans" pitchFamily="34" charset="0"/>
                <a:ea typeface="Open Sans" pitchFamily="34" charset="-122"/>
                <a:cs typeface="Open Sans" pitchFamily="34" charset="-120"/>
              </a:rPr>
              <a:t>[1] Sources of Support include Unrestricted Cash, Restricted Cash, In-Kind, and Associated Projects. Residuals are not included. </a:t>
            </a:r>
          </a:p>
          <a:p>
            <a:pPr marL="0" indent="0" algn="l">
              <a:buNone/>
            </a:pPr>
            <a:r>
              <a:rPr lang="en-US" sz="850" dirty="0">
                <a:solidFill>
                  <a:srgbClr val="666666"/>
                </a:solidFill>
                <a:latin typeface="Open Sans" pitchFamily="34" charset="0"/>
                <a:ea typeface="Open Sans" pitchFamily="34" charset="-122"/>
                <a:cs typeface="Open Sans" pitchFamily="34" charset="-120"/>
              </a:rPr>
              <a:t>[2] Non-NSF Government includes U.S. Government (not NSF), State government, local government, foreign government, and quasi-government research organizations.</a:t>
            </a:r>
          </a:p>
          <a:p>
            <a:pPr marL="0" indent="0" algn="l">
              <a:buNone/>
            </a:pPr>
            <a:r>
              <a:rPr lang="en-US" sz="850" dirty="0">
                <a:solidFill>
                  <a:srgbClr val="666666"/>
                </a:solidFill>
                <a:latin typeface="Open Sans" pitchFamily="34" charset="0"/>
                <a:ea typeface="Open Sans" pitchFamily="34" charset="-122"/>
                <a:cs typeface="Open Sans" pitchFamily="34" charset="-120"/>
              </a:rPr>
              <a:t>[3] Other Sources includes medical facilities, nonprofit organizations, private foundations, venture capitalists, and other sources.</a:t>
            </a:r>
          </a:p>
          <a:p>
            <a:pPr marL="0" indent="0" algn="l">
              <a:buNone/>
            </a:pPr>
            <a:r>
              <a:rPr lang="en-US" sz="850" dirty="0">
                <a:solidFill>
                  <a:srgbClr val="666666"/>
                </a:solidFill>
                <a:latin typeface="Open Sans" pitchFamily="34" charset="0"/>
                <a:ea typeface="Open Sans" pitchFamily="34" charset="-122"/>
                <a:cs typeface="Open Sans" pitchFamily="34" charset="-120"/>
              </a:rPr>
              <a:t>.</a:t>
            </a:r>
            <a:br>
              <a:rPr lang="en-US" sz="850" dirty="0">
                <a:solidFill>
                  <a:srgbClr val="666666"/>
                </a:solidFill>
                <a:latin typeface="Open Sans" pitchFamily="34" charset="0"/>
                <a:ea typeface="Open Sans" pitchFamily="34" charset="-122"/>
                <a:cs typeface="Open Sans" pitchFamily="34" charset="-120"/>
              </a:rPr>
            </a:br>
            <a:endParaRPr lang="en-US" sz="850" dirty="0">
              <a:solidFill>
                <a:srgbClr val="666666"/>
              </a:solidFill>
              <a:latin typeface="Open Sans" pitchFamily="34" charset="0"/>
              <a:ea typeface="Open Sans" pitchFamily="34" charset="-122"/>
              <a:cs typeface="Open Sans" pitchFamily="34" charset="-120"/>
            </a:endParaRPr>
          </a:p>
          <a:p>
            <a:pPr marL="0" indent="0" algn="l">
              <a:buNone/>
            </a:pPr>
            <a:endParaRPr lang="en-US" sz="850" dirty="0"/>
          </a:p>
        </p:txBody>
      </p:sp>
    </p:spTree>
    <p:extLst>
      <p:ext uri="{BB962C8B-B14F-4D97-AF65-F5344CB8AC3E}">
        <p14:creationId xmlns:p14="http://schemas.microsoft.com/office/powerpoint/2010/main" val="2363115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a:ea typeface="Open Sans"/>
                <a:cs typeface="Open Sans"/>
              </a:rPr>
              <a:t>FY 2025 Support to ERCs in Quantum, Microelectronics, Sensing, &amp; IT Sector [1]</a:t>
            </a:r>
            <a:endParaRPr kumimoji="0" lang="en-US" sz="2200" b="0" i="0" u="none" strike="noStrike" kern="1200" cap="none" spc="0" normalizeH="0" baseline="0" noProof="0" dirty="0">
              <a:ln>
                <a:noFill/>
              </a:ln>
              <a:solidFill>
                <a:schemeClr val="tx1"/>
              </a:solidFill>
              <a:effectLst/>
              <a:uLnTx/>
              <a:uFillTx/>
              <a:latin typeface="Open Sans"/>
              <a:ea typeface="Open Sans"/>
              <a:cs typeface="Open Sans"/>
            </a:endParaRPr>
          </a:p>
        </p:txBody>
      </p:sp>
      <p:sp>
        <p:nvSpPr>
          <p:cNvPr id="6" name="Shape 1">
            <a:extLst>
              <a:ext uri="{FF2B5EF4-FFF2-40B4-BE49-F238E27FC236}">
                <a16:creationId xmlns:a16="http://schemas.microsoft.com/office/drawing/2014/main" id="{B39AB42A-1EC6-5B39-9DC0-7E5B41D54103}"/>
              </a:ex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8" name="Chart 0" descr="FY 2025 Support to ERCs in Quantum, Microelectronics, Sensing, &amp; IT Sector bar chart detailing direct and associated project support."/>
          <p:cNvGraphicFramePr/>
          <p:nvPr>
            <p:extLst>
              <p:ext uri="{D42A27DB-BD31-4B8C-83A1-F6EECF244321}">
                <p14:modId xmlns:p14="http://schemas.microsoft.com/office/powerpoint/2010/main" val="1820575222"/>
              </p:ext>
            </p:extLst>
          </p:nvPr>
        </p:nvGraphicFramePr>
        <p:xfrm>
          <a:off x="365760" y="787400"/>
          <a:ext cx="768096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9" name="Shape 6" descr="ERC Awards&#10;call out box."/>
          <p:cNvSpPr/>
          <p:nvPr/>
        </p:nvSpPr>
        <p:spPr>
          <a:xfrm>
            <a:off x="8275320" y="965200"/>
            <a:ext cx="3611880" cy="635000"/>
          </a:xfrm>
          <a:prstGeom prst="rect">
            <a:avLst/>
          </a:prstGeom>
          <a:solidFill>
            <a:srgbClr val="005699"/>
          </a:solidFill>
          <a:ln w="19050">
            <a:solidFill>
              <a:srgbClr val="005699"/>
            </a:solidFill>
          </a:ln>
        </p:spPr>
        <p:txBody>
          <a:bodyPr/>
          <a:lstStyle/>
          <a:p>
            <a:endParaRPr lang="en-US"/>
          </a:p>
        </p:txBody>
      </p:sp>
      <p:sp>
        <p:nvSpPr>
          <p:cNvPr id="10" name="Text 7"/>
          <p:cNvSpPr/>
          <p:nvPr/>
        </p:nvSpPr>
        <p:spPr>
          <a:xfrm>
            <a:off x="8385048" y="977900"/>
            <a:ext cx="1920240"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ERC Awards</a:t>
            </a:r>
            <a:endParaRPr lang="en-US" sz="1400" dirty="0">
              <a:latin typeface="Open Sans"/>
              <a:ea typeface="Open Sans"/>
              <a:cs typeface="Open Sans"/>
            </a:endParaRPr>
          </a:p>
        </p:txBody>
      </p:sp>
      <p:sp>
        <p:nvSpPr>
          <p:cNvPr id="11" name="Text 8"/>
          <p:cNvSpPr/>
          <p:nvPr/>
        </p:nvSpPr>
        <p:spPr>
          <a:xfrm>
            <a:off x="10332720" y="10033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$24.3M</a:t>
            </a:r>
            <a:endParaRPr lang="en-US" sz="1400" dirty="0">
              <a:latin typeface="Open Sans"/>
              <a:ea typeface="Open Sans"/>
              <a:cs typeface="Open Sans"/>
            </a:endParaRPr>
          </a:p>
        </p:txBody>
      </p:sp>
      <p:sp>
        <p:nvSpPr>
          <p:cNvPr id="12" name="Text 9"/>
          <p:cNvSpPr/>
          <p:nvPr/>
        </p:nvSpPr>
        <p:spPr>
          <a:xfrm>
            <a:off x="10332720" y="12827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40%</a:t>
            </a:r>
            <a:endParaRPr lang="en-US" sz="1200" dirty="0">
              <a:latin typeface="Open Sans"/>
              <a:ea typeface="Open Sans"/>
              <a:cs typeface="Open Sans"/>
            </a:endParaRPr>
          </a:p>
        </p:txBody>
      </p:sp>
      <p:sp>
        <p:nvSpPr>
          <p:cNvPr id="13" name="Shape 10" descr="Other NSF&#10;call out box."/>
          <p:cNvSpPr/>
          <p:nvPr/>
        </p:nvSpPr>
        <p:spPr>
          <a:xfrm>
            <a:off x="8275320" y="1651000"/>
            <a:ext cx="3611880" cy="635000"/>
          </a:xfrm>
          <a:prstGeom prst="rect">
            <a:avLst/>
          </a:prstGeom>
          <a:solidFill>
            <a:srgbClr val="00758D"/>
          </a:solidFill>
          <a:ln w="19050">
            <a:solidFill>
              <a:srgbClr val="00758D"/>
            </a:solidFill>
          </a:ln>
        </p:spPr>
        <p:txBody>
          <a:bodyPr/>
          <a:lstStyle/>
          <a:p>
            <a:endParaRPr lang="en-US"/>
          </a:p>
        </p:txBody>
      </p:sp>
      <p:sp>
        <p:nvSpPr>
          <p:cNvPr id="14" name="Text 11"/>
          <p:cNvSpPr/>
          <p:nvPr/>
        </p:nvSpPr>
        <p:spPr>
          <a:xfrm>
            <a:off x="8385048" y="1663700"/>
            <a:ext cx="1920240"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Other NSF</a:t>
            </a:r>
            <a:endParaRPr lang="en-US" sz="1400" dirty="0">
              <a:latin typeface="Open Sans"/>
              <a:ea typeface="Open Sans"/>
              <a:cs typeface="Open Sans"/>
            </a:endParaRPr>
          </a:p>
        </p:txBody>
      </p:sp>
      <p:sp>
        <p:nvSpPr>
          <p:cNvPr id="15" name="Text 12"/>
          <p:cNvSpPr/>
          <p:nvPr/>
        </p:nvSpPr>
        <p:spPr>
          <a:xfrm>
            <a:off x="10332720" y="16891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$6.1M</a:t>
            </a:r>
            <a:endParaRPr lang="en-US" sz="1400" dirty="0">
              <a:latin typeface="Open Sans"/>
              <a:ea typeface="Open Sans"/>
              <a:cs typeface="Open Sans"/>
            </a:endParaRPr>
          </a:p>
        </p:txBody>
      </p:sp>
      <p:sp>
        <p:nvSpPr>
          <p:cNvPr id="16" name="Text 13"/>
          <p:cNvSpPr/>
          <p:nvPr/>
        </p:nvSpPr>
        <p:spPr>
          <a:xfrm>
            <a:off x="10332720" y="19685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10%</a:t>
            </a:r>
            <a:endParaRPr lang="en-US" sz="1200" dirty="0">
              <a:latin typeface="Open Sans"/>
              <a:ea typeface="Open Sans"/>
              <a:cs typeface="Open Sans"/>
            </a:endParaRPr>
          </a:p>
        </p:txBody>
      </p:sp>
      <p:sp>
        <p:nvSpPr>
          <p:cNvPr id="17" name="Shape 14" descr="Non-NSF Government&#10;call out box."/>
          <p:cNvSpPr/>
          <p:nvPr/>
        </p:nvSpPr>
        <p:spPr>
          <a:xfrm>
            <a:off x="8275320" y="2336800"/>
            <a:ext cx="3611880" cy="635000"/>
          </a:xfrm>
          <a:prstGeom prst="rect">
            <a:avLst/>
          </a:prstGeom>
          <a:solidFill>
            <a:srgbClr val="D3B34E"/>
          </a:solidFill>
          <a:ln w="19050">
            <a:solidFill>
              <a:srgbClr val="D3B34E"/>
            </a:solidFill>
          </a:ln>
        </p:spPr>
        <p:txBody>
          <a:bodyPr/>
          <a:lstStyle/>
          <a:p>
            <a:endParaRPr lang="en-US"/>
          </a:p>
        </p:txBody>
      </p:sp>
      <p:sp>
        <p:nvSpPr>
          <p:cNvPr id="18" name="Text 15"/>
          <p:cNvSpPr/>
          <p:nvPr/>
        </p:nvSpPr>
        <p:spPr>
          <a:xfrm>
            <a:off x="8385048" y="2349500"/>
            <a:ext cx="2567432"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Non-NSF Government [2]</a:t>
            </a:r>
            <a:endParaRPr lang="en-US" sz="1400" dirty="0">
              <a:latin typeface="Open Sans"/>
              <a:ea typeface="Open Sans"/>
              <a:cs typeface="Open Sans"/>
            </a:endParaRPr>
          </a:p>
        </p:txBody>
      </p:sp>
      <p:sp>
        <p:nvSpPr>
          <p:cNvPr id="19" name="Text 16"/>
          <p:cNvSpPr/>
          <p:nvPr/>
        </p:nvSpPr>
        <p:spPr>
          <a:xfrm>
            <a:off x="10332720" y="23749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$16.6M</a:t>
            </a:r>
            <a:endParaRPr lang="en-US" sz="1400" dirty="0">
              <a:latin typeface="Open Sans"/>
              <a:ea typeface="Open Sans"/>
              <a:cs typeface="Open Sans"/>
            </a:endParaRPr>
          </a:p>
        </p:txBody>
      </p:sp>
      <p:sp>
        <p:nvSpPr>
          <p:cNvPr id="20" name="Text 17"/>
          <p:cNvSpPr/>
          <p:nvPr/>
        </p:nvSpPr>
        <p:spPr>
          <a:xfrm>
            <a:off x="10332720" y="26543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28%</a:t>
            </a:r>
            <a:endParaRPr lang="en-US" sz="1200" dirty="0">
              <a:latin typeface="Open Sans"/>
              <a:ea typeface="Open Sans"/>
              <a:cs typeface="Open Sans"/>
            </a:endParaRPr>
          </a:p>
        </p:txBody>
      </p:sp>
      <p:sp>
        <p:nvSpPr>
          <p:cNvPr id="21" name="Shape 18" descr="Industry&#10;call out box."/>
          <p:cNvSpPr/>
          <p:nvPr/>
        </p:nvSpPr>
        <p:spPr>
          <a:xfrm>
            <a:off x="8275320" y="3022600"/>
            <a:ext cx="3611880" cy="635000"/>
          </a:xfrm>
          <a:prstGeom prst="rect">
            <a:avLst/>
          </a:prstGeom>
          <a:solidFill>
            <a:srgbClr val="473B70"/>
          </a:solidFill>
          <a:ln w="19050">
            <a:solidFill>
              <a:srgbClr val="473B70"/>
            </a:solidFill>
          </a:ln>
        </p:spPr>
        <p:txBody>
          <a:bodyPr/>
          <a:lstStyle/>
          <a:p>
            <a:endParaRPr lang="en-US"/>
          </a:p>
        </p:txBody>
      </p:sp>
      <p:sp>
        <p:nvSpPr>
          <p:cNvPr id="22" name="Text 19"/>
          <p:cNvSpPr/>
          <p:nvPr/>
        </p:nvSpPr>
        <p:spPr>
          <a:xfrm>
            <a:off x="8385048" y="3035300"/>
            <a:ext cx="1920240"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Industry</a:t>
            </a:r>
            <a:endParaRPr lang="en-US" sz="1400" dirty="0">
              <a:latin typeface="Open Sans"/>
              <a:ea typeface="Open Sans"/>
              <a:cs typeface="Open Sans"/>
            </a:endParaRPr>
          </a:p>
        </p:txBody>
      </p:sp>
      <p:sp>
        <p:nvSpPr>
          <p:cNvPr id="23" name="Text 20"/>
          <p:cNvSpPr/>
          <p:nvPr/>
        </p:nvSpPr>
        <p:spPr>
          <a:xfrm>
            <a:off x="10332720" y="30607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$6.2M</a:t>
            </a:r>
            <a:endParaRPr lang="en-US" sz="1400" dirty="0">
              <a:latin typeface="Open Sans"/>
              <a:ea typeface="Open Sans"/>
              <a:cs typeface="Open Sans"/>
            </a:endParaRPr>
          </a:p>
        </p:txBody>
      </p:sp>
      <p:sp>
        <p:nvSpPr>
          <p:cNvPr id="24" name="Text 21"/>
          <p:cNvSpPr/>
          <p:nvPr/>
        </p:nvSpPr>
        <p:spPr>
          <a:xfrm>
            <a:off x="10332720" y="33401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10%</a:t>
            </a:r>
            <a:endParaRPr lang="en-US" sz="1200" dirty="0">
              <a:latin typeface="Open Sans"/>
              <a:ea typeface="Open Sans"/>
              <a:cs typeface="Open Sans"/>
            </a:endParaRPr>
          </a:p>
        </p:txBody>
      </p:sp>
      <p:sp>
        <p:nvSpPr>
          <p:cNvPr id="25" name="Shape 22" descr="University call out box."/>
          <p:cNvSpPr/>
          <p:nvPr/>
        </p:nvSpPr>
        <p:spPr>
          <a:xfrm>
            <a:off x="8275320" y="3708400"/>
            <a:ext cx="3611880" cy="635000"/>
          </a:xfrm>
          <a:prstGeom prst="rect">
            <a:avLst/>
          </a:prstGeom>
          <a:solidFill>
            <a:srgbClr val="002554"/>
          </a:solidFill>
          <a:ln w="19050">
            <a:solidFill>
              <a:srgbClr val="002554"/>
            </a:solidFill>
          </a:ln>
        </p:spPr>
        <p:txBody>
          <a:bodyPr/>
          <a:lstStyle/>
          <a:p>
            <a:endParaRPr lang="en-US"/>
          </a:p>
        </p:txBody>
      </p:sp>
      <p:sp>
        <p:nvSpPr>
          <p:cNvPr id="26" name="Text 23"/>
          <p:cNvSpPr/>
          <p:nvPr/>
        </p:nvSpPr>
        <p:spPr>
          <a:xfrm>
            <a:off x="8385048" y="3721100"/>
            <a:ext cx="1920240"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University</a:t>
            </a:r>
            <a:endParaRPr lang="en-US" sz="1400" dirty="0">
              <a:latin typeface="Open Sans"/>
              <a:ea typeface="Open Sans"/>
              <a:cs typeface="Open Sans"/>
            </a:endParaRPr>
          </a:p>
        </p:txBody>
      </p:sp>
      <p:sp>
        <p:nvSpPr>
          <p:cNvPr id="27" name="Text 24"/>
          <p:cNvSpPr/>
          <p:nvPr/>
        </p:nvSpPr>
        <p:spPr>
          <a:xfrm>
            <a:off x="10332720" y="37465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$3.7M</a:t>
            </a:r>
            <a:endParaRPr lang="en-US" sz="1400" dirty="0">
              <a:latin typeface="Open Sans"/>
              <a:ea typeface="Open Sans"/>
              <a:cs typeface="Open Sans"/>
            </a:endParaRPr>
          </a:p>
        </p:txBody>
      </p:sp>
      <p:sp>
        <p:nvSpPr>
          <p:cNvPr id="28" name="Text 25"/>
          <p:cNvSpPr/>
          <p:nvPr/>
        </p:nvSpPr>
        <p:spPr>
          <a:xfrm>
            <a:off x="10332720" y="40259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6%</a:t>
            </a:r>
            <a:endParaRPr lang="en-US" sz="1200" dirty="0">
              <a:latin typeface="Open Sans"/>
              <a:ea typeface="Open Sans"/>
              <a:cs typeface="Open Sans"/>
            </a:endParaRPr>
          </a:p>
        </p:txBody>
      </p:sp>
      <p:sp>
        <p:nvSpPr>
          <p:cNvPr id="29" name="Shape 26" descr="Other Sources&#10;call out box."/>
          <p:cNvSpPr/>
          <p:nvPr/>
        </p:nvSpPr>
        <p:spPr>
          <a:xfrm>
            <a:off x="8275320" y="4394200"/>
            <a:ext cx="3611880" cy="635000"/>
          </a:xfrm>
          <a:prstGeom prst="rect">
            <a:avLst/>
          </a:prstGeom>
          <a:solidFill>
            <a:srgbClr val="00C37E"/>
          </a:solidFill>
          <a:ln w="19050">
            <a:solidFill>
              <a:srgbClr val="00C37E"/>
            </a:solidFill>
          </a:ln>
        </p:spPr>
        <p:txBody>
          <a:bodyPr/>
          <a:lstStyle/>
          <a:p>
            <a:endParaRPr lang="en-US"/>
          </a:p>
        </p:txBody>
      </p:sp>
      <p:sp>
        <p:nvSpPr>
          <p:cNvPr id="30" name="Text 27"/>
          <p:cNvSpPr/>
          <p:nvPr/>
        </p:nvSpPr>
        <p:spPr>
          <a:xfrm>
            <a:off x="8385048" y="4406900"/>
            <a:ext cx="1920240" cy="609600"/>
          </a:xfrm>
          <a:prstGeom prst="rect">
            <a:avLst/>
          </a:prstGeom>
          <a:noFill/>
          <a:ln/>
        </p:spPr>
        <p:txBody>
          <a:bodyPr wrap="square" rtlCol="0" anchor="ctr"/>
          <a:lstStyle/>
          <a:p>
            <a:pPr marL="0" indent="0" algn="l">
              <a:buNone/>
            </a:pPr>
            <a:r>
              <a:rPr lang="en-US" sz="1400" b="1" dirty="0">
                <a:solidFill>
                  <a:srgbClr val="FFFFFF"/>
                </a:solidFill>
                <a:latin typeface="Open Sans"/>
                <a:ea typeface="Open Sans"/>
                <a:cs typeface="Open Sans"/>
              </a:rPr>
              <a:t>Other Sources [3]</a:t>
            </a:r>
            <a:endParaRPr lang="en-US" sz="1400" dirty="0">
              <a:latin typeface="Open Sans"/>
              <a:ea typeface="Open Sans"/>
              <a:cs typeface="Open Sans"/>
            </a:endParaRPr>
          </a:p>
        </p:txBody>
      </p:sp>
      <p:sp>
        <p:nvSpPr>
          <p:cNvPr id="31" name="Text 28"/>
          <p:cNvSpPr/>
          <p:nvPr/>
        </p:nvSpPr>
        <p:spPr>
          <a:xfrm>
            <a:off x="10332720" y="4432300"/>
            <a:ext cx="1508760" cy="279400"/>
          </a:xfrm>
          <a:prstGeom prst="rect">
            <a:avLst/>
          </a:prstGeom>
          <a:noFill/>
          <a:ln/>
        </p:spPr>
        <p:txBody>
          <a:bodyPr wrap="square" rtlCol="0" anchor="ctr"/>
          <a:lstStyle/>
          <a:p>
            <a:pPr marL="0" indent="0" algn="r">
              <a:buNone/>
            </a:pPr>
            <a:r>
              <a:rPr lang="en-US" sz="1400" b="1" dirty="0">
                <a:solidFill>
                  <a:srgbClr val="FFFFFF"/>
                </a:solidFill>
                <a:latin typeface="Open Sans"/>
                <a:ea typeface="Open Sans"/>
                <a:cs typeface="Open Sans"/>
              </a:rPr>
              <a:t>$3.2M</a:t>
            </a:r>
            <a:endParaRPr lang="en-US" sz="1400" dirty="0">
              <a:latin typeface="Open Sans"/>
              <a:ea typeface="Open Sans"/>
              <a:cs typeface="Open Sans"/>
            </a:endParaRPr>
          </a:p>
        </p:txBody>
      </p:sp>
      <p:sp>
        <p:nvSpPr>
          <p:cNvPr id="32" name="Text 29"/>
          <p:cNvSpPr/>
          <p:nvPr/>
        </p:nvSpPr>
        <p:spPr>
          <a:xfrm>
            <a:off x="10332720" y="4711700"/>
            <a:ext cx="1508760" cy="279400"/>
          </a:xfrm>
          <a:prstGeom prst="rect">
            <a:avLst/>
          </a:prstGeom>
          <a:noFill/>
          <a:ln/>
        </p:spPr>
        <p:txBody>
          <a:bodyPr wrap="square" rtlCol="0" anchor="ctr"/>
          <a:lstStyle/>
          <a:p>
            <a:pPr marL="0" indent="0" algn="r">
              <a:buNone/>
            </a:pPr>
            <a:r>
              <a:rPr lang="en-US" sz="1200" b="1" dirty="0">
                <a:solidFill>
                  <a:srgbClr val="FFFFFF"/>
                </a:solidFill>
                <a:latin typeface="Open Sans"/>
                <a:ea typeface="Open Sans"/>
                <a:cs typeface="Open Sans"/>
              </a:rPr>
              <a:t>5%</a:t>
            </a:r>
            <a:endParaRPr lang="en-US" sz="1200" dirty="0">
              <a:latin typeface="Open Sans"/>
              <a:ea typeface="Open Sans"/>
              <a:cs typeface="Open Sans"/>
            </a:endParaRPr>
          </a:p>
        </p:txBody>
      </p:sp>
      <p:sp>
        <p:nvSpPr>
          <p:cNvPr id="33" name="Text 30"/>
          <p:cNvSpPr/>
          <p:nvPr/>
        </p:nvSpPr>
        <p:spPr>
          <a:xfrm>
            <a:off x="8275320" y="5041901"/>
            <a:ext cx="3611880" cy="1816100"/>
          </a:xfrm>
          <a:prstGeom prst="rect">
            <a:avLst/>
          </a:prstGeom>
          <a:noFill/>
          <a:ln/>
        </p:spPr>
        <p:txBody>
          <a:bodyPr wrap="square" rtlCol="0" anchor="t"/>
          <a:lstStyle/>
          <a:p>
            <a:pPr algn="ctr"/>
            <a:endParaRPr lang="en-US" sz="2000" b="1" dirty="0">
              <a:solidFill>
                <a:srgbClr val="473B70"/>
              </a:solidFill>
              <a:latin typeface="Open Sans" pitchFamily="34" charset="0"/>
            </a:endParaRPr>
          </a:p>
          <a:p>
            <a:pPr algn="ctr"/>
            <a:r>
              <a:rPr lang="en-US" sz="2000" b="1" dirty="0">
                <a:solidFill>
                  <a:srgbClr val="473B70"/>
                </a:solidFill>
                <a:latin typeface="Open Sans" pitchFamily="34" charset="0"/>
              </a:rPr>
              <a:t>Total: $60.1M</a:t>
            </a:r>
          </a:p>
          <a:p>
            <a:pPr algn="ctr"/>
            <a:endParaRPr lang="en-US" sz="600" b="1" dirty="0">
              <a:solidFill>
                <a:srgbClr val="00758D"/>
              </a:solidFill>
              <a:latin typeface="Open Sans" pitchFamily="34" charset="0"/>
            </a:endParaRPr>
          </a:p>
          <a:p>
            <a:pPr algn="ctr"/>
            <a:r>
              <a:rPr lang="en-US" sz="2000" b="1" dirty="0">
                <a:solidFill>
                  <a:srgbClr val="473B70"/>
                </a:solidFill>
                <a:latin typeface="Open Sans" pitchFamily="34" charset="0"/>
              </a:rPr>
              <a:t>CQN  ·  CS3  ·  HAND  · IoT4Ag  ·  POETS</a:t>
            </a:r>
            <a:endParaRPr lang="en-US" sz="2000" b="1" dirty="0">
              <a:solidFill>
                <a:srgbClr val="473B70"/>
              </a:solidFill>
              <a:highlight>
                <a:srgbClr val="FFFF00"/>
              </a:highlight>
              <a:latin typeface="Open Sans" pitchFamily="34" charset="0"/>
            </a:endParaRPr>
          </a:p>
        </p:txBody>
      </p:sp>
      <p:sp>
        <p:nvSpPr>
          <p:cNvPr id="5" name="Text 15">
            <a:extLst>
              <a:ext uri="{FF2B5EF4-FFF2-40B4-BE49-F238E27FC236}">
                <a16:creationId xmlns:a16="http://schemas.microsoft.com/office/drawing/2014/main" id="{CA01F8EF-0F9E-186B-5240-1F988BF910AF}"/>
              </a:ext>
            </a:extLst>
          </p:cNvPr>
          <p:cNvSpPr/>
          <p:nvPr/>
        </p:nvSpPr>
        <p:spPr>
          <a:xfrm>
            <a:off x="320040" y="6217920"/>
            <a:ext cx="11681460" cy="502920"/>
          </a:xfrm>
          <a:prstGeom prst="rect">
            <a:avLst/>
          </a:prstGeom>
          <a:noFill/>
          <a:ln/>
        </p:spPr>
        <p:txBody>
          <a:bodyPr wrap="square" lIns="0" tIns="0" rIns="0" bIns="0" rtlCol="0" anchor="t"/>
          <a:lstStyle/>
          <a:p>
            <a:pPr marL="0" indent="0" algn="l">
              <a:buNone/>
            </a:pPr>
            <a:endParaRPr lang="en-US" sz="850" dirty="0">
              <a:solidFill>
                <a:srgbClr val="666666"/>
              </a:solidFill>
              <a:latin typeface="Open Sans" pitchFamily="34" charset="0"/>
              <a:ea typeface="Open Sans" pitchFamily="34" charset="-122"/>
              <a:cs typeface="Open Sans" pitchFamily="34" charset="-120"/>
            </a:endParaRPr>
          </a:p>
          <a:p>
            <a:pPr marL="0" indent="0" algn="l">
              <a:buNone/>
            </a:pPr>
            <a:r>
              <a:rPr lang="en-US" sz="850" dirty="0">
                <a:solidFill>
                  <a:srgbClr val="666666"/>
                </a:solidFill>
                <a:latin typeface="Open Sans" pitchFamily="34" charset="0"/>
                <a:ea typeface="Open Sans" pitchFamily="34" charset="-122"/>
                <a:cs typeface="Open Sans" pitchFamily="34" charset="-120"/>
              </a:rPr>
              <a:t>[1] Sources of Support include Unrestricted Cash, Restricted Cash, In-Kind, and Associated Projects. Residuals are not included. </a:t>
            </a:r>
          </a:p>
          <a:p>
            <a:pPr marL="0" indent="0" algn="l">
              <a:buNone/>
            </a:pPr>
            <a:r>
              <a:rPr lang="en-US" sz="850" dirty="0">
                <a:solidFill>
                  <a:srgbClr val="666666"/>
                </a:solidFill>
                <a:latin typeface="Open Sans" pitchFamily="34" charset="0"/>
                <a:ea typeface="Open Sans" pitchFamily="34" charset="-122"/>
                <a:cs typeface="Open Sans" pitchFamily="34" charset="-120"/>
              </a:rPr>
              <a:t>[2] Non-NSF Government includes U.S. Government (not NSF), State government, local government, foreign government, and quasi-government research organizations.</a:t>
            </a:r>
          </a:p>
          <a:p>
            <a:pPr marL="0" indent="0" algn="l">
              <a:buNone/>
            </a:pPr>
            <a:r>
              <a:rPr lang="en-US" sz="850" dirty="0">
                <a:solidFill>
                  <a:srgbClr val="666666"/>
                </a:solidFill>
                <a:latin typeface="Open Sans" pitchFamily="34" charset="0"/>
                <a:ea typeface="Open Sans" pitchFamily="34" charset="-122"/>
                <a:cs typeface="Open Sans" pitchFamily="34" charset="-120"/>
              </a:rPr>
              <a:t>[3] Other Sources includes medical facilities, nonprofit organizations, private foundations, venture capitalists, and other sources.</a:t>
            </a:r>
          </a:p>
          <a:p>
            <a:pPr marL="0" indent="0" algn="l">
              <a:buNone/>
            </a:pPr>
            <a:r>
              <a:rPr lang="en-US" sz="850" dirty="0">
                <a:solidFill>
                  <a:srgbClr val="666666"/>
                </a:solidFill>
                <a:latin typeface="Open Sans" pitchFamily="34" charset="0"/>
                <a:ea typeface="Open Sans" pitchFamily="34" charset="-122"/>
                <a:cs typeface="Open Sans" pitchFamily="34" charset="-120"/>
              </a:rPr>
              <a:t>.</a:t>
            </a:r>
            <a:br>
              <a:rPr lang="en-US" sz="850" dirty="0">
                <a:solidFill>
                  <a:srgbClr val="666666"/>
                </a:solidFill>
                <a:latin typeface="Open Sans" pitchFamily="34" charset="0"/>
                <a:ea typeface="Open Sans" pitchFamily="34" charset="-122"/>
                <a:cs typeface="Open Sans" pitchFamily="34" charset="-120"/>
              </a:rPr>
            </a:br>
            <a:endParaRPr lang="en-US" sz="850" dirty="0">
              <a:solidFill>
                <a:srgbClr val="666666"/>
              </a:solidFill>
              <a:latin typeface="Open Sans" pitchFamily="34" charset="0"/>
              <a:ea typeface="Open Sans" pitchFamily="34" charset="-122"/>
              <a:cs typeface="Open Sans" pitchFamily="34" charset="-120"/>
            </a:endParaRPr>
          </a:p>
          <a:p>
            <a:pPr marL="0" indent="0" algn="l">
              <a:buNone/>
            </a:pPr>
            <a:endParaRPr lang="en-US" sz="850" dirty="0"/>
          </a:p>
        </p:txBody>
      </p:sp>
    </p:spTree>
    <p:extLst>
      <p:ext uri="{BB962C8B-B14F-4D97-AF65-F5344CB8AC3E}">
        <p14:creationId xmlns:p14="http://schemas.microsoft.com/office/powerpoint/2010/main" val="2296936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FY 2025 Expenditures by Type of Research: All ERCs</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4" name="Chart 0" descr="FY 2025 Expenditures by Type of Research: All ERCs bar chart."/>
          <p:cNvGraphicFramePr/>
          <p:nvPr/>
        </p:nvGraphicFramePr>
        <p:xfrm>
          <a:off x="137058" y="863600"/>
          <a:ext cx="6680200" cy="561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Table 0" descr="FY 2025 expenditures by research type, all ERCs. Translational Research: $10.63M center-funded, $43.64M associated projects, $0.28M sponsored projects, $54.55M total. Non-Translational Research: $44.63M center-funded, $122.72M associated projects, $0.26M sponsored projects, $167.61M total. Grand total: $222.16M."/>
          <p:cNvGraphicFramePr>
            <a:graphicFrameLocks noGrp="1"/>
          </p:cNvGraphicFramePr>
          <p:nvPr>
            <p:extLst>
              <p:ext uri="{D42A27DB-BD31-4B8C-83A1-F6EECF244321}">
                <p14:modId xmlns:p14="http://schemas.microsoft.com/office/powerpoint/2010/main" val="576139847"/>
              </p:ext>
            </p:extLst>
          </p:nvPr>
        </p:nvGraphicFramePr>
        <p:xfrm>
          <a:off x="6812280" y="868680"/>
          <a:ext cx="5029197" cy="3246120"/>
        </p:xfrm>
        <a:graphic>
          <a:graphicData uri="http://schemas.openxmlformats.org/drawingml/2006/table">
            <a:tbl>
              <a:tblPr/>
              <a:tblGrid>
                <a:gridCol w="1136333">
                  <a:extLst>
                    <a:ext uri="{9D8B030D-6E8A-4147-A177-3AD203B41FA5}">
                      <a16:colId xmlns:a16="http://schemas.microsoft.com/office/drawing/2014/main" val="20000"/>
                    </a:ext>
                  </a:extLst>
                </a:gridCol>
                <a:gridCol w="973216">
                  <a:extLst>
                    <a:ext uri="{9D8B030D-6E8A-4147-A177-3AD203B41FA5}">
                      <a16:colId xmlns:a16="http://schemas.microsoft.com/office/drawing/2014/main" val="20001"/>
                    </a:ext>
                  </a:extLst>
                </a:gridCol>
                <a:gridCol w="973216">
                  <a:extLst>
                    <a:ext uri="{9D8B030D-6E8A-4147-A177-3AD203B41FA5}">
                      <a16:colId xmlns:a16="http://schemas.microsoft.com/office/drawing/2014/main" val="20002"/>
                    </a:ext>
                  </a:extLst>
                </a:gridCol>
                <a:gridCol w="973216">
                  <a:extLst>
                    <a:ext uri="{9D8B030D-6E8A-4147-A177-3AD203B41FA5}">
                      <a16:colId xmlns:a16="http://schemas.microsoft.com/office/drawing/2014/main" val="20003"/>
                    </a:ext>
                  </a:extLst>
                </a:gridCol>
                <a:gridCol w="973216">
                  <a:extLst>
                    <a:ext uri="{9D8B030D-6E8A-4147-A177-3AD203B41FA5}">
                      <a16:colId xmlns:a16="http://schemas.microsoft.com/office/drawing/2014/main" val="20004"/>
                    </a:ext>
                  </a:extLst>
                </a:gridCol>
              </a:tblGrid>
              <a:tr h="811530">
                <a:tc>
                  <a:txBody>
                    <a:bodyPr/>
                    <a:lstStyle/>
                    <a:p>
                      <a:pPr marL="0" indent="0" algn="l">
                        <a:buNone/>
                      </a:pPr>
                      <a:r>
                        <a:rPr lang="en-US" sz="1000" b="1" dirty="0">
                          <a:solidFill>
                            <a:srgbClr val="FFFFFF"/>
                          </a:solidFill>
                          <a:latin typeface="Open Sans" pitchFamily="34" charset="0"/>
                          <a:ea typeface="Open Sans" pitchFamily="34" charset="-122"/>
                          <a:cs typeface="Open Sans" pitchFamily="34" charset="-120"/>
                        </a:rPr>
                        <a:t>Research Type</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000" b="1" dirty="0">
                          <a:solidFill>
                            <a:srgbClr val="FFFFFF"/>
                          </a:solidFill>
                          <a:latin typeface="Open Sans" pitchFamily="34" charset="0"/>
                          <a:ea typeface="Open Sans" pitchFamily="34" charset="-122"/>
                          <a:cs typeface="Open Sans" pitchFamily="34" charset="-120"/>
                        </a:rPr>
                        <a:t>Center Funded Projects</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000" b="1" dirty="0">
                          <a:solidFill>
                            <a:srgbClr val="FFFFFF"/>
                          </a:solidFill>
                          <a:latin typeface="Open Sans" pitchFamily="34" charset="0"/>
                          <a:ea typeface="Open Sans" pitchFamily="34" charset="-122"/>
                          <a:cs typeface="Open Sans" pitchFamily="34" charset="-120"/>
                        </a:rPr>
                        <a:t>Associated Projects</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000" b="1" dirty="0">
                          <a:solidFill>
                            <a:srgbClr val="FFFFFF"/>
                          </a:solidFill>
                          <a:latin typeface="Open Sans" pitchFamily="34" charset="0"/>
                          <a:ea typeface="Open Sans" pitchFamily="34" charset="-122"/>
                          <a:cs typeface="Open Sans" pitchFamily="34" charset="-120"/>
                        </a:rPr>
                        <a:t>Sponsored Projects</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000" b="1" dirty="0">
                          <a:solidFill>
                            <a:srgbClr val="FFFFFF"/>
                          </a:solidFill>
                          <a:latin typeface="Open Sans" pitchFamily="34" charset="0"/>
                          <a:ea typeface="Open Sans" pitchFamily="34" charset="-122"/>
                          <a:cs typeface="Open Sans" pitchFamily="34" charset="-120"/>
                        </a:rPr>
                        <a:t>Total</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extLst>
                  <a:ext uri="{0D108BD9-81ED-4DB2-BD59-A6C34878D82A}">
                    <a16:rowId xmlns:a16="http://schemas.microsoft.com/office/drawing/2014/main" val="10000"/>
                  </a:ext>
                </a:extLst>
              </a:tr>
              <a:tr h="811530">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Translational Research</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$10.63M</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$43.64M</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$0.28M</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$54.55M</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extLst>
                  <a:ext uri="{0D108BD9-81ED-4DB2-BD59-A6C34878D82A}">
                    <a16:rowId xmlns:a16="http://schemas.microsoft.com/office/drawing/2014/main" val="10001"/>
                  </a:ext>
                </a:extLst>
              </a:tr>
              <a:tr h="811530">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Fundamental Research</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$44.63M</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$122.72M</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$0.26M</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$167.61M</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11530">
                <a:tc>
                  <a:txBody>
                    <a:bodyPr/>
                    <a:lstStyle/>
                    <a:p>
                      <a:pPr marL="0" indent="0" algn="l">
                        <a:buNone/>
                      </a:pPr>
                      <a:r>
                        <a:rPr lang="en-US" sz="1200" b="1" dirty="0">
                          <a:solidFill>
                            <a:srgbClr val="1A1A1A"/>
                          </a:solidFill>
                          <a:latin typeface="Open Sans" pitchFamily="34" charset="0"/>
                          <a:ea typeface="Open Sans" pitchFamily="34" charset="-122"/>
                          <a:cs typeface="Open Sans" pitchFamily="34" charset="-120"/>
                        </a:rPr>
                        <a:t>Grand Total</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$222.16M</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extLst>
                  <a:ext uri="{0D108BD9-81ED-4DB2-BD59-A6C34878D82A}">
                    <a16:rowId xmlns:a16="http://schemas.microsoft.com/office/drawing/2014/main" val="10003"/>
                  </a:ext>
                </a:extLst>
              </a:tr>
            </a:tbl>
          </a:graphicData>
        </a:graphic>
      </p:graphicFrame>
      <p:sp>
        <p:nvSpPr>
          <p:cNvPr id="80" name="CoBg80" descr="Translational Research call out box."/>
          <p:cNvSpPr>
            <a:spLocks noGrp="1"/>
          </p:cNvSpPr>
          <p:nvPr/>
        </p:nvSpPr>
        <p:spPr>
          <a:xfrm>
            <a:off x="6807200" y="4229100"/>
            <a:ext cx="2463800" cy="1206500"/>
          </a:xfrm>
          <a:prstGeom prst="rect">
            <a:avLst/>
          </a:prstGeom>
          <a:solidFill>
            <a:srgbClr val="F0F7FF"/>
          </a:solidFill>
          <a:ln w="25400">
            <a:solidFill>
              <a:srgbClr val="005699"/>
            </a:solidFill>
            <a:prstDash val="solid"/>
          </a:ln>
        </p:spPr>
        <p:txBody>
          <a:bodyPr/>
          <a:lstStyle/>
          <a:p>
            <a:endParaRPr lang="en-US" dirty="0"/>
          </a:p>
        </p:txBody>
      </p:sp>
      <p:sp>
        <p:nvSpPr>
          <p:cNvPr id="81" name="CoHdr81"/>
          <p:cNvSpPr>
            <a:spLocks noGrp="1"/>
          </p:cNvSpPr>
          <p:nvPr/>
        </p:nvSpPr>
        <p:spPr>
          <a:xfrm>
            <a:off x="6807200" y="4229100"/>
            <a:ext cx="2463800" cy="342900"/>
          </a:xfrm>
          <a:prstGeom prst="rect">
            <a:avLst/>
          </a:prstGeom>
          <a:noFill/>
          <a:ln>
            <a:noFill/>
          </a:ln>
        </p:spPr>
        <p:txBody>
          <a:bodyPr anchor="ctr"/>
          <a:lstStyle/>
          <a:p>
            <a:pPr marL="0" indent="0" algn="ctr">
              <a:buNone/>
            </a:pPr>
            <a:r>
              <a:rPr lang="en-US" sz="1000" b="1" dirty="0">
                <a:solidFill>
                  <a:srgbClr val="005699"/>
                </a:solidFill>
                <a:latin typeface="Open Sans" pitchFamily="34" charset="0"/>
              </a:rPr>
              <a:t>Translational Research</a:t>
            </a:r>
          </a:p>
        </p:txBody>
      </p:sp>
      <p:sp>
        <p:nvSpPr>
          <p:cNvPr id="82" name="CoNum82"/>
          <p:cNvSpPr>
            <a:spLocks noGrp="1"/>
          </p:cNvSpPr>
          <p:nvPr/>
        </p:nvSpPr>
        <p:spPr>
          <a:xfrm>
            <a:off x="6807200" y="4572000"/>
            <a:ext cx="2463800" cy="533400"/>
          </a:xfrm>
          <a:prstGeom prst="rect">
            <a:avLst/>
          </a:prstGeom>
          <a:noFill/>
          <a:ln>
            <a:noFill/>
          </a:ln>
        </p:spPr>
        <p:txBody>
          <a:bodyPr anchor="ctr"/>
          <a:lstStyle/>
          <a:p>
            <a:pPr marL="0" indent="0" algn="ctr">
              <a:buNone/>
            </a:pPr>
            <a:r>
              <a:rPr lang="en-US" sz="3600" b="1" dirty="0">
                <a:solidFill>
                  <a:srgbClr val="005699"/>
                </a:solidFill>
                <a:latin typeface="Open Sans" pitchFamily="34" charset="0"/>
              </a:rPr>
              <a:t>25%</a:t>
            </a:r>
          </a:p>
        </p:txBody>
      </p:sp>
      <p:sp>
        <p:nvSpPr>
          <p:cNvPr id="83" name="CoFtr83"/>
          <p:cNvSpPr>
            <a:spLocks noGrp="1"/>
          </p:cNvSpPr>
          <p:nvPr/>
        </p:nvSpPr>
        <p:spPr>
          <a:xfrm>
            <a:off x="6807200" y="5092700"/>
            <a:ext cx="2463800" cy="342900"/>
          </a:xfrm>
          <a:prstGeom prst="rect">
            <a:avLst/>
          </a:prstGeom>
          <a:noFill/>
          <a:ln>
            <a:noFill/>
          </a:ln>
        </p:spPr>
        <p:txBody>
          <a:bodyPr anchor="ctr"/>
          <a:lstStyle/>
          <a:p>
            <a:pPr marL="0" indent="0" algn="ctr">
              <a:buNone/>
            </a:pPr>
            <a:r>
              <a:rPr lang="en-US" sz="900" dirty="0">
                <a:solidFill>
                  <a:srgbClr val="333333"/>
                </a:solidFill>
                <a:latin typeface="Open Sans" pitchFamily="34" charset="0"/>
              </a:rPr>
              <a:t>$54.55M</a:t>
            </a:r>
          </a:p>
        </p:txBody>
      </p:sp>
      <p:sp>
        <p:nvSpPr>
          <p:cNvPr id="90" name="CoBg90" descr="Non-Translational Research&#10;call out box."/>
          <p:cNvSpPr>
            <a:spLocks noGrp="1"/>
          </p:cNvSpPr>
          <p:nvPr/>
        </p:nvSpPr>
        <p:spPr>
          <a:xfrm>
            <a:off x="9372600" y="4229100"/>
            <a:ext cx="2463800" cy="1206500"/>
          </a:xfrm>
          <a:prstGeom prst="rect">
            <a:avLst/>
          </a:prstGeom>
          <a:solidFill>
            <a:srgbClr val="F0F7FF"/>
          </a:solidFill>
          <a:ln w="25400">
            <a:solidFill>
              <a:srgbClr val="D3B34E"/>
            </a:solidFill>
            <a:prstDash val="solid"/>
          </a:ln>
        </p:spPr>
        <p:txBody>
          <a:bodyPr/>
          <a:lstStyle/>
          <a:p>
            <a:endParaRPr lang="en-US" dirty="0"/>
          </a:p>
        </p:txBody>
      </p:sp>
      <p:sp>
        <p:nvSpPr>
          <p:cNvPr id="91" name="CoHdr91"/>
          <p:cNvSpPr>
            <a:spLocks noGrp="1"/>
          </p:cNvSpPr>
          <p:nvPr/>
        </p:nvSpPr>
        <p:spPr>
          <a:xfrm>
            <a:off x="9372600" y="4229100"/>
            <a:ext cx="2463800" cy="342900"/>
          </a:xfrm>
          <a:prstGeom prst="rect">
            <a:avLst/>
          </a:prstGeom>
          <a:noFill/>
          <a:ln>
            <a:noFill/>
          </a:ln>
        </p:spPr>
        <p:txBody>
          <a:bodyPr anchor="ctr"/>
          <a:lstStyle/>
          <a:p>
            <a:pPr marL="0" indent="0" algn="ctr">
              <a:buNone/>
            </a:pPr>
            <a:r>
              <a:rPr lang="en-US" sz="1000" b="1" dirty="0">
                <a:solidFill>
                  <a:srgbClr val="A07D20"/>
                </a:solidFill>
                <a:latin typeface="Open Sans" pitchFamily="34" charset="0"/>
              </a:rPr>
              <a:t>Fundamental Research</a:t>
            </a:r>
          </a:p>
        </p:txBody>
      </p:sp>
      <p:sp>
        <p:nvSpPr>
          <p:cNvPr id="92" name="CoNum92"/>
          <p:cNvSpPr>
            <a:spLocks noGrp="1"/>
          </p:cNvSpPr>
          <p:nvPr/>
        </p:nvSpPr>
        <p:spPr>
          <a:xfrm>
            <a:off x="9372600" y="4572000"/>
            <a:ext cx="2463800" cy="533400"/>
          </a:xfrm>
          <a:prstGeom prst="rect">
            <a:avLst/>
          </a:prstGeom>
          <a:noFill/>
          <a:ln>
            <a:noFill/>
          </a:ln>
        </p:spPr>
        <p:txBody>
          <a:bodyPr anchor="ctr"/>
          <a:lstStyle/>
          <a:p>
            <a:pPr marL="0" indent="0" algn="ctr">
              <a:buNone/>
            </a:pPr>
            <a:r>
              <a:rPr lang="en-US" sz="3600" b="1" dirty="0">
                <a:solidFill>
                  <a:srgbClr val="A07D20"/>
                </a:solidFill>
                <a:latin typeface="Open Sans" pitchFamily="34" charset="0"/>
              </a:rPr>
              <a:t>75%</a:t>
            </a:r>
          </a:p>
        </p:txBody>
      </p:sp>
      <p:sp>
        <p:nvSpPr>
          <p:cNvPr id="93" name="CoFtr93"/>
          <p:cNvSpPr>
            <a:spLocks noGrp="1"/>
          </p:cNvSpPr>
          <p:nvPr/>
        </p:nvSpPr>
        <p:spPr>
          <a:xfrm>
            <a:off x="9372600" y="5092700"/>
            <a:ext cx="2463800" cy="342900"/>
          </a:xfrm>
          <a:prstGeom prst="rect">
            <a:avLst/>
          </a:prstGeom>
          <a:noFill/>
          <a:ln>
            <a:noFill/>
          </a:ln>
        </p:spPr>
        <p:txBody>
          <a:bodyPr anchor="ctr"/>
          <a:lstStyle/>
          <a:p>
            <a:pPr marL="0" indent="0" algn="ctr">
              <a:buNone/>
            </a:pPr>
            <a:r>
              <a:rPr lang="en-US" sz="900" dirty="0">
                <a:solidFill>
                  <a:srgbClr val="333333"/>
                </a:solidFill>
                <a:latin typeface="Open Sans" pitchFamily="34" charset="0"/>
              </a:rPr>
              <a:t>$167.61M</a:t>
            </a:r>
          </a:p>
        </p:txBody>
      </p:sp>
      <p:sp>
        <p:nvSpPr>
          <p:cNvPr id="70" name="CoBg70" descr="FY 2025 Total Research Expenditures&#10;call out box."/>
          <p:cNvSpPr>
            <a:spLocks noGrp="1"/>
          </p:cNvSpPr>
          <p:nvPr/>
        </p:nvSpPr>
        <p:spPr>
          <a:xfrm>
            <a:off x="6807200" y="5537200"/>
            <a:ext cx="5029200" cy="952500"/>
          </a:xfrm>
          <a:prstGeom prst="rect">
            <a:avLst/>
          </a:prstGeom>
          <a:solidFill>
            <a:srgbClr val="F0F7FF"/>
          </a:solidFill>
          <a:ln w="25400">
            <a:solidFill>
              <a:srgbClr val="003F72"/>
            </a:solidFill>
            <a:prstDash val="solid"/>
          </a:ln>
        </p:spPr>
        <p:txBody>
          <a:bodyPr/>
          <a:lstStyle/>
          <a:p>
            <a:endParaRPr lang="en-US" dirty="0"/>
          </a:p>
        </p:txBody>
      </p:sp>
      <p:sp>
        <p:nvSpPr>
          <p:cNvPr id="71" name="CoHdr71"/>
          <p:cNvSpPr>
            <a:spLocks noGrp="1"/>
          </p:cNvSpPr>
          <p:nvPr/>
        </p:nvSpPr>
        <p:spPr>
          <a:xfrm>
            <a:off x="6807200" y="5537200"/>
            <a:ext cx="5029200" cy="266700"/>
          </a:xfrm>
          <a:prstGeom prst="rect">
            <a:avLst/>
          </a:prstGeom>
          <a:noFill/>
          <a:ln>
            <a:noFill/>
          </a:ln>
        </p:spPr>
        <p:txBody>
          <a:bodyPr anchor="ctr"/>
          <a:lstStyle/>
          <a:p>
            <a:pPr marL="0" indent="0" algn="ctr">
              <a:buNone/>
            </a:pPr>
            <a:r>
              <a:rPr lang="en-US" sz="1000" b="1" dirty="0">
                <a:solidFill>
                  <a:srgbClr val="003F72"/>
                </a:solidFill>
                <a:latin typeface="Open Sans" pitchFamily="34" charset="0"/>
              </a:rPr>
              <a:t>FY 2025 Total Research Expenditures</a:t>
            </a:r>
          </a:p>
        </p:txBody>
      </p:sp>
      <p:sp>
        <p:nvSpPr>
          <p:cNvPr id="72" name="CoNum72"/>
          <p:cNvSpPr>
            <a:spLocks noGrp="1"/>
          </p:cNvSpPr>
          <p:nvPr/>
        </p:nvSpPr>
        <p:spPr>
          <a:xfrm>
            <a:off x="6807200" y="5803900"/>
            <a:ext cx="5029200" cy="419100"/>
          </a:xfrm>
          <a:prstGeom prst="rect">
            <a:avLst/>
          </a:prstGeom>
          <a:noFill/>
          <a:ln>
            <a:noFill/>
          </a:ln>
        </p:spPr>
        <p:txBody>
          <a:bodyPr anchor="ctr"/>
          <a:lstStyle/>
          <a:p>
            <a:pPr marL="0" indent="0" algn="ctr">
              <a:buNone/>
            </a:pPr>
            <a:r>
              <a:rPr lang="en-US" sz="3600" b="1" dirty="0">
                <a:solidFill>
                  <a:srgbClr val="003F72"/>
                </a:solidFill>
                <a:latin typeface="Open Sans" pitchFamily="34" charset="0"/>
              </a:rPr>
              <a:t>$222.16M</a:t>
            </a:r>
          </a:p>
        </p:txBody>
      </p:sp>
      <p:sp>
        <p:nvSpPr>
          <p:cNvPr id="73" name="CoFtr73"/>
          <p:cNvSpPr>
            <a:spLocks noGrp="1"/>
          </p:cNvSpPr>
          <p:nvPr/>
        </p:nvSpPr>
        <p:spPr>
          <a:xfrm>
            <a:off x="6807200" y="6223000"/>
            <a:ext cx="5029200" cy="266700"/>
          </a:xfrm>
          <a:prstGeom prst="rect">
            <a:avLst/>
          </a:prstGeom>
          <a:noFill/>
          <a:ln>
            <a:noFill/>
          </a:ln>
        </p:spPr>
        <p:txBody>
          <a:bodyPr anchor="ctr"/>
          <a:lstStyle/>
          <a:p>
            <a:pPr marL="0" indent="0" algn="ctr">
              <a:buNone/>
            </a:pPr>
            <a:r>
              <a:rPr lang="en-US" sz="900" dirty="0">
                <a:solidFill>
                  <a:srgbClr val="333333"/>
                </a:solidFill>
                <a:latin typeface="Open Sans" pitchFamily="34" charset="0"/>
              </a:rPr>
              <a:t>Center Funded + Associated Projects + Sponsored Projects</a:t>
            </a:r>
          </a:p>
        </p:txBody>
      </p:sp>
    </p:spTree>
    <p:extLst>
      <p:ext uri="{BB962C8B-B14F-4D97-AF65-F5344CB8AC3E}">
        <p14:creationId xmlns:p14="http://schemas.microsoft.com/office/powerpoint/2010/main" val="1343571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FY 2025 Expenditures by Type of Research: Advanced Manufacturing</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4" name="Chart 0" descr="FY 2025 Expenditures by Type of Research: Advanced Manufacturing bar chart."/>
          <p:cNvGraphicFramePr/>
          <p:nvPr/>
        </p:nvGraphicFramePr>
        <p:xfrm>
          <a:off x="137057" y="863600"/>
          <a:ext cx="6680200" cy="561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Table 0" descr="FY 2025 expenditures by research type, Advanced Manufacturing ERCs. Translational Research: $2.83M center-funded, $1.97M associated, $0.21M sponsored, $5.01M total. Non-Translational Research: $3.85M center-funded, $5.01M associated, $0.09M sponsored, $8.95M total. Grand total: $13.96M."/>
          <p:cNvGraphicFramePr>
            <a:graphicFrameLocks noGrp="1"/>
          </p:cNvGraphicFramePr>
          <p:nvPr>
            <p:extLst>
              <p:ext uri="{D42A27DB-BD31-4B8C-83A1-F6EECF244321}">
                <p14:modId xmlns:p14="http://schemas.microsoft.com/office/powerpoint/2010/main" val="1213583359"/>
              </p:ext>
            </p:extLst>
          </p:nvPr>
        </p:nvGraphicFramePr>
        <p:xfrm>
          <a:off x="6807200" y="863600"/>
          <a:ext cx="5029196" cy="3251200"/>
        </p:xfrm>
        <a:graphic>
          <a:graphicData uri="http://schemas.openxmlformats.org/drawingml/2006/table">
            <a:tbl>
              <a:tblPr/>
              <a:tblGrid>
                <a:gridCol w="1136332">
                  <a:extLst>
                    <a:ext uri="{9D8B030D-6E8A-4147-A177-3AD203B41FA5}">
                      <a16:colId xmlns:a16="http://schemas.microsoft.com/office/drawing/2014/main" val="20000"/>
                    </a:ext>
                  </a:extLst>
                </a:gridCol>
                <a:gridCol w="973216">
                  <a:extLst>
                    <a:ext uri="{9D8B030D-6E8A-4147-A177-3AD203B41FA5}">
                      <a16:colId xmlns:a16="http://schemas.microsoft.com/office/drawing/2014/main" val="20001"/>
                    </a:ext>
                  </a:extLst>
                </a:gridCol>
                <a:gridCol w="973216">
                  <a:extLst>
                    <a:ext uri="{9D8B030D-6E8A-4147-A177-3AD203B41FA5}">
                      <a16:colId xmlns:a16="http://schemas.microsoft.com/office/drawing/2014/main" val="20002"/>
                    </a:ext>
                  </a:extLst>
                </a:gridCol>
                <a:gridCol w="973216">
                  <a:extLst>
                    <a:ext uri="{9D8B030D-6E8A-4147-A177-3AD203B41FA5}">
                      <a16:colId xmlns:a16="http://schemas.microsoft.com/office/drawing/2014/main" val="20003"/>
                    </a:ext>
                  </a:extLst>
                </a:gridCol>
                <a:gridCol w="973216">
                  <a:extLst>
                    <a:ext uri="{9D8B030D-6E8A-4147-A177-3AD203B41FA5}">
                      <a16:colId xmlns:a16="http://schemas.microsoft.com/office/drawing/2014/main" val="20004"/>
                    </a:ext>
                  </a:extLst>
                </a:gridCol>
              </a:tblGrid>
              <a:tr h="812800">
                <a:tc>
                  <a:txBody>
                    <a:bodyPr/>
                    <a:lstStyle/>
                    <a:p>
                      <a:pPr marL="0" indent="0" algn="l">
                        <a:buNone/>
                      </a:pPr>
                      <a:r>
                        <a:rPr lang="en-US" sz="1000" b="1" dirty="0">
                          <a:solidFill>
                            <a:srgbClr val="FFFFFF"/>
                          </a:solidFill>
                          <a:latin typeface="Open Sans" pitchFamily="34" charset="0"/>
                          <a:ea typeface="Open Sans" pitchFamily="34" charset="-122"/>
                          <a:cs typeface="Open Sans" pitchFamily="34" charset="-120"/>
                        </a:rPr>
                        <a:t>Research Type</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000" b="1" dirty="0">
                          <a:solidFill>
                            <a:srgbClr val="FFFFFF"/>
                          </a:solidFill>
                          <a:latin typeface="Open Sans" pitchFamily="34" charset="0"/>
                          <a:ea typeface="Open Sans" pitchFamily="34" charset="-122"/>
                          <a:cs typeface="Open Sans" pitchFamily="34" charset="-120"/>
                        </a:rPr>
                        <a:t>Center Funded Projects</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000" b="1" dirty="0">
                          <a:solidFill>
                            <a:srgbClr val="FFFFFF"/>
                          </a:solidFill>
                          <a:latin typeface="Open Sans" pitchFamily="34" charset="0"/>
                          <a:ea typeface="Open Sans" pitchFamily="34" charset="-122"/>
                          <a:cs typeface="Open Sans" pitchFamily="34" charset="-120"/>
                        </a:rPr>
                        <a:t>Associated Projects</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000" b="1" dirty="0">
                          <a:solidFill>
                            <a:srgbClr val="FFFFFF"/>
                          </a:solidFill>
                          <a:latin typeface="Open Sans" pitchFamily="34" charset="0"/>
                          <a:ea typeface="Open Sans" pitchFamily="34" charset="-122"/>
                          <a:cs typeface="Open Sans" pitchFamily="34" charset="-120"/>
                        </a:rPr>
                        <a:t>Sponsored Projects</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000" b="1" dirty="0">
                          <a:solidFill>
                            <a:srgbClr val="FFFFFF"/>
                          </a:solidFill>
                          <a:latin typeface="Open Sans" pitchFamily="34" charset="0"/>
                          <a:ea typeface="Open Sans" pitchFamily="34" charset="-122"/>
                          <a:cs typeface="Open Sans" pitchFamily="34" charset="-120"/>
                        </a:rPr>
                        <a:t>Total</a:t>
                      </a:r>
                      <a:endParaRPr lang="en-US" sz="10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extLst>
                  <a:ext uri="{0D108BD9-81ED-4DB2-BD59-A6C34878D82A}">
                    <a16:rowId xmlns:a16="http://schemas.microsoft.com/office/drawing/2014/main" val="10000"/>
                  </a:ext>
                </a:extLst>
              </a:tr>
              <a:tr h="812800">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Translational Research</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$2.83M</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$1.97M</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$0.21M</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$5.01M</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extLst>
                  <a:ext uri="{0D108BD9-81ED-4DB2-BD59-A6C34878D82A}">
                    <a16:rowId xmlns:a16="http://schemas.microsoft.com/office/drawing/2014/main" val="10001"/>
                  </a:ext>
                </a:extLst>
              </a:tr>
              <a:tr h="812800">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Fundamental Research</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$3.85M</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$5.01M</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$0.09M</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$8.95M</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12800">
                <a:tc>
                  <a:txBody>
                    <a:bodyPr/>
                    <a:lstStyle/>
                    <a:p>
                      <a:pPr marL="0" indent="0" algn="l">
                        <a:buNone/>
                      </a:pPr>
                      <a:r>
                        <a:rPr lang="en-US" sz="1200" b="1" dirty="0">
                          <a:solidFill>
                            <a:srgbClr val="1A1A1A"/>
                          </a:solidFill>
                          <a:latin typeface="Open Sans" pitchFamily="34" charset="0"/>
                          <a:ea typeface="Open Sans" pitchFamily="34" charset="-122"/>
                          <a:cs typeface="Open Sans" pitchFamily="34" charset="-120"/>
                        </a:rPr>
                        <a:t>Grand Total</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$13.95M</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extLst>
                  <a:ext uri="{0D108BD9-81ED-4DB2-BD59-A6C34878D82A}">
                    <a16:rowId xmlns:a16="http://schemas.microsoft.com/office/drawing/2014/main" val="10003"/>
                  </a:ext>
                </a:extLst>
              </a:tr>
            </a:tbl>
          </a:graphicData>
        </a:graphic>
      </p:graphicFrame>
      <p:sp>
        <p:nvSpPr>
          <p:cNvPr id="80" name="Co80" descr="Translational Research&#10;call out box."/>
          <p:cNvSpPr>
            <a:spLocks noGrp="1"/>
          </p:cNvSpPr>
          <p:nvPr/>
        </p:nvSpPr>
        <p:spPr>
          <a:xfrm>
            <a:off x="6807200" y="4229100"/>
            <a:ext cx="2463800" cy="1206500"/>
          </a:xfrm>
          <a:prstGeom prst="rect">
            <a:avLst/>
          </a:prstGeom>
          <a:solidFill>
            <a:srgbClr val="F0F7FF"/>
          </a:solidFill>
          <a:ln w="25400">
            <a:solidFill>
              <a:srgbClr val="005699"/>
            </a:solidFill>
          </a:ln>
        </p:spPr>
        <p:txBody>
          <a:bodyPr anchor="ctr"/>
          <a:lstStyle/>
          <a:p>
            <a:endParaRPr lang="en-US" dirty="0"/>
          </a:p>
        </p:txBody>
      </p:sp>
      <p:sp>
        <p:nvSpPr>
          <p:cNvPr id="81" name="Co81"/>
          <p:cNvSpPr>
            <a:spLocks noGrp="1"/>
          </p:cNvSpPr>
          <p:nvPr/>
        </p:nvSpPr>
        <p:spPr>
          <a:xfrm>
            <a:off x="6807200" y="4229100"/>
            <a:ext cx="2463800" cy="342900"/>
          </a:xfrm>
          <a:prstGeom prst="rect">
            <a:avLst/>
          </a:prstGeom>
          <a:noFill/>
          <a:ln>
            <a:noFill/>
          </a:ln>
        </p:spPr>
        <p:txBody>
          <a:bodyPr anchor="ctr"/>
          <a:lstStyle/>
          <a:p>
            <a:pPr marL="0" indent="0" algn="ctr">
              <a:buNone/>
            </a:pPr>
            <a:r>
              <a:rPr lang="en-US" sz="1000" b="1" dirty="0">
                <a:solidFill>
                  <a:srgbClr val="005699"/>
                </a:solidFill>
                <a:latin typeface="Open Sans" pitchFamily="34" charset="0"/>
              </a:rPr>
              <a:t>Translational Research</a:t>
            </a:r>
          </a:p>
        </p:txBody>
      </p:sp>
      <p:sp>
        <p:nvSpPr>
          <p:cNvPr id="82" name="Co82"/>
          <p:cNvSpPr>
            <a:spLocks noGrp="1"/>
          </p:cNvSpPr>
          <p:nvPr/>
        </p:nvSpPr>
        <p:spPr>
          <a:xfrm>
            <a:off x="6807200" y="4572000"/>
            <a:ext cx="2463800" cy="533400"/>
          </a:xfrm>
          <a:prstGeom prst="rect">
            <a:avLst/>
          </a:prstGeom>
          <a:noFill/>
          <a:ln>
            <a:noFill/>
          </a:ln>
        </p:spPr>
        <p:txBody>
          <a:bodyPr anchor="ctr"/>
          <a:lstStyle/>
          <a:p>
            <a:pPr marL="0" indent="0" algn="ctr">
              <a:buNone/>
            </a:pPr>
            <a:r>
              <a:rPr lang="en-US" sz="3600" b="1" dirty="0">
                <a:solidFill>
                  <a:srgbClr val="005699"/>
                </a:solidFill>
                <a:latin typeface="Open Sans" pitchFamily="34" charset="0"/>
              </a:rPr>
              <a:t>36%</a:t>
            </a:r>
          </a:p>
        </p:txBody>
      </p:sp>
      <p:sp>
        <p:nvSpPr>
          <p:cNvPr id="83" name="Co83"/>
          <p:cNvSpPr>
            <a:spLocks noGrp="1"/>
          </p:cNvSpPr>
          <p:nvPr/>
        </p:nvSpPr>
        <p:spPr>
          <a:xfrm>
            <a:off x="6807200" y="5092700"/>
            <a:ext cx="2463800" cy="342900"/>
          </a:xfrm>
          <a:prstGeom prst="rect">
            <a:avLst/>
          </a:prstGeom>
          <a:noFill/>
          <a:ln>
            <a:noFill/>
          </a:ln>
        </p:spPr>
        <p:txBody>
          <a:bodyPr anchor="ctr"/>
          <a:lstStyle/>
          <a:p>
            <a:pPr marL="0" indent="0" algn="ctr">
              <a:buNone/>
            </a:pPr>
            <a:r>
              <a:rPr lang="en-US" sz="900" dirty="0">
                <a:solidFill>
                  <a:srgbClr val="333333"/>
                </a:solidFill>
                <a:latin typeface="Open Sans" pitchFamily="34" charset="0"/>
              </a:rPr>
              <a:t>of FY 2025 total</a:t>
            </a:r>
          </a:p>
        </p:txBody>
      </p:sp>
      <p:sp>
        <p:nvSpPr>
          <p:cNvPr id="90" name="Co90" descr="Non-Translational Research&#10;call out box."/>
          <p:cNvSpPr>
            <a:spLocks noGrp="1"/>
          </p:cNvSpPr>
          <p:nvPr/>
        </p:nvSpPr>
        <p:spPr>
          <a:xfrm>
            <a:off x="9372600" y="4229100"/>
            <a:ext cx="2463800" cy="1206500"/>
          </a:xfrm>
          <a:prstGeom prst="rect">
            <a:avLst/>
          </a:prstGeom>
          <a:solidFill>
            <a:srgbClr val="F0F7FF"/>
          </a:solidFill>
          <a:ln w="25400">
            <a:solidFill>
              <a:srgbClr val="D3B34E"/>
            </a:solidFill>
          </a:ln>
        </p:spPr>
        <p:txBody>
          <a:bodyPr anchor="ctr"/>
          <a:lstStyle/>
          <a:p>
            <a:endParaRPr lang="en-US" dirty="0"/>
          </a:p>
        </p:txBody>
      </p:sp>
      <p:sp>
        <p:nvSpPr>
          <p:cNvPr id="91" name="Co91"/>
          <p:cNvSpPr>
            <a:spLocks noGrp="1"/>
          </p:cNvSpPr>
          <p:nvPr/>
        </p:nvSpPr>
        <p:spPr>
          <a:xfrm>
            <a:off x="9372600" y="4229100"/>
            <a:ext cx="2463800" cy="342900"/>
          </a:xfrm>
          <a:prstGeom prst="rect">
            <a:avLst/>
          </a:prstGeom>
          <a:noFill/>
          <a:ln>
            <a:noFill/>
          </a:ln>
        </p:spPr>
        <p:txBody>
          <a:bodyPr anchor="ctr"/>
          <a:lstStyle/>
          <a:p>
            <a:pPr marL="0" indent="0" algn="ctr">
              <a:buNone/>
            </a:pPr>
            <a:r>
              <a:rPr lang="en-US" sz="1000" b="1" dirty="0">
                <a:solidFill>
                  <a:srgbClr val="A07D20"/>
                </a:solidFill>
                <a:latin typeface="Open Sans" pitchFamily="34" charset="0"/>
              </a:rPr>
              <a:t>Fundamental Research</a:t>
            </a:r>
          </a:p>
        </p:txBody>
      </p:sp>
      <p:sp>
        <p:nvSpPr>
          <p:cNvPr id="92" name="Co92"/>
          <p:cNvSpPr>
            <a:spLocks noGrp="1"/>
          </p:cNvSpPr>
          <p:nvPr/>
        </p:nvSpPr>
        <p:spPr>
          <a:xfrm>
            <a:off x="9372600" y="4572000"/>
            <a:ext cx="2463800" cy="533400"/>
          </a:xfrm>
          <a:prstGeom prst="rect">
            <a:avLst/>
          </a:prstGeom>
          <a:noFill/>
          <a:ln>
            <a:noFill/>
          </a:ln>
        </p:spPr>
        <p:txBody>
          <a:bodyPr anchor="ctr"/>
          <a:lstStyle/>
          <a:p>
            <a:pPr marL="0" indent="0" algn="ctr">
              <a:buNone/>
            </a:pPr>
            <a:r>
              <a:rPr lang="en-US" sz="3600" b="1" dirty="0">
                <a:solidFill>
                  <a:srgbClr val="A07D20"/>
                </a:solidFill>
                <a:latin typeface="Open Sans" pitchFamily="34" charset="0"/>
              </a:rPr>
              <a:t>64%</a:t>
            </a:r>
          </a:p>
        </p:txBody>
      </p:sp>
      <p:sp>
        <p:nvSpPr>
          <p:cNvPr id="93" name="Co93"/>
          <p:cNvSpPr>
            <a:spLocks noGrp="1"/>
          </p:cNvSpPr>
          <p:nvPr/>
        </p:nvSpPr>
        <p:spPr>
          <a:xfrm>
            <a:off x="9372600" y="5092700"/>
            <a:ext cx="2463800" cy="342900"/>
          </a:xfrm>
          <a:prstGeom prst="rect">
            <a:avLst/>
          </a:prstGeom>
          <a:noFill/>
          <a:ln>
            <a:noFill/>
          </a:ln>
        </p:spPr>
        <p:txBody>
          <a:bodyPr anchor="ctr"/>
          <a:lstStyle/>
          <a:p>
            <a:pPr marL="0" indent="0" algn="ctr">
              <a:buNone/>
            </a:pPr>
            <a:r>
              <a:rPr lang="en-US" sz="900" dirty="0">
                <a:solidFill>
                  <a:srgbClr val="333333"/>
                </a:solidFill>
                <a:latin typeface="Open Sans" pitchFamily="34" charset="0"/>
              </a:rPr>
              <a:t>of FY 2025 total</a:t>
            </a:r>
          </a:p>
        </p:txBody>
      </p:sp>
      <p:sp>
        <p:nvSpPr>
          <p:cNvPr id="70" name="Co70" descr="FY 2025 Total Research Expenditures&#10;call out box."/>
          <p:cNvSpPr>
            <a:spLocks noGrp="1"/>
          </p:cNvSpPr>
          <p:nvPr/>
        </p:nvSpPr>
        <p:spPr>
          <a:xfrm>
            <a:off x="6807200" y="5537200"/>
            <a:ext cx="5029200" cy="952500"/>
          </a:xfrm>
          <a:prstGeom prst="rect">
            <a:avLst/>
          </a:prstGeom>
          <a:solidFill>
            <a:srgbClr val="F0F7FF"/>
          </a:solidFill>
          <a:ln w="25400">
            <a:solidFill>
              <a:srgbClr val="003F72"/>
            </a:solidFill>
          </a:ln>
        </p:spPr>
        <p:txBody>
          <a:bodyPr anchor="ctr"/>
          <a:lstStyle/>
          <a:p>
            <a:endParaRPr lang="en-US" dirty="0"/>
          </a:p>
        </p:txBody>
      </p:sp>
      <p:sp>
        <p:nvSpPr>
          <p:cNvPr id="71" name="Co71"/>
          <p:cNvSpPr>
            <a:spLocks noGrp="1"/>
          </p:cNvSpPr>
          <p:nvPr/>
        </p:nvSpPr>
        <p:spPr>
          <a:xfrm>
            <a:off x="6807200" y="5537200"/>
            <a:ext cx="5029200" cy="266700"/>
          </a:xfrm>
          <a:prstGeom prst="rect">
            <a:avLst/>
          </a:prstGeom>
          <a:noFill/>
          <a:ln>
            <a:noFill/>
          </a:ln>
        </p:spPr>
        <p:txBody>
          <a:bodyPr anchor="ctr"/>
          <a:lstStyle/>
          <a:p>
            <a:pPr marL="0" indent="0" algn="ctr">
              <a:buNone/>
            </a:pPr>
            <a:r>
              <a:rPr lang="en-US" sz="1000" b="1" dirty="0">
                <a:solidFill>
                  <a:srgbClr val="003F72"/>
                </a:solidFill>
                <a:latin typeface="Open Sans" pitchFamily="34" charset="0"/>
              </a:rPr>
              <a:t>FY 2025 Total Research Expenditures</a:t>
            </a:r>
          </a:p>
        </p:txBody>
      </p:sp>
      <p:sp>
        <p:nvSpPr>
          <p:cNvPr id="72" name="Co72"/>
          <p:cNvSpPr>
            <a:spLocks noGrp="1"/>
          </p:cNvSpPr>
          <p:nvPr/>
        </p:nvSpPr>
        <p:spPr>
          <a:xfrm>
            <a:off x="6807200" y="5803900"/>
            <a:ext cx="5029200" cy="419100"/>
          </a:xfrm>
          <a:prstGeom prst="rect">
            <a:avLst/>
          </a:prstGeom>
          <a:noFill/>
          <a:ln>
            <a:noFill/>
          </a:ln>
        </p:spPr>
        <p:txBody>
          <a:bodyPr anchor="ctr"/>
          <a:lstStyle/>
          <a:p>
            <a:pPr marL="0" indent="0" algn="ctr">
              <a:buNone/>
            </a:pPr>
            <a:r>
              <a:rPr lang="en-US" sz="3600" b="1">
                <a:solidFill>
                  <a:srgbClr val="003F72"/>
                </a:solidFill>
                <a:latin typeface="Open Sans" panose="020B0606030504020204" pitchFamily="34" charset="0"/>
                <a:ea typeface="Open Sans" panose="020B0606030504020204" pitchFamily="34" charset="0"/>
                <a:cs typeface="Open Sans" panose="020B0606030504020204" pitchFamily="34" charset="0"/>
              </a:rPr>
              <a:t>$13.95M</a:t>
            </a:r>
            <a:endParaRPr lang="en-US" sz="3600" b="1" dirty="0">
              <a:solidFill>
                <a:srgbClr val="003F7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 name="Co73"/>
          <p:cNvSpPr>
            <a:spLocks noGrp="1"/>
          </p:cNvSpPr>
          <p:nvPr/>
        </p:nvSpPr>
        <p:spPr>
          <a:xfrm>
            <a:off x="6807200" y="6223000"/>
            <a:ext cx="5029200" cy="266700"/>
          </a:xfrm>
          <a:prstGeom prst="rect">
            <a:avLst/>
          </a:prstGeom>
          <a:noFill/>
          <a:ln>
            <a:noFill/>
          </a:ln>
        </p:spPr>
        <p:txBody>
          <a:bodyPr anchor="ctr"/>
          <a:lstStyle/>
          <a:p>
            <a:pPr marL="0" indent="0" algn="ctr">
              <a:buNone/>
            </a:pPr>
            <a:r>
              <a:rPr lang="en-US" sz="900" dirty="0">
                <a:solidFill>
                  <a:srgbClr val="333333"/>
                </a:solidFill>
                <a:latin typeface="Open Sans" pitchFamily="34" charset="0"/>
              </a:rPr>
              <a:t>FY 2025 total</a:t>
            </a:r>
          </a:p>
        </p:txBody>
      </p:sp>
    </p:spTree>
    <p:extLst>
      <p:ext uri="{BB962C8B-B14F-4D97-AF65-F5344CB8AC3E}">
        <p14:creationId xmlns:p14="http://schemas.microsoft.com/office/powerpoint/2010/main" val="2063799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Calibri" pitchFamily="34" charset="-122"/>
                <a:cs typeface="Calibri" pitchFamily="34" charset="-120"/>
              </a:rPr>
              <a:t>FY 2025 Expenditures by Type of Research: Biotechnology and Healthcare</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4" name="Chart 0" descr="FY 2025 Expenditures by Type of Research: Biotechnology and Healthcare bar chart."/>
          <p:cNvGraphicFramePr/>
          <p:nvPr/>
        </p:nvGraphicFramePr>
        <p:xfrm>
          <a:off x="137057" y="863600"/>
          <a:ext cx="6680200" cy="561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Table 0" descr="FY 2025 expenditures by research type, Biotechnology and Healthcare ERCs. Translational Research: $2.30M center-funded, $5.17M associated, $0.00M sponsored, $7.47M total. Non-Translational Research: $9.59M center-funded, $42.25M associated, $0.07M sponsored, $51.91M total. Grand total: $59.39M."/>
          <p:cNvGraphicFramePr>
            <a:graphicFrameLocks noGrp="1"/>
          </p:cNvGraphicFramePr>
          <p:nvPr>
            <p:extLst>
              <p:ext uri="{D42A27DB-BD31-4B8C-83A1-F6EECF244321}">
                <p14:modId xmlns:p14="http://schemas.microsoft.com/office/powerpoint/2010/main" val="3520589298"/>
              </p:ext>
            </p:extLst>
          </p:nvPr>
        </p:nvGraphicFramePr>
        <p:xfrm>
          <a:off x="6807200" y="863600"/>
          <a:ext cx="5029196" cy="3251200"/>
        </p:xfrm>
        <a:graphic>
          <a:graphicData uri="http://schemas.openxmlformats.org/drawingml/2006/table">
            <a:tbl>
              <a:tblPr/>
              <a:tblGrid>
                <a:gridCol w="1136332">
                  <a:extLst>
                    <a:ext uri="{9D8B030D-6E8A-4147-A177-3AD203B41FA5}">
                      <a16:colId xmlns:a16="http://schemas.microsoft.com/office/drawing/2014/main" val="20000"/>
                    </a:ext>
                  </a:extLst>
                </a:gridCol>
                <a:gridCol w="973216">
                  <a:extLst>
                    <a:ext uri="{9D8B030D-6E8A-4147-A177-3AD203B41FA5}">
                      <a16:colId xmlns:a16="http://schemas.microsoft.com/office/drawing/2014/main" val="20001"/>
                    </a:ext>
                  </a:extLst>
                </a:gridCol>
                <a:gridCol w="973216">
                  <a:extLst>
                    <a:ext uri="{9D8B030D-6E8A-4147-A177-3AD203B41FA5}">
                      <a16:colId xmlns:a16="http://schemas.microsoft.com/office/drawing/2014/main" val="20002"/>
                    </a:ext>
                  </a:extLst>
                </a:gridCol>
                <a:gridCol w="973216">
                  <a:extLst>
                    <a:ext uri="{9D8B030D-6E8A-4147-A177-3AD203B41FA5}">
                      <a16:colId xmlns:a16="http://schemas.microsoft.com/office/drawing/2014/main" val="20003"/>
                    </a:ext>
                  </a:extLst>
                </a:gridCol>
                <a:gridCol w="973216">
                  <a:extLst>
                    <a:ext uri="{9D8B030D-6E8A-4147-A177-3AD203B41FA5}">
                      <a16:colId xmlns:a16="http://schemas.microsoft.com/office/drawing/2014/main" val="20004"/>
                    </a:ext>
                  </a:extLst>
                </a:gridCol>
              </a:tblGrid>
              <a:tr h="812800">
                <a:tc>
                  <a:txBody>
                    <a:bodyPr/>
                    <a:lstStyle/>
                    <a:p>
                      <a:pPr marL="0" indent="0" algn="l">
                        <a:buNone/>
                      </a:pPr>
                      <a:r>
                        <a:rPr lang="en-US" sz="1000" b="1" dirty="0">
                          <a:solidFill>
                            <a:srgbClr val="FFFFFF"/>
                          </a:solidFill>
                          <a:latin typeface="Open Sans" pitchFamily="34" charset="0"/>
                          <a:ea typeface="Calibri" pitchFamily="34" charset="-122"/>
                          <a:cs typeface="Calibri" pitchFamily="34" charset="-120"/>
                        </a:rPr>
                        <a:t>Research Type</a:t>
                      </a:r>
                      <a:endParaRPr lang="en-US" sz="10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000" b="1" dirty="0">
                          <a:solidFill>
                            <a:srgbClr val="FFFFFF"/>
                          </a:solidFill>
                          <a:latin typeface="Open Sans" pitchFamily="34" charset="0"/>
                          <a:ea typeface="Calibri" pitchFamily="34" charset="-122"/>
                          <a:cs typeface="Calibri" pitchFamily="34" charset="-120"/>
                        </a:rPr>
                        <a:t>Center Funded Projects</a:t>
                      </a:r>
                      <a:endParaRPr lang="en-US" sz="10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000" b="1" dirty="0">
                          <a:solidFill>
                            <a:srgbClr val="FFFFFF"/>
                          </a:solidFill>
                          <a:latin typeface="Open Sans" pitchFamily="34" charset="0"/>
                          <a:ea typeface="Calibri" pitchFamily="34" charset="-122"/>
                          <a:cs typeface="Calibri" pitchFamily="34" charset="-120"/>
                        </a:rPr>
                        <a:t>Associated Projects</a:t>
                      </a:r>
                      <a:endParaRPr lang="en-US" sz="10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000" b="1" dirty="0">
                          <a:solidFill>
                            <a:srgbClr val="FFFFFF"/>
                          </a:solidFill>
                          <a:latin typeface="Open Sans" pitchFamily="34" charset="0"/>
                          <a:ea typeface="Calibri" pitchFamily="34" charset="-122"/>
                          <a:cs typeface="Calibri" pitchFamily="34" charset="-120"/>
                        </a:rPr>
                        <a:t>Sponsored Projects</a:t>
                      </a:r>
                      <a:endParaRPr lang="en-US" sz="10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000" b="1" dirty="0">
                          <a:solidFill>
                            <a:srgbClr val="FFFFFF"/>
                          </a:solidFill>
                          <a:latin typeface="Open Sans" pitchFamily="34" charset="0"/>
                          <a:ea typeface="Calibri" pitchFamily="34" charset="-122"/>
                          <a:cs typeface="Calibri" pitchFamily="34" charset="-120"/>
                        </a:rPr>
                        <a:t>Total</a:t>
                      </a:r>
                      <a:endParaRPr lang="en-US" sz="10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extLst>
                  <a:ext uri="{0D108BD9-81ED-4DB2-BD59-A6C34878D82A}">
                    <a16:rowId xmlns:a16="http://schemas.microsoft.com/office/drawing/2014/main" val="10000"/>
                  </a:ext>
                </a:extLst>
              </a:tr>
              <a:tr h="812800">
                <a:tc>
                  <a:txBody>
                    <a:bodyPr/>
                    <a:lstStyle/>
                    <a:p>
                      <a:pPr marL="0" indent="0" algn="l">
                        <a:buNone/>
                      </a:pPr>
                      <a:r>
                        <a:rPr lang="en-US" sz="1200" dirty="0">
                          <a:solidFill>
                            <a:srgbClr val="1A1A1A"/>
                          </a:solidFill>
                          <a:latin typeface="Open Sans" pitchFamily="34" charset="0"/>
                          <a:ea typeface="Calibri" pitchFamily="34" charset="-122"/>
                          <a:cs typeface="Calibri" pitchFamily="34" charset="-120"/>
                        </a:rPr>
                        <a:t>Translational Research</a:t>
                      </a: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Calibri" pitchFamily="34" charset="-122"/>
                          <a:cs typeface="Calibri" pitchFamily="34" charset="-120"/>
                        </a:rPr>
                        <a:t>$2.30M</a:t>
                      </a: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Calibri" pitchFamily="34" charset="-122"/>
                          <a:cs typeface="Calibri" pitchFamily="34" charset="-120"/>
                        </a:rPr>
                        <a:t>$5.17M</a:t>
                      </a: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Calibri" pitchFamily="34" charset="-122"/>
                          <a:cs typeface="Calibri" pitchFamily="34" charset="-120"/>
                        </a:rPr>
                        <a:t>$0.00M</a:t>
                      </a: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Calibri" pitchFamily="34" charset="-122"/>
                          <a:cs typeface="Calibri" pitchFamily="34" charset="-120"/>
                        </a:rPr>
                        <a:t>$7.47M</a:t>
                      </a:r>
                      <a:endParaRPr lang="en-US" sz="1200" b="1"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extLst>
                  <a:ext uri="{0D108BD9-81ED-4DB2-BD59-A6C34878D82A}">
                    <a16:rowId xmlns:a16="http://schemas.microsoft.com/office/drawing/2014/main" val="10001"/>
                  </a:ext>
                </a:extLst>
              </a:tr>
              <a:tr h="812800">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Fundamental Research</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Calibri" pitchFamily="34" charset="-122"/>
                          <a:cs typeface="Calibri" pitchFamily="34" charset="-120"/>
                        </a:rPr>
                        <a:t>$9.59M</a:t>
                      </a: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Calibri" pitchFamily="34" charset="-122"/>
                          <a:cs typeface="Calibri" pitchFamily="34" charset="-120"/>
                        </a:rPr>
                        <a:t>$42.25M</a:t>
                      </a: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Calibri" pitchFamily="34" charset="-122"/>
                          <a:cs typeface="Calibri" pitchFamily="34" charset="-120"/>
                        </a:rPr>
                        <a:t>$0.07M</a:t>
                      </a: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Calibri" pitchFamily="34" charset="-122"/>
                          <a:cs typeface="Calibri" pitchFamily="34" charset="-120"/>
                        </a:rPr>
                        <a:t>$51.91M</a:t>
                      </a:r>
                      <a:endParaRPr lang="en-US" sz="1200" b="1"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12800">
                <a:tc>
                  <a:txBody>
                    <a:bodyPr/>
                    <a:lstStyle/>
                    <a:p>
                      <a:pPr marL="0" indent="0" algn="l">
                        <a:buNone/>
                      </a:pPr>
                      <a:r>
                        <a:rPr lang="en-US" sz="1200" b="1" dirty="0">
                          <a:solidFill>
                            <a:srgbClr val="1A1A1A"/>
                          </a:solidFill>
                          <a:latin typeface="Open Sans" pitchFamily="34" charset="0"/>
                          <a:ea typeface="Calibri" pitchFamily="34" charset="-122"/>
                          <a:cs typeface="Calibri" pitchFamily="34" charset="-120"/>
                        </a:rPr>
                        <a:t>Grand Total</a:t>
                      </a:r>
                      <a:endParaRPr lang="en-US" sz="1200" b="1"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r>
                        <a:rPr lang="en-US" sz="1200" b="1" dirty="0">
                          <a:solidFill>
                            <a:srgbClr val="1A1A1A"/>
                          </a:solidFill>
                          <a:latin typeface="Open Sans" pitchFamily="34" charset="0"/>
                          <a:ea typeface="Calibri" pitchFamily="34" charset="-122"/>
                          <a:cs typeface="Calibri" pitchFamily="34" charset="-120"/>
                        </a:rPr>
                        <a:t>$59.39M</a:t>
                      </a:r>
                      <a:endParaRPr lang="en-US" sz="1200" b="1"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extLst>
                  <a:ext uri="{0D108BD9-81ED-4DB2-BD59-A6C34878D82A}">
                    <a16:rowId xmlns:a16="http://schemas.microsoft.com/office/drawing/2014/main" val="10003"/>
                  </a:ext>
                </a:extLst>
              </a:tr>
            </a:tbl>
          </a:graphicData>
        </a:graphic>
      </p:graphicFrame>
      <p:sp>
        <p:nvSpPr>
          <p:cNvPr id="80" name="Co80" descr="Translational Research&#10;call out box."/>
          <p:cNvSpPr>
            <a:spLocks noGrp="1"/>
          </p:cNvSpPr>
          <p:nvPr/>
        </p:nvSpPr>
        <p:spPr>
          <a:xfrm>
            <a:off x="6807200" y="4229100"/>
            <a:ext cx="2463800" cy="1206500"/>
          </a:xfrm>
          <a:prstGeom prst="rect">
            <a:avLst/>
          </a:prstGeom>
          <a:solidFill>
            <a:srgbClr val="F0F7FF"/>
          </a:solidFill>
          <a:ln w="25400">
            <a:solidFill>
              <a:srgbClr val="005699"/>
            </a:solidFill>
          </a:ln>
        </p:spPr>
        <p:txBody>
          <a:bodyPr anchor="ctr"/>
          <a:lstStyle/>
          <a:p>
            <a:endParaRPr lang="en-US" dirty="0"/>
          </a:p>
        </p:txBody>
      </p:sp>
      <p:sp>
        <p:nvSpPr>
          <p:cNvPr id="81" name="Co81"/>
          <p:cNvSpPr>
            <a:spLocks noGrp="1"/>
          </p:cNvSpPr>
          <p:nvPr/>
        </p:nvSpPr>
        <p:spPr>
          <a:xfrm>
            <a:off x="6807200" y="4229100"/>
            <a:ext cx="2463800" cy="342900"/>
          </a:xfrm>
          <a:prstGeom prst="rect">
            <a:avLst/>
          </a:prstGeom>
          <a:noFill/>
          <a:ln>
            <a:noFill/>
          </a:ln>
        </p:spPr>
        <p:txBody>
          <a:bodyPr anchor="ctr"/>
          <a:lstStyle/>
          <a:p>
            <a:pPr marL="0" indent="0" algn="ctr">
              <a:buNone/>
            </a:pPr>
            <a:r>
              <a:rPr lang="en-US" sz="1000" b="1" dirty="0">
                <a:solidFill>
                  <a:srgbClr val="005699"/>
                </a:solidFill>
                <a:latin typeface="Open Sans" pitchFamily="34" charset="0"/>
              </a:rPr>
              <a:t>Translational Research</a:t>
            </a:r>
          </a:p>
        </p:txBody>
      </p:sp>
      <p:sp>
        <p:nvSpPr>
          <p:cNvPr id="82" name="Co82"/>
          <p:cNvSpPr>
            <a:spLocks noGrp="1"/>
          </p:cNvSpPr>
          <p:nvPr/>
        </p:nvSpPr>
        <p:spPr>
          <a:xfrm>
            <a:off x="6807200" y="4572000"/>
            <a:ext cx="2463800" cy="533400"/>
          </a:xfrm>
          <a:prstGeom prst="rect">
            <a:avLst/>
          </a:prstGeom>
          <a:noFill/>
          <a:ln>
            <a:noFill/>
          </a:ln>
        </p:spPr>
        <p:txBody>
          <a:bodyPr anchor="ctr"/>
          <a:lstStyle/>
          <a:p>
            <a:pPr marL="0" indent="0" algn="ctr">
              <a:buNone/>
            </a:pPr>
            <a:r>
              <a:rPr lang="en-US" sz="3600" b="1" dirty="0">
                <a:solidFill>
                  <a:srgbClr val="005699"/>
                </a:solidFill>
                <a:latin typeface="Open Sans" pitchFamily="34" charset="0"/>
              </a:rPr>
              <a:t>13%</a:t>
            </a:r>
          </a:p>
        </p:txBody>
      </p:sp>
      <p:sp>
        <p:nvSpPr>
          <p:cNvPr id="83" name="Co83"/>
          <p:cNvSpPr>
            <a:spLocks noGrp="1"/>
          </p:cNvSpPr>
          <p:nvPr/>
        </p:nvSpPr>
        <p:spPr>
          <a:xfrm>
            <a:off x="6807200" y="5092700"/>
            <a:ext cx="2463800" cy="342900"/>
          </a:xfrm>
          <a:prstGeom prst="rect">
            <a:avLst/>
          </a:prstGeom>
          <a:noFill/>
          <a:ln>
            <a:noFill/>
          </a:ln>
        </p:spPr>
        <p:txBody>
          <a:bodyPr anchor="ctr"/>
          <a:lstStyle/>
          <a:p>
            <a:pPr marL="0" indent="0" algn="ctr">
              <a:buNone/>
            </a:pPr>
            <a:r>
              <a:rPr lang="en-US" sz="900" dirty="0">
                <a:solidFill>
                  <a:srgbClr val="333333"/>
                </a:solidFill>
                <a:latin typeface="Open Sans" pitchFamily="34" charset="0"/>
              </a:rPr>
              <a:t>of FY 2025 total</a:t>
            </a:r>
          </a:p>
        </p:txBody>
      </p:sp>
      <p:sp>
        <p:nvSpPr>
          <p:cNvPr id="90" name="Co90" descr="Non-Translational Research&#10;call out box."/>
          <p:cNvSpPr>
            <a:spLocks noGrp="1"/>
          </p:cNvSpPr>
          <p:nvPr/>
        </p:nvSpPr>
        <p:spPr>
          <a:xfrm>
            <a:off x="9372600" y="4229100"/>
            <a:ext cx="2463800" cy="1206500"/>
          </a:xfrm>
          <a:prstGeom prst="rect">
            <a:avLst/>
          </a:prstGeom>
          <a:solidFill>
            <a:srgbClr val="F0F7FF"/>
          </a:solidFill>
          <a:ln w="25400">
            <a:solidFill>
              <a:srgbClr val="D3B34E"/>
            </a:solidFill>
          </a:ln>
        </p:spPr>
        <p:txBody>
          <a:bodyPr anchor="ctr"/>
          <a:lstStyle/>
          <a:p>
            <a:endParaRPr lang="en-US" dirty="0"/>
          </a:p>
        </p:txBody>
      </p:sp>
      <p:sp>
        <p:nvSpPr>
          <p:cNvPr id="91" name="Co91"/>
          <p:cNvSpPr>
            <a:spLocks noGrp="1"/>
          </p:cNvSpPr>
          <p:nvPr/>
        </p:nvSpPr>
        <p:spPr>
          <a:xfrm>
            <a:off x="9372600" y="4229100"/>
            <a:ext cx="2463800" cy="342900"/>
          </a:xfrm>
          <a:prstGeom prst="rect">
            <a:avLst/>
          </a:prstGeom>
          <a:noFill/>
          <a:ln>
            <a:noFill/>
          </a:ln>
        </p:spPr>
        <p:txBody>
          <a:bodyPr anchor="ctr"/>
          <a:lstStyle/>
          <a:p>
            <a:pPr marL="0" indent="0" algn="ctr">
              <a:buNone/>
            </a:pPr>
            <a:r>
              <a:rPr lang="en-US" sz="1000" b="1" dirty="0">
                <a:solidFill>
                  <a:srgbClr val="A07D20"/>
                </a:solidFill>
                <a:latin typeface="Open Sans" pitchFamily="34" charset="0"/>
              </a:rPr>
              <a:t>Fundamental Research</a:t>
            </a:r>
          </a:p>
        </p:txBody>
      </p:sp>
      <p:sp>
        <p:nvSpPr>
          <p:cNvPr id="92" name="Co92"/>
          <p:cNvSpPr>
            <a:spLocks noGrp="1"/>
          </p:cNvSpPr>
          <p:nvPr/>
        </p:nvSpPr>
        <p:spPr>
          <a:xfrm>
            <a:off x="9372600" y="4572000"/>
            <a:ext cx="2463800" cy="533400"/>
          </a:xfrm>
          <a:prstGeom prst="rect">
            <a:avLst/>
          </a:prstGeom>
          <a:noFill/>
          <a:ln>
            <a:noFill/>
          </a:ln>
        </p:spPr>
        <p:txBody>
          <a:bodyPr anchor="ctr"/>
          <a:lstStyle/>
          <a:p>
            <a:pPr marL="0" indent="0" algn="ctr">
              <a:buNone/>
            </a:pPr>
            <a:r>
              <a:rPr lang="en-US" sz="3600" b="1" dirty="0">
                <a:solidFill>
                  <a:srgbClr val="A07D20"/>
                </a:solidFill>
                <a:latin typeface="Open Sans" pitchFamily="34" charset="0"/>
              </a:rPr>
              <a:t>87%</a:t>
            </a:r>
          </a:p>
        </p:txBody>
      </p:sp>
      <p:sp>
        <p:nvSpPr>
          <p:cNvPr id="93" name="Co93"/>
          <p:cNvSpPr>
            <a:spLocks noGrp="1"/>
          </p:cNvSpPr>
          <p:nvPr/>
        </p:nvSpPr>
        <p:spPr>
          <a:xfrm>
            <a:off x="9372600" y="5092700"/>
            <a:ext cx="2463800" cy="342900"/>
          </a:xfrm>
          <a:prstGeom prst="rect">
            <a:avLst/>
          </a:prstGeom>
          <a:noFill/>
          <a:ln>
            <a:noFill/>
          </a:ln>
        </p:spPr>
        <p:txBody>
          <a:bodyPr anchor="ctr"/>
          <a:lstStyle/>
          <a:p>
            <a:pPr marL="0" indent="0" algn="ctr">
              <a:buNone/>
            </a:pPr>
            <a:r>
              <a:rPr lang="en-US" sz="900" dirty="0">
                <a:solidFill>
                  <a:srgbClr val="333333"/>
                </a:solidFill>
                <a:latin typeface="Open Sans" pitchFamily="34" charset="0"/>
              </a:rPr>
              <a:t>of FY 2025 total</a:t>
            </a:r>
          </a:p>
        </p:txBody>
      </p:sp>
      <p:sp>
        <p:nvSpPr>
          <p:cNvPr id="70" name="Co70" descr="Total Expenditures&#10;call out box."/>
          <p:cNvSpPr>
            <a:spLocks noGrp="1"/>
          </p:cNvSpPr>
          <p:nvPr/>
        </p:nvSpPr>
        <p:spPr>
          <a:xfrm>
            <a:off x="6807200" y="5537200"/>
            <a:ext cx="5029200" cy="952500"/>
          </a:xfrm>
          <a:prstGeom prst="rect">
            <a:avLst/>
          </a:prstGeom>
          <a:solidFill>
            <a:srgbClr val="F0F7FF"/>
          </a:solidFill>
          <a:ln w="25400">
            <a:solidFill>
              <a:srgbClr val="003F72"/>
            </a:solidFill>
          </a:ln>
        </p:spPr>
        <p:txBody>
          <a:bodyPr anchor="ctr"/>
          <a:lstStyle/>
          <a:p>
            <a:endParaRPr lang="en-US" dirty="0"/>
          </a:p>
        </p:txBody>
      </p:sp>
      <p:sp>
        <p:nvSpPr>
          <p:cNvPr id="71" name="Co71"/>
          <p:cNvSpPr>
            <a:spLocks noGrp="1"/>
          </p:cNvSpPr>
          <p:nvPr/>
        </p:nvSpPr>
        <p:spPr>
          <a:xfrm>
            <a:off x="6807200" y="5537200"/>
            <a:ext cx="5029200" cy="266700"/>
          </a:xfrm>
          <a:prstGeom prst="rect">
            <a:avLst/>
          </a:prstGeom>
          <a:noFill/>
          <a:ln>
            <a:noFill/>
          </a:ln>
        </p:spPr>
        <p:txBody>
          <a:bodyPr anchor="ctr"/>
          <a:lstStyle/>
          <a:p>
            <a:pPr marL="0" indent="0" algn="ctr">
              <a:buNone/>
            </a:pPr>
            <a:r>
              <a:rPr lang="en-US" sz="1000" b="1" dirty="0">
                <a:solidFill>
                  <a:srgbClr val="003F72"/>
                </a:solidFill>
                <a:latin typeface="Open Sans" pitchFamily="34" charset="0"/>
              </a:rPr>
              <a:t>Total Expenditures</a:t>
            </a:r>
          </a:p>
        </p:txBody>
      </p:sp>
      <p:sp>
        <p:nvSpPr>
          <p:cNvPr id="72" name="Co72"/>
          <p:cNvSpPr>
            <a:spLocks noGrp="1"/>
          </p:cNvSpPr>
          <p:nvPr/>
        </p:nvSpPr>
        <p:spPr>
          <a:xfrm>
            <a:off x="6807200" y="5803900"/>
            <a:ext cx="5029200" cy="419100"/>
          </a:xfrm>
          <a:prstGeom prst="rect">
            <a:avLst/>
          </a:prstGeom>
          <a:noFill/>
          <a:ln>
            <a:noFill/>
          </a:ln>
        </p:spPr>
        <p:txBody>
          <a:bodyPr anchor="ctr"/>
          <a:lstStyle/>
          <a:p>
            <a:pPr marL="0" indent="0" algn="ctr">
              <a:buNone/>
            </a:pPr>
            <a:r>
              <a:rPr lang="en-US" sz="3600" b="1" dirty="0">
                <a:solidFill>
                  <a:srgbClr val="003F72"/>
                </a:solidFill>
                <a:latin typeface="Open Sans" pitchFamily="34" charset="0"/>
              </a:rPr>
              <a:t>$59.39M</a:t>
            </a:r>
          </a:p>
        </p:txBody>
      </p:sp>
      <p:sp>
        <p:nvSpPr>
          <p:cNvPr id="73" name="Co73"/>
          <p:cNvSpPr>
            <a:spLocks noGrp="1"/>
          </p:cNvSpPr>
          <p:nvPr/>
        </p:nvSpPr>
        <p:spPr>
          <a:xfrm>
            <a:off x="6807200" y="6223000"/>
            <a:ext cx="5029200" cy="266700"/>
          </a:xfrm>
          <a:prstGeom prst="rect">
            <a:avLst/>
          </a:prstGeom>
          <a:noFill/>
          <a:ln>
            <a:noFill/>
          </a:ln>
        </p:spPr>
        <p:txBody>
          <a:bodyPr anchor="ctr"/>
          <a:lstStyle/>
          <a:p>
            <a:pPr marL="0" indent="0" algn="ctr">
              <a:buNone/>
            </a:pPr>
            <a:r>
              <a:rPr lang="en-US" sz="900" dirty="0">
                <a:solidFill>
                  <a:srgbClr val="333333"/>
                </a:solidFill>
                <a:latin typeface="Open Sans" pitchFamily="34" charset="0"/>
              </a:rPr>
              <a:t>FY 2025 total</a:t>
            </a:r>
          </a:p>
        </p:txBody>
      </p:sp>
    </p:spTree>
    <p:extLst>
      <p:ext uri="{BB962C8B-B14F-4D97-AF65-F5344CB8AC3E}">
        <p14:creationId xmlns:p14="http://schemas.microsoft.com/office/powerpoint/2010/main" val="3299207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ERC Products of Innovation, FY 1985–2025</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5" name="Table 0" descr="Comparison of ERC products of innovation across three periods: FY 2025 (22 ERCs), FY 2020-2024 annualized totals from 7 graduating centers, and FY 1985-2025 cumulative (83 ERCs). Categories include intellectual property transactions (inventions disclosed, patent applications filed, patents awarded, licenses issued) and economic development (spinoff companies, spinoff employees)."/>
          <p:cNvGraphicFramePr>
            <a:graphicFrameLocks noGrp="1"/>
          </p:cNvGraphicFramePr>
          <p:nvPr>
            <p:extLst>
              <p:ext uri="{D42A27DB-BD31-4B8C-83A1-F6EECF244321}">
                <p14:modId xmlns:p14="http://schemas.microsoft.com/office/powerpoint/2010/main" val="1900806872"/>
              </p:ext>
            </p:extLst>
          </p:nvPr>
        </p:nvGraphicFramePr>
        <p:xfrm>
          <a:off x="320040" y="874360"/>
          <a:ext cx="11521440" cy="4782287"/>
        </p:xfrm>
        <a:graphic>
          <a:graphicData uri="http://schemas.openxmlformats.org/drawingml/2006/table">
            <a:tbl>
              <a:tblPr firstRow="1"/>
              <a:tblGrid>
                <a:gridCol w="3499944">
                  <a:extLst>
                    <a:ext uri="{9D8B030D-6E8A-4147-A177-3AD203B41FA5}">
                      <a16:colId xmlns:a16="http://schemas.microsoft.com/office/drawing/2014/main" val="20000"/>
                    </a:ext>
                  </a:extLst>
                </a:gridCol>
                <a:gridCol w="1604184">
                  <a:extLst>
                    <a:ext uri="{9D8B030D-6E8A-4147-A177-3AD203B41FA5}">
                      <a16:colId xmlns:a16="http://schemas.microsoft.com/office/drawing/2014/main" val="20001"/>
                    </a:ext>
                  </a:extLst>
                </a:gridCol>
                <a:gridCol w="1312608">
                  <a:extLst>
                    <a:ext uri="{9D8B030D-6E8A-4147-A177-3AD203B41FA5}">
                      <a16:colId xmlns:a16="http://schemas.microsoft.com/office/drawing/2014/main" val="20002"/>
                    </a:ext>
                  </a:extLst>
                </a:gridCol>
                <a:gridCol w="1604184">
                  <a:extLst>
                    <a:ext uri="{9D8B030D-6E8A-4147-A177-3AD203B41FA5}">
                      <a16:colId xmlns:a16="http://schemas.microsoft.com/office/drawing/2014/main" val="20003"/>
                    </a:ext>
                  </a:extLst>
                </a:gridCol>
                <a:gridCol w="1312608">
                  <a:extLst>
                    <a:ext uri="{9D8B030D-6E8A-4147-A177-3AD203B41FA5}">
                      <a16:colId xmlns:a16="http://schemas.microsoft.com/office/drawing/2014/main" val="20004"/>
                    </a:ext>
                  </a:extLst>
                </a:gridCol>
                <a:gridCol w="2187912">
                  <a:extLst>
                    <a:ext uri="{9D8B030D-6E8A-4147-A177-3AD203B41FA5}">
                      <a16:colId xmlns:a16="http://schemas.microsoft.com/office/drawing/2014/main" val="20005"/>
                    </a:ext>
                  </a:extLst>
                </a:gridCol>
              </a:tblGrid>
              <a:tr h="417383">
                <a:tc>
                  <a:txBody>
                    <a:bodyPr/>
                    <a:lstStyle/>
                    <a:p>
                      <a:pPr marL="0" indent="0">
                        <a:buNone/>
                      </a:pPr>
                      <a:endParaRPr lang="en-US" sz="1400" dirty="0"/>
                    </a:p>
                  </a:txBody>
                  <a:tcP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5699"/>
                    </a:solidFill>
                  </a:tcPr>
                </a:tc>
                <a:tc gridSpan="2">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FY 2025 (19 ERCs)</a:t>
                      </a:r>
                      <a:endParaRPr lang="en-US" sz="1400" dirty="0">
                        <a:latin typeface="Open Sans" charset="0"/>
                        <a:ea typeface="Open Sans" charset="0"/>
                        <a:cs typeface="Open Sans" charset="0"/>
                      </a:endParaRPr>
                    </a:p>
                  </a:txBody>
                  <a:tcP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5699"/>
                    </a:solidFill>
                  </a:tcPr>
                </a:tc>
                <a:tc hMerge="1">
                  <a:txBody>
                    <a:bodyPr/>
                    <a:lstStyle/>
                    <a:p>
                      <a:endParaRPr lang="en-US" sz="1400"/>
                    </a:p>
                  </a:txBody>
                  <a:tcPr/>
                </a:tc>
                <a:tc gridSpan="2">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FY 2020–2024 Annualized [1]</a:t>
                      </a:r>
                      <a:endParaRPr lang="en-US" sz="1400" dirty="0">
                        <a:latin typeface="Open Sans" charset="0"/>
                        <a:ea typeface="Open Sans" charset="0"/>
                        <a:cs typeface="Open Sans" charset="0"/>
                      </a:endParaRPr>
                    </a:p>
                  </a:txBody>
                  <a:tcPr>
                    <a:lnL w="6350" cap="flat" cmpd="sng" algn="ctr">
                      <a:solidFill>
                        <a:srgbClr val="005699"/>
                      </a:solidFill>
                      <a:prstDash val="solid"/>
                      <a:round/>
                      <a:headEnd type="none" w="med" len="med"/>
                      <a:tailEnd type="none" w="med" len="med"/>
                    </a:lnL>
                    <a:lnR w="6350" cap="flat" cmpd="sng" algn="ctr">
                      <a:solidFill>
                        <a:srgbClr val="002554"/>
                      </a:solidFill>
                      <a:prstDash val="solid"/>
                      <a:round/>
                      <a:headEnd type="none" w="med" len="med"/>
                      <a:tailEnd type="none" w="med" len="med"/>
                    </a:lnR>
                    <a:lnT w="6350" cap="flat" cmpd="sng" algn="ctr">
                      <a:solidFill>
                        <a:srgbClr val="002554"/>
                      </a:solidFill>
                      <a:prstDash val="solid"/>
                      <a:round/>
                      <a:headEnd type="none" w="med" len="med"/>
                      <a:tailEnd type="none" w="med" len="med"/>
                    </a:lnT>
                    <a:lnB w="6350" cap="flat" cmpd="sng" algn="ctr">
                      <a:solidFill>
                        <a:srgbClr val="002554"/>
                      </a:solidFill>
                      <a:prstDash val="solid"/>
                      <a:round/>
                      <a:headEnd type="none" w="med" len="med"/>
                      <a:tailEnd type="none" w="med" len="med"/>
                    </a:lnB>
                    <a:solidFill>
                      <a:srgbClr val="002554"/>
                    </a:solidFill>
                  </a:tcPr>
                </a:tc>
                <a:tc hMerge="1">
                  <a:txBody>
                    <a:bodyPr/>
                    <a:lstStyle/>
                    <a:p>
                      <a:endParaRPr lang="en-US" sz="1400"/>
                    </a:p>
                  </a:txBody>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FY 1985–2025 (83 ERCs)</a:t>
                      </a:r>
                      <a:endParaRPr lang="en-US" sz="1400" dirty="0">
                        <a:latin typeface="Open Sans" charset="0"/>
                        <a:ea typeface="Open Sans" charset="0"/>
                        <a:cs typeface="Open Sans" charset="0"/>
                      </a:endParaRPr>
                    </a:p>
                  </a:txBody>
                  <a:tcPr>
                    <a:lnL w="6350" cap="flat" cmpd="sng" algn="ctr">
                      <a:solidFill>
                        <a:srgbClr val="002554"/>
                      </a:solidFill>
                      <a:prstDash val="solid"/>
                      <a:round/>
                      <a:headEnd type="none" w="med" len="med"/>
                      <a:tailEnd type="none" w="med" len="med"/>
                    </a:lnL>
                    <a:lnR w="6350" cap="flat" cmpd="sng" algn="ctr">
                      <a:solidFill>
                        <a:srgbClr val="004A80"/>
                      </a:solidFill>
                      <a:prstDash val="solid"/>
                      <a:round/>
                      <a:headEnd type="none" w="med" len="med"/>
                      <a:tailEnd type="none" w="med" len="med"/>
                    </a:lnR>
                    <a:lnT w="6350" cap="flat" cmpd="sng" algn="ctr">
                      <a:solidFill>
                        <a:srgbClr val="004A80"/>
                      </a:solidFill>
                      <a:prstDash val="solid"/>
                      <a:round/>
                      <a:headEnd type="none" w="med" len="med"/>
                      <a:tailEnd type="none" w="med" len="med"/>
                    </a:lnT>
                    <a:lnB w="6350" cap="flat" cmpd="sng" algn="ctr">
                      <a:solidFill>
                        <a:srgbClr val="004A80"/>
                      </a:solidFill>
                      <a:prstDash val="solid"/>
                      <a:round/>
                      <a:headEnd type="none" w="med" len="med"/>
                      <a:tailEnd type="none" w="med" len="med"/>
                    </a:lnB>
                    <a:solidFill>
                      <a:srgbClr val="004A80"/>
                    </a:solidFill>
                  </a:tcPr>
                </a:tc>
                <a:extLst>
                  <a:ext uri="{0D108BD9-81ED-4DB2-BD59-A6C34878D82A}">
                    <a16:rowId xmlns:a16="http://schemas.microsoft.com/office/drawing/2014/main" val="10000"/>
                  </a:ext>
                </a:extLst>
              </a:tr>
              <a:tr h="417383">
                <a:tc>
                  <a:txBody>
                    <a:bodyPr/>
                    <a:lstStyle/>
                    <a:p>
                      <a:pPr marL="0" indent="0" algn="ctr">
                        <a:buNone/>
                      </a:pPr>
                      <a:endParaRPr lang="en-US" sz="14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5699"/>
                    </a:solidFill>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Total</a:t>
                      </a:r>
                      <a:endParaRPr lang="en-US" sz="14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5699"/>
                    </a:solidFill>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Per Center</a:t>
                      </a:r>
                      <a:endParaRPr lang="en-US" sz="14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4A7FA5"/>
                    </a:solidFill>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Total</a:t>
                      </a:r>
                      <a:endParaRPr lang="en-US" sz="14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2554"/>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2554"/>
                    </a:solidFill>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Per Center</a:t>
                      </a:r>
                      <a:endParaRPr lang="en-US" sz="14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4A7FA5"/>
                    </a:solidFill>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Total</a:t>
                      </a:r>
                      <a:endParaRPr lang="en-US" sz="14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4A80"/>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4A80"/>
                    </a:solidFill>
                  </a:tcPr>
                </a:tc>
                <a:extLst>
                  <a:ext uri="{0D108BD9-81ED-4DB2-BD59-A6C34878D82A}">
                    <a16:rowId xmlns:a16="http://schemas.microsoft.com/office/drawing/2014/main" val="10001"/>
                  </a:ext>
                </a:extLst>
              </a:tr>
              <a:tr h="386611">
                <a:tc gridSpan="6">
                  <a:txBody>
                    <a:bodyPr/>
                    <a:lstStyle/>
                    <a:p>
                      <a:pPr marL="0" indent="0" algn="l">
                        <a:buNone/>
                      </a:pPr>
                      <a:r>
                        <a:rPr lang="en-US" sz="1400" b="1" dirty="0">
                          <a:solidFill>
                            <a:srgbClr val="002554"/>
                          </a:solidFill>
                          <a:latin typeface="Open Sans" pitchFamily="34" charset="0"/>
                          <a:ea typeface="Open Sans" pitchFamily="34" charset="-122"/>
                          <a:cs typeface="Open Sans" pitchFamily="34" charset="-120"/>
                        </a:rPr>
                        <a:t>Intellectual Property Transactions</a:t>
                      </a:r>
                      <a:endParaRPr lang="en-US" sz="1400" dirty="0">
                        <a:latin typeface="Open Sans" charset="0"/>
                        <a:ea typeface="Open Sans" charset="0"/>
                        <a:cs typeface="Open Sans" charset="0"/>
                      </a:endParaRPr>
                    </a:p>
                  </a:txBody>
                  <a:tcP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D0E4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22445">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Inventions </a:t>
                      </a:r>
                      <a:r>
                        <a:rPr lang="en-US" sz="1200" kern="1200" dirty="0">
                          <a:solidFill>
                            <a:schemeClr val="tx1"/>
                          </a:solidFill>
                          <a:latin typeface="Open Sans" charset="0"/>
                          <a:ea typeface="Open Sans" charset="0"/>
                          <a:cs typeface="Open Sans" charset="0"/>
                        </a:rPr>
                        <a:t>Disclosed</a:t>
                      </a: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50</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3</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62</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4</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2,875</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55792">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Patent Applications Filed</a:t>
                      </a:r>
                      <a:endParaRPr lang="en-US" sz="1200" dirty="0">
                        <a:latin typeface="Open Sans" charset="0"/>
                        <a:ea typeface="Open Sans" charset="0"/>
                        <a:cs typeface="Open Sans" charset="0"/>
                      </a:endParaRPr>
                    </a:p>
                    <a:p>
                      <a:pPr marL="228600" indent="0" algn="l">
                        <a:buNone/>
                      </a:pPr>
                      <a:r>
                        <a:rPr lang="en-US" sz="1200" dirty="0">
                          <a:solidFill>
                            <a:srgbClr val="1A1A1A"/>
                          </a:solidFill>
                          <a:latin typeface="Open Sans" pitchFamily="34" charset="0"/>
                          <a:ea typeface="Open Sans" pitchFamily="34" charset="-122"/>
                          <a:cs typeface="Open Sans" pitchFamily="34" charset="-120"/>
                        </a:rPr>
                        <a:t>(Provisional and Full)</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164</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9</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85</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5</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2,759</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extLst>
                  <a:ext uri="{0D108BD9-81ED-4DB2-BD59-A6C34878D82A}">
                    <a16:rowId xmlns:a16="http://schemas.microsoft.com/office/drawing/2014/main" val="10004"/>
                  </a:ext>
                </a:extLst>
              </a:tr>
              <a:tr h="522445">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Patents Awarded</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8</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&lt; 1</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22</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1</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981</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22445">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Licenses Issued</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2</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&lt; 1</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10</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1</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1,422</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extLst>
                  <a:ext uri="{0D108BD9-81ED-4DB2-BD59-A6C34878D82A}">
                    <a16:rowId xmlns:a16="http://schemas.microsoft.com/office/drawing/2014/main" val="10006"/>
                  </a:ext>
                </a:extLst>
              </a:tr>
              <a:tr h="392893">
                <a:tc gridSpan="6">
                  <a:txBody>
                    <a:bodyPr/>
                    <a:lstStyle/>
                    <a:p>
                      <a:pPr marL="0" indent="0" algn="l">
                        <a:buNone/>
                      </a:pPr>
                      <a:r>
                        <a:rPr lang="en-US" sz="1400" b="1" dirty="0">
                          <a:solidFill>
                            <a:srgbClr val="002554"/>
                          </a:solidFill>
                          <a:latin typeface="Open Sans" pitchFamily="34" charset="0"/>
                          <a:ea typeface="Open Sans" pitchFamily="34" charset="-122"/>
                          <a:cs typeface="Open Sans" pitchFamily="34" charset="-120"/>
                        </a:rPr>
                        <a:t>Economic Development</a:t>
                      </a:r>
                      <a:endParaRPr lang="en-US" sz="1400" b="1" dirty="0">
                        <a:solidFill>
                          <a:schemeClr val="tx1"/>
                        </a:solidFill>
                        <a:latin typeface="Open Sans" charset="0"/>
                        <a:ea typeface="Open Sans" charset="0"/>
                        <a:cs typeface="Open Sans" charset="0"/>
                      </a:endParaRPr>
                    </a:p>
                  </a:txBody>
                  <a:tcP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D0E4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22445">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Spinoff Companies</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14</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1</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6</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&lt; 1</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271</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22445">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Spinoff Employees</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75</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4</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43</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3</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1,754</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extLst>
                  <a:ext uri="{0D108BD9-81ED-4DB2-BD59-A6C34878D82A}">
                    <a16:rowId xmlns:a16="http://schemas.microsoft.com/office/drawing/2014/main" val="10009"/>
                  </a:ext>
                </a:extLst>
              </a:tr>
            </a:tbl>
          </a:graphicData>
        </a:graphic>
      </p:graphicFrame>
      <p:sp>
        <p:nvSpPr>
          <p:cNvPr id="4" name="Text 2">
            <a:extLst>
              <a:ext uri="{FF2B5EF4-FFF2-40B4-BE49-F238E27FC236}">
                <a16:creationId xmlns:a16="http://schemas.microsoft.com/office/drawing/2014/main" id="{EF4B3B94-3068-1BFF-6F74-EC3C750AED7A}"/>
              </a:ext>
            </a:extLst>
          </p:cNvPr>
          <p:cNvSpPr/>
          <p:nvPr/>
        </p:nvSpPr>
        <p:spPr>
          <a:xfrm>
            <a:off x="320040" y="6217920"/>
            <a:ext cx="11176000" cy="502920"/>
          </a:xfrm>
          <a:prstGeom prst="rect">
            <a:avLst/>
          </a:prstGeom>
          <a:noFill/>
          <a:ln/>
        </p:spPr>
        <p:txBody>
          <a:bodyPr wrap="square" lIns="0" tIns="0" rIns="0" bIns="0" rtlCol="0" anchor="t"/>
          <a:lstStyle/>
          <a:p>
            <a:pPr marL="0" indent="0" algn="l">
              <a:buNone/>
            </a:pPr>
            <a:endParaRPr lang="en-US" sz="850" dirty="0">
              <a:solidFill>
                <a:srgbClr val="666666"/>
              </a:solidFill>
              <a:latin typeface="Open Sans" pitchFamily="34" charset="0"/>
              <a:ea typeface="Open Sans" pitchFamily="34" charset="-122"/>
              <a:cs typeface="Open Sans" pitchFamily="34" charset="-120"/>
            </a:endParaRPr>
          </a:p>
          <a:p>
            <a:pPr marL="0" indent="0" algn="l">
              <a:buNone/>
            </a:pPr>
            <a:r>
              <a:rPr lang="en-US" sz="850" dirty="0">
                <a:solidFill>
                  <a:srgbClr val="666666"/>
                </a:solidFill>
                <a:latin typeface="Open Sans" pitchFamily="34" charset="0"/>
                <a:ea typeface="Open Sans" pitchFamily="34" charset="-122"/>
                <a:cs typeface="Open Sans" pitchFamily="34" charset="-120"/>
              </a:rPr>
              <a:t>[1] Annualized totals include data from: ASSIST, NASCENT, QESST, </a:t>
            </a:r>
            <a:r>
              <a:rPr lang="en-US" sz="850" dirty="0" err="1">
                <a:solidFill>
                  <a:srgbClr val="666666"/>
                </a:solidFill>
                <a:latin typeface="Open Sans" pitchFamily="34" charset="0"/>
                <a:ea typeface="Open Sans" pitchFamily="34" charset="-122"/>
                <a:cs typeface="Open Sans" pitchFamily="34" charset="-120"/>
              </a:rPr>
              <a:t>ReNUWIt</a:t>
            </a:r>
            <a:r>
              <a:rPr lang="en-US" sz="850" dirty="0">
                <a:solidFill>
                  <a:srgbClr val="666666"/>
                </a:solidFill>
                <a:latin typeface="Open Sans" pitchFamily="34" charset="0"/>
                <a:ea typeface="Open Sans" pitchFamily="34" charset="-122"/>
                <a:cs typeface="Open Sans" pitchFamily="34" charset="-120"/>
              </a:rPr>
              <a:t>, TANMS, Tennessee-CURENT, Washington-CNT.  </a:t>
            </a:r>
          </a:p>
        </p:txBody>
      </p:sp>
    </p:spTree>
    <p:extLst>
      <p:ext uri="{BB962C8B-B14F-4D97-AF65-F5344CB8AC3E}">
        <p14:creationId xmlns:p14="http://schemas.microsoft.com/office/powerpoint/2010/main" val="2614100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Calibri" pitchFamily="34" charset="-122"/>
                <a:cs typeface="Calibri" pitchFamily="34" charset="-120"/>
              </a:rPr>
              <a:t>FY 2025 Expenditures by Type of Research: Energy and Smart Infrastructure</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4" name="Chart 0" descr="FY 2025 Expenditures by Type of Research: Energy and Smart Infrastructure bar chart."/>
          <p:cNvGraphicFramePr/>
          <p:nvPr/>
        </p:nvGraphicFramePr>
        <p:xfrm>
          <a:off x="137057" y="863600"/>
          <a:ext cx="6680200" cy="561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Table 0" descr="FY 2025 expenditures by research type, Energy and Smart Infrastructure ERCs. Translational Research: $3.50M center-funded, $15.00M associated, $0.18M sponsored, $18.68M total. Non-Translational Research: $22.00M center-funded, $52.00M associated, $0.20M sponsored, $74.20M total. Grand total: $92.88M."/>
          <p:cNvGraphicFramePr>
            <a:graphicFrameLocks noGrp="1"/>
          </p:cNvGraphicFramePr>
          <p:nvPr>
            <p:extLst>
              <p:ext uri="{D42A27DB-BD31-4B8C-83A1-F6EECF244321}">
                <p14:modId xmlns:p14="http://schemas.microsoft.com/office/powerpoint/2010/main" val="1046005071"/>
              </p:ext>
            </p:extLst>
          </p:nvPr>
        </p:nvGraphicFramePr>
        <p:xfrm>
          <a:off x="6807200" y="863600"/>
          <a:ext cx="5029196" cy="3251200"/>
        </p:xfrm>
        <a:graphic>
          <a:graphicData uri="http://schemas.openxmlformats.org/drawingml/2006/table">
            <a:tbl>
              <a:tblPr/>
              <a:tblGrid>
                <a:gridCol w="1136332">
                  <a:extLst>
                    <a:ext uri="{9D8B030D-6E8A-4147-A177-3AD203B41FA5}">
                      <a16:colId xmlns:a16="http://schemas.microsoft.com/office/drawing/2014/main" val="20000"/>
                    </a:ext>
                  </a:extLst>
                </a:gridCol>
                <a:gridCol w="973216">
                  <a:extLst>
                    <a:ext uri="{9D8B030D-6E8A-4147-A177-3AD203B41FA5}">
                      <a16:colId xmlns:a16="http://schemas.microsoft.com/office/drawing/2014/main" val="20001"/>
                    </a:ext>
                  </a:extLst>
                </a:gridCol>
                <a:gridCol w="973216">
                  <a:extLst>
                    <a:ext uri="{9D8B030D-6E8A-4147-A177-3AD203B41FA5}">
                      <a16:colId xmlns:a16="http://schemas.microsoft.com/office/drawing/2014/main" val="20002"/>
                    </a:ext>
                  </a:extLst>
                </a:gridCol>
                <a:gridCol w="973216">
                  <a:extLst>
                    <a:ext uri="{9D8B030D-6E8A-4147-A177-3AD203B41FA5}">
                      <a16:colId xmlns:a16="http://schemas.microsoft.com/office/drawing/2014/main" val="20003"/>
                    </a:ext>
                  </a:extLst>
                </a:gridCol>
                <a:gridCol w="973216">
                  <a:extLst>
                    <a:ext uri="{9D8B030D-6E8A-4147-A177-3AD203B41FA5}">
                      <a16:colId xmlns:a16="http://schemas.microsoft.com/office/drawing/2014/main" val="20004"/>
                    </a:ext>
                  </a:extLst>
                </a:gridCol>
              </a:tblGrid>
              <a:tr h="812800">
                <a:tc>
                  <a:txBody>
                    <a:bodyPr/>
                    <a:lstStyle/>
                    <a:p>
                      <a:pPr marL="0" indent="0" algn="l">
                        <a:buNone/>
                      </a:pPr>
                      <a:r>
                        <a:rPr lang="en-US" sz="1000" b="1" dirty="0">
                          <a:solidFill>
                            <a:srgbClr val="FFFFFF"/>
                          </a:solidFill>
                          <a:latin typeface="Open Sans" pitchFamily="34" charset="0"/>
                          <a:ea typeface="Calibri" pitchFamily="34" charset="-122"/>
                          <a:cs typeface="Calibri" pitchFamily="34" charset="-120"/>
                        </a:rPr>
                        <a:t>Research Type</a:t>
                      </a:r>
                      <a:endParaRPr lang="en-US" sz="10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000" b="1" dirty="0">
                          <a:solidFill>
                            <a:srgbClr val="FFFFFF"/>
                          </a:solidFill>
                          <a:latin typeface="Open Sans" pitchFamily="34" charset="0"/>
                          <a:ea typeface="Calibri" pitchFamily="34" charset="-122"/>
                          <a:cs typeface="Calibri" pitchFamily="34" charset="-120"/>
                        </a:rPr>
                        <a:t>Center Funded Projects</a:t>
                      </a:r>
                      <a:endParaRPr lang="en-US" sz="10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000" b="1" dirty="0">
                          <a:solidFill>
                            <a:srgbClr val="FFFFFF"/>
                          </a:solidFill>
                          <a:latin typeface="Open Sans" pitchFamily="34" charset="0"/>
                          <a:ea typeface="Calibri" pitchFamily="34" charset="-122"/>
                          <a:cs typeface="Calibri" pitchFamily="34" charset="-120"/>
                        </a:rPr>
                        <a:t>Associated Projects</a:t>
                      </a:r>
                      <a:endParaRPr lang="en-US" sz="10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000" b="1" dirty="0">
                          <a:solidFill>
                            <a:srgbClr val="FFFFFF"/>
                          </a:solidFill>
                          <a:latin typeface="Open Sans" pitchFamily="34" charset="0"/>
                          <a:ea typeface="Calibri" pitchFamily="34" charset="-122"/>
                          <a:cs typeface="Calibri" pitchFamily="34" charset="-120"/>
                        </a:rPr>
                        <a:t>Sponsored Projects</a:t>
                      </a:r>
                      <a:endParaRPr lang="en-US" sz="10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000" b="1" dirty="0">
                          <a:solidFill>
                            <a:srgbClr val="FFFFFF"/>
                          </a:solidFill>
                          <a:latin typeface="Open Sans" pitchFamily="34" charset="0"/>
                          <a:ea typeface="Calibri" pitchFamily="34" charset="-122"/>
                          <a:cs typeface="Calibri" pitchFamily="34" charset="-120"/>
                        </a:rPr>
                        <a:t>Total</a:t>
                      </a:r>
                      <a:endParaRPr lang="en-US" sz="10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extLst>
                  <a:ext uri="{0D108BD9-81ED-4DB2-BD59-A6C34878D82A}">
                    <a16:rowId xmlns:a16="http://schemas.microsoft.com/office/drawing/2014/main" val="10000"/>
                  </a:ext>
                </a:extLst>
              </a:tr>
              <a:tr h="812800">
                <a:tc>
                  <a:txBody>
                    <a:bodyPr/>
                    <a:lstStyle/>
                    <a:p>
                      <a:pPr marL="0" indent="0" algn="l">
                        <a:buNone/>
                      </a:pPr>
                      <a:r>
                        <a:rPr lang="en-US" sz="1200" dirty="0">
                          <a:solidFill>
                            <a:srgbClr val="1A1A1A"/>
                          </a:solidFill>
                          <a:latin typeface="Open Sans" pitchFamily="34" charset="0"/>
                          <a:ea typeface="Calibri" pitchFamily="34" charset="-122"/>
                          <a:cs typeface="Calibri" pitchFamily="34" charset="-120"/>
                        </a:rPr>
                        <a:t>Translational Research</a:t>
                      </a: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Calibri" pitchFamily="34" charset="-122"/>
                          <a:cs typeface="Calibri" pitchFamily="34" charset="-120"/>
                        </a:rPr>
                        <a:t>$4.90M</a:t>
                      </a: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Calibri" pitchFamily="34" charset="-122"/>
                          <a:cs typeface="Calibri" pitchFamily="34" charset="-120"/>
                        </a:rPr>
                        <a:t>$23.60M</a:t>
                      </a: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Calibri" pitchFamily="34" charset="-122"/>
                          <a:cs typeface="Calibri" pitchFamily="34" charset="-120"/>
                        </a:rPr>
                        <a:t>$0.08M</a:t>
                      </a: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Calibri" pitchFamily="34" charset="-122"/>
                          <a:cs typeface="Calibri" pitchFamily="34" charset="-120"/>
                        </a:rPr>
                        <a:t>$28.57M</a:t>
                      </a:r>
                      <a:endParaRPr lang="en-US" sz="1200" b="1"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extLst>
                  <a:ext uri="{0D108BD9-81ED-4DB2-BD59-A6C34878D82A}">
                    <a16:rowId xmlns:a16="http://schemas.microsoft.com/office/drawing/2014/main" val="10001"/>
                  </a:ext>
                </a:extLst>
              </a:tr>
              <a:tr h="812800">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Fundamental Research</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Calibri" pitchFamily="34" charset="-122"/>
                          <a:cs typeface="Calibri" pitchFamily="34" charset="-120"/>
                        </a:rPr>
                        <a:t>$16.44M</a:t>
                      </a: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Calibri" pitchFamily="34" charset="-122"/>
                          <a:cs typeface="Calibri" pitchFamily="34" charset="-120"/>
                        </a:rPr>
                        <a:t>$50.69M</a:t>
                      </a: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Calibri" pitchFamily="34" charset="-122"/>
                          <a:cs typeface="Calibri" pitchFamily="34" charset="-120"/>
                        </a:rPr>
                        <a:t>$0.04M</a:t>
                      </a: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Calibri" pitchFamily="34" charset="-122"/>
                          <a:cs typeface="Calibri" pitchFamily="34" charset="-120"/>
                        </a:rPr>
                        <a:t>$67.17M</a:t>
                      </a:r>
                      <a:endParaRPr lang="en-US" sz="1200" b="1"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12800">
                <a:tc>
                  <a:txBody>
                    <a:bodyPr/>
                    <a:lstStyle/>
                    <a:p>
                      <a:pPr marL="0" indent="0" algn="l">
                        <a:buNone/>
                      </a:pPr>
                      <a:r>
                        <a:rPr lang="en-US" sz="1200" b="1" dirty="0">
                          <a:solidFill>
                            <a:srgbClr val="1A1A1A"/>
                          </a:solidFill>
                          <a:latin typeface="Open Sans" pitchFamily="34" charset="0"/>
                          <a:ea typeface="Calibri" pitchFamily="34" charset="-122"/>
                          <a:cs typeface="Calibri" pitchFamily="34" charset="-120"/>
                        </a:rPr>
                        <a:t>Grand Total</a:t>
                      </a:r>
                      <a:endParaRPr lang="en-US" sz="1200" b="1"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r>
                        <a:rPr lang="en-US" sz="1200" b="1" dirty="0">
                          <a:solidFill>
                            <a:srgbClr val="1A1A1A"/>
                          </a:solidFill>
                          <a:latin typeface="Open Sans" pitchFamily="34" charset="0"/>
                          <a:ea typeface="Calibri" pitchFamily="34" charset="-122"/>
                          <a:cs typeface="Calibri" pitchFamily="34" charset="-120"/>
                        </a:rPr>
                        <a:t>$95.74M</a:t>
                      </a:r>
                      <a:endParaRPr lang="en-US" sz="1200" b="1"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extLst>
                  <a:ext uri="{0D108BD9-81ED-4DB2-BD59-A6C34878D82A}">
                    <a16:rowId xmlns:a16="http://schemas.microsoft.com/office/drawing/2014/main" val="10003"/>
                  </a:ext>
                </a:extLst>
              </a:tr>
            </a:tbl>
          </a:graphicData>
        </a:graphic>
      </p:graphicFrame>
      <p:sp>
        <p:nvSpPr>
          <p:cNvPr id="80" name="Co80" descr="Translational Research&#10;call out box."/>
          <p:cNvSpPr>
            <a:spLocks noGrp="1"/>
          </p:cNvSpPr>
          <p:nvPr/>
        </p:nvSpPr>
        <p:spPr>
          <a:xfrm>
            <a:off x="6807200" y="4229100"/>
            <a:ext cx="2463800" cy="1206500"/>
          </a:xfrm>
          <a:prstGeom prst="rect">
            <a:avLst/>
          </a:prstGeom>
          <a:solidFill>
            <a:srgbClr val="F0F7FF"/>
          </a:solidFill>
          <a:ln w="25400">
            <a:solidFill>
              <a:srgbClr val="005699"/>
            </a:solidFill>
          </a:ln>
        </p:spPr>
        <p:txBody>
          <a:bodyPr anchor="ctr"/>
          <a:lstStyle/>
          <a:p>
            <a:endParaRPr lang="en-US" dirty="0"/>
          </a:p>
        </p:txBody>
      </p:sp>
      <p:sp>
        <p:nvSpPr>
          <p:cNvPr id="81" name="Co81"/>
          <p:cNvSpPr>
            <a:spLocks noGrp="1"/>
          </p:cNvSpPr>
          <p:nvPr/>
        </p:nvSpPr>
        <p:spPr>
          <a:xfrm>
            <a:off x="6807200" y="4229100"/>
            <a:ext cx="2463800" cy="342900"/>
          </a:xfrm>
          <a:prstGeom prst="rect">
            <a:avLst/>
          </a:prstGeom>
          <a:noFill/>
          <a:ln>
            <a:noFill/>
          </a:ln>
        </p:spPr>
        <p:txBody>
          <a:bodyPr anchor="ctr"/>
          <a:lstStyle/>
          <a:p>
            <a:pPr marL="0" indent="0" algn="ctr">
              <a:buNone/>
            </a:pPr>
            <a:r>
              <a:rPr lang="en-US" sz="1000" b="1" dirty="0">
                <a:solidFill>
                  <a:srgbClr val="005699"/>
                </a:solidFill>
                <a:latin typeface="Open Sans" pitchFamily="34" charset="0"/>
              </a:rPr>
              <a:t>Translational Research</a:t>
            </a:r>
          </a:p>
        </p:txBody>
      </p:sp>
      <p:sp>
        <p:nvSpPr>
          <p:cNvPr id="82" name="Co82"/>
          <p:cNvSpPr>
            <a:spLocks noGrp="1"/>
          </p:cNvSpPr>
          <p:nvPr/>
        </p:nvSpPr>
        <p:spPr>
          <a:xfrm>
            <a:off x="6807200" y="4572000"/>
            <a:ext cx="2463800" cy="533400"/>
          </a:xfrm>
          <a:prstGeom prst="rect">
            <a:avLst/>
          </a:prstGeom>
          <a:noFill/>
          <a:ln>
            <a:noFill/>
          </a:ln>
        </p:spPr>
        <p:txBody>
          <a:bodyPr anchor="ctr"/>
          <a:lstStyle/>
          <a:p>
            <a:pPr marL="0" indent="0" algn="ctr">
              <a:buNone/>
            </a:pPr>
            <a:r>
              <a:rPr lang="en-US" sz="3600" b="1">
                <a:solidFill>
                  <a:srgbClr val="005699"/>
                </a:solidFill>
                <a:latin typeface="Open Sans" pitchFamily="34" charset="0"/>
              </a:rPr>
              <a:t>30%</a:t>
            </a:r>
            <a:endParaRPr lang="en-US" sz="3600" b="1" dirty="0">
              <a:solidFill>
                <a:srgbClr val="005699"/>
              </a:solidFill>
              <a:latin typeface="Open Sans" pitchFamily="34" charset="0"/>
            </a:endParaRPr>
          </a:p>
        </p:txBody>
      </p:sp>
      <p:sp>
        <p:nvSpPr>
          <p:cNvPr id="83" name="Co83"/>
          <p:cNvSpPr>
            <a:spLocks noGrp="1"/>
          </p:cNvSpPr>
          <p:nvPr/>
        </p:nvSpPr>
        <p:spPr>
          <a:xfrm>
            <a:off x="6807200" y="5092700"/>
            <a:ext cx="2463800" cy="342900"/>
          </a:xfrm>
          <a:prstGeom prst="rect">
            <a:avLst/>
          </a:prstGeom>
          <a:noFill/>
          <a:ln>
            <a:noFill/>
          </a:ln>
        </p:spPr>
        <p:txBody>
          <a:bodyPr anchor="ctr"/>
          <a:lstStyle/>
          <a:p>
            <a:pPr marL="0" indent="0" algn="ctr">
              <a:buNone/>
            </a:pPr>
            <a:r>
              <a:rPr lang="en-US" sz="900" dirty="0">
                <a:solidFill>
                  <a:srgbClr val="333333"/>
                </a:solidFill>
                <a:latin typeface="Open Sans" pitchFamily="34" charset="0"/>
              </a:rPr>
              <a:t>of FY 2025 total</a:t>
            </a:r>
          </a:p>
        </p:txBody>
      </p:sp>
      <p:sp>
        <p:nvSpPr>
          <p:cNvPr id="90" name="Co90" descr="Non-Translational Research&#10;call out box."/>
          <p:cNvSpPr>
            <a:spLocks noGrp="1"/>
          </p:cNvSpPr>
          <p:nvPr/>
        </p:nvSpPr>
        <p:spPr>
          <a:xfrm>
            <a:off x="9372600" y="4229100"/>
            <a:ext cx="2463800" cy="1206500"/>
          </a:xfrm>
          <a:prstGeom prst="rect">
            <a:avLst/>
          </a:prstGeom>
          <a:solidFill>
            <a:srgbClr val="F0F7FF"/>
          </a:solidFill>
          <a:ln w="25400">
            <a:solidFill>
              <a:srgbClr val="D3B34E"/>
            </a:solidFill>
          </a:ln>
        </p:spPr>
        <p:txBody>
          <a:bodyPr anchor="ctr"/>
          <a:lstStyle/>
          <a:p>
            <a:endParaRPr lang="en-US" dirty="0"/>
          </a:p>
        </p:txBody>
      </p:sp>
      <p:sp>
        <p:nvSpPr>
          <p:cNvPr id="91" name="Co91"/>
          <p:cNvSpPr>
            <a:spLocks noGrp="1"/>
          </p:cNvSpPr>
          <p:nvPr/>
        </p:nvSpPr>
        <p:spPr>
          <a:xfrm>
            <a:off x="9372600" y="4229100"/>
            <a:ext cx="2463800" cy="342900"/>
          </a:xfrm>
          <a:prstGeom prst="rect">
            <a:avLst/>
          </a:prstGeom>
          <a:noFill/>
          <a:ln>
            <a:noFill/>
          </a:ln>
        </p:spPr>
        <p:txBody>
          <a:bodyPr anchor="ctr"/>
          <a:lstStyle/>
          <a:p>
            <a:pPr marL="0" indent="0" algn="ctr">
              <a:buNone/>
            </a:pPr>
            <a:r>
              <a:rPr lang="en-US" sz="1000" b="1" dirty="0">
                <a:solidFill>
                  <a:srgbClr val="A07D20"/>
                </a:solidFill>
                <a:latin typeface="Open Sans" pitchFamily="34" charset="0"/>
              </a:rPr>
              <a:t>Fundamental Research</a:t>
            </a:r>
          </a:p>
        </p:txBody>
      </p:sp>
      <p:sp>
        <p:nvSpPr>
          <p:cNvPr id="92" name="Co92"/>
          <p:cNvSpPr>
            <a:spLocks noGrp="1"/>
          </p:cNvSpPr>
          <p:nvPr/>
        </p:nvSpPr>
        <p:spPr>
          <a:xfrm>
            <a:off x="9372600" y="4572000"/>
            <a:ext cx="2463800" cy="533400"/>
          </a:xfrm>
          <a:prstGeom prst="rect">
            <a:avLst/>
          </a:prstGeom>
          <a:noFill/>
          <a:ln>
            <a:noFill/>
          </a:ln>
        </p:spPr>
        <p:txBody>
          <a:bodyPr anchor="ctr"/>
          <a:lstStyle/>
          <a:p>
            <a:pPr marL="0" indent="0" algn="ctr">
              <a:buNone/>
            </a:pPr>
            <a:r>
              <a:rPr lang="en-US" sz="3600" b="1">
                <a:solidFill>
                  <a:srgbClr val="A07D20"/>
                </a:solidFill>
                <a:latin typeface="Open Sans" pitchFamily="34" charset="0"/>
              </a:rPr>
              <a:t>70%</a:t>
            </a:r>
            <a:endParaRPr lang="en-US" sz="3600" b="1" dirty="0">
              <a:solidFill>
                <a:srgbClr val="A07D20"/>
              </a:solidFill>
              <a:latin typeface="Open Sans" pitchFamily="34" charset="0"/>
            </a:endParaRPr>
          </a:p>
        </p:txBody>
      </p:sp>
      <p:sp>
        <p:nvSpPr>
          <p:cNvPr id="93" name="Co93"/>
          <p:cNvSpPr>
            <a:spLocks noGrp="1"/>
          </p:cNvSpPr>
          <p:nvPr/>
        </p:nvSpPr>
        <p:spPr>
          <a:xfrm>
            <a:off x="9372600" y="5092700"/>
            <a:ext cx="2463800" cy="342900"/>
          </a:xfrm>
          <a:prstGeom prst="rect">
            <a:avLst/>
          </a:prstGeom>
          <a:noFill/>
          <a:ln>
            <a:noFill/>
          </a:ln>
        </p:spPr>
        <p:txBody>
          <a:bodyPr anchor="ctr"/>
          <a:lstStyle/>
          <a:p>
            <a:pPr marL="0" indent="0" algn="ctr">
              <a:buNone/>
            </a:pPr>
            <a:r>
              <a:rPr lang="en-US" sz="900" dirty="0">
                <a:solidFill>
                  <a:srgbClr val="333333"/>
                </a:solidFill>
                <a:latin typeface="Open Sans" pitchFamily="34" charset="0"/>
              </a:rPr>
              <a:t>of FY 2025 total</a:t>
            </a:r>
          </a:p>
        </p:txBody>
      </p:sp>
      <p:sp>
        <p:nvSpPr>
          <p:cNvPr id="70" name="Co70" descr="Total Expenditures&#10;call out box."/>
          <p:cNvSpPr>
            <a:spLocks noGrp="1"/>
          </p:cNvSpPr>
          <p:nvPr/>
        </p:nvSpPr>
        <p:spPr>
          <a:xfrm>
            <a:off x="6807200" y="5537200"/>
            <a:ext cx="5029200" cy="952500"/>
          </a:xfrm>
          <a:prstGeom prst="rect">
            <a:avLst/>
          </a:prstGeom>
          <a:solidFill>
            <a:srgbClr val="F0F7FF"/>
          </a:solidFill>
          <a:ln w="25400">
            <a:solidFill>
              <a:srgbClr val="003F72"/>
            </a:solidFill>
          </a:ln>
        </p:spPr>
        <p:txBody>
          <a:bodyPr anchor="ctr"/>
          <a:lstStyle/>
          <a:p>
            <a:endParaRPr lang="en-US" dirty="0"/>
          </a:p>
        </p:txBody>
      </p:sp>
      <p:sp>
        <p:nvSpPr>
          <p:cNvPr id="71" name="Co71"/>
          <p:cNvSpPr>
            <a:spLocks noGrp="1"/>
          </p:cNvSpPr>
          <p:nvPr/>
        </p:nvSpPr>
        <p:spPr>
          <a:xfrm>
            <a:off x="6807200" y="5537200"/>
            <a:ext cx="5029200" cy="266700"/>
          </a:xfrm>
          <a:prstGeom prst="rect">
            <a:avLst/>
          </a:prstGeom>
          <a:noFill/>
          <a:ln>
            <a:noFill/>
          </a:ln>
        </p:spPr>
        <p:txBody>
          <a:bodyPr anchor="ctr"/>
          <a:lstStyle/>
          <a:p>
            <a:pPr marL="0" indent="0" algn="ctr">
              <a:buNone/>
            </a:pPr>
            <a:r>
              <a:rPr lang="en-US" sz="1000" b="1" dirty="0">
                <a:solidFill>
                  <a:srgbClr val="003F72"/>
                </a:solidFill>
                <a:latin typeface="Open Sans" pitchFamily="34" charset="0"/>
              </a:rPr>
              <a:t>Total Expenditures</a:t>
            </a:r>
          </a:p>
        </p:txBody>
      </p:sp>
      <p:sp>
        <p:nvSpPr>
          <p:cNvPr id="72" name="Co72"/>
          <p:cNvSpPr>
            <a:spLocks noGrp="1"/>
          </p:cNvSpPr>
          <p:nvPr/>
        </p:nvSpPr>
        <p:spPr>
          <a:xfrm>
            <a:off x="6807200" y="5803900"/>
            <a:ext cx="5029200" cy="419100"/>
          </a:xfrm>
          <a:prstGeom prst="rect">
            <a:avLst/>
          </a:prstGeom>
          <a:noFill/>
          <a:ln>
            <a:noFill/>
          </a:ln>
        </p:spPr>
        <p:txBody>
          <a:bodyPr anchor="ctr"/>
          <a:lstStyle/>
          <a:p>
            <a:pPr marL="0" indent="0" algn="ctr">
              <a:buNone/>
            </a:pPr>
            <a:r>
              <a:rPr lang="en-US" sz="3600" b="1">
                <a:solidFill>
                  <a:srgbClr val="003F72"/>
                </a:solidFill>
                <a:latin typeface="Open Sans" pitchFamily="34" charset="0"/>
              </a:rPr>
              <a:t>$95.74M</a:t>
            </a:r>
            <a:endParaRPr lang="en-US" sz="3600" b="1" dirty="0">
              <a:solidFill>
                <a:srgbClr val="003F72"/>
              </a:solidFill>
              <a:latin typeface="Open Sans" pitchFamily="34" charset="0"/>
            </a:endParaRPr>
          </a:p>
        </p:txBody>
      </p:sp>
      <p:sp>
        <p:nvSpPr>
          <p:cNvPr id="73" name="Co73"/>
          <p:cNvSpPr>
            <a:spLocks noGrp="1"/>
          </p:cNvSpPr>
          <p:nvPr/>
        </p:nvSpPr>
        <p:spPr>
          <a:xfrm>
            <a:off x="6807200" y="6223000"/>
            <a:ext cx="5029200" cy="266700"/>
          </a:xfrm>
          <a:prstGeom prst="rect">
            <a:avLst/>
          </a:prstGeom>
          <a:noFill/>
          <a:ln>
            <a:noFill/>
          </a:ln>
        </p:spPr>
        <p:txBody>
          <a:bodyPr anchor="ctr"/>
          <a:lstStyle/>
          <a:p>
            <a:pPr marL="0" indent="0" algn="ctr">
              <a:buNone/>
            </a:pPr>
            <a:r>
              <a:rPr lang="en-US" sz="900" dirty="0">
                <a:solidFill>
                  <a:srgbClr val="333333"/>
                </a:solidFill>
                <a:latin typeface="Open Sans" pitchFamily="34" charset="0"/>
              </a:rPr>
              <a:t>FY 2025 total</a:t>
            </a:r>
          </a:p>
        </p:txBody>
      </p:sp>
    </p:spTree>
    <p:extLst>
      <p:ext uri="{BB962C8B-B14F-4D97-AF65-F5344CB8AC3E}">
        <p14:creationId xmlns:p14="http://schemas.microsoft.com/office/powerpoint/2010/main" val="626839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39">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5699"/>
                </a:solidFill>
                <a:effectLst/>
                <a:uLnTx/>
                <a:uFillTx/>
                <a:latin typeface="Open Sans" pitchFamily="34" charset="0"/>
                <a:ea typeface="Calibri" pitchFamily="34" charset="-122"/>
                <a:cs typeface="Calibri" pitchFamily="34" charset="-120"/>
              </a:rPr>
              <a:t>FY 2025 Expenditures by Type of Research: Quantum, Microelectronics, Sensing, and I.T.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4" name="Chart 0" descr="FY 2025 Expenditures by Type of Research: Quantum, Microelectronics, Sensing, and I.T. bar chart. "/>
          <p:cNvGraphicFramePr/>
          <p:nvPr/>
        </p:nvGraphicFramePr>
        <p:xfrm>
          <a:off x="137057" y="863600"/>
          <a:ext cx="6680200" cy="561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Table 0" descr="FY 2025 expenditures by research type, Quantum, Microelectronics, Sensing, and I.T. ERCs. Translational Research: $2.00M center-funded, $9.40M associated, $0.05M sponsored, $11.45M total. Non-Translational Research: $8.40M center-funded, $23.00M associated, $0.00M sponsored, $31.40M total. Grand total: $42.85M."/>
          <p:cNvGraphicFramePr>
            <a:graphicFrameLocks noGrp="1"/>
          </p:cNvGraphicFramePr>
          <p:nvPr>
            <p:extLst>
              <p:ext uri="{D42A27DB-BD31-4B8C-83A1-F6EECF244321}">
                <p14:modId xmlns:p14="http://schemas.microsoft.com/office/powerpoint/2010/main" val="3545606796"/>
              </p:ext>
            </p:extLst>
          </p:nvPr>
        </p:nvGraphicFramePr>
        <p:xfrm>
          <a:off x="6807200" y="863600"/>
          <a:ext cx="5029196" cy="3251200"/>
        </p:xfrm>
        <a:graphic>
          <a:graphicData uri="http://schemas.openxmlformats.org/drawingml/2006/table">
            <a:tbl>
              <a:tblPr/>
              <a:tblGrid>
                <a:gridCol w="1136332">
                  <a:extLst>
                    <a:ext uri="{9D8B030D-6E8A-4147-A177-3AD203B41FA5}">
                      <a16:colId xmlns:a16="http://schemas.microsoft.com/office/drawing/2014/main" val="20000"/>
                    </a:ext>
                  </a:extLst>
                </a:gridCol>
                <a:gridCol w="973216">
                  <a:extLst>
                    <a:ext uri="{9D8B030D-6E8A-4147-A177-3AD203B41FA5}">
                      <a16:colId xmlns:a16="http://schemas.microsoft.com/office/drawing/2014/main" val="20001"/>
                    </a:ext>
                  </a:extLst>
                </a:gridCol>
                <a:gridCol w="973216">
                  <a:extLst>
                    <a:ext uri="{9D8B030D-6E8A-4147-A177-3AD203B41FA5}">
                      <a16:colId xmlns:a16="http://schemas.microsoft.com/office/drawing/2014/main" val="20002"/>
                    </a:ext>
                  </a:extLst>
                </a:gridCol>
                <a:gridCol w="973216">
                  <a:extLst>
                    <a:ext uri="{9D8B030D-6E8A-4147-A177-3AD203B41FA5}">
                      <a16:colId xmlns:a16="http://schemas.microsoft.com/office/drawing/2014/main" val="20003"/>
                    </a:ext>
                  </a:extLst>
                </a:gridCol>
                <a:gridCol w="973216">
                  <a:extLst>
                    <a:ext uri="{9D8B030D-6E8A-4147-A177-3AD203B41FA5}">
                      <a16:colId xmlns:a16="http://schemas.microsoft.com/office/drawing/2014/main" val="20004"/>
                    </a:ext>
                  </a:extLst>
                </a:gridCol>
              </a:tblGrid>
              <a:tr h="812800">
                <a:tc>
                  <a:txBody>
                    <a:bodyPr/>
                    <a:lstStyle/>
                    <a:p>
                      <a:pPr marL="0" indent="0" algn="l">
                        <a:buNone/>
                      </a:pPr>
                      <a:r>
                        <a:rPr lang="en-US" sz="1000" b="1" dirty="0">
                          <a:solidFill>
                            <a:srgbClr val="FFFFFF"/>
                          </a:solidFill>
                          <a:latin typeface="Open Sans" pitchFamily="34" charset="0"/>
                          <a:ea typeface="Calibri" pitchFamily="34" charset="-122"/>
                          <a:cs typeface="Calibri" pitchFamily="34" charset="-120"/>
                        </a:rPr>
                        <a:t>Research Type</a:t>
                      </a:r>
                      <a:endParaRPr lang="en-US" sz="10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000" b="1" dirty="0">
                          <a:solidFill>
                            <a:srgbClr val="FFFFFF"/>
                          </a:solidFill>
                          <a:latin typeface="Open Sans" pitchFamily="34" charset="0"/>
                          <a:ea typeface="Calibri" pitchFamily="34" charset="-122"/>
                          <a:cs typeface="Calibri" pitchFamily="34" charset="-120"/>
                        </a:rPr>
                        <a:t>Center Funded Projects</a:t>
                      </a:r>
                      <a:endParaRPr lang="en-US" sz="10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000" b="1" dirty="0">
                          <a:solidFill>
                            <a:srgbClr val="FFFFFF"/>
                          </a:solidFill>
                          <a:latin typeface="Open Sans" pitchFamily="34" charset="0"/>
                          <a:ea typeface="Calibri" pitchFamily="34" charset="-122"/>
                          <a:cs typeface="Calibri" pitchFamily="34" charset="-120"/>
                        </a:rPr>
                        <a:t>Associated Projects</a:t>
                      </a:r>
                      <a:endParaRPr lang="en-US" sz="10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000" b="1" dirty="0">
                          <a:solidFill>
                            <a:srgbClr val="FFFFFF"/>
                          </a:solidFill>
                          <a:latin typeface="Open Sans" pitchFamily="34" charset="0"/>
                          <a:ea typeface="Calibri" pitchFamily="34" charset="-122"/>
                          <a:cs typeface="Calibri" pitchFamily="34" charset="-120"/>
                        </a:rPr>
                        <a:t>Sponsored Projects</a:t>
                      </a:r>
                      <a:endParaRPr lang="en-US" sz="10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tc>
                  <a:txBody>
                    <a:bodyPr/>
                    <a:lstStyle/>
                    <a:p>
                      <a:pPr marL="0" indent="0" algn="ctr">
                        <a:buNone/>
                      </a:pPr>
                      <a:r>
                        <a:rPr lang="en-US" sz="1000" b="1" dirty="0">
                          <a:solidFill>
                            <a:srgbClr val="FFFFFF"/>
                          </a:solidFill>
                          <a:latin typeface="Open Sans" pitchFamily="34" charset="0"/>
                          <a:ea typeface="Calibri" pitchFamily="34" charset="-122"/>
                          <a:cs typeface="Calibri" pitchFamily="34" charset="-120"/>
                        </a:rPr>
                        <a:t>Total</a:t>
                      </a:r>
                      <a:endParaRPr lang="en-US" sz="10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005699"/>
                    </a:solidFill>
                  </a:tcPr>
                </a:tc>
                <a:extLst>
                  <a:ext uri="{0D108BD9-81ED-4DB2-BD59-A6C34878D82A}">
                    <a16:rowId xmlns:a16="http://schemas.microsoft.com/office/drawing/2014/main" val="10000"/>
                  </a:ext>
                </a:extLst>
              </a:tr>
              <a:tr h="812800">
                <a:tc>
                  <a:txBody>
                    <a:bodyPr/>
                    <a:lstStyle/>
                    <a:p>
                      <a:pPr marL="0" indent="0" algn="l">
                        <a:buNone/>
                      </a:pPr>
                      <a:r>
                        <a:rPr lang="en-US" sz="1200" dirty="0">
                          <a:solidFill>
                            <a:srgbClr val="1A1A1A"/>
                          </a:solidFill>
                          <a:latin typeface="Open Sans" pitchFamily="34" charset="0"/>
                          <a:ea typeface="Calibri" pitchFamily="34" charset="-122"/>
                          <a:cs typeface="Calibri" pitchFamily="34" charset="-120"/>
                        </a:rPr>
                        <a:t>Translational Research</a:t>
                      </a: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Calibri" pitchFamily="34" charset="-122"/>
                          <a:cs typeface="Calibri" pitchFamily="34" charset="-120"/>
                        </a:rPr>
                        <a:t>$0.61M</a:t>
                      </a: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Calibri" pitchFamily="34" charset="-122"/>
                          <a:cs typeface="Calibri" pitchFamily="34" charset="-120"/>
                        </a:rPr>
                        <a:t>$12.90M</a:t>
                      </a: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Calibri" pitchFamily="34" charset="-122"/>
                          <a:cs typeface="Calibri" pitchFamily="34" charset="-120"/>
                        </a:rPr>
                        <a:t>$0.00M</a:t>
                      </a: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Calibri" pitchFamily="34" charset="-122"/>
                          <a:cs typeface="Calibri" pitchFamily="34" charset="-120"/>
                        </a:rPr>
                        <a:t>$13.51M</a:t>
                      </a:r>
                      <a:endParaRPr lang="en-US" sz="1200" b="1"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EBF3FA"/>
                    </a:solidFill>
                  </a:tcPr>
                </a:tc>
                <a:extLst>
                  <a:ext uri="{0D108BD9-81ED-4DB2-BD59-A6C34878D82A}">
                    <a16:rowId xmlns:a16="http://schemas.microsoft.com/office/drawing/2014/main" val="10001"/>
                  </a:ext>
                </a:extLst>
              </a:tr>
              <a:tr h="812800">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Fundamental Research</a:t>
                      </a:r>
                      <a:endParaRPr lang="en-US" sz="1200" dirty="0">
                        <a:latin typeface="Open Sans" charset="0"/>
                        <a:ea typeface="Open Sans" charset="0"/>
                        <a:cs typeface="Open Sans"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Calibri" pitchFamily="34" charset="-122"/>
                          <a:cs typeface="Calibri" pitchFamily="34" charset="-120"/>
                        </a:rPr>
                        <a:t>$14.76M</a:t>
                      </a: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Calibri" pitchFamily="34" charset="-122"/>
                          <a:cs typeface="Calibri" pitchFamily="34" charset="-120"/>
                        </a:rPr>
                        <a:t>$24.77M</a:t>
                      </a: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Calibri" pitchFamily="34" charset="-122"/>
                          <a:cs typeface="Calibri" pitchFamily="34" charset="-120"/>
                        </a:rPr>
                        <a:t>$0.06M</a:t>
                      </a: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Calibri" pitchFamily="34" charset="-122"/>
                          <a:cs typeface="Calibri" pitchFamily="34" charset="-120"/>
                        </a:rPr>
                        <a:t>$39.58M</a:t>
                      </a:r>
                      <a:endParaRPr lang="en-US" sz="1200" b="1"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12800">
                <a:tc>
                  <a:txBody>
                    <a:bodyPr/>
                    <a:lstStyle/>
                    <a:p>
                      <a:pPr marL="0" indent="0" algn="l">
                        <a:buNone/>
                      </a:pPr>
                      <a:r>
                        <a:rPr lang="en-US" sz="1200" b="1" dirty="0">
                          <a:solidFill>
                            <a:srgbClr val="1A1A1A"/>
                          </a:solidFill>
                          <a:latin typeface="Open Sans" pitchFamily="34" charset="0"/>
                          <a:ea typeface="Calibri" pitchFamily="34" charset="-122"/>
                          <a:cs typeface="Calibri" pitchFamily="34" charset="-120"/>
                        </a:rPr>
                        <a:t>Grand Total</a:t>
                      </a:r>
                      <a:endParaRPr lang="en-US" sz="1200" b="1"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endParaRPr lang="en-US" sz="1200"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tc>
                  <a:txBody>
                    <a:bodyPr/>
                    <a:lstStyle/>
                    <a:p>
                      <a:pPr marL="0" indent="0" algn="ctr">
                        <a:buNone/>
                      </a:pPr>
                      <a:r>
                        <a:rPr lang="en-US" sz="1200" b="1" dirty="0">
                          <a:solidFill>
                            <a:srgbClr val="1A1A1A"/>
                          </a:solidFill>
                          <a:latin typeface="Open Sans" pitchFamily="34" charset="0"/>
                          <a:ea typeface="Calibri" pitchFamily="34" charset="-122"/>
                          <a:cs typeface="Calibri" pitchFamily="34" charset="-120"/>
                        </a:rPr>
                        <a:t>$53.09M</a:t>
                      </a:r>
                      <a:endParaRPr lang="en-US" sz="1200" b="1" dirty="0">
                        <a:latin typeface="Calibri" charset="0"/>
                        <a:ea typeface="Calibri" charset="0"/>
                        <a:cs typeface="Calibri" charset="0"/>
                      </a:endParaRPr>
                    </a:p>
                  </a:txBody>
                  <a:tcPr anchor="ctr">
                    <a:lnL w="6350" cap="flat" cmpd="sng" algn="ctr">
                      <a:solidFill>
                        <a:srgbClr val="C8D8E8"/>
                      </a:solidFill>
                      <a:prstDash val="solid"/>
                      <a:round/>
                      <a:headEnd type="none" w="med" len="med"/>
                      <a:tailEnd type="none" w="med" len="med"/>
                    </a:lnL>
                    <a:lnR w="6350" cap="flat" cmpd="sng" algn="ctr">
                      <a:solidFill>
                        <a:srgbClr val="C8D8E8"/>
                      </a:solidFill>
                      <a:prstDash val="solid"/>
                      <a:round/>
                      <a:headEnd type="none" w="med" len="med"/>
                      <a:tailEnd type="none" w="med" len="med"/>
                    </a:lnR>
                    <a:lnT w="6350" cap="flat" cmpd="sng" algn="ctr">
                      <a:solidFill>
                        <a:srgbClr val="C8D8E8"/>
                      </a:solidFill>
                      <a:prstDash val="solid"/>
                      <a:round/>
                      <a:headEnd type="none" w="med" len="med"/>
                      <a:tailEnd type="none" w="med" len="med"/>
                    </a:lnT>
                    <a:lnB w="6350" cap="flat" cmpd="sng" algn="ctr">
                      <a:solidFill>
                        <a:srgbClr val="C8D8E8"/>
                      </a:solidFill>
                      <a:prstDash val="solid"/>
                      <a:round/>
                      <a:headEnd type="none" w="med" len="med"/>
                      <a:tailEnd type="none" w="med" len="med"/>
                    </a:lnB>
                    <a:solidFill>
                      <a:srgbClr val="D0E4F0"/>
                    </a:solidFill>
                  </a:tcPr>
                </a:tc>
                <a:extLst>
                  <a:ext uri="{0D108BD9-81ED-4DB2-BD59-A6C34878D82A}">
                    <a16:rowId xmlns:a16="http://schemas.microsoft.com/office/drawing/2014/main" val="10003"/>
                  </a:ext>
                </a:extLst>
              </a:tr>
            </a:tbl>
          </a:graphicData>
        </a:graphic>
      </p:graphicFrame>
      <p:sp>
        <p:nvSpPr>
          <p:cNvPr id="80" name="Co80" descr="Translational Research&#10;call out box."/>
          <p:cNvSpPr>
            <a:spLocks noGrp="1"/>
          </p:cNvSpPr>
          <p:nvPr/>
        </p:nvSpPr>
        <p:spPr>
          <a:xfrm>
            <a:off x="6807200" y="4229100"/>
            <a:ext cx="2463800" cy="1206500"/>
          </a:xfrm>
          <a:prstGeom prst="rect">
            <a:avLst/>
          </a:prstGeom>
          <a:solidFill>
            <a:srgbClr val="F0F7FF"/>
          </a:solidFill>
          <a:ln w="25400">
            <a:solidFill>
              <a:srgbClr val="005699"/>
            </a:solidFill>
          </a:ln>
        </p:spPr>
        <p:txBody>
          <a:bodyPr anchor="ctr"/>
          <a:lstStyle/>
          <a:p>
            <a:endParaRPr lang="en-US" dirty="0"/>
          </a:p>
        </p:txBody>
      </p:sp>
      <p:sp>
        <p:nvSpPr>
          <p:cNvPr id="81" name="Co81"/>
          <p:cNvSpPr>
            <a:spLocks noGrp="1"/>
          </p:cNvSpPr>
          <p:nvPr/>
        </p:nvSpPr>
        <p:spPr>
          <a:xfrm>
            <a:off x="6807200" y="4229100"/>
            <a:ext cx="2463800" cy="342900"/>
          </a:xfrm>
          <a:prstGeom prst="rect">
            <a:avLst/>
          </a:prstGeom>
          <a:noFill/>
          <a:ln>
            <a:noFill/>
          </a:ln>
        </p:spPr>
        <p:txBody>
          <a:bodyPr anchor="ctr"/>
          <a:lstStyle/>
          <a:p>
            <a:pPr marL="0" indent="0" algn="ctr">
              <a:buNone/>
            </a:pPr>
            <a:r>
              <a:rPr lang="en-US" sz="1000" b="1" dirty="0">
                <a:solidFill>
                  <a:srgbClr val="005699"/>
                </a:solidFill>
                <a:latin typeface="Open Sans" pitchFamily="34" charset="0"/>
              </a:rPr>
              <a:t>Translational Research</a:t>
            </a:r>
          </a:p>
        </p:txBody>
      </p:sp>
      <p:sp>
        <p:nvSpPr>
          <p:cNvPr id="82" name="Co82"/>
          <p:cNvSpPr>
            <a:spLocks noGrp="1"/>
          </p:cNvSpPr>
          <p:nvPr/>
        </p:nvSpPr>
        <p:spPr>
          <a:xfrm>
            <a:off x="6807200" y="4572000"/>
            <a:ext cx="2463800" cy="533400"/>
          </a:xfrm>
          <a:prstGeom prst="rect">
            <a:avLst/>
          </a:prstGeom>
          <a:noFill/>
          <a:ln>
            <a:noFill/>
          </a:ln>
        </p:spPr>
        <p:txBody>
          <a:bodyPr anchor="ctr"/>
          <a:lstStyle/>
          <a:p>
            <a:pPr marL="0" indent="0" algn="ctr">
              <a:buNone/>
            </a:pPr>
            <a:r>
              <a:rPr lang="en-US" sz="3600" b="1">
                <a:solidFill>
                  <a:srgbClr val="005699"/>
                </a:solidFill>
                <a:latin typeface="Open Sans" pitchFamily="34" charset="0"/>
              </a:rPr>
              <a:t>25%</a:t>
            </a:r>
            <a:endParaRPr lang="en-US" sz="3600" b="1" dirty="0">
              <a:solidFill>
                <a:srgbClr val="005699"/>
              </a:solidFill>
              <a:latin typeface="Open Sans" pitchFamily="34" charset="0"/>
            </a:endParaRPr>
          </a:p>
        </p:txBody>
      </p:sp>
      <p:sp>
        <p:nvSpPr>
          <p:cNvPr id="83" name="Co83"/>
          <p:cNvSpPr>
            <a:spLocks noGrp="1"/>
          </p:cNvSpPr>
          <p:nvPr/>
        </p:nvSpPr>
        <p:spPr>
          <a:xfrm>
            <a:off x="6807200" y="5092700"/>
            <a:ext cx="2463800" cy="342900"/>
          </a:xfrm>
          <a:prstGeom prst="rect">
            <a:avLst/>
          </a:prstGeom>
          <a:noFill/>
          <a:ln>
            <a:noFill/>
          </a:ln>
        </p:spPr>
        <p:txBody>
          <a:bodyPr anchor="ctr"/>
          <a:lstStyle/>
          <a:p>
            <a:pPr marL="0" indent="0" algn="ctr">
              <a:buNone/>
            </a:pPr>
            <a:r>
              <a:rPr lang="en-US" sz="900" dirty="0">
                <a:solidFill>
                  <a:srgbClr val="333333"/>
                </a:solidFill>
                <a:latin typeface="Open Sans" pitchFamily="34" charset="0"/>
              </a:rPr>
              <a:t>of FY 2025 total</a:t>
            </a:r>
          </a:p>
        </p:txBody>
      </p:sp>
      <p:sp>
        <p:nvSpPr>
          <p:cNvPr id="90" name="Co90" descr="Non-Translational Research&#10;bar chart."/>
          <p:cNvSpPr>
            <a:spLocks noGrp="1"/>
          </p:cNvSpPr>
          <p:nvPr/>
        </p:nvSpPr>
        <p:spPr>
          <a:xfrm>
            <a:off x="9372600" y="4229100"/>
            <a:ext cx="2463800" cy="1206500"/>
          </a:xfrm>
          <a:prstGeom prst="rect">
            <a:avLst/>
          </a:prstGeom>
          <a:solidFill>
            <a:srgbClr val="F0F7FF"/>
          </a:solidFill>
          <a:ln w="25400">
            <a:solidFill>
              <a:srgbClr val="D3B34E"/>
            </a:solidFill>
          </a:ln>
        </p:spPr>
        <p:txBody>
          <a:bodyPr anchor="ctr"/>
          <a:lstStyle/>
          <a:p>
            <a:endParaRPr lang="en-US" dirty="0"/>
          </a:p>
        </p:txBody>
      </p:sp>
      <p:sp>
        <p:nvSpPr>
          <p:cNvPr id="91" name="Co91"/>
          <p:cNvSpPr>
            <a:spLocks noGrp="1"/>
          </p:cNvSpPr>
          <p:nvPr/>
        </p:nvSpPr>
        <p:spPr>
          <a:xfrm>
            <a:off x="9372600" y="4229100"/>
            <a:ext cx="2463800" cy="342900"/>
          </a:xfrm>
          <a:prstGeom prst="rect">
            <a:avLst/>
          </a:prstGeom>
          <a:noFill/>
          <a:ln>
            <a:noFill/>
          </a:ln>
        </p:spPr>
        <p:txBody>
          <a:bodyPr anchor="ctr"/>
          <a:lstStyle/>
          <a:p>
            <a:pPr marL="0" indent="0" algn="ctr">
              <a:buNone/>
            </a:pPr>
            <a:r>
              <a:rPr lang="en-US" sz="1000" b="1" dirty="0">
                <a:solidFill>
                  <a:srgbClr val="A07D20"/>
                </a:solidFill>
                <a:latin typeface="Open Sans" pitchFamily="34" charset="0"/>
              </a:rPr>
              <a:t>Fundamental Research</a:t>
            </a:r>
          </a:p>
        </p:txBody>
      </p:sp>
      <p:sp>
        <p:nvSpPr>
          <p:cNvPr id="92" name="Co92"/>
          <p:cNvSpPr>
            <a:spLocks noGrp="1"/>
          </p:cNvSpPr>
          <p:nvPr/>
        </p:nvSpPr>
        <p:spPr>
          <a:xfrm>
            <a:off x="9372600" y="4572000"/>
            <a:ext cx="2463800" cy="533400"/>
          </a:xfrm>
          <a:prstGeom prst="rect">
            <a:avLst/>
          </a:prstGeom>
          <a:noFill/>
          <a:ln>
            <a:noFill/>
          </a:ln>
        </p:spPr>
        <p:txBody>
          <a:bodyPr anchor="ctr"/>
          <a:lstStyle/>
          <a:p>
            <a:pPr marL="0" indent="0" algn="ctr">
              <a:buNone/>
            </a:pPr>
            <a:r>
              <a:rPr lang="en-US" sz="3600" b="1">
                <a:solidFill>
                  <a:srgbClr val="A07D20"/>
                </a:solidFill>
                <a:latin typeface="Open Sans" pitchFamily="34" charset="0"/>
              </a:rPr>
              <a:t>75%</a:t>
            </a:r>
            <a:endParaRPr lang="en-US" sz="3600" b="1" dirty="0">
              <a:solidFill>
                <a:srgbClr val="A07D20"/>
              </a:solidFill>
              <a:latin typeface="Open Sans" pitchFamily="34" charset="0"/>
            </a:endParaRPr>
          </a:p>
        </p:txBody>
      </p:sp>
      <p:sp>
        <p:nvSpPr>
          <p:cNvPr id="93" name="Co93"/>
          <p:cNvSpPr>
            <a:spLocks noGrp="1"/>
          </p:cNvSpPr>
          <p:nvPr/>
        </p:nvSpPr>
        <p:spPr>
          <a:xfrm>
            <a:off x="9372600" y="5092700"/>
            <a:ext cx="2463800" cy="342900"/>
          </a:xfrm>
          <a:prstGeom prst="rect">
            <a:avLst/>
          </a:prstGeom>
          <a:noFill/>
          <a:ln>
            <a:noFill/>
          </a:ln>
        </p:spPr>
        <p:txBody>
          <a:bodyPr anchor="ctr"/>
          <a:lstStyle/>
          <a:p>
            <a:pPr marL="0" indent="0" algn="ctr">
              <a:buNone/>
            </a:pPr>
            <a:r>
              <a:rPr lang="en-US" sz="900" dirty="0">
                <a:solidFill>
                  <a:srgbClr val="333333"/>
                </a:solidFill>
                <a:latin typeface="Open Sans" pitchFamily="34" charset="0"/>
              </a:rPr>
              <a:t>of FY 2025 total</a:t>
            </a:r>
          </a:p>
        </p:txBody>
      </p:sp>
      <p:sp>
        <p:nvSpPr>
          <p:cNvPr id="70" name="Co70" descr="Total Expenditures&#10;call out box."/>
          <p:cNvSpPr>
            <a:spLocks noGrp="1"/>
          </p:cNvSpPr>
          <p:nvPr/>
        </p:nvSpPr>
        <p:spPr>
          <a:xfrm>
            <a:off x="6807200" y="5537200"/>
            <a:ext cx="5029200" cy="952500"/>
          </a:xfrm>
          <a:prstGeom prst="rect">
            <a:avLst/>
          </a:prstGeom>
          <a:solidFill>
            <a:srgbClr val="F0F7FF"/>
          </a:solidFill>
          <a:ln w="25400">
            <a:solidFill>
              <a:srgbClr val="003F72"/>
            </a:solidFill>
          </a:ln>
        </p:spPr>
        <p:txBody>
          <a:bodyPr anchor="ctr"/>
          <a:lstStyle/>
          <a:p>
            <a:endParaRPr lang="en-US" dirty="0"/>
          </a:p>
        </p:txBody>
      </p:sp>
      <p:sp>
        <p:nvSpPr>
          <p:cNvPr id="71" name="Co71"/>
          <p:cNvSpPr>
            <a:spLocks noGrp="1"/>
          </p:cNvSpPr>
          <p:nvPr/>
        </p:nvSpPr>
        <p:spPr>
          <a:xfrm>
            <a:off x="6807200" y="5537200"/>
            <a:ext cx="5029200" cy="266700"/>
          </a:xfrm>
          <a:prstGeom prst="rect">
            <a:avLst/>
          </a:prstGeom>
          <a:noFill/>
          <a:ln>
            <a:noFill/>
          </a:ln>
        </p:spPr>
        <p:txBody>
          <a:bodyPr anchor="ctr"/>
          <a:lstStyle/>
          <a:p>
            <a:pPr marL="0" indent="0" algn="ctr">
              <a:buNone/>
            </a:pPr>
            <a:r>
              <a:rPr lang="en-US" sz="1000" b="1" dirty="0">
                <a:solidFill>
                  <a:srgbClr val="003F72"/>
                </a:solidFill>
                <a:latin typeface="Open Sans" pitchFamily="34" charset="0"/>
              </a:rPr>
              <a:t>Total Expenditures</a:t>
            </a:r>
          </a:p>
        </p:txBody>
      </p:sp>
      <p:sp>
        <p:nvSpPr>
          <p:cNvPr id="72" name="Co72"/>
          <p:cNvSpPr>
            <a:spLocks noGrp="1"/>
          </p:cNvSpPr>
          <p:nvPr/>
        </p:nvSpPr>
        <p:spPr>
          <a:xfrm>
            <a:off x="6807200" y="5803900"/>
            <a:ext cx="5029200" cy="419100"/>
          </a:xfrm>
          <a:prstGeom prst="rect">
            <a:avLst/>
          </a:prstGeom>
          <a:noFill/>
          <a:ln>
            <a:noFill/>
          </a:ln>
        </p:spPr>
        <p:txBody>
          <a:bodyPr anchor="ctr"/>
          <a:lstStyle/>
          <a:p>
            <a:pPr marL="0" indent="0" algn="ctr">
              <a:buNone/>
            </a:pPr>
            <a:r>
              <a:rPr lang="en-US" sz="3600" b="1">
                <a:solidFill>
                  <a:srgbClr val="003F72"/>
                </a:solidFill>
                <a:latin typeface="Open Sans" pitchFamily="34" charset="0"/>
              </a:rPr>
              <a:t>$53.09M</a:t>
            </a:r>
            <a:endParaRPr lang="en-US" sz="3600" b="1" dirty="0">
              <a:solidFill>
                <a:srgbClr val="003F72"/>
              </a:solidFill>
              <a:latin typeface="Open Sans" pitchFamily="34" charset="0"/>
            </a:endParaRPr>
          </a:p>
        </p:txBody>
      </p:sp>
      <p:sp>
        <p:nvSpPr>
          <p:cNvPr id="73" name="Co73"/>
          <p:cNvSpPr>
            <a:spLocks noGrp="1"/>
          </p:cNvSpPr>
          <p:nvPr/>
        </p:nvSpPr>
        <p:spPr>
          <a:xfrm>
            <a:off x="6807200" y="6223000"/>
            <a:ext cx="5029200" cy="266700"/>
          </a:xfrm>
          <a:prstGeom prst="rect">
            <a:avLst/>
          </a:prstGeom>
          <a:noFill/>
          <a:ln>
            <a:noFill/>
          </a:ln>
        </p:spPr>
        <p:txBody>
          <a:bodyPr anchor="ctr"/>
          <a:lstStyle/>
          <a:p>
            <a:pPr marL="0" indent="0" algn="ctr">
              <a:buNone/>
            </a:pPr>
            <a:r>
              <a:rPr lang="en-US" sz="900" dirty="0">
                <a:solidFill>
                  <a:srgbClr val="333333"/>
                </a:solidFill>
                <a:latin typeface="Open Sans" pitchFamily="34" charset="0"/>
              </a:rPr>
              <a:t>FY 2025 total</a:t>
            </a:r>
          </a:p>
        </p:txBody>
      </p:sp>
    </p:spTree>
    <p:extLst>
      <p:ext uri="{BB962C8B-B14F-4D97-AF65-F5344CB8AC3E}">
        <p14:creationId xmlns:p14="http://schemas.microsoft.com/office/powerpoint/2010/main" val="3059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0">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All ERC Disciplines, FY 2025</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sp>
        <p:nvSpPr>
          <p:cNvPr id="201" name="CalloutBG" descr="Total Project Investigators Call out box. "/>
          <p:cNvSpPr>
            <a:spLocks noGrp="1"/>
          </p:cNvSpPr>
          <p:nvPr/>
        </p:nvSpPr>
        <p:spPr>
          <a:xfrm>
            <a:off x="8534400" y="4165600"/>
            <a:ext cx="2743200" cy="1143000"/>
          </a:xfrm>
          <a:prstGeom prst="rect">
            <a:avLst/>
          </a:prstGeom>
          <a:solidFill>
            <a:srgbClr val="F0F7FF"/>
          </a:solidFill>
          <a:ln w="19050">
            <a:solidFill>
              <a:srgbClr val="002554"/>
            </a:solidFill>
          </a:ln>
        </p:spPr>
        <p:txBody>
          <a:bodyPr/>
          <a:lstStyle/>
          <a:p>
            <a:endParaRPr lang="en-US" dirty="0"/>
          </a:p>
        </p:txBody>
      </p:sp>
      <p:sp>
        <p:nvSpPr>
          <p:cNvPr id="202" name="CalloutHeader"/>
          <p:cNvSpPr txBox="1"/>
          <p:nvPr/>
        </p:nvSpPr>
        <p:spPr>
          <a:xfrm>
            <a:off x="8534400" y="4165600"/>
            <a:ext cx="2743200" cy="304800"/>
          </a:xfrm>
          <a:prstGeom prst="rect">
            <a:avLst/>
          </a:prstGeom>
          <a:noFill/>
        </p:spPr>
        <p:txBody>
          <a:bodyPr anchor="ctr"/>
          <a:lstStyle/>
          <a:p>
            <a:pPr algn="ctr">
              <a:buNone/>
            </a:pPr>
            <a:r>
              <a:rPr lang="en-US" sz="1100" b="1" dirty="0">
                <a:solidFill>
                  <a:srgbClr val="002554"/>
                </a:solidFill>
                <a:latin typeface="Open Sans"/>
              </a:rPr>
              <a:t>Total Project Investigators (PIs)</a:t>
            </a:r>
          </a:p>
        </p:txBody>
      </p:sp>
      <p:sp>
        <p:nvSpPr>
          <p:cNvPr id="203" name="CalloutNumber"/>
          <p:cNvSpPr txBox="1"/>
          <p:nvPr/>
        </p:nvSpPr>
        <p:spPr>
          <a:xfrm>
            <a:off x="8534400" y="4470400"/>
            <a:ext cx="2743200" cy="533400"/>
          </a:xfrm>
          <a:prstGeom prst="rect">
            <a:avLst/>
          </a:prstGeom>
          <a:noFill/>
        </p:spPr>
        <p:txBody>
          <a:bodyPr anchor="ctr"/>
          <a:lstStyle/>
          <a:p>
            <a:pPr algn="ctr">
              <a:buNone/>
            </a:pPr>
            <a:r>
              <a:rPr lang="en-US" sz="4400" b="1" dirty="0">
                <a:solidFill>
                  <a:srgbClr val="002554"/>
                </a:solidFill>
                <a:latin typeface="Open Sans"/>
              </a:rPr>
              <a:t>637</a:t>
            </a:r>
          </a:p>
        </p:txBody>
      </p:sp>
      <p:sp>
        <p:nvSpPr>
          <p:cNvPr id="204" name="CalloutFooter"/>
          <p:cNvSpPr txBox="1"/>
          <p:nvPr/>
        </p:nvSpPr>
        <p:spPr>
          <a:xfrm>
            <a:off x="8534400" y="5003800"/>
            <a:ext cx="2743200" cy="304800"/>
          </a:xfrm>
          <a:prstGeom prst="rect">
            <a:avLst/>
          </a:prstGeom>
          <a:noFill/>
        </p:spPr>
        <p:txBody>
          <a:bodyPr anchor="ctr"/>
          <a:lstStyle/>
          <a:p>
            <a:pPr algn="ctr">
              <a:buNone/>
            </a:pPr>
            <a:r>
              <a:rPr lang="en-US" sz="1000" dirty="0">
                <a:solidFill>
                  <a:srgbClr val="333333"/>
                </a:solidFill>
                <a:latin typeface="Open Sans"/>
              </a:rPr>
              <a:t>FY 2025 total</a:t>
            </a:r>
          </a:p>
        </p:txBody>
      </p:sp>
      <p:graphicFrame>
        <p:nvGraphicFramePr>
          <p:cNvPr id="8" name="Chart 0" descr="ERC All disciplines bar chart.">
            <a:extLst>
              <a:ext uri="{FF2B5EF4-FFF2-40B4-BE49-F238E27FC236}">
                <a16:creationId xmlns:a16="http://schemas.microsoft.com/office/drawing/2014/main" id="{09E40C7B-FC29-6237-71CB-23C220219DF7}"/>
              </a:ext>
            </a:extLst>
          </p:cNvPr>
          <p:cNvGraphicFramePr/>
          <p:nvPr>
            <p:extLst>
              <p:ext uri="{D42A27DB-BD31-4B8C-83A1-F6EECF244321}">
                <p14:modId xmlns:p14="http://schemas.microsoft.com/office/powerpoint/2010/main" val="4013065228"/>
              </p:ext>
            </p:extLst>
          </p:nvPr>
        </p:nvGraphicFramePr>
        <p:xfrm>
          <a:off x="320040" y="962897"/>
          <a:ext cx="8153115" cy="56015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9042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1">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Disciplines by Technology Sector: Advanced Manufacturing, FY 2025</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sp>
        <p:nvSpPr>
          <p:cNvPr id="201" name="CalloutBG" descr="Total Project Investigators Call out box. "/>
          <p:cNvSpPr>
            <a:spLocks noGrp="1"/>
          </p:cNvSpPr>
          <p:nvPr/>
        </p:nvSpPr>
        <p:spPr>
          <a:xfrm>
            <a:off x="8533800" y="4166280"/>
            <a:ext cx="2743200" cy="1143000"/>
          </a:xfrm>
          <a:prstGeom prst="rect">
            <a:avLst/>
          </a:prstGeom>
          <a:solidFill>
            <a:srgbClr val="F0F7FF"/>
          </a:solidFill>
          <a:ln w="19050">
            <a:solidFill>
              <a:srgbClr val="00758D"/>
            </a:solidFill>
          </a:ln>
        </p:spPr>
        <p:txBody>
          <a:bodyPr/>
          <a:lstStyle/>
          <a:p>
            <a:endParaRPr lang="en-US" dirty="0"/>
          </a:p>
        </p:txBody>
      </p:sp>
      <p:sp>
        <p:nvSpPr>
          <p:cNvPr id="202" name="CalloutHeader"/>
          <p:cNvSpPr txBox="1"/>
          <p:nvPr/>
        </p:nvSpPr>
        <p:spPr>
          <a:xfrm>
            <a:off x="8533800" y="4166280"/>
            <a:ext cx="2743200" cy="304800"/>
          </a:xfrm>
          <a:prstGeom prst="rect">
            <a:avLst/>
          </a:prstGeom>
          <a:noFill/>
        </p:spPr>
        <p:txBody>
          <a:bodyPr anchor="ctr"/>
          <a:lstStyle/>
          <a:p>
            <a:pPr algn="ctr">
              <a:buNone/>
            </a:pPr>
            <a:r>
              <a:rPr lang="en-US" sz="1000" b="1" dirty="0">
                <a:solidFill>
                  <a:srgbClr val="00758D"/>
                </a:solidFill>
                <a:latin typeface="Open Sans"/>
              </a:rPr>
              <a:t>Total Project Investigators (PIs)</a:t>
            </a:r>
          </a:p>
        </p:txBody>
      </p:sp>
      <p:sp>
        <p:nvSpPr>
          <p:cNvPr id="203" name="CalloutNumber"/>
          <p:cNvSpPr txBox="1"/>
          <p:nvPr/>
        </p:nvSpPr>
        <p:spPr>
          <a:xfrm>
            <a:off x="8533800" y="4471080"/>
            <a:ext cx="2743200" cy="533400"/>
          </a:xfrm>
          <a:prstGeom prst="rect">
            <a:avLst/>
          </a:prstGeom>
          <a:noFill/>
        </p:spPr>
        <p:txBody>
          <a:bodyPr anchor="ctr"/>
          <a:lstStyle/>
          <a:p>
            <a:pPr algn="ctr">
              <a:buNone/>
            </a:pPr>
            <a:r>
              <a:rPr lang="en-US" sz="4400" b="1" dirty="0">
                <a:solidFill>
                  <a:srgbClr val="00758D"/>
                </a:solidFill>
                <a:latin typeface="Open Sans"/>
              </a:rPr>
              <a:t>111</a:t>
            </a:r>
          </a:p>
        </p:txBody>
      </p:sp>
      <p:sp>
        <p:nvSpPr>
          <p:cNvPr id="204" name="CalloutFooter"/>
          <p:cNvSpPr txBox="1"/>
          <p:nvPr/>
        </p:nvSpPr>
        <p:spPr>
          <a:xfrm>
            <a:off x="8533800" y="5004480"/>
            <a:ext cx="2743200" cy="304800"/>
          </a:xfrm>
          <a:prstGeom prst="rect">
            <a:avLst/>
          </a:prstGeom>
          <a:noFill/>
        </p:spPr>
        <p:txBody>
          <a:bodyPr anchor="ctr"/>
          <a:lstStyle/>
          <a:p>
            <a:pPr algn="ctr">
              <a:buNone/>
            </a:pPr>
            <a:r>
              <a:rPr lang="en-US" sz="1000" dirty="0">
                <a:solidFill>
                  <a:srgbClr val="333333"/>
                </a:solidFill>
                <a:latin typeface="Open Sans"/>
              </a:rPr>
              <a:t>FY 2025 total</a:t>
            </a:r>
          </a:p>
        </p:txBody>
      </p:sp>
      <p:graphicFrame>
        <p:nvGraphicFramePr>
          <p:cNvPr id="4" name="Chart 0" descr="Disciplines by Technology Sector: Advanced Manufacturing, FY 2025 bar chart.">
            <a:extLst>
              <a:ext uri="{FF2B5EF4-FFF2-40B4-BE49-F238E27FC236}">
                <a16:creationId xmlns:a16="http://schemas.microsoft.com/office/drawing/2014/main" id="{57B79B14-2306-0904-2C7C-7AD998564CC8}"/>
              </a:ext>
            </a:extLst>
          </p:cNvPr>
          <p:cNvGraphicFramePr/>
          <p:nvPr>
            <p:extLst>
              <p:ext uri="{D42A27DB-BD31-4B8C-83A1-F6EECF244321}">
                <p14:modId xmlns:p14="http://schemas.microsoft.com/office/powerpoint/2010/main" val="1288137486"/>
              </p:ext>
            </p:extLst>
          </p:nvPr>
        </p:nvGraphicFramePr>
        <p:xfrm>
          <a:off x="320040" y="962896"/>
          <a:ext cx="8153114" cy="56015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2862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2">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Disciplines by Technology Sector: Biotechnology and Healthcare, FY 2025</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sp>
        <p:nvSpPr>
          <p:cNvPr id="201" name="CalloutBG" descr="Total Project Investigators call out box."/>
          <p:cNvSpPr>
            <a:spLocks noGrp="1"/>
          </p:cNvSpPr>
          <p:nvPr/>
        </p:nvSpPr>
        <p:spPr>
          <a:xfrm>
            <a:off x="8533800" y="4166280"/>
            <a:ext cx="2743200" cy="1143000"/>
          </a:xfrm>
          <a:prstGeom prst="rect">
            <a:avLst/>
          </a:prstGeom>
          <a:solidFill>
            <a:srgbClr val="F0F7FF"/>
          </a:solidFill>
          <a:ln w="19050">
            <a:solidFill>
              <a:srgbClr val="005699"/>
            </a:solidFill>
          </a:ln>
        </p:spPr>
        <p:txBody>
          <a:bodyPr/>
          <a:lstStyle/>
          <a:p>
            <a:endParaRPr lang="en-US" dirty="0"/>
          </a:p>
        </p:txBody>
      </p:sp>
      <p:sp>
        <p:nvSpPr>
          <p:cNvPr id="202" name="CalloutHeader"/>
          <p:cNvSpPr txBox="1"/>
          <p:nvPr/>
        </p:nvSpPr>
        <p:spPr>
          <a:xfrm>
            <a:off x="8533800" y="4166280"/>
            <a:ext cx="2743200" cy="304800"/>
          </a:xfrm>
          <a:prstGeom prst="rect">
            <a:avLst/>
          </a:prstGeom>
          <a:noFill/>
        </p:spPr>
        <p:txBody>
          <a:bodyPr anchor="ctr"/>
          <a:lstStyle/>
          <a:p>
            <a:pPr algn="ctr">
              <a:buNone/>
            </a:pPr>
            <a:r>
              <a:rPr lang="en-US" sz="1000" b="1" dirty="0">
                <a:solidFill>
                  <a:srgbClr val="005699"/>
                </a:solidFill>
                <a:latin typeface="Open Sans"/>
              </a:rPr>
              <a:t>Total Project Investigators (PIs)</a:t>
            </a:r>
          </a:p>
        </p:txBody>
      </p:sp>
      <p:sp>
        <p:nvSpPr>
          <p:cNvPr id="203" name="CalloutNumber"/>
          <p:cNvSpPr txBox="1"/>
          <p:nvPr/>
        </p:nvSpPr>
        <p:spPr>
          <a:xfrm>
            <a:off x="8533800" y="4471080"/>
            <a:ext cx="2743200" cy="533400"/>
          </a:xfrm>
          <a:prstGeom prst="rect">
            <a:avLst/>
          </a:prstGeom>
          <a:noFill/>
        </p:spPr>
        <p:txBody>
          <a:bodyPr anchor="ctr"/>
          <a:lstStyle/>
          <a:p>
            <a:pPr algn="ctr">
              <a:buNone/>
            </a:pPr>
            <a:r>
              <a:rPr lang="en-US" sz="4400" b="1" dirty="0">
                <a:solidFill>
                  <a:srgbClr val="005699"/>
                </a:solidFill>
                <a:latin typeface="Open Sans"/>
              </a:rPr>
              <a:t>94</a:t>
            </a:r>
          </a:p>
        </p:txBody>
      </p:sp>
      <p:sp>
        <p:nvSpPr>
          <p:cNvPr id="204" name="CalloutFooter"/>
          <p:cNvSpPr txBox="1"/>
          <p:nvPr/>
        </p:nvSpPr>
        <p:spPr>
          <a:xfrm>
            <a:off x="8533800" y="5004480"/>
            <a:ext cx="2743200" cy="304800"/>
          </a:xfrm>
          <a:prstGeom prst="rect">
            <a:avLst/>
          </a:prstGeom>
          <a:noFill/>
        </p:spPr>
        <p:txBody>
          <a:bodyPr anchor="ctr"/>
          <a:lstStyle/>
          <a:p>
            <a:pPr algn="ctr">
              <a:buNone/>
            </a:pPr>
            <a:r>
              <a:rPr lang="en-US" sz="1000" dirty="0">
                <a:solidFill>
                  <a:srgbClr val="333333"/>
                </a:solidFill>
                <a:latin typeface="Open Sans"/>
              </a:rPr>
              <a:t>FY 2025 total</a:t>
            </a:r>
          </a:p>
        </p:txBody>
      </p:sp>
      <p:graphicFrame>
        <p:nvGraphicFramePr>
          <p:cNvPr id="4" name="Chart 0" descr="Disciplines by Technology Sector: Biotechnology and Healthcare, FY 2025 bar chart.">
            <a:extLst>
              <a:ext uri="{FF2B5EF4-FFF2-40B4-BE49-F238E27FC236}">
                <a16:creationId xmlns:a16="http://schemas.microsoft.com/office/drawing/2014/main" id="{518C1E51-1599-5FF1-C469-74C0318F7C91}"/>
              </a:ext>
            </a:extLst>
          </p:cNvPr>
          <p:cNvGraphicFramePr/>
          <p:nvPr>
            <p:extLst>
              <p:ext uri="{D42A27DB-BD31-4B8C-83A1-F6EECF244321}">
                <p14:modId xmlns:p14="http://schemas.microsoft.com/office/powerpoint/2010/main" val="2180627237"/>
              </p:ext>
            </p:extLst>
          </p:nvPr>
        </p:nvGraphicFramePr>
        <p:xfrm>
          <a:off x="320040" y="962896"/>
          <a:ext cx="8153114" cy="56015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1557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43">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Disciplines by Technology Sector: Energy and Smart Infrastructure, FY 2025</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sp>
        <p:nvSpPr>
          <p:cNvPr id="201" name="CalloutBG" descr="Total Project Investigators call out box."/>
          <p:cNvSpPr>
            <a:spLocks noGrp="1"/>
          </p:cNvSpPr>
          <p:nvPr/>
        </p:nvSpPr>
        <p:spPr>
          <a:xfrm>
            <a:off x="8533800" y="4166280"/>
            <a:ext cx="2743200" cy="1143000"/>
          </a:xfrm>
          <a:prstGeom prst="rect">
            <a:avLst/>
          </a:prstGeom>
          <a:solidFill>
            <a:srgbClr val="F0F7FF"/>
          </a:solidFill>
          <a:ln w="19050">
            <a:solidFill>
              <a:srgbClr val="D3B34E"/>
            </a:solidFill>
          </a:ln>
        </p:spPr>
        <p:txBody>
          <a:bodyPr/>
          <a:lstStyle/>
          <a:p>
            <a:endParaRPr lang="en-US" dirty="0"/>
          </a:p>
        </p:txBody>
      </p:sp>
      <p:sp>
        <p:nvSpPr>
          <p:cNvPr id="202" name="CalloutHeader"/>
          <p:cNvSpPr txBox="1"/>
          <p:nvPr/>
        </p:nvSpPr>
        <p:spPr>
          <a:xfrm>
            <a:off x="8533800" y="4166280"/>
            <a:ext cx="2743200" cy="304800"/>
          </a:xfrm>
          <a:prstGeom prst="rect">
            <a:avLst/>
          </a:prstGeom>
          <a:noFill/>
        </p:spPr>
        <p:txBody>
          <a:bodyPr anchor="ctr"/>
          <a:lstStyle/>
          <a:p>
            <a:pPr algn="ctr">
              <a:buNone/>
            </a:pPr>
            <a:r>
              <a:rPr lang="en-US" sz="1000" b="1" dirty="0">
                <a:solidFill>
                  <a:srgbClr val="D3B34E"/>
                </a:solidFill>
                <a:latin typeface="Open Sans"/>
              </a:rPr>
              <a:t>Total Project Investigators (PIs)</a:t>
            </a:r>
          </a:p>
        </p:txBody>
      </p:sp>
      <p:sp>
        <p:nvSpPr>
          <p:cNvPr id="203" name="CalloutNumber"/>
          <p:cNvSpPr txBox="1"/>
          <p:nvPr/>
        </p:nvSpPr>
        <p:spPr>
          <a:xfrm>
            <a:off x="8533800" y="4471080"/>
            <a:ext cx="2743200" cy="533400"/>
          </a:xfrm>
          <a:prstGeom prst="rect">
            <a:avLst/>
          </a:prstGeom>
          <a:noFill/>
        </p:spPr>
        <p:txBody>
          <a:bodyPr anchor="ctr"/>
          <a:lstStyle/>
          <a:p>
            <a:pPr algn="ctr">
              <a:buNone/>
            </a:pPr>
            <a:r>
              <a:rPr lang="en-US" sz="4400" b="1" dirty="0">
                <a:solidFill>
                  <a:srgbClr val="D3B34E"/>
                </a:solidFill>
                <a:latin typeface="Open Sans"/>
              </a:rPr>
              <a:t>294</a:t>
            </a:r>
          </a:p>
        </p:txBody>
      </p:sp>
      <p:sp>
        <p:nvSpPr>
          <p:cNvPr id="204" name="CalloutFooter"/>
          <p:cNvSpPr txBox="1"/>
          <p:nvPr/>
        </p:nvSpPr>
        <p:spPr>
          <a:xfrm>
            <a:off x="8533800" y="5004480"/>
            <a:ext cx="2743200" cy="304800"/>
          </a:xfrm>
          <a:prstGeom prst="rect">
            <a:avLst/>
          </a:prstGeom>
          <a:noFill/>
        </p:spPr>
        <p:txBody>
          <a:bodyPr anchor="ctr"/>
          <a:lstStyle/>
          <a:p>
            <a:pPr algn="ctr">
              <a:buNone/>
            </a:pPr>
            <a:r>
              <a:rPr lang="en-US" sz="1000" dirty="0">
                <a:solidFill>
                  <a:srgbClr val="333333"/>
                </a:solidFill>
                <a:latin typeface="Open Sans"/>
              </a:rPr>
              <a:t>FY 2025 total</a:t>
            </a:r>
          </a:p>
        </p:txBody>
      </p:sp>
      <p:graphicFrame>
        <p:nvGraphicFramePr>
          <p:cNvPr id="4" name="Chart 0" descr="Disciplines by Technology Sector: Energy and Smart Infrastructure, FY 2025 bar chart.">
            <a:extLst>
              <a:ext uri="{FF2B5EF4-FFF2-40B4-BE49-F238E27FC236}">
                <a16:creationId xmlns:a16="http://schemas.microsoft.com/office/drawing/2014/main" id="{A58CAF8C-E7B7-41B6-9619-791AAF233750}"/>
              </a:ext>
            </a:extLst>
          </p:cNvPr>
          <p:cNvGraphicFramePr/>
          <p:nvPr/>
        </p:nvGraphicFramePr>
        <p:xfrm>
          <a:off x="320040" y="962896"/>
          <a:ext cx="8153114" cy="56015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0342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44">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616466"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Disciplines by Technology Sector: Quantum, Microelectronics, Sensing, &amp; IT, FY 2025</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sp>
        <p:nvSpPr>
          <p:cNvPr id="201" name="CalloutBG" descr="Total Project Investigators call out box."/>
          <p:cNvSpPr>
            <a:spLocks noGrp="1"/>
          </p:cNvSpPr>
          <p:nvPr/>
        </p:nvSpPr>
        <p:spPr>
          <a:xfrm>
            <a:off x="8533800" y="4166280"/>
            <a:ext cx="2743200" cy="1143000"/>
          </a:xfrm>
          <a:prstGeom prst="rect">
            <a:avLst/>
          </a:prstGeom>
          <a:solidFill>
            <a:srgbClr val="F0F7FF"/>
          </a:solidFill>
          <a:ln w="19050">
            <a:solidFill>
              <a:srgbClr val="473B70"/>
            </a:solidFill>
          </a:ln>
        </p:spPr>
        <p:txBody>
          <a:bodyPr/>
          <a:lstStyle/>
          <a:p>
            <a:endParaRPr lang="en-US" dirty="0"/>
          </a:p>
        </p:txBody>
      </p:sp>
      <p:sp>
        <p:nvSpPr>
          <p:cNvPr id="202" name="CalloutHeader"/>
          <p:cNvSpPr txBox="1"/>
          <p:nvPr/>
        </p:nvSpPr>
        <p:spPr>
          <a:xfrm>
            <a:off x="8533800" y="4166280"/>
            <a:ext cx="2743200" cy="304800"/>
          </a:xfrm>
          <a:prstGeom prst="rect">
            <a:avLst/>
          </a:prstGeom>
          <a:noFill/>
        </p:spPr>
        <p:txBody>
          <a:bodyPr anchor="ctr"/>
          <a:lstStyle/>
          <a:p>
            <a:pPr algn="ctr">
              <a:buNone/>
            </a:pPr>
            <a:r>
              <a:rPr lang="en-US" sz="1000" b="1" dirty="0">
                <a:solidFill>
                  <a:srgbClr val="473B70"/>
                </a:solidFill>
                <a:latin typeface="Open Sans"/>
              </a:rPr>
              <a:t>Total Project Investigators (PIs)</a:t>
            </a:r>
          </a:p>
        </p:txBody>
      </p:sp>
      <p:sp>
        <p:nvSpPr>
          <p:cNvPr id="203" name="CalloutNumber"/>
          <p:cNvSpPr txBox="1"/>
          <p:nvPr/>
        </p:nvSpPr>
        <p:spPr>
          <a:xfrm>
            <a:off x="8533800" y="4471080"/>
            <a:ext cx="2743200" cy="533400"/>
          </a:xfrm>
          <a:prstGeom prst="rect">
            <a:avLst/>
          </a:prstGeom>
          <a:noFill/>
        </p:spPr>
        <p:txBody>
          <a:bodyPr anchor="ctr"/>
          <a:lstStyle/>
          <a:p>
            <a:pPr algn="ctr">
              <a:buNone/>
            </a:pPr>
            <a:r>
              <a:rPr lang="en-US" sz="4400" b="1" dirty="0">
                <a:solidFill>
                  <a:srgbClr val="473B70"/>
                </a:solidFill>
                <a:latin typeface="Open Sans"/>
              </a:rPr>
              <a:t>138</a:t>
            </a:r>
          </a:p>
        </p:txBody>
      </p:sp>
      <p:sp>
        <p:nvSpPr>
          <p:cNvPr id="204" name="CalloutFooter"/>
          <p:cNvSpPr txBox="1"/>
          <p:nvPr/>
        </p:nvSpPr>
        <p:spPr>
          <a:xfrm>
            <a:off x="8533800" y="5004480"/>
            <a:ext cx="2743200" cy="304800"/>
          </a:xfrm>
          <a:prstGeom prst="rect">
            <a:avLst/>
          </a:prstGeom>
          <a:noFill/>
        </p:spPr>
        <p:txBody>
          <a:bodyPr anchor="ctr"/>
          <a:lstStyle/>
          <a:p>
            <a:pPr algn="ctr">
              <a:buNone/>
            </a:pPr>
            <a:r>
              <a:rPr lang="en-US" sz="1000" dirty="0">
                <a:solidFill>
                  <a:srgbClr val="333333"/>
                </a:solidFill>
                <a:latin typeface="Open Sans"/>
              </a:rPr>
              <a:t>FY 2025 total</a:t>
            </a:r>
          </a:p>
        </p:txBody>
      </p:sp>
      <p:graphicFrame>
        <p:nvGraphicFramePr>
          <p:cNvPr id="4" name="Chart 0" descr="Disciplines by Technology Sector: Quantum, Microelectronics, Sensing, &amp; IT, FY 2025 bar chart.">
            <a:extLst>
              <a:ext uri="{FF2B5EF4-FFF2-40B4-BE49-F238E27FC236}">
                <a16:creationId xmlns:a16="http://schemas.microsoft.com/office/drawing/2014/main" id="{5E33BB94-43AE-1F56-27AF-B9CEB6E643F1}"/>
              </a:ext>
            </a:extLst>
          </p:cNvPr>
          <p:cNvGraphicFramePr/>
          <p:nvPr>
            <p:extLst>
              <p:ext uri="{D42A27DB-BD31-4B8C-83A1-F6EECF244321}">
                <p14:modId xmlns:p14="http://schemas.microsoft.com/office/powerpoint/2010/main" val="2575469634"/>
              </p:ext>
            </p:extLst>
          </p:nvPr>
        </p:nvGraphicFramePr>
        <p:xfrm>
          <a:off x="320040" y="962896"/>
          <a:ext cx="8153114" cy="56015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60933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45">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anose="020B0606030504020204" pitchFamily="34" charset="0"/>
                <a:ea typeface="Open Sans" panose="020B0606030504020204" pitchFamily="34" charset="0"/>
                <a:cs typeface="Open Sans" panose="020B0606030504020204" pitchFamily="34" charset="0"/>
              </a:rPr>
              <a:t>Country of Citizenship of ERC Foreign Personnel, FY 2025</a:t>
            </a:r>
            <a:endParaRPr kumimoji="0" lang="en-US" sz="22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pic>
        <p:nvPicPr>
          <p:cNvPr id="11" name="Picture 10" descr="The image displays a world map color-coded to show the number of ERC (Educational Research Centers) personnel from different countries for the fiscal year 2025, with various countries categorized by the number of personnel they have.">
            <a:extLst>
              <a:ext uri="{FF2B5EF4-FFF2-40B4-BE49-F238E27FC236}">
                <a16:creationId xmlns:a16="http://schemas.microsoft.com/office/drawing/2014/main" id="{A44E3952-C626-ED46-8CEB-5D6EA4A737E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58471" y="880216"/>
            <a:ext cx="8875058" cy="5977783"/>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46">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Locations of the Active ERCs, FY 2025 [1]</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pic>
        <p:nvPicPr>
          <p:cNvPr id="9" name="Picture 8" descr="The image depicts a map of the United States, with various universities and research centers highlighted, indicating their involvement in different NSF Engineering Research Centers (ERCs) focused on themes such as transformation, innovation, biological systems, power optimization, autonomous systems, cellular metamaterials, environmentally-friendly technologies, smart streetscapes, precision agriculture, quantum networks, and microbiome engineering.">
            <a:extLst>
              <a:ext uri="{FF2B5EF4-FFF2-40B4-BE49-F238E27FC236}">
                <a16:creationId xmlns:a16="http://schemas.microsoft.com/office/drawing/2014/main" id="{E8C80763-A377-1005-61D2-2A7E59E77CD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28750" y="815728"/>
            <a:ext cx="9334500" cy="5541745"/>
          </a:xfrm>
          <a:prstGeom prst="rect">
            <a:avLst/>
          </a:prstGeom>
        </p:spPr>
      </p:pic>
      <p:sp>
        <p:nvSpPr>
          <p:cNvPr id="10" name="Text 2">
            <a:extLst>
              <a:ext uri="{FF2B5EF4-FFF2-40B4-BE49-F238E27FC236}">
                <a16:creationId xmlns:a16="http://schemas.microsoft.com/office/drawing/2014/main" id="{0C5B8E19-9CEC-4AD1-CA30-40BB9AA4EE79}"/>
              </a:ext>
            </a:extLst>
          </p:cNvPr>
          <p:cNvSpPr/>
          <p:nvPr/>
        </p:nvSpPr>
        <p:spPr>
          <a:xfrm>
            <a:off x="320040" y="6217920"/>
            <a:ext cx="11503860" cy="502920"/>
          </a:xfrm>
          <a:prstGeom prst="rect">
            <a:avLst/>
          </a:prstGeom>
          <a:noFill/>
          <a:ln/>
        </p:spPr>
        <p:txBody>
          <a:bodyPr wrap="square" lIns="0" tIns="0" rIns="0" bIns="0" rtlCol="0" anchor="t"/>
          <a:lstStyle/>
          <a:p>
            <a:pPr marL="0" indent="0" algn="l">
              <a:buNone/>
            </a:pPr>
            <a:endParaRPr lang="en-US" sz="850" dirty="0">
              <a:solidFill>
                <a:srgbClr val="666666"/>
              </a:solidFill>
              <a:latin typeface="Open Sans" pitchFamily="34" charset="0"/>
              <a:ea typeface="Open Sans" pitchFamily="34" charset="-122"/>
              <a:cs typeface="Open Sans" pitchFamily="34" charset="-120"/>
            </a:endParaRPr>
          </a:p>
          <a:p>
            <a:pPr marL="0" indent="0" algn="l">
              <a:buNone/>
            </a:pPr>
            <a:endParaRPr lang="en-US" sz="850" dirty="0">
              <a:solidFill>
                <a:srgbClr val="666666"/>
              </a:solidFill>
              <a:latin typeface="Open Sans" pitchFamily="34" charset="0"/>
              <a:ea typeface="Open Sans" pitchFamily="34" charset="-122"/>
              <a:cs typeface="Open Sans" pitchFamily="34" charset="-120"/>
            </a:endParaRPr>
          </a:p>
          <a:p>
            <a:pPr marL="0" indent="0" algn="l">
              <a:buNone/>
            </a:pPr>
            <a:r>
              <a:rPr lang="en-US" sz="850" dirty="0">
                <a:solidFill>
                  <a:srgbClr val="666666"/>
                </a:solidFill>
                <a:latin typeface="Open Sans" pitchFamily="34" charset="0"/>
                <a:ea typeface="Open Sans" pitchFamily="34" charset="-122"/>
                <a:cs typeface="Open Sans" pitchFamily="34" charset="-120"/>
              </a:rPr>
              <a:t>[1] All centers are multi-university partnerships; university shown is lead institution.</a:t>
            </a:r>
            <a:endParaRPr lang="en-US" sz="850" dirty="0"/>
          </a:p>
        </p:txBody>
      </p:sp>
    </p:spTree>
    <p:extLst>
      <p:ext uri="{BB962C8B-B14F-4D97-AF65-F5344CB8AC3E}">
        <p14:creationId xmlns:p14="http://schemas.microsoft.com/office/powerpoint/2010/main" val="1024951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47">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Locations of Foreign Participating Organizations, FY 2025</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pic>
        <p:nvPicPr>
          <p:cNvPr id="9" name="Picture 8" descr="The image depicts a world map highlighting various countries, categorized by the number of foreign participating organizations collaborating in FY 2025.&#10;&#10;">
            <a:extLst>
              <a:ext uri="{FF2B5EF4-FFF2-40B4-BE49-F238E27FC236}">
                <a16:creationId xmlns:a16="http://schemas.microsoft.com/office/drawing/2014/main" id="{D8A7B4E7-A490-2CE9-9D5B-64C12F3576D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58471" y="883208"/>
            <a:ext cx="8875058" cy="5974792"/>
          </a:xfrm>
          <a:prstGeom prst="rect">
            <a:avLst/>
          </a:prstGeom>
        </p:spPr>
      </p:pic>
    </p:spTree>
    <p:extLst>
      <p:ext uri="{BB962C8B-B14F-4D97-AF65-F5344CB8AC3E}">
        <p14:creationId xmlns:p14="http://schemas.microsoft.com/office/powerpoint/2010/main" val="308403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ERC Influence on Curriculum, FY 1985–2025</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6" name="Table 0" descr="ERC influence on curriculum across three periods: FY 2025 (22 ERCs), FY 2020-2024 annualized totals from 7 graduating centers, and FY 1985-2025 cumulative (83 ERCs). Categories include new degree programs, minors, certificate programs; courses (new courses, ongoing courses with ERC content, course modules); and new textbooks."/>
          <p:cNvGraphicFramePr>
            <a:graphicFrameLocks noGrp="1"/>
          </p:cNvGraphicFramePr>
          <p:nvPr>
            <p:extLst>
              <p:ext uri="{D42A27DB-BD31-4B8C-83A1-F6EECF244321}">
                <p14:modId xmlns:p14="http://schemas.microsoft.com/office/powerpoint/2010/main" val="163481340"/>
              </p:ext>
            </p:extLst>
          </p:nvPr>
        </p:nvGraphicFramePr>
        <p:xfrm>
          <a:off x="320040" y="868680"/>
          <a:ext cx="11521440" cy="5261254"/>
        </p:xfrm>
        <a:graphic>
          <a:graphicData uri="http://schemas.openxmlformats.org/drawingml/2006/table">
            <a:tbl>
              <a:tblPr firstRow="1"/>
              <a:tblGrid>
                <a:gridCol w="3499944">
                  <a:extLst>
                    <a:ext uri="{9D8B030D-6E8A-4147-A177-3AD203B41FA5}">
                      <a16:colId xmlns:a16="http://schemas.microsoft.com/office/drawing/2014/main" val="20000"/>
                    </a:ext>
                  </a:extLst>
                </a:gridCol>
                <a:gridCol w="1604184">
                  <a:extLst>
                    <a:ext uri="{9D8B030D-6E8A-4147-A177-3AD203B41FA5}">
                      <a16:colId xmlns:a16="http://schemas.microsoft.com/office/drawing/2014/main" val="20001"/>
                    </a:ext>
                  </a:extLst>
                </a:gridCol>
                <a:gridCol w="1312608">
                  <a:extLst>
                    <a:ext uri="{9D8B030D-6E8A-4147-A177-3AD203B41FA5}">
                      <a16:colId xmlns:a16="http://schemas.microsoft.com/office/drawing/2014/main" val="20002"/>
                    </a:ext>
                  </a:extLst>
                </a:gridCol>
                <a:gridCol w="1604184">
                  <a:extLst>
                    <a:ext uri="{9D8B030D-6E8A-4147-A177-3AD203B41FA5}">
                      <a16:colId xmlns:a16="http://schemas.microsoft.com/office/drawing/2014/main" val="20003"/>
                    </a:ext>
                  </a:extLst>
                </a:gridCol>
                <a:gridCol w="1312608">
                  <a:extLst>
                    <a:ext uri="{9D8B030D-6E8A-4147-A177-3AD203B41FA5}">
                      <a16:colId xmlns:a16="http://schemas.microsoft.com/office/drawing/2014/main" val="20004"/>
                    </a:ext>
                  </a:extLst>
                </a:gridCol>
                <a:gridCol w="2187912">
                  <a:extLst>
                    <a:ext uri="{9D8B030D-6E8A-4147-A177-3AD203B41FA5}">
                      <a16:colId xmlns:a16="http://schemas.microsoft.com/office/drawing/2014/main" val="20005"/>
                    </a:ext>
                  </a:extLst>
                </a:gridCol>
              </a:tblGrid>
              <a:tr h="417383">
                <a:tc>
                  <a:txBody>
                    <a:bodyPr/>
                    <a:lstStyle/>
                    <a:p>
                      <a:pPr marL="0" indent="0">
                        <a:buNone/>
                      </a:pPr>
                      <a:endParaRPr lang="en-US" sz="1200" dirty="0"/>
                    </a:p>
                  </a:txBody>
                  <a:tcP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5699"/>
                    </a:solidFill>
                  </a:tcPr>
                </a:tc>
                <a:tc gridSpan="2">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FY 2025 (19 ERCs)</a:t>
                      </a:r>
                      <a:endParaRPr lang="en-US" sz="1200" dirty="0">
                        <a:latin typeface="Open Sans" charset="0"/>
                        <a:ea typeface="Open Sans" charset="0"/>
                        <a:cs typeface="Open Sans" charset="0"/>
                      </a:endParaRPr>
                    </a:p>
                  </a:txBody>
                  <a:tcP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5699"/>
                    </a:solidFill>
                  </a:tcPr>
                </a:tc>
                <a:tc hMerge="1">
                  <a:txBody>
                    <a:bodyPr/>
                    <a:lstStyle/>
                    <a:p>
                      <a:endParaRPr lang="en-US"/>
                    </a:p>
                  </a:txBody>
                  <a:tcPr/>
                </a:tc>
                <a:tc gridSpan="2">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FY 2020–2024 Annualized [1]</a:t>
                      </a:r>
                      <a:endParaRPr lang="en-US" sz="1200" dirty="0">
                        <a:latin typeface="Open Sans" charset="0"/>
                        <a:ea typeface="Open Sans" charset="0"/>
                        <a:cs typeface="Open Sans" charset="0"/>
                      </a:endParaRPr>
                    </a:p>
                  </a:txBody>
                  <a:tcPr>
                    <a:lnL w="6350" cap="flat" cmpd="sng" algn="ctr">
                      <a:solidFill>
                        <a:srgbClr val="005699"/>
                      </a:solidFill>
                      <a:prstDash val="solid"/>
                      <a:round/>
                      <a:headEnd type="none" w="med" len="med"/>
                      <a:tailEnd type="none" w="med" len="med"/>
                    </a:lnL>
                    <a:lnR w="6350" cap="flat" cmpd="sng" algn="ctr">
                      <a:solidFill>
                        <a:srgbClr val="002554"/>
                      </a:solidFill>
                      <a:prstDash val="solid"/>
                      <a:round/>
                      <a:headEnd type="none" w="med" len="med"/>
                      <a:tailEnd type="none" w="med" len="med"/>
                    </a:lnR>
                    <a:lnT w="6350" cap="flat" cmpd="sng" algn="ctr">
                      <a:solidFill>
                        <a:srgbClr val="002554"/>
                      </a:solidFill>
                      <a:prstDash val="solid"/>
                      <a:round/>
                      <a:headEnd type="none" w="med" len="med"/>
                      <a:tailEnd type="none" w="med" len="med"/>
                    </a:lnT>
                    <a:lnB w="6350" cap="flat" cmpd="sng" algn="ctr">
                      <a:solidFill>
                        <a:srgbClr val="002554"/>
                      </a:solidFill>
                      <a:prstDash val="solid"/>
                      <a:round/>
                      <a:headEnd type="none" w="med" len="med"/>
                      <a:tailEnd type="none" w="med" len="med"/>
                    </a:lnB>
                    <a:solidFill>
                      <a:srgbClr val="002554"/>
                    </a:solidFill>
                  </a:tcPr>
                </a:tc>
                <a:tc hMerge="1">
                  <a:txBody>
                    <a:bodyPr/>
                    <a:lstStyle/>
                    <a:p>
                      <a:endParaRPr lang="en-US"/>
                    </a:p>
                  </a:txBody>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FY 1985–2025 (83 ERCs)</a:t>
                      </a:r>
                      <a:endParaRPr lang="en-US" sz="1200" dirty="0">
                        <a:latin typeface="Open Sans" charset="0"/>
                        <a:ea typeface="Open Sans" charset="0"/>
                        <a:cs typeface="Open Sans" charset="0"/>
                      </a:endParaRPr>
                    </a:p>
                  </a:txBody>
                  <a:tcPr>
                    <a:lnL w="6350" cap="flat" cmpd="sng" algn="ctr">
                      <a:solidFill>
                        <a:srgbClr val="002554"/>
                      </a:solidFill>
                      <a:prstDash val="solid"/>
                      <a:round/>
                      <a:headEnd type="none" w="med" len="med"/>
                      <a:tailEnd type="none" w="med" len="med"/>
                    </a:lnL>
                    <a:lnR w="6350" cap="flat" cmpd="sng" algn="ctr">
                      <a:solidFill>
                        <a:srgbClr val="004A80"/>
                      </a:solidFill>
                      <a:prstDash val="solid"/>
                      <a:round/>
                      <a:headEnd type="none" w="med" len="med"/>
                      <a:tailEnd type="none" w="med" len="med"/>
                    </a:lnR>
                    <a:lnT w="6350" cap="flat" cmpd="sng" algn="ctr">
                      <a:solidFill>
                        <a:srgbClr val="004A80"/>
                      </a:solidFill>
                      <a:prstDash val="solid"/>
                      <a:round/>
                      <a:headEnd type="none" w="med" len="med"/>
                      <a:tailEnd type="none" w="med" len="med"/>
                    </a:lnT>
                    <a:lnB w="6350" cap="flat" cmpd="sng" algn="ctr">
                      <a:solidFill>
                        <a:srgbClr val="004A80"/>
                      </a:solidFill>
                      <a:prstDash val="solid"/>
                      <a:round/>
                      <a:headEnd type="none" w="med" len="med"/>
                      <a:tailEnd type="none" w="med" len="med"/>
                    </a:lnB>
                    <a:solidFill>
                      <a:srgbClr val="004A80"/>
                    </a:solidFill>
                  </a:tcPr>
                </a:tc>
                <a:extLst>
                  <a:ext uri="{0D108BD9-81ED-4DB2-BD59-A6C34878D82A}">
                    <a16:rowId xmlns:a16="http://schemas.microsoft.com/office/drawing/2014/main" val="10000"/>
                  </a:ext>
                </a:extLst>
              </a:tr>
              <a:tr h="417383">
                <a:tc>
                  <a:txBody>
                    <a:bodyPr/>
                    <a:lstStyle/>
                    <a:p>
                      <a:pPr marL="0" indent="0" algn="ctr">
                        <a:buNone/>
                      </a:pP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5699"/>
                    </a:solidFill>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Total</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5699"/>
                    </a:solidFill>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Per Center</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4A7FA5"/>
                    </a:solidFill>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Total</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2554"/>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2554"/>
                    </a:solidFill>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Per Center</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4A7FA5"/>
                    </a:solidFill>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Total</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4A80"/>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4A80"/>
                    </a:solidFill>
                  </a:tcPr>
                </a:tc>
                <a:extLst>
                  <a:ext uri="{0D108BD9-81ED-4DB2-BD59-A6C34878D82A}">
                    <a16:rowId xmlns:a16="http://schemas.microsoft.com/office/drawing/2014/main" val="10001"/>
                  </a:ext>
                </a:extLst>
              </a:tr>
              <a:tr h="381861">
                <a:tc gridSpan="6">
                  <a:txBody>
                    <a:bodyPr/>
                    <a:lstStyle/>
                    <a:p>
                      <a:pPr marL="0" indent="0" algn="l">
                        <a:buNone/>
                      </a:pPr>
                      <a:r>
                        <a:rPr lang="en-US" sz="1400" b="1" dirty="0">
                          <a:solidFill>
                            <a:srgbClr val="002554"/>
                          </a:solidFill>
                          <a:latin typeface="Open Sans" pitchFamily="34" charset="0"/>
                          <a:ea typeface="Open Sans" pitchFamily="34" charset="-122"/>
                          <a:cs typeface="Open Sans" pitchFamily="34" charset="-120"/>
                        </a:rPr>
                        <a:t>Degrees</a:t>
                      </a:r>
                      <a:endParaRPr lang="en-US" sz="1400" dirty="0">
                        <a:latin typeface="Open Sans" charset="0"/>
                        <a:ea typeface="Open Sans" charset="0"/>
                        <a:cs typeface="Open Sans" charset="0"/>
                      </a:endParaRPr>
                    </a:p>
                  </a:txBody>
                  <a:tcP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D0E4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56046">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New Full-Degree Programs Based on ERC Research</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5</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&lt; 1</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1</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&lt; 1</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68</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81861">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New Degree Minors Based on ERC Research</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1</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&lt; 1</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4</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&lt; 1</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55</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extLst>
                  <a:ext uri="{0D108BD9-81ED-4DB2-BD59-A6C34878D82A}">
                    <a16:rowId xmlns:a16="http://schemas.microsoft.com/office/drawing/2014/main" val="10004"/>
                  </a:ext>
                </a:extLst>
              </a:tr>
              <a:tr h="456046">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New Certificate Programs Based on ERC Research</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6</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&lt; 1</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2</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&lt; 1</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56</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81861">
                <a:tc gridSpan="6">
                  <a:txBody>
                    <a:bodyPr/>
                    <a:lstStyle/>
                    <a:p>
                      <a:pPr marL="0" indent="0" algn="l">
                        <a:buNone/>
                      </a:pPr>
                      <a:r>
                        <a:rPr lang="en-US" sz="1400" b="1" kern="1200" dirty="0">
                          <a:solidFill>
                            <a:srgbClr val="002554"/>
                          </a:solidFill>
                          <a:latin typeface="Open Sans" pitchFamily="34" charset="0"/>
                          <a:ea typeface="Open Sans" pitchFamily="34" charset="-122"/>
                          <a:cs typeface="Open Sans" pitchFamily="34" charset="-120"/>
                        </a:rPr>
                        <a:t>Courses</a:t>
                      </a:r>
                    </a:p>
                  </a:txBody>
                  <a:tcP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D0E4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81861">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New Courses Based on ERC Research</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21</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1</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36</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2</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1,279</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81861">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Ongoing Courses with ERC Content</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239</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13</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189</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12</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4,420</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extLst>
                  <a:ext uri="{0D108BD9-81ED-4DB2-BD59-A6C34878D82A}">
                    <a16:rowId xmlns:a16="http://schemas.microsoft.com/office/drawing/2014/main" val="10008"/>
                  </a:ext>
                </a:extLst>
              </a:tr>
              <a:tr h="381861">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Course Modules Based on ERC Research</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21</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1</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36</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2</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952</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81861">
                <a:tc gridSpan="6">
                  <a:txBody>
                    <a:bodyPr/>
                    <a:lstStyle/>
                    <a:p>
                      <a:pPr marL="0" indent="0" algn="l">
                        <a:buNone/>
                      </a:pPr>
                      <a:r>
                        <a:rPr lang="en-US" sz="1400" b="1" kern="1200" dirty="0">
                          <a:solidFill>
                            <a:srgbClr val="002554"/>
                          </a:solidFill>
                          <a:latin typeface="Open Sans" pitchFamily="34" charset="0"/>
                          <a:ea typeface="Open Sans" pitchFamily="34" charset="-122"/>
                          <a:cs typeface="Open Sans" pitchFamily="34" charset="-120"/>
                        </a:rPr>
                        <a:t>Textbooks</a:t>
                      </a:r>
                    </a:p>
                  </a:txBody>
                  <a:tcP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D0E4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81861">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New Textbooks Based on ERC Research</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6</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&lt; 1</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2</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&lt; 1</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202</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56054">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New Textbook Chapters Based on ERC Research</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15</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1</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2</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&lt; 1</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128</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extLst>
                  <a:ext uri="{0D108BD9-81ED-4DB2-BD59-A6C34878D82A}">
                    <a16:rowId xmlns:a16="http://schemas.microsoft.com/office/drawing/2014/main" val="3397132380"/>
                  </a:ext>
                </a:extLst>
              </a:tr>
            </a:tbl>
          </a:graphicData>
        </a:graphic>
      </p:graphicFrame>
      <p:sp>
        <p:nvSpPr>
          <p:cNvPr id="7" name="Text 2">
            <a:extLst>
              <a:ext uri="{FF2B5EF4-FFF2-40B4-BE49-F238E27FC236}">
                <a16:creationId xmlns:a16="http://schemas.microsoft.com/office/drawing/2014/main" id="{499723F2-BDA3-DF4A-9154-5914DBF87DB7}"/>
              </a:ext>
            </a:extLst>
          </p:cNvPr>
          <p:cNvSpPr/>
          <p:nvPr/>
        </p:nvSpPr>
        <p:spPr>
          <a:xfrm>
            <a:off x="320040" y="6217920"/>
            <a:ext cx="11176000" cy="502920"/>
          </a:xfrm>
          <a:prstGeom prst="rect">
            <a:avLst/>
          </a:prstGeom>
          <a:noFill/>
          <a:ln/>
        </p:spPr>
        <p:txBody>
          <a:bodyPr wrap="square" lIns="0" tIns="0" rIns="0" bIns="0" rtlCol="0" anchor="t"/>
          <a:lstStyle/>
          <a:p>
            <a:pPr marL="0" indent="0" algn="l">
              <a:buNone/>
            </a:pPr>
            <a:endParaRPr lang="en-US" sz="850" dirty="0">
              <a:solidFill>
                <a:srgbClr val="666666"/>
              </a:solidFill>
              <a:latin typeface="Open Sans" pitchFamily="34" charset="0"/>
              <a:ea typeface="Open Sans" pitchFamily="34" charset="-122"/>
              <a:cs typeface="Open Sans" pitchFamily="34" charset="-120"/>
            </a:endParaRPr>
          </a:p>
          <a:p>
            <a:pPr marL="0" indent="0" algn="l">
              <a:buNone/>
            </a:pPr>
            <a:r>
              <a:rPr lang="en-US" sz="850" dirty="0">
                <a:solidFill>
                  <a:srgbClr val="666666"/>
                </a:solidFill>
                <a:latin typeface="Open Sans" pitchFamily="34" charset="0"/>
                <a:ea typeface="Open Sans" pitchFamily="34" charset="-122"/>
                <a:cs typeface="Open Sans" pitchFamily="34" charset="-120"/>
              </a:rPr>
              <a:t>[1] Annualized totals include data from: ASSIST, NASCENT, QESST, </a:t>
            </a:r>
            <a:r>
              <a:rPr lang="en-US" sz="850" dirty="0" err="1">
                <a:solidFill>
                  <a:srgbClr val="666666"/>
                </a:solidFill>
                <a:latin typeface="Open Sans" pitchFamily="34" charset="0"/>
                <a:ea typeface="Open Sans" pitchFamily="34" charset="-122"/>
                <a:cs typeface="Open Sans" pitchFamily="34" charset="-120"/>
              </a:rPr>
              <a:t>ReNUWIt</a:t>
            </a:r>
            <a:r>
              <a:rPr lang="en-US" sz="850" dirty="0">
                <a:solidFill>
                  <a:srgbClr val="666666"/>
                </a:solidFill>
                <a:latin typeface="Open Sans" pitchFamily="34" charset="0"/>
                <a:ea typeface="Open Sans" pitchFamily="34" charset="-122"/>
                <a:cs typeface="Open Sans" pitchFamily="34" charset="-120"/>
              </a:rPr>
              <a:t>, TANMS, Tennessee-CURENT, Washington-CNT.  </a:t>
            </a:r>
          </a:p>
        </p:txBody>
      </p:sp>
    </p:spTree>
    <p:extLst>
      <p:ext uri="{BB962C8B-B14F-4D97-AF65-F5344CB8AC3E}">
        <p14:creationId xmlns:p14="http://schemas.microsoft.com/office/powerpoint/2010/main" val="1691352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48">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Locations of Foreign Participating Institutions, FY 2025</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pic>
        <p:nvPicPr>
          <p:cNvPr id="9" name="Picture 8" descr="The image displays a map illustrating the locations and number of foreign participating institutions for the fiscal year 2025.&#10;&#10;">
            <a:extLst>
              <a:ext uri="{FF2B5EF4-FFF2-40B4-BE49-F238E27FC236}">
                <a16:creationId xmlns:a16="http://schemas.microsoft.com/office/drawing/2014/main" id="{3BC73CB1-E63C-AF05-6EC9-C7AAED778CA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58471" y="891540"/>
            <a:ext cx="8875058" cy="5966460"/>
          </a:xfrm>
          <a:prstGeom prst="rect">
            <a:avLst/>
          </a:prstGeom>
        </p:spPr>
      </p:pic>
    </p:spTree>
    <p:extLst>
      <p:ext uri="{BB962C8B-B14F-4D97-AF65-F5344CB8AC3E}">
        <p14:creationId xmlns:p14="http://schemas.microsoft.com/office/powerpoint/2010/main" val="2129408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49">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187722"/>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Number of Institutions and Organizations With Financial Headquarters Abroad Collaborating With ERCs, by Country of Origin, FY 2025 [1] [2]</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4" name="Chart 0" descr="Number of Institutions and Organizations With Financial Headquarters Abroad Collaborating With ERCs, by Country of Origin, FY 2025 bar chart."/>
          <p:cNvGraphicFramePr/>
          <p:nvPr>
            <p:extLst>
              <p:ext uri="{D42A27DB-BD31-4B8C-83A1-F6EECF244321}">
                <p14:modId xmlns:p14="http://schemas.microsoft.com/office/powerpoint/2010/main" val="4008951318"/>
              </p:ext>
            </p:extLst>
          </p:nvPr>
        </p:nvGraphicFramePr>
        <p:xfrm>
          <a:off x="111760" y="938968"/>
          <a:ext cx="11816080" cy="521037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2"/>
          <p:cNvSpPr/>
          <p:nvPr/>
        </p:nvSpPr>
        <p:spPr>
          <a:xfrm>
            <a:off x="320040" y="6217920"/>
            <a:ext cx="11503860" cy="502920"/>
          </a:xfrm>
          <a:prstGeom prst="rect">
            <a:avLst/>
          </a:prstGeom>
          <a:noFill/>
          <a:ln/>
        </p:spPr>
        <p:txBody>
          <a:bodyPr wrap="square" lIns="0" tIns="0" rIns="0" bIns="0" rtlCol="0" anchor="t"/>
          <a:lstStyle/>
          <a:p>
            <a:pPr marL="0" indent="0" algn="l">
              <a:buNone/>
            </a:pPr>
            <a:r>
              <a:rPr lang="en-US" sz="850" dirty="0">
                <a:solidFill>
                  <a:srgbClr val="666666"/>
                </a:solidFill>
                <a:latin typeface="Open Sans" pitchFamily="34" charset="0"/>
                <a:ea typeface="Open Sans" pitchFamily="34" charset="-122"/>
                <a:cs typeface="Open Sans" pitchFamily="34" charset="-120"/>
              </a:rPr>
              <a:t>[1] Displays counts of Industrial/Practitioner members, Funders of Associated Projects, Funders of Sponsored Projects, Contributing Organizations, Collaborating Institutions, Non-ERC Institutions Providing REU Students, and Foreign Partner Institutions.</a:t>
            </a:r>
          </a:p>
          <a:p>
            <a:pPr marL="0" indent="0" algn="l">
              <a:buNone/>
            </a:pPr>
            <a:r>
              <a:rPr lang="en-US" sz="850" dirty="0">
                <a:solidFill>
                  <a:srgbClr val="666666"/>
                </a:solidFill>
                <a:latin typeface="Open Sans" pitchFamily="34" charset="0"/>
                <a:ea typeface="Open Sans" pitchFamily="34" charset="-122"/>
                <a:cs typeface="Open Sans" pitchFamily="34" charset="-120"/>
              </a:rPr>
              <a:t>[2] Community college and Pre-college institutions are excluded.</a:t>
            </a:r>
          </a:p>
          <a:p>
            <a:pPr marL="0" indent="0" algn="l">
              <a:buNone/>
            </a:pPr>
            <a:endParaRPr lang="en-US" sz="850" dirty="0">
              <a:solidFill>
                <a:srgbClr val="666666"/>
              </a:solidFill>
              <a:latin typeface="Open Sans" pitchFamily="34" charset="0"/>
              <a:ea typeface="Open Sans" pitchFamily="34" charset="-122"/>
              <a:cs typeface="Open Sans" pitchFamily="34" charset="-120"/>
            </a:endParaRPr>
          </a:p>
          <a:p>
            <a:pPr marL="0" indent="0" algn="l">
              <a:buNone/>
            </a:pPr>
            <a:endParaRPr lang="en-US" sz="850" dirty="0"/>
          </a:p>
        </p:txBody>
      </p:sp>
    </p:spTree>
    <p:extLst>
      <p:ext uri="{BB962C8B-B14F-4D97-AF65-F5344CB8AC3E}">
        <p14:creationId xmlns:p14="http://schemas.microsoft.com/office/powerpoint/2010/main" val="2786636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ERC Information Dissemination, FY 1985–2025</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7" name="Table 0" descr="ERC information dissemination across three periods: FY 2025 (22 ERCs), FY 2020-2024 annualized totals from 7 graduating centers, and FY 1985-2025 cumulative (83 ERCs). Categories include peer-reviewed publications (journal articles, conference proceedings, trade journals, ERC-student coauthored) and education and outreach (education and colloquia; workshops, short courses, and webinars)."/>
          <p:cNvGraphicFramePr>
            <a:graphicFrameLocks noGrp="1"/>
          </p:cNvGraphicFramePr>
          <p:nvPr>
            <p:extLst>
              <p:ext uri="{D42A27DB-BD31-4B8C-83A1-F6EECF244321}">
                <p14:modId xmlns:p14="http://schemas.microsoft.com/office/powerpoint/2010/main" val="3690062405"/>
              </p:ext>
            </p:extLst>
          </p:nvPr>
        </p:nvGraphicFramePr>
        <p:xfrm>
          <a:off x="320040" y="868680"/>
          <a:ext cx="11521440" cy="4777598"/>
        </p:xfrm>
        <a:graphic>
          <a:graphicData uri="http://schemas.openxmlformats.org/drawingml/2006/table">
            <a:tbl>
              <a:tblPr firstRow="1"/>
              <a:tblGrid>
                <a:gridCol w="3499944">
                  <a:extLst>
                    <a:ext uri="{9D8B030D-6E8A-4147-A177-3AD203B41FA5}">
                      <a16:colId xmlns:a16="http://schemas.microsoft.com/office/drawing/2014/main" val="20000"/>
                    </a:ext>
                  </a:extLst>
                </a:gridCol>
                <a:gridCol w="1604184">
                  <a:extLst>
                    <a:ext uri="{9D8B030D-6E8A-4147-A177-3AD203B41FA5}">
                      <a16:colId xmlns:a16="http://schemas.microsoft.com/office/drawing/2014/main" val="20001"/>
                    </a:ext>
                  </a:extLst>
                </a:gridCol>
                <a:gridCol w="1312608">
                  <a:extLst>
                    <a:ext uri="{9D8B030D-6E8A-4147-A177-3AD203B41FA5}">
                      <a16:colId xmlns:a16="http://schemas.microsoft.com/office/drawing/2014/main" val="20002"/>
                    </a:ext>
                  </a:extLst>
                </a:gridCol>
                <a:gridCol w="1604184">
                  <a:extLst>
                    <a:ext uri="{9D8B030D-6E8A-4147-A177-3AD203B41FA5}">
                      <a16:colId xmlns:a16="http://schemas.microsoft.com/office/drawing/2014/main" val="20003"/>
                    </a:ext>
                  </a:extLst>
                </a:gridCol>
                <a:gridCol w="1312608">
                  <a:extLst>
                    <a:ext uri="{9D8B030D-6E8A-4147-A177-3AD203B41FA5}">
                      <a16:colId xmlns:a16="http://schemas.microsoft.com/office/drawing/2014/main" val="20004"/>
                    </a:ext>
                  </a:extLst>
                </a:gridCol>
                <a:gridCol w="2187912">
                  <a:extLst>
                    <a:ext uri="{9D8B030D-6E8A-4147-A177-3AD203B41FA5}">
                      <a16:colId xmlns:a16="http://schemas.microsoft.com/office/drawing/2014/main" val="20005"/>
                    </a:ext>
                  </a:extLst>
                </a:gridCol>
              </a:tblGrid>
              <a:tr h="417383">
                <a:tc>
                  <a:txBody>
                    <a:bodyPr/>
                    <a:lstStyle/>
                    <a:p>
                      <a:pPr marL="0" indent="0">
                        <a:buNone/>
                      </a:pPr>
                      <a:endParaRPr lang="en-US" sz="1200" dirty="0"/>
                    </a:p>
                  </a:txBody>
                  <a:tcP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5699"/>
                    </a:solidFill>
                  </a:tcPr>
                </a:tc>
                <a:tc gridSpan="2">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FY 2025 (19 ERCs)</a:t>
                      </a:r>
                      <a:endParaRPr lang="en-US" sz="1200" dirty="0">
                        <a:latin typeface="Open Sans" charset="0"/>
                        <a:ea typeface="Open Sans" charset="0"/>
                        <a:cs typeface="Open Sans" charset="0"/>
                      </a:endParaRPr>
                    </a:p>
                  </a:txBody>
                  <a:tcP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5699"/>
                    </a:solidFill>
                  </a:tcPr>
                </a:tc>
                <a:tc hMerge="1">
                  <a:txBody>
                    <a:bodyPr/>
                    <a:lstStyle/>
                    <a:p>
                      <a:endParaRPr lang="en-US"/>
                    </a:p>
                  </a:txBody>
                  <a:tcPr/>
                </a:tc>
                <a:tc gridSpan="2">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FY 2020–2024 Annualized [1]</a:t>
                      </a:r>
                      <a:endParaRPr lang="en-US" sz="1200" dirty="0">
                        <a:latin typeface="Open Sans" charset="0"/>
                        <a:ea typeface="Open Sans" charset="0"/>
                        <a:cs typeface="Open Sans" charset="0"/>
                      </a:endParaRPr>
                    </a:p>
                  </a:txBody>
                  <a:tcPr>
                    <a:lnL w="6350" cap="flat" cmpd="sng" algn="ctr">
                      <a:solidFill>
                        <a:srgbClr val="005699"/>
                      </a:solidFill>
                      <a:prstDash val="solid"/>
                      <a:round/>
                      <a:headEnd type="none" w="med" len="med"/>
                      <a:tailEnd type="none" w="med" len="med"/>
                    </a:lnL>
                    <a:lnR w="6350" cap="flat" cmpd="sng" algn="ctr">
                      <a:solidFill>
                        <a:srgbClr val="002554"/>
                      </a:solidFill>
                      <a:prstDash val="solid"/>
                      <a:round/>
                      <a:headEnd type="none" w="med" len="med"/>
                      <a:tailEnd type="none" w="med" len="med"/>
                    </a:lnR>
                    <a:lnT w="6350" cap="flat" cmpd="sng" algn="ctr">
                      <a:solidFill>
                        <a:srgbClr val="002554"/>
                      </a:solidFill>
                      <a:prstDash val="solid"/>
                      <a:round/>
                      <a:headEnd type="none" w="med" len="med"/>
                      <a:tailEnd type="none" w="med" len="med"/>
                    </a:lnT>
                    <a:lnB w="6350" cap="flat" cmpd="sng" algn="ctr">
                      <a:solidFill>
                        <a:srgbClr val="002554"/>
                      </a:solidFill>
                      <a:prstDash val="solid"/>
                      <a:round/>
                      <a:headEnd type="none" w="med" len="med"/>
                      <a:tailEnd type="none" w="med" len="med"/>
                    </a:lnB>
                    <a:solidFill>
                      <a:srgbClr val="002554"/>
                    </a:solidFill>
                  </a:tcPr>
                </a:tc>
                <a:tc hMerge="1">
                  <a:txBody>
                    <a:bodyPr/>
                    <a:lstStyle/>
                    <a:p>
                      <a:endParaRPr lang="en-US"/>
                    </a:p>
                  </a:txBody>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FY 1985–2025 (83 ERCs)</a:t>
                      </a:r>
                      <a:endParaRPr lang="en-US" sz="1200" dirty="0">
                        <a:latin typeface="Open Sans" charset="0"/>
                        <a:ea typeface="Open Sans" charset="0"/>
                        <a:cs typeface="Open Sans" charset="0"/>
                      </a:endParaRPr>
                    </a:p>
                  </a:txBody>
                  <a:tcPr>
                    <a:lnL w="6350" cap="flat" cmpd="sng" algn="ctr">
                      <a:solidFill>
                        <a:srgbClr val="002554"/>
                      </a:solidFill>
                      <a:prstDash val="solid"/>
                      <a:round/>
                      <a:headEnd type="none" w="med" len="med"/>
                      <a:tailEnd type="none" w="med" len="med"/>
                    </a:lnL>
                    <a:lnR w="6350" cap="flat" cmpd="sng" algn="ctr">
                      <a:solidFill>
                        <a:srgbClr val="004A80"/>
                      </a:solidFill>
                      <a:prstDash val="solid"/>
                      <a:round/>
                      <a:headEnd type="none" w="med" len="med"/>
                      <a:tailEnd type="none" w="med" len="med"/>
                    </a:lnR>
                    <a:lnT w="6350" cap="flat" cmpd="sng" algn="ctr">
                      <a:solidFill>
                        <a:srgbClr val="004A80"/>
                      </a:solidFill>
                      <a:prstDash val="solid"/>
                      <a:round/>
                      <a:headEnd type="none" w="med" len="med"/>
                      <a:tailEnd type="none" w="med" len="med"/>
                    </a:lnT>
                    <a:lnB w="6350" cap="flat" cmpd="sng" algn="ctr">
                      <a:solidFill>
                        <a:srgbClr val="004A80"/>
                      </a:solidFill>
                      <a:prstDash val="solid"/>
                      <a:round/>
                      <a:headEnd type="none" w="med" len="med"/>
                      <a:tailEnd type="none" w="med" len="med"/>
                    </a:lnB>
                    <a:solidFill>
                      <a:srgbClr val="004A80"/>
                    </a:solidFill>
                  </a:tcPr>
                </a:tc>
                <a:extLst>
                  <a:ext uri="{0D108BD9-81ED-4DB2-BD59-A6C34878D82A}">
                    <a16:rowId xmlns:a16="http://schemas.microsoft.com/office/drawing/2014/main" val="10000"/>
                  </a:ext>
                </a:extLst>
              </a:tr>
              <a:tr h="417383">
                <a:tc>
                  <a:txBody>
                    <a:bodyPr/>
                    <a:lstStyle/>
                    <a:p>
                      <a:pPr marL="0" indent="0" algn="ctr">
                        <a:buNone/>
                      </a:pP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5699"/>
                    </a:solidFill>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Total</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5699"/>
                    </a:solidFill>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Per Center</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4A7FA5"/>
                    </a:solidFill>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Total</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2554"/>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2554"/>
                    </a:solidFill>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Per Center</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4A7FA5"/>
                    </a:solidFill>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Total</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4A80"/>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4A80"/>
                    </a:solidFill>
                  </a:tcPr>
                </a:tc>
                <a:extLst>
                  <a:ext uri="{0D108BD9-81ED-4DB2-BD59-A6C34878D82A}">
                    <a16:rowId xmlns:a16="http://schemas.microsoft.com/office/drawing/2014/main" val="10001"/>
                  </a:ext>
                </a:extLst>
              </a:tr>
              <a:tr h="392291">
                <a:tc gridSpan="6">
                  <a:txBody>
                    <a:bodyPr/>
                    <a:lstStyle/>
                    <a:p>
                      <a:pPr marL="0" indent="0" algn="l">
                        <a:buNone/>
                      </a:pPr>
                      <a:r>
                        <a:rPr lang="en-US" sz="1400" b="1" kern="1200" dirty="0">
                          <a:solidFill>
                            <a:srgbClr val="002554"/>
                          </a:solidFill>
                          <a:latin typeface="Open Sans" pitchFamily="34" charset="0"/>
                          <a:ea typeface="Open Sans" pitchFamily="34" charset="-122"/>
                          <a:cs typeface="Open Sans" pitchFamily="34" charset="-120"/>
                        </a:rPr>
                        <a:t>Peer-Reviewed Publications (Total)</a:t>
                      </a:r>
                    </a:p>
                  </a:txBody>
                  <a:tcP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D0E4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25780">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Journals [2]</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724</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38</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723</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44</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28,949</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25780">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Conference Proceedings [2]</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161</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8</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255</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16</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20,680</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extLst>
                  <a:ext uri="{0D108BD9-81ED-4DB2-BD59-A6C34878D82A}">
                    <a16:rowId xmlns:a16="http://schemas.microsoft.com/office/drawing/2014/main" val="10004"/>
                  </a:ext>
                </a:extLst>
              </a:tr>
              <a:tr h="525780">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Trade Journals</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70</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4</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26</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2</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952</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25780">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Coauthored with ERC Students</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545</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29</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447</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27</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16,703</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extLst>
                  <a:ext uri="{0D108BD9-81ED-4DB2-BD59-A6C34878D82A}">
                    <a16:rowId xmlns:a16="http://schemas.microsoft.com/office/drawing/2014/main" val="10006"/>
                  </a:ext>
                </a:extLst>
              </a:tr>
              <a:tr h="395861">
                <a:tc gridSpan="6">
                  <a:txBody>
                    <a:bodyPr/>
                    <a:lstStyle/>
                    <a:p>
                      <a:pPr marL="0" indent="0" algn="l" defTabSz="914400" rtl="0" eaLnBrk="1" latinLnBrk="0" hangingPunct="1">
                        <a:buNone/>
                      </a:pPr>
                      <a:r>
                        <a:rPr lang="en-US" sz="1400" b="1" kern="1200" dirty="0">
                          <a:solidFill>
                            <a:srgbClr val="002554"/>
                          </a:solidFill>
                          <a:latin typeface="Open Sans" pitchFamily="34" charset="0"/>
                          <a:ea typeface="Open Sans" pitchFamily="34" charset="-122"/>
                          <a:cs typeface="Open Sans" pitchFamily="34" charset="-120"/>
                        </a:rPr>
                        <a:t>Education and Outreach</a:t>
                      </a:r>
                    </a:p>
                  </a:txBody>
                  <a:tcP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D0E4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25780">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Education and Colloquia</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559</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29</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591</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36</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20,669</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25780">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Workshops, Short Courses and Webinars</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247</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13</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335</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20</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7,648</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extLst>
                  <a:ext uri="{0D108BD9-81ED-4DB2-BD59-A6C34878D82A}">
                    <a16:rowId xmlns:a16="http://schemas.microsoft.com/office/drawing/2014/main" val="10009"/>
                  </a:ext>
                </a:extLst>
              </a:tr>
            </a:tbl>
          </a:graphicData>
        </a:graphic>
      </p:graphicFrame>
      <p:sp>
        <p:nvSpPr>
          <p:cNvPr id="5" name="Text 2"/>
          <p:cNvSpPr/>
          <p:nvPr/>
        </p:nvSpPr>
        <p:spPr>
          <a:xfrm>
            <a:off x="320040" y="6217920"/>
            <a:ext cx="11176000" cy="502920"/>
          </a:xfrm>
          <a:prstGeom prst="rect">
            <a:avLst/>
          </a:prstGeom>
          <a:noFill/>
          <a:ln/>
        </p:spPr>
        <p:txBody>
          <a:bodyPr wrap="square" lIns="0" tIns="0" rIns="0" bIns="0" rtlCol="0" anchor="t"/>
          <a:lstStyle/>
          <a:p>
            <a:pPr marL="0" indent="0" algn="l">
              <a:buNone/>
            </a:pPr>
            <a:endParaRPr lang="en-US" sz="850" dirty="0">
              <a:solidFill>
                <a:srgbClr val="666666"/>
              </a:solidFill>
              <a:latin typeface="Open Sans" pitchFamily="34" charset="0"/>
              <a:ea typeface="Open Sans" pitchFamily="34" charset="-122"/>
              <a:cs typeface="Open Sans" pitchFamily="34" charset="-120"/>
            </a:endParaRPr>
          </a:p>
          <a:p>
            <a:pPr marL="0" indent="0" algn="l">
              <a:buNone/>
            </a:pPr>
            <a:r>
              <a:rPr lang="en-US" sz="850" dirty="0">
                <a:solidFill>
                  <a:srgbClr val="666666"/>
                </a:solidFill>
                <a:latin typeface="Open Sans" pitchFamily="34" charset="0"/>
                <a:ea typeface="Open Sans" pitchFamily="34" charset="-122"/>
                <a:cs typeface="Open Sans" pitchFamily="34" charset="-120"/>
              </a:rPr>
              <a:t>[1] Annualized totals include data from: ASSIST, NASCENT, QESST, </a:t>
            </a:r>
            <a:r>
              <a:rPr lang="en-US" sz="850" dirty="0" err="1">
                <a:solidFill>
                  <a:srgbClr val="666666"/>
                </a:solidFill>
                <a:latin typeface="Open Sans" pitchFamily="34" charset="0"/>
                <a:ea typeface="Open Sans" pitchFamily="34" charset="-122"/>
                <a:cs typeface="Open Sans" pitchFamily="34" charset="-120"/>
              </a:rPr>
              <a:t>ReNUWIt</a:t>
            </a:r>
            <a:r>
              <a:rPr lang="en-US" sz="850" dirty="0">
                <a:solidFill>
                  <a:srgbClr val="666666"/>
                </a:solidFill>
                <a:latin typeface="Open Sans" pitchFamily="34" charset="0"/>
                <a:ea typeface="Open Sans" pitchFamily="34" charset="-122"/>
                <a:cs typeface="Open Sans" pitchFamily="34" charset="-120"/>
              </a:rPr>
              <a:t>, TANMS, Tennessee-CURENT, Washington-CNT.  </a:t>
            </a:r>
          </a:p>
          <a:p>
            <a:pPr marL="0" indent="0" algn="l">
              <a:buNone/>
            </a:pPr>
            <a:r>
              <a:rPr lang="en-US" sz="850" dirty="0">
                <a:solidFill>
                  <a:srgbClr val="666666"/>
                </a:solidFill>
                <a:latin typeface="Open Sans" pitchFamily="34" charset="0"/>
                <a:ea typeface="Open Sans" pitchFamily="34" charset="-122"/>
                <a:cs typeface="Open Sans" pitchFamily="34" charset="-120"/>
              </a:rPr>
              <a:t>[2] Includes publications from center support, associated projects, and sponsored projects.</a:t>
            </a:r>
            <a:endParaRPr lang="en-US" sz="850" dirty="0"/>
          </a:p>
        </p:txBody>
      </p:sp>
    </p:spTree>
    <p:extLst>
      <p:ext uri="{BB962C8B-B14F-4D97-AF65-F5344CB8AC3E}">
        <p14:creationId xmlns:p14="http://schemas.microsoft.com/office/powerpoint/2010/main" val="3432340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Curricular Impact of ERCs, FY 2007–2025</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graphicFrame>
        <p:nvGraphicFramePr>
          <p:cNvPr id="8" name="Table 0" descr="Curricular impact of ERCs across three periods: FY 2025 (19 ERCs), FY 2020-2024 annualized totals from 7 graduating centers, and FY 2007-2025 cumulative (54 ERCs). Reports new and ongoing courses, workshops, short courses, and webinars by attribute: engineered system focus, multidisciplinary content, undergraduate level, graduate level, used at more than one ERC institution, and team-taught by faculty from more than one department."/>
          <p:cNvGraphicFramePr>
            <a:graphicFrameLocks noGrp="1"/>
          </p:cNvGraphicFramePr>
          <p:nvPr/>
        </p:nvGraphicFramePr>
        <p:xfrm>
          <a:off x="320040" y="868680"/>
          <a:ext cx="11521440" cy="4861612"/>
        </p:xfrm>
        <a:graphic>
          <a:graphicData uri="http://schemas.openxmlformats.org/drawingml/2006/table">
            <a:tbl>
              <a:tblPr firstRow="1"/>
              <a:tblGrid>
                <a:gridCol w="3499944">
                  <a:extLst>
                    <a:ext uri="{9D8B030D-6E8A-4147-A177-3AD203B41FA5}">
                      <a16:colId xmlns:a16="http://schemas.microsoft.com/office/drawing/2014/main" val="20000"/>
                    </a:ext>
                  </a:extLst>
                </a:gridCol>
                <a:gridCol w="1604184">
                  <a:extLst>
                    <a:ext uri="{9D8B030D-6E8A-4147-A177-3AD203B41FA5}">
                      <a16:colId xmlns:a16="http://schemas.microsoft.com/office/drawing/2014/main" val="20001"/>
                    </a:ext>
                  </a:extLst>
                </a:gridCol>
                <a:gridCol w="1312608">
                  <a:extLst>
                    <a:ext uri="{9D8B030D-6E8A-4147-A177-3AD203B41FA5}">
                      <a16:colId xmlns:a16="http://schemas.microsoft.com/office/drawing/2014/main" val="20002"/>
                    </a:ext>
                  </a:extLst>
                </a:gridCol>
                <a:gridCol w="1604184">
                  <a:extLst>
                    <a:ext uri="{9D8B030D-6E8A-4147-A177-3AD203B41FA5}">
                      <a16:colId xmlns:a16="http://schemas.microsoft.com/office/drawing/2014/main" val="20003"/>
                    </a:ext>
                  </a:extLst>
                </a:gridCol>
                <a:gridCol w="1312608">
                  <a:extLst>
                    <a:ext uri="{9D8B030D-6E8A-4147-A177-3AD203B41FA5}">
                      <a16:colId xmlns:a16="http://schemas.microsoft.com/office/drawing/2014/main" val="20004"/>
                    </a:ext>
                  </a:extLst>
                </a:gridCol>
                <a:gridCol w="2187912">
                  <a:extLst>
                    <a:ext uri="{9D8B030D-6E8A-4147-A177-3AD203B41FA5}">
                      <a16:colId xmlns:a16="http://schemas.microsoft.com/office/drawing/2014/main" val="20005"/>
                    </a:ext>
                  </a:extLst>
                </a:gridCol>
              </a:tblGrid>
              <a:tr h="417383">
                <a:tc rowSpan="2">
                  <a:txBody>
                    <a:bodyPr/>
                    <a:lstStyle/>
                    <a:p>
                      <a:endParaRPr lang="en-US" dirty="0"/>
                    </a:p>
                  </a:txBody>
                  <a:tcP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5699"/>
                    </a:solidFill>
                  </a:tcPr>
                </a:tc>
                <a:tc gridSpan="2">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FY 2025 (19 ERCs)</a:t>
                      </a:r>
                      <a:endParaRPr lang="en-US" sz="1200" dirty="0">
                        <a:latin typeface="Open Sans" charset="0"/>
                        <a:ea typeface="Open Sans" charset="0"/>
                        <a:cs typeface="Open Sans" charset="0"/>
                      </a:endParaRPr>
                    </a:p>
                  </a:txBody>
                  <a:tcP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5699"/>
                    </a:solidFill>
                  </a:tcPr>
                </a:tc>
                <a:tc hMerge="1">
                  <a:txBody>
                    <a:bodyPr/>
                    <a:lstStyle/>
                    <a:p>
                      <a:endParaRPr lang="en-US"/>
                    </a:p>
                  </a:txBody>
                  <a:tcPr/>
                </a:tc>
                <a:tc gridSpan="2">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FY 2020–2024 Annualized [1]</a:t>
                      </a:r>
                      <a:endParaRPr lang="en-US" sz="1200" dirty="0">
                        <a:latin typeface="Open Sans" charset="0"/>
                        <a:ea typeface="Open Sans" charset="0"/>
                        <a:cs typeface="Open Sans" charset="0"/>
                      </a:endParaRPr>
                    </a:p>
                  </a:txBody>
                  <a:tcPr>
                    <a:lnL w="6350" cap="flat" cmpd="sng" algn="ctr">
                      <a:solidFill>
                        <a:srgbClr val="005699"/>
                      </a:solidFill>
                      <a:prstDash val="solid"/>
                      <a:round/>
                      <a:headEnd type="none" w="med" len="med"/>
                      <a:tailEnd type="none" w="med" len="med"/>
                    </a:lnL>
                    <a:lnR w="6350" cap="flat" cmpd="sng" algn="ctr">
                      <a:solidFill>
                        <a:srgbClr val="002554"/>
                      </a:solidFill>
                      <a:prstDash val="solid"/>
                      <a:round/>
                      <a:headEnd type="none" w="med" len="med"/>
                      <a:tailEnd type="none" w="med" len="med"/>
                    </a:lnR>
                    <a:lnT w="6350" cap="flat" cmpd="sng" algn="ctr">
                      <a:solidFill>
                        <a:srgbClr val="002554"/>
                      </a:solidFill>
                      <a:prstDash val="solid"/>
                      <a:round/>
                      <a:headEnd type="none" w="med" len="med"/>
                      <a:tailEnd type="none" w="med" len="med"/>
                    </a:lnT>
                    <a:lnB w="6350" cap="flat" cmpd="sng" algn="ctr">
                      <a:solidFill>
                        <a:srgbClr val="002554"/>
                      </a:solidFill>
                      <a:prstDash val="solid"/>
                      <a:round/>
                      <a:headEnd type="none" w="med" len="med"/>
                      <a:tailEnd type="none" w="med" len="med"/>
                    </a:lnB>
                    <a:solidFill>
                      <a:srgbClr val="002554"/>
                    </a:solidFill>
                  </a:tcPr>
                </a:tc>
                <a:tc hMerge="1">
                  <a:txBody>
                    <a:bodyPr/>
                    <a:lstStyle/>
                    <a:p>
                      <a:endParaRPr lang="en-US"/>
                    </a:p>
                  </a:txBody>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FY 2007–2025 (54 ERCs) </a:t>
                      </a:r>
                      <a:endParaRPr lang="en-US" sz="1200" dirty="0">
                        <a:latin typeface="Open Sans" charset="0"/>
                        <a:ea typeface="Open Sans" charset="0"/>
                        <a:cs typeface="Open Sans" charset="0"/>
                      </a:endParaRPr>
                    </a:p>
                  </a:txBody>
                  <a:tcPr>
                    <a:lnL w="6350" cap="flat" cmpd="sng" algn="ctr">
                      <a:solidFill>
                        <a:srgbClr val="002554"/>
                      </a:solidFill>
                      <a:prstDash val="solid"/>
                      <a:round/>
                      <a:headEnd type="none" w="med" len="med"/>
                      <a:tailEnd type="none" w="med" len="med"/>
                    </a:lnL>
                    <a:lnR w="6350" cap="flat" cmpd="sng" algn="ctr">
                      <a:solidFill>
                        <a:srgbClr val="004A80"/>
                      </a:solidFill>
                      <a:prstDash val="solid"/>
                      <a:round/>
                      <a:headEnd type="none" w="med" len="med"/>
                      <a:tailEnd type="none" w="med" len="med"/>
                    </a:lnR>
                    <a:lnT w="6350" cap="flat" cmpd="sng" algn="ctr">
                      <a:solidFill>
                        <a:srgbClr val="004A80"/>
                      </a:solidFill>
                      <a:prstDash val="solid"/>
                      <a:round/>
                      <a:headEnd type="none" w="med" len="med"/>
                      <a:tailEnd type="none" w="med" len="med"/>
                    </a:lnT>
                    <a:lnB w="6350" cap="flat" cmpd="sng" algn="ctr">
                      <a:solidFill>
                        <a:srgbClr val="004A80"/>
                      </a:solidFill>
                      <a:prstDash val="solid"/>
                      <a:round/>
                      <a:headEnd type="none" w="med" len="med"/>
                      <a:tailEnd type="none" w="med" len="med"/>
                    </a:lnB>
                    <a:solidFill>
                      <a:srgbClr val="004A80"/>
                    </a:solidFill>
                  </a:tcPr>
                </a:tc>
                <a:extLst>
                  <a:ext uri="{0D108BD9-81ED-4DB2-BD59-A6C34878D82A}">
                    <a16:rowId xmlns:a16="http://schemas.microsoft.com/office/drawing/2014/main" val="10000"/>
                  </a:ext>
                </a:extLst>
              </a:tr>
              <a:tr h="417383">
                <a:tc vMerge="1">
                  <a:txBody>
                    <a:bodyPr/>
                    <a:lstStyle/>
                    <a:p>
                      <a:pPr marL="0" indent="0" algn="ctr" defTabSz="914400" rtl="0" eaLnBrk="1" latinLnBrk="0" hangingPunct="1">
                        <a:buNone/>
                      </a:pPr>
                      <a:endParaRPr lang="en-US" sz="1200" kern="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5699"/>
                    </a:solidFill>
                  </a:tcPr>
                </a:tc>
                <a:tc>
                  <a:txBody>
                    <a:bodyPr/>
                    <a:lstStyle/>
                    <a:p>
                      <a:pPr marL="0" indent="0" algn="ctr" defTabSz="914400" rtl="0" eaLnBrk="1" latinLnBrk="0" hangingPunct="1">
                        <a:buNone/>
                      </a:pPr>
                      <a:r>
                        <a:rPr lang="en-US" sz="1400" b="1" kern="1200" dirty="0">
                          <a:solidFill>
                            <a:schemeClr val="bg1"/>
                          </a:solidFill>
                          <a:latin typeface="Open Sans" charset="0"/>
                          <a:ea typeface="Open Sans" charset="0"/>
                          <a:cs typeface="Open Sans" charset="0"/>
                        </a:rPr>
                        <a:t>Total</a:t>
                      </a: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5699"/>
                    </a:solidFill>
                  </a:tcPr>
                </a:tc>
                <a:tc>
                  <a:txBody>
                    <a:bodyPr/>
                    <a:lstStyle/>
                    <a:p>
                      <a:pPr marL="0" indent="0" algn="ctr" defTabSz="914400" rtl="0" eaLnBrk="1" latinLnBrk="0" hangingPunct="1">
                        <a:buNone/>
                      </a:pPr>
                      <a:r>
                        <a:rPr lang="en-US" sz="1400" b="1" kern="1200" dirty="0">
                          <a:solidFill>
                            <a:schemeClr val="bg1"/>
                          </a:solidFill>
                          <a:latin typeface="Open Sans" charset="0"/>
                          <a:ea typeface="Open Sans" charset="0"/>
                          <a:cs typeface="Open Sans" charset="0"/>
                        </a:rPr>
                        <a:t>Per Center</a:t>
                      </a: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4A7FA5"/>
                    </a:solidFill>
                  </a:tcPr>
                </a:tc>
                <a:tc>
                  <a:txBody>
                    <a:bodyPr/>
                    <a:lstStyle/>
                    <a:p>
                      <a:pPr marL="0" indent="0" algn="ctr" defTabSz="914400" rtl="0" eaLnBrk="1" latinLnBrk="0" hangingPunct="1">
                        <a:buNone/>
                      </a:pPr>
                      <a:r>
                        <a:rPr lang="en-US" sz="1400" b="1" kern="1200" dirty="0">
                          <a:solidFill>
                            <a:schemeClr val="bg1"/>
                          </a:solidFill>
                          <a:latin typeface="Open Sans" charset="0"/>
                          <a:ea typeface="Open Sans" charset="0"/>
                          <a:cs typeface="Open Sans" charset="0"/>
                        </a:rPr>
                        <a:t>Total</a:t>
                      </a: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2554"/>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2554"/>
                    </a:solidFill>
                  </a:tcPr>
                </a:tc>
                <a:tc>
                  <a:txBody>
                    <a:bodyPr/>
                    <a:lstStyle/>
                    <a:p>
                      <a:pPr marL="0" indent="0" algn="ctr" defTabSz="914400" rtl="0" eaLnBrk="1" latinLnBrk="0" hangingPunct="1">
                        <a:buNone/>
                      </a:pPr>
                      <a:r>
                        <a:rPr lang="en-US" sz="1400" b="1" kern="1200" dirty="0">
                          <a:solidFill>
                            <a:schemeClr val="bg1"/>
                          </a:solidFill>
                          <a:latin typeface="Open Sans" charset="0"/>
                          <a:ea typeface="Open Sans" charset="0"/>
                          <a:cs typeface="Open Sans" charset="0"/>
                        </a:rPr>
                        <a:t>Per Center</a:t>
                      </a: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4A7FA5"/>
                    </a:solidFill>
                  </a:tcPr>
                </a:tc>
                <a:tc>
                  <a:txBody>
                    <a:bodyPr/>
                    <a:lstStyle/>
                    <a:p>
                      <a:pPr marL="0" indent="0" algn="ctr" defTabSz="914400" rtl="0" eaLnBrk="1" latinLnBrk="0" hangingPunct="1">
                        <a:buNone/>
                      </a:pPr>
                      <a:r>
                        <a:rPr lang="en-US" sz="1400" b="1" kern="1200" dirty="0">
                          <a:solidFill>
                            <a:schemeClr val="bg1"/>
                          </a:solidFill>
                          <a:latin typeface="Open Sans" charset="0"/>
                          <a:ea typeface="Open Sans" charset="0"/>
                          <a:cs typeface="Open Sans" charset="0"/>
                        </a:rPr>
                        <a:t>Total [2]</a:t>
                      </a: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4A80"/>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4A80"/>
                    </a:solidFill>
                  </a:tcPr>
                </a:tc>
                <a:extLst>
                  <a:ext uri="{0D108BD9-81ED-4DB2-BD59-A6C34878D82A}">
                    <a16:rowId xmlns:a16="http://schemas.microsoft.com/office/drawing/2014/main" val="10001"/>
                  </a:ext>
                </a:extLst>
              </a:tr>
              <a:tr h="671141">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With Engineered System Focus</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231</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12</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defTabSz="914400" rtl="0" eaLnBrk="1" latinLnBrk="0" hangingPunct="1">
                        <a:buNone/>
                      </a:pPr>
                      <a:r>
                        <a:rPr lang="en-US" sz="1200" b="1" kern="1200" dirty="0">
                          <a:solidFill>
                            <a:srgbClr val="1A1A1A"/>
                          </a:solidFill>
                          <a:latin typeface="Open Sans" pitchFamily="34" charset="0"/>
                          <a:ea typeface="Open Sans" pitchFamily="34" charset="-122"/>
                          <a:cs typeface="Open Sans" pitchFamily="34" charset="-120"/>
                        </a:rPr>
                        <a:t>215</a:t>
                      </a: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defTabSz="914400" rtl="0" eaLnBrk="1" latinLnBrk="0" hangingPunct="1">
                        <a:buNone/>
                      </a:pPr>
                      <a:r>
                        <a:rPr lang="en-US" sz="1200" kern="1200" dirty="0">
                          <a:solidFill>
                            <a:srgbClr val="1A1A1A"/>
                          </a:solidFill>
                          <a:latin typeface="Open Sans" pitchFamily="34" charset="0"/>
                          <a:ea typeface="Open Sans" pitchFamily="34" charset="-122"/>
                          <a:cs typeface="Open Sans" pitchFamily="34" charset="-120"/>
                        </a:rPr>
                        <a:t>13</a:t>
                      </a: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5,081</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71141">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With Multidisciplinary Content</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218</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11</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defTabSz="914400" rtl="0" eaLnBrk="1" latinLnBrk="0" hangingPunct="1">
                        <a:buNone/>
                      </a:pPr>
                      <a:r>
                        <a:rPr lang="en-US" sz="1200" b="1" kern="1200" dirty="0">
                          <a:solidFill>
                            <a:srgbClr val="1A1A1A"/>
                          </a:solidFill>
                          <a:latin typeface="Open Sans" pitchFamily="34" charset="0"/>
                          <a:ea typeface="Open Sans" pitchFamily="34" charset="-122"/>
                          <a:cs typeface="Open Sans" pitchFamily="34" charset="-120"/>
                        </a:rPr>
                        <a:t>224</a:t>
                      </a: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defTabSz="914400" rtl="0" eaLnBrk="1" latinLnBrk="0" hangingPunct="1">
                        <a:buNone/>
                      </a:pPr>
                      <a:r>
                        <a:rPr lang="en-US" sz="1200" kern="1200" dirty="0">
                          <a:solidFill>
                            <a:srgbClr val="1A1A1A"/>
                          </a:solidFill>
                          <a:latin typeface="Open Sans" pitchFamily="34" charset="0"/>
                          <a:ea typeface="Open Sans" pitchFamily="34" charset="-122"/>
                          <a:cs typeface="Open Sans" pitchFamily="34" charset="-120"/>
                        </a:rPr>
                        <a:t>14</a:t>
                      </a: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4,599</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extLst>
                  <a:ext uri="{0D108BD9-81ED-4DB2-BD59-A6C34878D82A}">
                    <a16:rowId xmlns:a16="http://schemas.microsoft.com/office/drawing/2014/main" val="10003"/>
                  </a:ext>
                </a:extLst>
              </a:tr>
              <a:tr h="671141">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Offered at Undergraduate Level</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229</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12</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defTabSz="914400" rtl="0" eaLnBrk="1" latinLnBrk="0" hangingPunct="1">
                        <a:buNone/>
                      </a:pPr>
                      <a:r>
                        <a:rPr lang="en-US" sz="1200" b="1" kern="1200" dirty="0">
                          <a:solidFill>
                            <a:srgbClr val="1A1A1A"/>
                          </a:solidFill>
                          <a:latin typeface="Open Sans" pitchFamily="34" charset="0"/>
                          <a:ea typeface="Open Sans" pitchFamily="34" charset="-122"/>
                          <a:cs typeface="Open Sans" pitchFamily="34" charset="-120"/>
                        </a:rPr>
                        <a:t>195</a:t>
                      </a: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defTabSz="914400" rtl="0" eaLnBrk="1" latinLnBrk="0" hangingPunct="1">
                        <a:buNone/>
                      </a:pPr>
                      <a:r>
                        <a:rPr lang="en-US" sz="1200" kern="1200" dirty="0">
                          <a:solidFill>
                            <a:srgbClr val="1A1A1A"/>
                          </a:solidFill>
                          <a:latin typeface="Open Sans" pitchFamily="34" charset="0"/>
                          <a:ea typeface="Open Sans" pitchFamily="34" charset="-122"/>
                          <a:cs typeface="Open Sans" pitchFamily="34" charset="-120"/>
                        </a:rPr>
                        <a:t>12</a:t>
                      </a: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3,462</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71141">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Offered at Graduate Level</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261</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14</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defTabSz="914400" rtl="0" eaLnBrk="1" latinLnBrk="0" hangingPunct="1">
                        <a:buNone/>
                      </a:pPr>
                      <a:r>
                        <a:rPr lang="en-US" sz="1200" b="1" kern="1200" dirty="0">
                          <a:solidFill>
                            <a:srgbClr val="1A1A1A"/>
                          </a:solidFill>
                          <a:latin typeface="Open Sans" pitchFamily="34" charset="0"/>
                          <a:ea typeface="Open Sans" pitchFamily="34" charset="-122"/>
                          <a:cs typeface="Open Sans" pitchFamily="34" charset="-120"/>
                        </a:rPr>
                        <a:t>252</a:t>
                      </a: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defTabSz="914400" rtl="0" eaLnBrk="1" latinLnBrk="0" hangingPunct="1">
                        <a:buNone/>
                      </a:pPr>
                      <a:r>
                        <a:rPr lang="en-US" sz="1200" kern="1200" dirty="0">
                          <a:solidFill>
                            <a:srgbClr val="1A1A1A"/>
                          </a:solidFill>
                          <a:latin typeface="Open Sans" pitchFamily="34" charset="0"/>
                          <a:ea typeface="Open Sans" pitchFamily="34" charset="-122"/>
                          <a:cs typeface="Open Sans" pitchFamily="34" charset="-120"/>
                        </a:rPr>
                        <a:t>15</a:t>
                      </a: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4,576</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extLst>
                  <a:ext uri="{0D108BD9-81ED-4DB2-BD59-A6C34878D82A}">
                    <a16:rowId xmlns:a16="http://schemas.microsoft.com/office/drawing/2014/main" val="10005"/>
                  </a:ext>
                </a:extLst>
              </a:tr>
              <a:tr h="671141">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Used at More than One ERC Institution</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166</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9</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defTabSz="914400" rtl="0" eaLnBrk="1" latinLnBrk="0" hangingPunct="1">
                        <a:buNone/>
                      </a:pPr>
                      <a:r>
                        <a:rPr lang="en-US" sz="1200" b="1" kern="1200" dirty="0">
                          <a:solidFill>
                            <a:srgbClr val="1A1A1A"/>
                          </a:solidFill>
                          <a:latin typeface="Open Sans" pitchFamily="34" charset="0"/>
                          <a:ea typeface="Open Sans" pitchFamily="34" charset="-122"/>
                          <a:cs typeface="Open Sans" pitchFamily="34" charset="-120"/>
                        </a:rPr>
                        <a:t>127</a:t>
                      </a: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defTabSz="914400" rtl="0" eaLnBrk="1" latinLnBrk="0" hangingPunct="1">
                        <a:buNone/>
                      </a:pPr>
                      <a:r>
                        <a:rPr lang="en-US" sz="1200" kern="1200" dirty="0">
                          <a:solidFill>
                            <a:srgbClr val="1A1A1A"/>
                          </a:solidFill>
                          <a:latin typeface="Open Sans" pitchFamily="34" charset="0"/>
                          <a:ea typeface="Open Sans" pitchFamily="34" charset="-122"/>
                          <a:cs typeface="Open Sans" pitchFamily="34" charset="-120"/>
                        </a:rPr>
                        <a:t>8</a:t>
                      </a: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1,652</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71141">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Team Taught by Faculty at More than One Department</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70</a:t>
                      </a:r>
                      <a:endParaRPr lang="en-US" sz="1200" b="1"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4</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defTabSz="914400" rtl="0" eaLnBrk="1" latinLnBrk="0" hangingPunct="1">
                        <a:buNone/>
                      </a:pPr>
                      <a:r>
                        <a:rPr lang="en-US" sz="1200" b="1" kern="1200" dirty="0">
                          <a:solidFill>
                            <a:srgbClr val="1A1A1A"/>
                          </a:solidFill>
                          <a:latin typeface="Open Sans" pitchFamily="34" charset="0"/>
                          <a:ea typeface="Open Sans" pitchFamily="34" charset="-122"/>
                          <a:cs typeface="Open Sans" pitchFamily="34" charset="-120"/>
                        </a:rPr>
                        <a:t>93</a:t>
                      </a: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defTabSz="914400" rtl="0" eaLnBrk="1" latinLnBrk="0" hangingPunct="1">
                        <a:buNone/>
                      </a:pPr>
                      <a:r>
                        <a:rPr lang="en-US" sz="1200" kern="1200" dirty="0">
                          <a:solidFill>
                            <a:srgbClr val="1A1A1A"/>
                          </a:solidFill>
                          <a:latin typeface="Open Sans" pitchFamily="34" charset="0"/>
                          <a:ea typeface="Open Sans" pitchFamily="34" charset="-122"/>
                          <a:cs typeface="Open Sans" pitchFamily="34" charset="-120"/>
                        </a:rPr>
                        <a:t>6</a:t>
                      </a: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1,379</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extLst>
                  <a:ext uri="{0D108BD9-81ED-4DB2-BD59-A6C34878D82A}">
                    <a16:rowId xmlns:a16="http://schemas.microsoft.com/office/drawing/2014/main" val="10007"/>
                  </a:ext>
                </a:extLst>
              </a:tr>
            </a:tbl>
          </a:graphicData>
        </a:graphic>
      </p:graphicFrame>
      <p:sp>
        <p:nvSpPr>
          <p:cNvPr id="5" name="Text 2"/>
          <p:cNvSpPr/>
          <p:nvPr/>
        </p:nvSpPr>
        <p:spPr>
          <a:xfrm>
            <a:off x="320040" y="6217920"/>
            <a:ext cx="11176000" cy="502920"/>
          </a:xfrm>
          <a:prstGeom prst="rect">
            <a:avLst/>
          </a:prstGeom>
          <a:noFill/>
          <a:ln/>
        </p:spPr>
        <p:txBody>
          <a:bodyPr wrap="square" lIns="0" tIns="0" rIns="0" bIns="0" rtlCol="0" anchor="t"/>
          <a:lstStyle/>
          <a:p>
            <a:pPr marL="0" indent="0" algn="l">
              <a:buNone/>
            </a:pPr>
            <a:endParaRPr lang="en-US" sz="850" dirty="0">
              <a:solidFill>
                <a:srgbClr val="666666"/>
              </a:solidFill>
              <a:latin typeface="Open Sans" pitchFamily="34" charset="0"/>
              <a:ea typeface="Open Sans" pitchFamily="34" charset="-122"/>
              <a:cs typeface="Open Sans" pitchFamily="34" charset="-120"/>
            </a:endParaRPr>
          </a:p>
          <a:p>
            <a:pPr marL="0" indent="0" algn="l">
              <a:buNone/>
            </a:pPr>
            <a:r>
              <a:rPr lang="en-US" sz="850" dirty="0">
                <a:solidFill>
                  <a:srgbClr val="666666"/>
                </a:solidFill>
                <a:latin typeface="Open Sans" pitchFamily="34" charset="0"/>
                <a:ea typeface="Open Sans" pitchFamily="34" charset="-122"/>
                <a:cs typeface="Open Sans" pitchFamily="34" charset="-120"/>
              </a:rPr>
              <a:t>[1] Annualized totals include data from: ASSIST, NASCENT, QESST, </a:t>
            </a:r>
            <a:r>
              <a:rPr lang="en-US" sz="850" dirty="0" err="1">
                <a:solidFill>
                  <a:srgbClr val="666666"/>
                </a:solidFill>
                <a:latin typeface="Open Sans" pitchFamily="34" charset="0"/>
                <a:ea typeface="Open Sans" pitchFamily="34" charset="-122"/>
                <a:cs typeface="Open Sans" pitchFamily="34" charset="-120"/>
              </a:rPr>
              <a:t>ReNUWIt</a:t>
            </a:r>
            <a:r>
              <a:rPr lang="en-US" sz="850" dirty="0">
                <a:solidFill>
                  <a:srgbClr val="666666"/>
                </a:solidFill>
                <a:latin typeface="Open Sans" pitchFamily="34" charset="0"/>
                <a:ea typeface="Open Sans" pitchFamily="34" charset="-122"/>
                <a:cs typeface="Open Sans" pitchFamily="34" charset="-120"/>
              </a:rPr>
              <a:t>, TANMS, Tennessee-CURENT, Washington-CNT.</a:t>
            </a:r>
          </a:p>
          <a:p>
            <a:pPr marL="0" indent="0" algn="l">
              <a:buNone/>
            </a:pPr>
            <a:r>
              <a:rPr lang="en-US" sz="850" dirty="0">
                <a:solidFill>
                  <a:srgbClr val="666666"/>
                </a:solidFill>
                <a:latin typeface="Open Sans" pitchFamily="34" charset="0"/>
                <a:ea typeface="Open Sans" pitchFamily="34" charset="-122"/>
                <a:cs typeface="Open Sans" pitchFamily="34" charset="-120"/>
              </a:rPr>
              <a:t>[2] </a:t>
            </a:r>
            <a:r>
              <a:rPr lang="en-US" sz="850" dirty="0">
                <a:solidFill>
                  <a:srgbClr val="666666"/>
                </a:solidFill>
                <a:latin typeface="Open Sans" pitchFamily="2" charset="0"/>
                <a:ea typeface="Open Sans" pitchFamily="2" charset="0"/>
                <a:cs typeface="Open Sans" pitchFamily="2" charset="0"/>
              </a:rPr>
              <a:t>Data collection of curricular impacts started in 2007.</a:t>
            </a:r>
            <a:endParaRPr lang="en-US" sz="850" dirty="0">
              <a:solidFill>
                <a:srgbClr val="666666"/>
              </a:solidFill>
            </a:endParaRPr>
          </a:p>
        </p:txBody>
      </p:sp>
      <p:sp>
        <p:nvSpPr>
          <p:cNvPr id="200" name="HeaderLabel" descr="Locked header label — do not move"/>
          <p:cNvSpPr txBox="1">
            <a:spLocks noGrp="1" noRot="1" noChangeAspect="1" noMove="1" noResize="1"/>
          </p:cNvSpPr>
          <p:nvPr/>
        </p:nvSpPr>
        <p:spPr>
          <a:xfrm>
            <a:off x="365760" y="914400"/>
            <a:ext cx="3408504" cy="743326"/>
          </a:xfrm>
          <a:prstGeom prst="rect">
            <a:avLst/>
          </a:prstGeom>
          <a:noFill/>
          <a:ln>
            <a:noFill/>
          </a:ln>
        </p:spPr>
        <p:txBody>
          <a:bodyPr wrap="square" anchor="ctr" anchorCtr="1">
            <a:noAutofit/>
          </a:bodyPr>
          <a:lstStyle/>
          <a:p>
            <a:pPr algn="l">
              <a:buNone/>
            </a:pPr>
            <a:r>
              <a:rPr lang="en-US" sz="1300" b="1" dirty="0">
                <a:solidFill>
                  <a:srgbClr val="FFFFFF"/>
                </a:solidFill>
                <a:latin typeface="Open Sans" pitchFamily="34" charset="0"/>
              </a:rPr>
              <a:t>New and Ongoing Courses, Workshops, Short Courses, Webinars, &amp; Textbooks Based on ERC Research</a:t>
            </a:r>
          </a:p>
        </p:txBody>
      </p:sp>
    </p:spTree>
    <p:extLst>
      <p:ext uri="{BB962C8B-B14F-4D97-AF65-F5344CB8AC3E}">
        <p14:creationId xmlns:p14="http://schemas.microsoft.com/office/powerpoint/2010/main" val="3077489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mn-lt"/>
                <a:ea typeface="+mn-ea"/>
                <a:cs typeface="+mn-cs"/>
              </a:rPr>
              <a:t>ERC Student Degrees, FY 1985–2025</a:t>
            </a: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sp>
        <p:nvSpPr>
          <p:cNvPr id="21" name="CalloutBg_26" descr="Degrees Granted in FY 2025 call out box.&#10;"/>
          <p:cNvSpPr>
            <a:spLocks noGrp="1"/>
          </p:cNvSpPr>
          <p:nvPr/>
        </p:nvSpPr>
        <p:spPr>
          <a:xfrm>
            <a:off x="2374900" y="4394200"/>
            <a:ext cx="3289300" cy="1143000"/>
          </a:xfrm>
          <a:prstGeom prst="rect">
            <a:avLst/>
          </a:prstGeom>
          <a:solidFill>
            <a:srgbClr val="F0F7FF"/>
          </a:solidFill>
          <a:ln w="19050">
            <a:solidFill>
              <a:srgbClr val="005699"/>
            </a:solidFill>
          </a:ln>
        </p:spPr>
        <p:txBody>
          <a:bodyPr wrap="none" anchor="ctr"/>
          <a:lstStyle/>
          <a:p>
            <a:pPr algn="ctr">
              <a:buNone/>
            </a:pPr>
            <a:endParaRPr/>
          </a:p>
        </p:txBody>
      </p:sp>
      <p:sp>
        <p:nvSpPr>
          <p:cNvPr id="22" name="CalloutNum_26"/>
          <p:cNvSpPr>
            <a:spLocks noGrp="1"/>
          </p:cNvSpPr>
          <p:nvPr/>
        </p:nvSpPr>
        <p:spPr>
          <a:xfrm>
            <a:off x="2374900" y="4419600"/>
            <a:ext cx="3289300" cy="660400"/>
          </a:xfrm>
          <a:prstGeom prst="rect">
            <a:avLst/>
          </a:prstGeom>
          <a:noFill/>
          <a:ln>
            <a:noFill/>
          </a:ln>
        </p:spPr>
        <p:txBody>
          <a:bodyPr wrap="none" anchor="ctr"/>
          <a:lstStyle/>
          <a:p>
            <a:pPr marL="0" indent="0" algn="ctr">
              <a:buNone/>
            </a:pPr>
            <a:r>
              <a:rPr lang="en-US" sz="3600" b="1" dirty="0">
                <a:solidFill>
                  <a:srgbClr val="005699"/>
                </a:solidFill>
                <a:latin typeface="Open Sans" pitchFamily="34" charset="0"/>
              </a:rPr>
              <a:t>322</a:t>
            </a:r>
          </a:p>
        </p:txBody>
      </p:sp>
      <p:sp>
        <p:nvSpPr>
          <p:cNvPr id="23" name="CalloutFoot_26"/>
          <p:cNvSpPr>
            <a:spLocks noGrp="1"/>
          </p:cNvSpPr>
          <p:nvPr/>
        </p:nvSpPr>
        <p:spPr>
          <a:xfrm>
            <a:off x="2374900" y="5080000"/>
            <a:ext cx="3289300" cy="457200"/>
          </a:xfrm>
          <a:prstGeom prst="rect">
            <a:avLst/>
          </a:prstGeom>
          <a:noFill/>
          <a:ln>
            <a:noFill/>
          </a:ln>
        </p:spPr>
        <p:txBody>
          <a:bodyPr wrap="square" anchor="t">
            <a:normAutofit/>
          </a:bodyPr>
          <a:lstStyle/>
          <a:p>
            <a:pPr marL="0" indent="0" algn="ctr">
              <a:buNone/>
            </a:pPr>
            <a:r>
              <a:rPr lang="en-US" sz="1400" dirty="0">
                <a:solidFill>
                  <a:srgbClr val="333333"/>
                </a:solidFill>
                <a:latin typeface="Open Sans" pitchFamily="34" charset="0"/>
              </a:rPr>
              <a:t>Degrees Granted in FY 2025</a:t>
            </a:r>
          </a:p>
        </p:txBody>
      </p:sp>
      <p:sp>
        <p:nvSpPr>
          <p:cNvPr id="24" name="CalloutBg_350" descr="Total Degrees Since 1985 call out box.&#10;"/>
          <p:cNvSpPr>
            <a:spLocks noGrp="1"/>
          </p:cNvSpPr>
          <p:nvPr/>
        </p:nvSpPr>
        <p:spPr>
          <a:xfrm>
            <a:off x="6489700" y="4394200"/>
            <a:ext cx="3289300" cy="1143000"/>
          </a:xfrm>
          <a:prstGeom prst="rect">
            <a:avLst/>
          </a:prstGeom>
          <a:solidFill>
            <a:srgbClr val="F0F7FF"/>
          </a:solidFill>
          <a:ln w="19050">
            <a:solidFill>
              <a:srgbClr val="002554"/>
            </a:solidFill>
          </a:ln>
        </p:spPr>
        <p:txBody>
          <a:bodyPr wrap="none" anchor="ctr"/>
          <a:lstStyle/>
          <a:p>
            <a:pPr algn="ctr">
              <a:buNone/>
            </a:pPr>
            <a:endParaRPr/>
          </a:p>
        </p:txBody>
      </p:sp>
      <p:sp>
        <p:nvSpPr>
          <p:cNvPr id="25" name="CalloutNum_350"/>
          <p:cNvSpPr>
            <a:spLocks noGrp="1"/>
          </p:cNvSpPr>
          <p:nvPr/>
        </p:nvSpPr>
        <p:spPr>
          <a:xfrm>
            <a:off x="6489700" y="4394200"/>
            <a:ext cx="3289300" cy="660400"/>
          </a:xfrm>
          <a:prstGeom prst="rect">
            <a:avLst/>
          </a:prstGeom>
          <a:noFill/>
          <a:ln>
            <a:noFill/>
          </a:ln>
        </p:spPr>
        <p:txBody>
          <a:bodyPr wrap="none" anchor="ctr"/>
          <a:lstStyle/>
          <a:p>
            <a:pPr marL="0" indent="0" algn="ctr">
              <a:buNone/>
            </a:pPr>
            <a:r>
              <a:rPr lang="en-US" sz="3600" b="1" dirty="0">
                <a:solidFill>
                  <a:srgbClr val="002554"/>
                </a:solidFill>
                <a:latin typeface="Open Sans" pitchFamily="34" charset="0"/>
              </a:rPr>
              <a:t>16,347</a:t>
            </a:r>
          </a:p>
        </p:txBody>
      </p:sp>
      <p:sp>
        <p:nvSpPr>
          <p:cNvPr id="26" name="CalloutFoot_350"/>
          <p:cNvSpPr>
            <a:spLocks noGrp="1"/>
          </p:cNvSpPr>
          <p:nvPr/>
        </p:nvSpPr>
        <p:spPr>
          <a:xfrm>
            <a:off x="6489700" y="5054600"/>
            <a:ext cx="3289300" cy="457200"/>
          </a:xfrm>
          <a:prstGeom prst="rect">
            <a:avLst/>
          </a:prstGeom>
          <a:noFill/>
          <a:ln>
            <a:noFill/>
          </a:ln>
        </p:spPr>
        <p:txBody>
          <a:bodyPr wrap="square" anchor="t">
            <a:normAutofit/>
          </a:bodyPr>
          <a:lstStyle/>
          <a:p>
            <a:pPr marL="0" indent="0" algn="ctr">
              <a:buNone/>
            </a:pPr>
            <a:r>
              <a:rPr lang="en-US" sz="1400" dirty="0">
                <a:solidFill>
                  <a:srgbClr val="333333"/>
                </a:solidFill>
                <a:latin typeface="Open Sans" pitchFamily="34" charset="0"/>
              </a:rPr>
              <a:t>Total Degrees Since 1985</a:t>
            </a:r>
          </a:p>
        </p:txBody>
      </p:sp>
      <p:graphicFrame>
        <p:nvGraphicFramePr>
          <p:cNvPr id="6" name="Table 0" descr="ERC student degrees granted across three periods: FY 2025 (22 ERCs), FY 2020-2024 annualized totals from 7 graduating centers, and FY 1985-2025 cumulative (83 ERCs). Reports degrees by type: Bachelor's, Master's, Doctoral, and Total."/>
          <p:cNvGraphicFramePr>
            <a:graphicFrameLocks noGrp="1"/>
          </p:cNvGraphicFramePr>
          <p:nvPr/>
        </p:nvGraphicFramePr>
        <p:xfrm>
          <a:off x="320040" y="868680"/>
          <a:ext cx="11521440" cy="3102478"/>
        </p:xfrm>
        <a:graphic>
          <a:graphicData uri="http://schemas.openxmlformats.org/drawingml/2006/table">
            <a:tbl>
              <a:tblPr firstRow="1"/>
              <a:tblGrid>
                <a:gridCol w="3499944">
                  <a:extLst>
                    <a:ext uri="{9D8B030D-6E8A-4147-A177-3AD203B41FA5}">
                      <a16:colId xmlns:a16="http://schemas.microsoft.com/office/drawing/2014/main" val="20000"/>
                    </a:ext>
                  </a:extLst>
                </a:gridCol>
                <a:gridCol w="1604184">
                  <a:extLst>
                    <a:ext uri="{9D8B030D-6E8A-4147-A177-3AD203B41FA5}">
                      <a16:colId xmlns:a16="http://schemas.microsoft.com/office/drawing/2014/main" val="20001"/>
                    </a:ext>
                  </a:extLst>
                </a:gridCol>
                <a:gridCol w="1312608">
                  <a:extLst>
                    <a:ext uri="{9D8B030D-6E8A-4147-A177-3AD203B41FA5}">
                      <a16:colId xmlns:a16="http://schemas.microsoft.com/office/drawing/2014/main" val="20002"/>
                    </a:ext>
                  </a:extLst>
                </a:gridCol>
                <a:gridCol w="1604184">
                  <a:extLst>
                    <a:ext uri="{9D8B030D-6E8A-4147-A177-3AD203B41FA5}">
                      <a16:colId xmlns:a16="http://schemas.microsoft.com/office/drawing/2014/main" val="20003"/>
                    </a:ext>
                  </a:extLst>
                </a:gridCol>
                <a:gridCol w="1312608">
                  <a:extLst>
                    <a:ext uri="{9D8B030D-6E8A-4147-A177-3AD203B41FA5}">
                      <a16:colId xmlns:a16="http://schemas.microsoft.com/office/drawing/2014/main" val="20004"/>
                    </a:ext>
                  </a:extLst>
                </a:gridCol>
                <a:gridCol w="2187912">
                  <a:extLst>
                    <a:ext uri="{9D8B030D-6E8A-4147-A177-3AD203B41FA5}">
                      <a16:colId xmlns:a16="http://schemas.microsoft.com/office/drawing/2014/main" val="20005"/>
                    </a:ext>
                  </a:extLst>
                </a:gridCol>
              </a:tblGrid>
              <a:tr h="417383">
                <a:tc>
                  <a:txBody>
                    <a:bodyPr/>
                    <a:lstStyle/>
                    <a:p>
                      <a:pPr marL="0" indent="0">
                        <a:buNone/>
                      </a:pPr>
                      <a:endParaRPr lang="en-US" sz="1200" dirty="0"/>
                    </a:p>
                  </a:txBody>
                  <a:tcP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5699"/>
                    </a:solidFill>
                  </a:tcPr>
                </a:tc>
                <a:tc gridSpan="2">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FY 2025 (19 ERCs)</a:t>
                      </a:r>
                      <a:endParaRPr lang="en-US" sz="1200" dirty="0">
                        <a:latin typeface="Open Sans" charset="0"/>
                        <a:ea typeface="Open Sans" charset="0"/>
                        <a:cs typeface="Open Sans" charset="0"/>
                      </a:endParaRPr>
                    </a:p>
                  </a:txBody>
                  <a:tcP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5699"/>
                    </a:solidFill>
                  </a:tcPr>
                </a:tc>
                <a:tc hMerge="1">
                  <a:txBody>
                    <a:bodyPr/>
                    <a:lstStyle/>
                    <a:p>
                      <a:endParaRPr lang="en-US"/>
                    </a:p>
                  </a:txBody>
                  <a:tcPr/>
                </a:tc>
                <a:tc gridSpan="2">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FY 2020–2024 Annualized [1]</a:t>
                      </a:r>
                      <a:endParaRPr lang="en-US" sz="1200" dirty="0">
                        <a:latin typeface="Open Sans" charset="0"/>
                        <a:ea typeface="Open Sans" charset="0"/>
                        <a:cs typeface="Open Sans" charset="0"/>
                      </a:endParaRPr>
                    </a:p>
                  </a:txBody>
                  <a:tcPr>
                    <a:lnL w="6350" cap="flat" cmpd="sng" algn="ctr">
                      <a:solidFill>
                        <a:srgbClr val="005699"/>
                      </a:solidFill>
                      <a:prstDash val="solid"/>
                      <a:round/>
                      <a:headEnd type="none" w="med" len="med"/>
                      <a:tailEnd type="none" w="med" len="med"/>
                    </a:lnL>
                    <a:lnR w="6350" cap="flat" cmpd="sng" algn="ctr">
                      <a:solidFill>
                        <a:srgbClr val="002554"/>
                      </a:solidFill>
                      <a:prstDash val="solid"/>
                      <a:round/>
                      <a:headEnd type="none" w="med" len="med"/>
                      <a:tailEnd type="none" w="med" len="med"/>
                    </a:lnR>
                    <a:lnT w="6350" cap="flat" cmpd="sng" algn="ctr">
                      <a:solidFill>
                        <a:srgbClr val="002554"/>
                      </a:solidFill>
                      <a:prstDash val="solid"/>
                      <a:round/>
                      <a:headEnd type="none" w="med" len="med"/>
                      <a:tailEnd type="none" w="med" len="med"/>
                    </a:lnT>
                    <a:lnB w="6350" cap="flat" cmpd="sng" algn="ctr">
                      <a:solidFill>
                        <a:srgbClr val="002554"/>
                      </a:solidFill>
                      <a:prstDash val="solid"/>
                      <a:round/>
                      <a:headEnd type="none" w="med" len="med"/>
                      <a:tailEnd type="none" w="med" len="med"/>
                    </a:lnB>
                    <a:solidFill>
                      <a:srgbClr val="002554"/>
                    </a:solidFill>
                  </a:tcPr>
                </a:tc>
                <a:tc hMerge="1">
                  <a:txBody>
                    <a:bodyPr/>
                    <a:lstStyle/>
                    <a:p>
                      <a:endParaRPr lang="en-US"/>
                    </a:p>
                  </a:txBody>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FY 1985–2025 (83 ERCs)</a:t>
                      </a:r>
                      <a:endParaRPr lang="en-US" sz="1200" dirty="0">
                        <a:latin typeface="Open Sans" charset="0"/>
                        <a:ea typeface="Open Sans" charset="0"/>
                        <a:cs typeface="Open Sans" charset="0"/>
                      </a:endParaRPr>
                    </a:p>
                  </a:txBody>
                  <a:tcPr>
                    <a:lnL w="6350" cap="flat" cmpd="sng" algn="ctr">
                      <a:solidFill>
                        <a:srgbClr val="002554"/>
                      </a:solidFill>
                      <a:prstDash val="solid"/>
                      <a:round/>
                      <a:headEnd type="none" w="med" len="med"/>
                      <a:tailEnd type="none" w="med" len="med"/>
                    </a:lnL>
                    <a:lnR w="6350" cap="flat" cmpd="sng" algn="ctr">
                      <a:solidFill>
                        <a:srgbClr val="004A80"/>
                      </a:solidFill>
                      <a:prstDash val="solid"/>
                      <a:round/>
                      <a:headEnd type="none" w="med" len="med"/>
                      <a:tailEnd type="none" w="med" len="med"/>
                    </a:lnR>
                    <a:lnT w="6350" cap="flat" cmpd="sng" algn="ctr">
                      <a:solidFill>
                        <a:srgbClr val="004A80"/>
                      </a:solidFill>
                      <a:prstDash val="solid"/>
                      <a:round/>
                      <a:headEnd type="none" w="med" len="med"/>
                      <a:tailEnd type="none" w="med" len="med"/>
                    </a:lnT>
                    <a:lnB w="6350" cap="flat" cmpd="sng" algn="ctr">
                      <a:solidFill>
                        <a:srgbClr val="004A80"/>
                      </a:solidFill>
                      <a:prstDash val="solid"/>
                      <a:round/>
                      <a:headEnd type="none" w="med" len="med"/>
                      <a:tailEnd type="none" w="med" len="med"/>
                    </a:lnB>
                    <a:solidFill>
                      <a:srgbClr val="004A80"/>
                    </a:solidFill>
                  </a:tcPr>
                </a:tc>
                <a:extLst>
                  <a:ext uri="{0D108BD9-81ED-4DB2-BD59-A6C34878D82A}">
                    <a16:rowId xmlns:a16="http://schemas.microsoft.com/office/drawing/2014/main" val="10000"/>
                  </a:ext>
                </a:extLst>
              </a:tr>
              <a:tr h="417383">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Degree Type</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1A6FA8"/>
                    </a:solidFill>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Total</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5699"/>
                    </a:solidFill>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Per Center</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4A7FA5"/>
                    </a:solidFill>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Total</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2554"/>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2554"/>
                    </a:solidFill>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Per Center</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4A7FA5"/>
                    </a:solidFill>
                  </a:tcPr>
                </a:tc>
                <a:tc>
                  <a:txBody>
                    <a:bodyPr/>
                    <a:lstStyle/>
                    <a:p>
                      <a:pPr marL="0" indent="0" algn="ctr">
                        <a:buNone/>
                      </a:pPr>
                      <a:r>
                        <a:rPr lang="en-US" sz="1400" b="1" dirty="0">
                          <a:solidFill>
                            <a:srgbClr val="FFFFFF"/>
                          </a:solidFill>
                          <a:latin typeface="Open Sans" pitchFamily="34" charset="0"/>
                          <a:ea typeface="Open Sans" pitchFamily="34" charset="-122"/>
                          <a:cs typeface="Open Sans" pitchFamily="34" charset="-120"/>
                        </a:rPr>
                        <a:t>Total</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4A80"/>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004A80"/>
                    </a:solidFill>
                  </a:tcPr>
                </a:tc>
                <a:extLst>
                  <a:ext uri="{0D108BD9-81ED-4DB2-BD59-A6C34878D82A}">
                    <a16:rowId xmlns:a16="http://schemas.microsoft.com/office/drawing/2014/main" val="10001"/>
                  </a:ext>
                </a:extLst>
              </a:tr>
              <a:tr h="566928">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Bachelor’s</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109</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6</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86</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5</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5,254</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66928">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Master’s</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80</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4</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56</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3</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4,962</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extLst>
                  <a:ext uri="{0D108BD9-81ED-4DB2-BD59-A6C34878D82A}">
                    <a16:rowId xmlns:a16="http://schemas.microsoft.com/office/drawing/2014/main" val="10004"/>
                  </a:ext>
                </a:extLst>
              </a:tr>
              <a:tr h="566928">
                <a:tc>
                  <a:txBody>
                    <a:bodyPr/>
                    <a:lstStyle/>
                    <a:p>
                      <a:pPr marL="0" indent="0" algn="l">
                        <a:buNone/>
                      </a:pPr>
                      <a:r>
                        <a:rPr lang="en-US" sz="1200" dirty="0">
                          <a:solidFill>
                            <a:srgbClr val="1A1A1A"/>
                          </a:solidFill>
                          <a:latin typeface="Open Sans" pitchFamily="34" charset="0"/>
                          <a:ea typeface="Open Sans" pitchFamily="34" charset="-122"/>
                          <a:cs typeface="Open Sans" pitchFamily="34" charset="-120"/>
                        </a:rPr>
                        <a:t>Doctoral</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133</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A1A1A"/>
                          </a:solidFill>
                          <a:latin typeface="Open Sans" pitchFamily="34" charset="0"/>
                          <a:ea typeface="Open Sans" pitchFamily="34" charset="-122"/>
                          <a:cs typeface="Open Sans" pitchFamily="34" charset="-120"/>
                        </a:rPr>
                        <a:t>7</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130</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1"/>
                          </a:solidFill>
                          <a:latin typeface="Open Sans" pitchFamily="34" charset="0"/>
                          <a:ea typeface="Open Sans" pitchFamily="34" charset="-122"/>
                          <a:cs typeface="Open Sans" pitchFamily="34" charset="-120"/>
                        </a:rPr>
                        <a:t>8</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6,131</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66928">
                <a:tc>
                  <a:txBody>
                    <a:bodyPr/>
                    <a:lstStyle/>
                    <a:p>
                      <a:pPr marL="0" indent="0" algn="l">
                        <a:buNone/>
                      </a:pPr>
                      <a:r>
                        <a:rPr lang="en-US" sz="1200" b="1" dirty="0">
                          <a:solidFill>
                            <a:srgbClr val="1A1A1A"/>
                          </a:solidFill>
                          <a:latin typeface="Open Sans" pitchFamily="34" charset="0"/>
                          <a:ea typeface="Open Sans" pitchFamily="34" charset="-122"/>
                          <a:cs typeface="Open Sans" pitchFamily="34" charset="-120"/>
                        </a:rPr>
                        <a:t>Total</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322</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17</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272</a:t>
                      </a:r>
                      <a:endParaRPr lang="en-US" sz="1200" b="1"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chemeClr val="tx1"/>
                          </a:solidFill>
                          <a:latin typeface="Open Sans" pitchFamily="34" charset="0"/>
                          <a:ea typeface="Open Sans" pitchFamily="34" charset="-122"/>
                          <a:cs typeface="Open Sans" pitchFamily="34" charset="-120"/>
                        </a:rPr>
                        <a:t>17</a:t>
                      </a:r>
                      <a:endParaRPr lang="en-US" sz="1200" dirty="0">
                        <a:solidFill>
                          <a:schemeClr val="tx1"/>
                        </a:solidFill>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tc>
                  <a:txBody>
                    <a:bodyPr/>
                    <a:lstStyle/>
                    <a:p>
                      <a:pPr marL="0" indent="0" algn="ctr">
                        <a:buNone/>
                      </a:pPr>
                      <a:r>
                        <a:rPr lang="en-US" sz="1200" b="1" dirty="0">
                          <a:solidFill>
                            <a:srgbClr val="1A1A1A"/>
                          </a:solidFill>
                          <a:latin typeface="Open Sans" pitchFamily="34" charset="0"/>
                          <a:ea typeface="Open Sans" pitchFamily="34" charset="-122"/>
                          <a:cs typeface="Open Sans" pitchFamily="34" charset="-120"/>
                        </a:rPr>
                        <a:t>16,347</a:t>
                      </a:r>
                      <a:endParaRPr lang="en-US" sz="1200" dirty="0">
                        <a:latin typeface="Open Sans" charset="0"/>
                        <a:ea typeface="Open Sans" charset="0"/>
                        <a:cs typeface="Open Sans" charset="0"/>
                      </a:endParaRPr>
                    </a:p>
                  </a:txBody>
                  <a:tcPr anchor="ctr">
                    <a:lnL w="6350" cap="flat" cmpd="sng" algn="ctr">
                      <a:solidFill>
                        <a:srgbClr val="005699"/>
                      </a:solidFill>
                      <a:prstDash val="solid"/>
                      <a:round/>
                      <a:headEnd type="none" w="med" len="med"/>
                      <a:tailEnd type="none" w="med" len="med"/>
                    </a:lnL>
                    <a:lnR w="6350" cap="flat" cmpd="sng" algn="ctr">
                      <a:solidFill>
                        <a:srgbClr val="005699"/>
                      </a:solidFill>
                      <a:prstDash val="solid"/>
                      <a:round/>
                      <a:headEnd type="none" w="med" len="med"/>
                      <a:tailEnd type="none" w="med" len="med"/>
                    </a:lnR>
                    <a:lnT w="6350" cap="flat" cmpd="sng" algn="ctr">
                      <a:solidFill>
                        <a:srgbClr val="005699"/>
                      </a:solidFill>
                      <a:prstDash val="solid"/>
                      <a:round/>
                      <a:headEnd type="none" w="med" len="med"/>
                      <a:tailEnd type="none" w="med" len="med"/>
                    </a:lnT>
                    <a:lnB w="6350" cap="flat" cmpd="sng" algn="ctr">
                      <a:solidFill>
                        <a:srgbClr val="005699"/>
                      </a:solidFill>
                      <a:prstDash val="solid"/>
                      <a:round/>
                      <a:headEnd type="none" w="med" len="med"/>
                      <a:tailEnd type="none" w="med" len="med"/>
                    </a:lnB>
                    <a:solidFill>
                      <a:srgbClr val="EBF3FA"/>
                    </a:solidFill>
                  </a:tcPr>
                </a:tc>
                <a:extLst>
                  <a:ext uri="{0D108BD9-81ED-4DB2-BD59-A6C34878D82A}">
                    <a16:rowId xmlns:a16="http://schemas.microsoft.com/office/drawing/2014/main" val="10006"/>
                  </a:ext>
                </a:extLst>
              </a:tr>
            </a:tbl>
          </a:graphicData>
        </a:graphic>
      </p:graphicFrame>
      <p:sp>
        <p:nvSpPr>
          <p:cNvPr id="5" name="Text 2"/>
          <p:cNvSpPr/>
          <p:nvPr/>
        </p:nvSpPr>
        <p:spPr>
          <a:xfrm>
            <a:off x="320040" y="6217920"/>
            <a:ext cx="11176000" cy="50292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srgbClr val="666666"/>
              </a:solidFill>
              <a:effectLst/>
              <a:uLnTx/>
              <a:uFillTx/>
              <a:latin typeface="Open Sans" pitchFamily="34" charset="0"/>
              <a:ea typeface="Open Sans" pitchFamily="34" charset="-122"/>
              <a:cs typeface="Open Sans"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666666"/>
                </a:solidFill>
                <a:effectLst/>
                <a:uLnTx/>
                <a:uFillTx/>
                <a:latin typeface="Open Sans" pitchFamily="34" charset="0"/>
                <a:ea typeface="Open Sans" pitchFamily="34" charset="-122"/>
                <a:cs typeface="Open Sans" pitchFamily="34" charset="-120"/>
              </a:rPr>
              <a:t>[1] Annualized totals include data from: ASSIST, NASCENT, QESST, ReNUWIt, TANMS, Tennessee-CURENT, Washington-CNT.</a:t>
            </a:r>
            <a:endParaRPr kumimoji="0" lang="en-US" sz="850" b="0" i="0" u="none" strike="noStrike" kern="1200" cap="none" spc="0" normalizeH="0" baseline="0" noProof="0" dirty="0">
              <a:ln>
                <a:noFill/>
              </a:ln>
              <a:solidFill>
                <a:prstClr val="black"/>
              </a:solidFill>
              <a:effectLst/>
              <a:uLnTx/>
              <a:uFillTx/>
              <a:latin typeface="Open Sans" panose="020F0502020204030204"/>
              <a:ea typeface="+mn-ea"/>
              <a:cs typeface="+mn-cs"/>
            </a:endParaRPr>
          </a:p>
        </p:txBody>
      </p:sp>
    </p:spTree>
    <p:extLst>
      <p:ext uri="{BB962C8B-B14F-4D97-AF65-F5344CB8AC3E}">
        <p14:creationId xmlns:p14="http://schemas.microsoft.com/office/powerpoint/2010/main" val="936440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320040" y="201168"/>
            <a:ext cx="11521440" cy="53035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699"/>
                </a:solidFill>
                <a:effectLst/>
                <a:uLnTx/>
                <a:uFillTx/>
                <a:latin typeface="Open Sans" pitchFamily="34" charset="0"/>
                <a:ea typeface="Open Sans" pitchFamily="34" charset="-122"/>
                <a:cs typeface="Open Sans" pitchFamily="34" charset="-120"/>
              </a:rPr>
              <a:t>Degrees Granted to ERC Students vs. All U.S. Engineering Graduates, FY 2019–2025</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hape 1">
            <a:extLst>
              <a:ext uri="{C183D7F6-B498-43B3-948B-1728B52AA6E4}">
                <adec:decorative xmlns:adec="http://schemas.microsoft.com/office/drawing/2017/decorative" val="1"/>
              </a:ext>
            </a:extLst>
          </p:cNvPr>
          <p:cNvSpPr/>
          <p:nvPr/>
        </p:nvSpPr>
        <p:spPr>
          <a:xfrm>
            <a:off x="320040" y="731520"/>
            <a:ext cx="11521440" cy="22860"/>
          </a:xfrm>
          <a:prstGeom prst="rect">
            <a:avLst/>
          </a:prstGeom>
          <a:solidFill>
            <a:srgbClr val="D3B34E"/>
          </a:solidFill>
          <a:ln w="12700">
            <a:solidFill>
              <a:srgbClr val="D3B34E"/>
            </a:solidFill>
            <a:prstDash val="solid"/>
          </a:ln>
        </p:spPr>
        <p:txBody>
          <a:bodyPr/>
          <a:lstStyle/>
          <a:p>
            <a:endParaRPr lang="en-US"/>
          </a:p>
        </p:txBody>
      </p:sp>
      <p:sp>
        <p:nvSpPr>
          <p:cNvPr id="5" name="Text 2">
            <a:extLst>
              <a:ext uri="{C183D7F6-B498-43B3-948B-1728B52AA6E4}">
                <adec:decorative xmlns:adec="http://schemas.microsoft.com/office/drawing/2017/decorative" val="1"/>
              </a:ext>
            </a:extLst>
          </p:cNvPr>
          <p:cNvSpPr/>
          <p:nvPr/>
        </p:nvSpPr>
        <p:spPr>
          <a:xfrm>
            <a:off x="317500" y="6235700"/>
            <a:ext cx="11176000" cy="502920"/>
          </a:xfrm>
          <a:prstGeom prst="rect">
            <a:avLst/>
          </a:prstGeom>
          <a:noFill/>
          <a:ln/>
        </p:spPr>
        <p:txBody>
          <a:bodyPr wrap="square" lIns="0" tIns="0" rIns="0" bIns="0" rtlCol="0" anchor="t"/>
          <a:lstStyle/>
          <a:p>
            <a:pPr marL="0" indent="0" algn="l">
              <a:buNone/>
            </a:pPr>
            <a:endParaRPr lang="en-US" sz="1100" dirty="0"/>
          </a:p>
        </p:txBody>
      </p:sp>
      <p:graphicFrame>
        <p:nvGraphicFramePr>
          <p:cNvPr id="40" name="ChartERC" descr="A stacked bar chart reporting Degrees Granted to ERC Students&#10;(Domestic and Foreign Students)&#10;"/>
          <p:cNvGraphicFramePr/>
          <p:nvPr>
            <p:extLst>
              <p:ext uri="{D42A27DB-BD31-4B8C-83A1-F6EECF244321}">
                <p14:modId xmlns:p14="http://schemas.microsoft.com/office/powerpoint/2010/main" val="1658672081"/>
              </p:ext>
            </p:extLst>
          </p:nvPr>
        </p:nvGraphicFramePr>
        <p:xfrm>
          <a:off x="317500" y="858520"/>
          <a:ext cx="5651500" cy="4653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AllEng" descr="A stacked bar chat showing Degrees Granted From All U.S. Engineering Schools (Domestic and Foreign Students)&#10;"/>
          <p:cNvGraphicFramePr/>
          <p:nvPr>
            <p:extLst>
              <p:ext uri="{D42A27DB-BD31-4B8C-83A1-F6EECF244321}">
                <p14:modId xmlns:p14="http://schemas.microsoft.com/office/powerpoint/2010/main" val="725355636"/>
              </p:ext>
            </p:extLst>
          </p:nvPr>
        </p:nvGraphicFramePr>
        <p:xfrm>
          <a:off x="6184900" y="858520"/>
          <a:ext cx="5651500" cy="4653280"/>
        </p:xfrm>
        <a:graphic>
          <a:graphicData uri="http://schemas.openxmlformats.org/drawingml/2006/chart">
            <c:chart xmlns:c="http://schemas.openxmlformats.org/drawingml/2006/chart" xmlns:r="http://schemas.openxmlformats.org/officeDocument/2006/relationships" r:id="rId4"/>
          </a:graphicData>
        </a:graphic>
      </p:graphicFrame>
      <p:sp>
        <p:nvSpPr>
          <p:cNvPr id="50" name="TotLbl50"/>
          <p:cNvSpPr>
            <a:spLocks noGrp="1"/>
          </p:cNvSpPr>
          <p:nvPr/>
        </p:nvSpPr>
        <p:spPr>
          <a:xfrm>
            <a:off x="317500" y="5562600"/>
            <a:ext cx="5651500" cy="279400"/>
          </a:xfrm>
          <a:prstGeom prst="rect">
            <a:avLst/>
          </a:prstGeom>
          <a:solidFill>
            <a:srgbClr val="D0D0D0"/>
          </a:solidFill>
          <a:ln>
            <a:noFill/>
          </a:ln>
        </p:spPr>
        <p:txBody>
          <a:bodyPr anchor="ctr"/>
          <a:lstStyle/>
          <a:p>
            <a:pPr algn="ctr">
              <a:buNone/>
            </a:pPr>
            <a:r>
              <a:rPr lang="en-US" sz="1100" b="1" i="1" dirty="0">
                <a:solidFill>
                  <a:srgbClr val="333333"/>
                </a:solidFill>
                <a:latin typeface="Open Sans"/>
              </a:rPr>
              <a:t>Total Degrees Granted</a:t>
            </a:r>
          </a:p>
        </p:txBody>
      </p:sp>
      <p:sp>
        <p:nvSpPr>
          <p:cNvPr id="51" name="TotCell50"/>
          <p:cNvSpPr>
            <a:spLocks noGrp="1"/>
          </p:cNvSpPr>
          <p:nvPr/>
        </p:nvSpPr>
        <p:spPr>
          <a:xfrm>
            <a:off x="317500" y="5842000"/>
            <a:ext cx="794657" cy="355600"/>
          </a:xfrm>
          <a:prstGeom prst="rect">
            <a:avLst/>
          </a:prstGeom>
          <a:solidFill>
            <a:srgbClr val="EFEFEF"/>
          </a:solidFill>
          <a:ln>
            <a:solidFill>
              <a:srgbClr val="FFFFFF"/>
            </a:solidFill>
          </a:ln>
        </p:spPr>
        <p:txBody>
          <a:bodyPr anchor="ctr"/>
          <a:lstStyle/>
          <a:p>
            <a:pPr algn="ctr">
              <a:buNone/>
            </a:pPr>
            <a:r>
              <a:rPr lang="en-US" sz="1100" i="1" dirty="0">
                <a:solidFill>
                  <a:srgbClr val="444444"/>
                </a:solidFill>
                <a:latin typeface="Open Sans"/>
              </a:rPr>
              <a:t>287</a:t>
            </a:r>
          </a:p>
        </p:txBody>
      </p:sp>
      <p:sp>
        <p:nvSpPr>
          <p:cNvPr id="52" name="TotCell51"/>
          <p:cNvSpPr>
            <a:spLocks noGrp="1"/>
          </p:cNvSpPr>
          <p:nvPr/>
        </p:nvSpPr>
        <p:spPr>
          <a:xfrm>
            <a:off x="1124857" y="5842000"/>
            <a:ext cx="794657" cy="355600"/>
          </a:xfrm>
          <a:prstGeom prst="rect">
            <a:avLst/>
          </a:prstGeom>
          <a:solidFill>
            <a:srgbClr val="EFEFEF"/>
          </a:solidFill>
          <a:ln>
            <a:solidFill>
              <a:srgbClr val="FFFFFF"/>
            </a:solidFill>
          </a:ln>
        </p:spPr>
        <p:txBody>
          <a:bodyPr anchor="ctr"/>
          <a:lstStyle/>
          <a:p>
            <a:pPr algn="ctr">
              <a:buNone/>
            </a:pPr>
            <a:r>
              <a:rPr lang="en-US" sz="1100" i="1" dirty="0">
                <a:solidFill>
                  <a:srgbClr val="444444"/>
                </a:solidFill>
                <a:latin typeface="Open Sans"/>
              </a:rPr>
              <a:t>306</a:t>
            </a:r>
          </a:p>
        </p:txBody>
      </p:sp>
      <p:sp>
        <p:nvSpPr>
          <p:cNvPr id="53" name="TotCell52"/>
          <p:cNvSpPr>
            <a:spLocks noGrp="1"/>
          </p:cNvSpPr>
          <p:nvPr/>
        </p:nvSpPr>
        <p:spPr>
          <a:xfrm>
            <a:off x="1932214" y="5842000"/>
            <a:ext cx="794657" cy="355600"/>
          </a:xfrm>
          <a:prstGeom prst="rect">
            <a:avLst/>
          </a:prstGeom>
          <a:solidFill>
            <a:srgbClr val="EFEFEF"/>
          </a:solidFill>
          <a:ln>
            <a:solidFill>
              <a:srgbClr val="FFFFFF"/>
            </a:solidFill>
          </a:ln>
        </p:spPr>
        <p:txBody>
          <a:bodyPr anchor="ctr"/>
          <a:lstStyle/>
          <a:p>
            <a:pPr algn="ctr">
              <a:buNone/>
            </a:pPr>
            <a:r>
              <a:rPr lang="en-US" sz="1100" i="1" dirty="0">
                <a:solidFill>
                  <a:srgbClr val="444444"/>
                </a:solidFill>
                <a:latin typeface="Open Sans"/>
              </a:rPr>
              <a:t>249</a:t>
            </a:r>
          </a:p>
        </p:txBody>
      </p:sp>
      <p:sp>
        <p:nvSpPr>
          <p:cNvPr id="54" name="TotCell53"/>
          <p:cNvSpPr>
            <a:spLocks noGrp="1"/>
          </p:cNvSpPr>
          <p:nvPr/>
        </p:nvSpPr>
        <p:spPr>
          <a:xfrm>
            <a:off x="2739571" y="5842000"/>
            <a:ext cx="794657" cy="355600"/>
          </a:xfrm>
          <a:prstGeom prst="rect">
            <a:avLst/>
          </a:prstGeom>
          <a:solidFill>
            <a:srgbClr val="EFEFEF"/>
          </a:solidFill>
          <a:ln>
            <a:solidFill>
              <a:srgbClr val="FFFFFF"/>
            </a:solidFill>
          </a:ln>
        </p:spPr>
        <p:txBody>
          <a:bodyPr anchor="ctr"/>
          <a:lstStyle/>
          <a:p>
            <a:pPr algn="ctr">
              <a:buNone/>
            </a:pPr>
            <a:r>
              <a:rPr lang="en-US" sz="1100" i="1" dirty="0">
                <a:solidFill>
                  <a:srgbClr val="444444"/>
                </a:solidFill>
                <a:latin typeface="Open Sans"/>
              </a:rPr>
              <a:t>287</a:t>
            </a:r>
          </a:p>
        </p:txBody>
      </p:sp>
      <p:sp>
        <p:nvSpPr>
          <p:cNvPr id="55" name="TotCell54"/>
          <p:cNvSpPr>
            <a:spLocks noGrp="1"/>
          </p:cNvSpPr>
          <p:nvPr/>
        </p:nvSpPr>
        <p:spPr>
          <a:xfrm>
            <a:off x="3546929" y="5842000"/>
            <a:ext cx="794657" cy="355600"/>
          </a:xfrm>
          <a:prstGeom prst="rect">
            <a:avLst/>
          </a:prstGeom>
          <a:solidFill>
            <a:srgbClr val="EFEFEF"/>
          </a:solidFill>
          <a:ln>
            <a:solidFill>
              <a:srgbClr val="FFFFFF"/>
            </a:solidFill>
          </a:ln>
        </p:spPr>
        <p:txBody>
          <a:bodyPr anchor="ctr"/>
          <a:lstStyle/>
          <a:p>
            <a:pPr algn="ctr">
              <a:buNone/>
            </a:pPr>
            <a:r>
              <a:rPr lang="en-US" sz="1100" i="1" dirty="0">
                <a:solidFill>
                  <a:srgbClr val="444444"/>
                </a:solidFill>
                <a:latin typeface="Open Sans"/>
              </a:rPr>
              <a:t>238</a:t>
            </a:r>
          </a:p>
        </p:txBody>
      </p:sp>
      <p:sp>
        <p:nvSpPr>
          <p:cNvPr id="56" name="TotCell55"/>
          <p:cNvSpPr>
            <a:spLocks noGrp="1"/>
          </p:cNvSpPr>
          <p:nvPr/>
        </p:nvSpPr>
        <p:spPr>
          <a:xfrm>
            <a:off x="4354286" y="5842000"/>
            <a:ext cx="794657" cy="355600"/>
          </a:xfrm>
          <a:prstGeom prst="rect">
            <a:avLst/>
          </a:prstGeom>
          <a:solidFill>
            <a:srgbClr val="EFEFEF"/>
          </a:solidFill>
          <a:ln>
            <a:solidFill>
              <a:srgbClr val="FFFFFF"/>
            </a:solidFill>
          </a:ln>
        </p:spPr>
        <p:txBody>
          <a:bodyPr anchor="ctr"/>
          <a:lstStyle/>
          <a:p>
            <a:pPr algn="ctr">
              <a:buNone/>
            </a:pPr>
            <a:r>
              <a:rPr lang="en-US" sz="1100" i="1" dirty="0">
                <a:solidFill>
                  <a:srgbClr val="444444"/>
                </a:solidFill>
                <a:latin typeface="Open Sans"/>
              </a:rPr>
              <a:t>281</a:t>
            </a:r>
          </a:p>
        </p:txBody>
      </p:sp>
      <p:sp>
        <p:nvSpPr>
          <p:cNvPr id="57" name="TotCell56"/>
          <p:cNvSpPr>
            <a:spLocks noGrp="1"/>
          </p:cNvSpPr>
          <p:nvPr/>
        </p:nvSpPr>
        <p:spPr>
          <a:xfrm>
            <a:off x="5161643" y="5842000"/>
            <a:ext cx="794657" cy="355600"/>
          </a:xfrm>
          <a:prstGeom prst="rect">
            <a:avLst/>
          </a:prstGeom>
          <a:solidFill>
            <a:srgbClr val="EFEFEF"/>
          </a:solidFill>
          <a:ln>
            <a:solidFill>
              <a:srgbClr val="FFFFFF"/>
            </a:solidFill>
          </a:ln>
        </p:spPr>
        <p:txBody>
          <a:bodyPr anchor="ctr"/>
          <a:lstStyle/>
          <a:p>
            <a:pPr algn="ctr">
              <a:buNone/>
            </a:pPr>
            <a:r>
              <a:rPr lang="en-US" sz="1100" i="1" dirty="0">
                <a:solidFill>
                  <a:srgbClr val="444444"/>
                </a:solidFill>
                <a:latin typeface="Open Sans"/>
              </a:rPr>
              <a:t>322</a:t>
            </a:r>
          </a:p>
        </p:txBody>
      </p:sp>
      <p:sp>
        <p:nvSpPr>
          <p:cNvPr id="60" name="TotLbl60"/>
          <p:cNvSpPr>
            <a:spLocks noGrp="1"/>
          </p:cNvSpPr>
          <p:nvPr/>
        </p:nvSpPr>
        <p:spPr>
          <a:xfrm>
            <a:off x="6184900" y="5562600"/>
            <a:ext cx="5651500" cy="279400"/>
          </a:xfrm>
          <a:prstGeom prst="rect">
            <a:avLst/>
          </a:prstGeom>
          <a:solidFill>
            <a:srgbClr val="D0D0D0"/>
          </a:solidFill>
          <a:ln>
            <a:noFill/>
          </a:ln>
        </p:spPr>
        <p:txBody>
          <a:bodyPr anchor="ctr"/>
          <a:lstStyle/>
          <a:p>
            <a:pPr algn="ctr">
              <a:buNone/>
            </a:pPr>
            <a:r>
              <a:rPr lang="en-US" sz="1100" b="1" i="1" dirty="0">
                <a:solidFill>
                  <a:srgbClr val="333333"/>
                </a:solidFill>
                <a:latin typeface="Open Sans"/>
              </a:rPr>
              <a:t>Total Degrees Granted</a:t>
            </a:r>
          </a:p>
        </p:txBody>
      </p:sp>
      <p:sp>
        <p:nvSpPr>
          <p:cNvPr id="61" name="TotCell60"/>
          <p:cNvSpPr>
            <a:spLocks noGrp="1"/>
          </p:cNvSpPr>
          <p:nvPr/>
        </p:nvSpPr>
        <p:spPr>
          <a:xfrm>
            <a:off x="6184900" y="5842000"/>
            <a:ext cx="794657" cy="355600"/>
          </a:xfrm>
          <a:prstGeom prst="rect">
            <a:avLst/>
          </a:prstGeom>
          <a:solidFill>
            <a:srgbClr val="EFEFEF"/>
          </a:solidFill>
          <a:ln>
            <a:solidFill>
              <a:srgbClr val="FFFFFF"/>
            </a:solidFill>
          </a:ln>
        </p:spPr>
        <p:txBody>
          <a:bodyPr anchor="ctr"/>
          <a:lstStyle/>
          <a:p>
            <a:pPr algn="ctr">
              <a:buNone/>
            </a:pPr>
            <a:r>
              <a:rPr lang="en-US" sz="1100" i="1" dirty="0">
                <a:solidFill>
                  <a:srgbClr val="444444"/>
                </a:solidFill>
                <a:latin typeface="Open Sans"/>
              </a:rPr>
              <a:t>216,298</a:t>
            </a:r>
          </a:p>
        </p:txBody>
      </p:sp>
      <p:sp>
        <p:nvSpPr>
          <p:cNvPr id="62" name="TotCell61"/>
          <p:cNvSpPr>
            <a:spLocks noGrp="1"/>
          </p:cNvSpPr>
          <p:nvPr/>
        </p:nvSpPr>
        <p:spPr>
          <a:xfrm>
            <a:off x="6992257" y="5842000"/>
            <a:ext cx="794657" cy="355600"/>
          </a:xfrm>
          <a:prstGeom prst="rect">
            <a:avLst/>
          </a:prstGeom>
          <a:solidFill>
            <a:srgbClr val="EFEFEF"/>
          </a:solidFill>
          <a:ln>
            <a:solidFill>
              <a:srgbClr val="FFFFFF"/>
            </a:solidFill>
          </a:ln>
        </p:spPr>
        <p:txBody>
          <a:bodyPr anchor="ctr"/>
          <a:lstStyle/>
          <a:p>
            <a:pPr algn="ctr">
              <a:buNone/>
            </a:pPr>
            <a:r>
              <a:rPr lang="en-US" sz="1100" i="1" dirty="0">
                <a:solidFill>
                  <a:srgbClr val="444444"/>
                </a:solidFill>
                <a:latin typeface="Open Sans"/>
              </a:rPr>
              <a:t>218,310</a:t>
            </a:r>
          </a:p>
        </p:txBody>
      </p:sp>
      <p:sp>
        <p:nvSpPr>
          <p:cNvPr id="63" name="TotCell62"/>
          <p:cNvSpPr>
            <a:spLocks noGrp="1"/>
          </p:cNvSpPr>
          <p:nvPr/>
        </p:nvSpPr>
        <p:spPr>
          <a:xfrm>
            <a:off x="7799614" y="5842000"/>
            <a:ext cx="794657" cy="355600"/>
          </a:xfrm>
          <a:prstGeom prst="rect">
            <a:avLst/>
          </a:prstGeom>
          <a:solidFill>
            <a:srgbClr val="EFEFEF"/>
          </a:solidFill>
          <a:ln>
            <a:solidFill>
              <a:srgbClr val="FFFFFF"/>
            </a:solidFill>
          </a:ln>
        </p:spPr>
        <p:txBody>
          <a:bodyPr anchor="ctr"/>
          <a:lstStyle/>
          <a:p>
            <a:pPr algn="ctr">
              <a:buNone/>
            </a:pPr>
            <a:r>
              <a:rPr lang="en-US" sz="1100" i="1" dirty="0">
                <a:solidFill>
                  <a:srgbClr val="444444"/>
                </a:solidFill>
                <a:latin typeface="Open Sans"/>
              </a:rPr>
              <a:t>218,472</a:t>
            </a:r>
          </a:p>
        </p:txBody>
      </p:sp>
      <p:sp>
        <p:nvSpPr>
          <p:cNvPr id="64" name="TotCell63"/>
          <p:cNvSpPr>
            <a:spLocks noGrp="1"/>
          </p:cNvSpPr>
          <p:nvPr/>
        </p:nvSpPr>
        <p:spPr>
          <a:xfrm>
            <a:off x="8606971" y="5842000"/>
            <a:ext cx="794657" cy="355600"/>
          </a:xfrm>
          <a:prstGeom prst="rect">
            <a:avLst/>
          </a:prstGeom>
          <a:solidFill>
            <a:srgbClr val="EFEFEF"/>
          </a:solidFill>
          <a:ln>
            <a:solidFill>
              <a:srgbClr val="FFFFFF"/>
            </a:solidFill>
          </a:ln>
        </p:spPr>
        <p:txBody>
          <a:bodyPr anchor="ctr"/>
          <a:lstStyle/>
          <a:p>
            <a:pPr algn="ctr">
              <a:buNone/>
            </a:pPr>
            <a:r>
              <a:rPr lang="en-US" sz="1100" i="1" dirty="0">
                <a:solidFill>
                  <a:srgbClr val="444444"/>
                </a:solidFill>
                <a:latin typeface="Open Sans"/>
              </a:rPr>
              <a:t>206,903</a:t>
            </a:r>
          </a:p>
        </p:txBody>
      </p:sp>
      <p:sp>
        <p:nvSpPr>
          <p:cNvPr id="65" name="TotCell64"/>
          <p:cNvSpPr>
            <a:spLocks noGrp="1"/>
          </p:cNvSpPr>
          <p:nvPr/>
        </p:nvSpPr>
        <p:spPr>
          <a:xfrm>
            <a:off x="9414329" y="5842000"/>
            <a:ext cx="794657" cy="355600"/>
          </a:xfrm>
          <a:prstGeom prst="rect">
            <a:avLst/>
          </a:prstGeom>
          <a:solidFill>
            <a:srgbClr val="EFEFEF"/>
          </a:solidFill>
          <a:ln>
            <a:solidFill>
              <a:srgbClr val="FFFFFF"/>
            </a:solidFill>
          </a:ln>
        </p:spPr>
        <p:txBody>
          <a:bodyPr anchor="ctr"/>
          <a:lstStyle/>
          <a:p>
            <a:pPr algn="ctr">
              <a:buNone/>
            </a:pPr>
            <a:r>
              <a:rPr lang="en-US" sz="1100" i="1" dirty="0">
                <a:solidFill>
                  <a:srgbClr val="444444"/>
                </a:solidFill>
                <a:latin typeface="Open Sans"/>
              </a:rPr>
              <a:t>214,902</a:t>
            </a:r>
          </a:p>
        </p:txBody>
      </p:sp>
      <p:sp>
        <p:nvSpPr>
          <p:cNvPr id="66" name="TotCell65"/>
          <p:cNvSpPr>
            <a:spLocks noGrp="1"/>
          </p:cNvSpPr>
          <p:nvPr/>
        </p:nvSpPr>
        <p:spPr>
          <a:xfrm>
            <a:off x="10221686" y="5842000"/>
            <a:ext cx="794657" cy="355600"/>
          </a:xfrm>
          <a:prstGeom prst="rect">
            <a:avLst/>
          </a:prstGeom>
          <a:solidFill>
            <a:srgbClr val="EFEFEF"/>
          </a:solidFill>
          <a:ln>
            <a:solidFill>
              <a:srgbClr val="FFFFFF"/>
            </a:solidFill>
          </a:ln>
        </p:spPr>
        <p:txBody>
          <a:bodyPr anchor="ctr"/>
          <a:lstStyle/>
          <a:p>
            <a:pPr algn="ctr">
              <a:buNone/>
            </a:pPr>
            <a:r>
              <a:rPr lang="en-US" sz="1100" i="1" dirty="0">
                <a:solidFill>
                  <a:srgbClr val="444444"/>
                </a:solidFill>
                <a:latin typeface="Open Sans"/>
              </a:rPr>
              <a:t>215,609</a:t>
            </a:r>
          </a:p>
        </p:txBody>
      </p:sp>
      <p:sp>
        <p:nvSpPr>
          <p:cNvPr id="67" name="TotCell66"/>
          <p:cNvSpPr>
            <a:spLocks noGrp="1"/>
          </p:cNvSpPr>
          <p:nvPr/>
        </p:nvSpPr>
        <p:spPr>
          <a:xfrm>
            <a:off x="11029043" y="5842000"/>
            <a:ext cx="794657" cy="355600"/>
          </a:xfrm>
          <a:prstGeom prst="rect">
            <a:avLst/>
          </a:prstGeom>
          <a:solidFill>
            <a:srgbClr val="EFEFEF"/>
          </a:solidFill>
          <a:ln>
            <a:solidFill>
              <a:srgbClr val="FFFFFF"/>
            </a:solidFill>
          </a:ln>
        </p:spPr>
        <p:txBody>
          <a:bodyPr anchor="ctr"/>
          <a:lstStyle/>
          <a:p>
            <a:pPr algn="ctr">
              <a:buNone/>
            </a:pPr>
            <a:r>
              <a:rPr lang="en-US" sz="1100" i="1" dirty="0">
                <a:solidFill>
                  <a:srgbClr val="444444"/>
                </a:solidFill>
                <a:latin typeface="Open Sans"/>
              </a:rPr>
              <a:t>183,033</a:t>
            </a:r>
          </a:p>
        </p:txBody>
      </p:sp>
    </p:spTree>
    <p:extLst>
      <p:ext uri="{BB962C8B-B14F-4D97-AF65-F5344CB8AC3E}">
        <p14:creationId xmlns:p14="http://schemas.microsoft.com/office/powerpoint/2010/main" val="216919534"/>
      </p:ext>
    </p:extLst>
  </p:cSld>
  <p:clrMapOvr>
    <a:masterClrMapping/>
  </p:clrMapOvr>
</p:sld>
</file>

<file path=ppt/theme/theme1.xml><?xml version="1.0" encoding="utf-8"?>
<a:theme xmlns:a="http://schemas.openxmlformats.org/drawingml/2006/main" name="Office Theme [177931040949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Open Sans"/>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Open San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0E75A89-E2DE-4F37-9ED3-63060C7775FA}">
  <we:reference id="wa200010001" version="1.0.0.1" store="en-US" storeType="OMEX"/>
  <we:alternateReferences>
    <we:reference id="wa200010001" version="1.0.0.1" store="en-US" storeType="OMEX"/>
  </we:alternateReferences>
  <we:properties>
    <we:property name="claude.fileId" value="&quot;23bbd98c-f689-4f9d-88f7-7be9d1f0b5e8&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30351</TotalTime>
  <Words>6768</Words>
  <Application>Microsoft Office PowerPoint</Application>
  <PresentationFormat>Widescreen</PresentationFormat>
  <Paragraphs>1585</Paragraphs>
  <Slides>51</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Aptos</vt:lpstr>
      <vt:lpstr>Arial</vt:lpstr>
      <vt:lpstr>Calibri</vt:lpstr>
      <vt:lpstr>Open Sans</vt:lpstr>
      <vt:lpstr>Office Theme [1779310409498]</vt:lpstr>
      <vt:lpstr>2025 ERC END OF YEAR REPORT</vt:lpstr>
      <vt:lpstr>19 Active ERCs Referenced in Slides 4–8</vt:lpstr>
      <vt:lpstr> “Annualized ERCs” on slides 4–8 include the 19 ERCs from the previous slide and the following additional 7 ERCs</vt:lpstr>
      <vt:lpstr>ERC Products of Innovation, FY 1985–2025</vt:lpstr>
      <vt:lpstr>ERC Influence on Curriculum, FY 1985–2025</vt:lpstr>
      <vt:lpstr>ERC Information Dissemination, FY 1985–2025</vt:lpstr>
      <vt:lpstr>Curricular Impact of ERCs, FY 2007–2025</vt:lpstr>
      <vt:lpstr>ERC Student Degrees, FY 1985–2025</vt:lpstr>
      <vt:lpstr>Degrees Granted to ERC Students vs. All U.S. Engineering Graduates, FY 2019–2025</vt:lpstr>
      <vt:lpstr>ERC Graduate Employment (19 Centers), FY 2025</vt:lpstr>
      <vt:lpstr>ERC Research and Education Personnel, by Underrepresented Group and Citizenship Status, FY 2025 [4]</vt:lpstr>
      <vt:lpstr>PowerPoint Presentation</vt:lpstr>
      <vt:lpstr>Women in ERCs, FY 2020–2025</vt:lpstr>
      <vt:lpstr>Hispanics and Latinos in ERCs, FY 2020–2025</vt:lpstr>
      <vt:lpstr>Underrepresented Racial Minorities in ERCs, FY 2020–2025</vt:lpstr>
      <vt:lpstr>Persons with Disabilities in ERCs, FY 2020–2025</vt:lpstr>
      <vt:lpstr>U.S. Citizens and Permanent Residents in ERCs, FY 2020–2025</vt:lpstr>
      <vt:lpstr>Center Personnel Conducting ERC Research, FY 2025</vt:lpstr>
      <vt:lpstr>Center Personnel Citizenship in ERCs, FY 2025</vt:lpstr>
      <vt:lpstr>Center Personnel Citizenship in ERCs, FY 2020–2025</vt:lpstr>
      <vt:lpstr>ERC Industrial/Practitioner Members and Supporting Organizations, FY 2019–2025</vt:lpstr>
      <vt:lpstr>ERC Industrial/Practitioner Members and Supporting Organizations, FY 2019–2025</vt:lpstr>
      <vt:lpstr>Industrial/Practitioner Member Support by Year, FY 2019–2025</vt:lpstr>
      <vt:lpstr>Industrial/Practitioner Member Support by Year, FY 2019–2025</vt:lpstr>
      <vt:lpstr>Distribution of Industrial/Practitioner Members by Industry Size, FY 2021–2025</vt:lpstr>
      <vt:lpstr>Total ERC New Cash Support, FY 2025 (19 ERCs)        </vt:lpstr>
      <vt:lpstr>Functional Budget of ERCs in the Aggregate, FY 2025 [1]</vt:lpstr>
      <vt:lpstr>Industrial/Practitioner New Support to 19 ERCs, FY 2025</vt:lpstr>
      <vt:lpstr>FY 2025 NSF Engineering Research Centers by Sector</vt:lpstr>
      <vt:lpstr>Non-NSF Government Support by ERC Technology Sector, FY 2019–2025 [1]</vt:lpstr>
      <vt:lpstr>Industry Support by ERC Technology Sector, FY 2019–2025 [1]</vt:lpstr>
      <vt:lpstr>FY 2025 Sources of Support to 19 ERCs, by Technology Sector [1]</vt:lpstr>
      <vt:lpstr>FY 2025 Support to ERCs in Advanced Manufacturing Sector [1]</vt:lpstr>
      <vt:lpstr>FY 2025 Support to ERCs in Biotechnology and Healthcare Sector [1]</vt:lpstr>
      <vt:lpstr>FY 2025 Support to ERCs in Energy and Smart Infrastructure Sector [1]</vt:lpstr>
      <vt:lpstr>FY 2025 Support to ERCs in Quantum, Microelectronics, Sensing, &amp; IT Sector [1]</vt:lpstr>
      <vt:lpstr>FY 2025 Expenditures by Type of Research: All ERCs</vt:lpstr>
      <vt:lpstr>FY 2025 Expenditures by Type of Research: Advanced Manufacturing</vt:lpstr>
      <vt:lpstr>FY 2025 Expenditures by Type of Research: Biotechnology and Healthcare</vt:lpstr>
      <vt:lpstr>FY 2025 Expenditures by Type of Research: Energy and Smart Infrastructure</vt:lpstr>
      <vt:lpstr>FY 2025 Expenditures by Type of Research: Quantum, Microelectronics, Sensing, and I.T.</vt:lpstr>
      <vt:lpstr>All ERC Disciplines, FY 2025</vt:lpstr>
      <vt:lpstr>Disciplines by Technology Sector: Advanced Manufacturing, FY 2025</vt:lpstr>
      <vt:lpstr>Disciplines by Technology Sector: Biotechnology and Healthcare, FY 2025</vt:lpstr>
      <vt:lpstr>Disciplines by Technology Sector: Energy and Smart Infrastructure, FY 2025</vt:lpstr>
      <vt:lpstr>Disciplines by Technology Sector: Quantum, Microelectronics, Sensing, &amp; IT, FY 2025</vt:lpstr>
      <vt:lpstr>Country of Citizenship of ERC Foreign Personnel, FY 2025</vt:lpstr>
      <vt:lpstr>Locations of the Active ERCs, FY 2025 [1]</vt:lpstr>
      <vt:lpstr>Locations of Foreign Participating Organizations, FY 2025</vt:lpstr>
      <vt:lpstr>Locations of Foreign Participating Institutions, FY 2025</vt:lpstr>
      <vt:lpstr>Number of Institutions and Organizations With Financial Headquarters Abroad Collaborating With ERCs, by Country of Origin, FY 2025 [1]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NSF ERC 2025 End-of-Year Slides</dc:title>
  <dc:subject/>
  <dc:creator>NSF ERC Program – Priwils, Inc.</dc:creator>
  <cp:lastModifiedBy>John Fletcher</cp:lastModifiedBy>
  <cp:revision>241</cp:revision>
  <dcterms:created xsi:type="dcterms:W3CDTF">2026-05-05T17:43:23Z</dcterms:created>
  <dcterms:modified xsi:type="dcterms:W3CDTF">2026-06-23T12:35:33Z</dcterms:modified>
</cp:coreProperties>
</file>