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7" r:id="rId5"/>
    <p:sldId id="272" r:id="rId6"/>
    <p:sldId id="291" r:id="rId7"/>
    <p:sldId id="279" r:id="rId8"/>
    <p:sldId id="290" r:id="rId9"/>
    <p:sldId id="292" r:id="rId10"/>
    <p:sldId id="29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8F8253-57AA-4ADE-A604-F076DA8346C5}" v="2" dt="2024-05-10T13:14:08.0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69452" autoAdjust="0"/>
  </p:normalViewPr>
  <p:slideViewPr>
    <p:cSldViewPr snapToGrid="0">
      <p:cViewPr varScale="1">
        <p:scale>
          <a:sx n="82" d="100"/>
          <a:sy n="82" d="100"/>
        </p:scale>
        <p:origin x="183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FCDA9-000B-4D6D-9457-83454D8C632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352BF-4EF3-4F09-89F1-27867762C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595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*ERC sets their own rules for who competes at the local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9352BF-4EF3-4F09-89F1-27867762C6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32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C1D8B-8D33-42F4-B33F-C3C0D0734D4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733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C1D8B-8D33-42F4-B33F-C3C0D0734D4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76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C1D8B-8D33-42F4-B33F-C3C0D0734D4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524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C1D8B-8D33-42F4-B33F-C3C0D0734D4C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955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C1D8B-8D33-42F4-B33F-C3C0D0734D4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14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C1D8B-8D33-42F4-B33F-C3C0D0734D4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23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9DF80-922C-4F60-8D96-E73C72B1F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269491-8D57-4C49-ABB3-E09943928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FAB21-CAE7-41EB-AB3E-CD679C9EC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E1362-7DA6-442D-910F-99C72AF41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39305-450F-4A53-8FFE-EE1AED761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5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70EC8-5D17-4B5B-83B0-30371ACC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CCA27B-278C-4048-9972-B5C53F2DB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F4D29-4087-47B3-AFD9-47F8CF6CA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1CE23-3573-4788-BF36-3C1E91FAA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2B6B6-B793-4DCF-BC78-165ACD4A9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324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19EBEB-33E1-4A01-B581-C99D6AA41A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C79A8-0A13-43C4-9448-3A8BD164B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32D30-6D0F-4A90-9ABE-B3A80F4C4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32959-6356-40D4-BF19-43D636E62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7CE0B-AA20-4139-9833-C0379D09E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207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6634A-9759-FC49-8CBD-95E69A4A0A97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 marL="0" indent="0">
              <a:buNone/>
              <a:defRPr sz="4050"/>
            </a:lvl1pPr>
            <a:lvl2pPr>
              <a:defRPr sz="36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1A3989-D092-408D-9310-FEE200A41F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5989" y="162523"/>
            <a:ext cx="887221" cy="8913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C983C8-3AA6-4608-BCFE-D51964ADEA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19" b="89157" l="8784" r="89865">
                        <a14:foregroundMark x1="43243" y1="15663" x2="43243" y2="15663"/>
                        <a14:foregroundMark x1="47297" y1="9036" x2="47297" y2="9036"/>
                        <a14:foregroundMark x1="89189" y1="41566" x2="89189" y2="41566"/>
                        <a14:foregroundMark x1="10811" y1="37349" x2="10811" y2="37349"/>
                        <a14:foregroundMark x1="48649" y1="4819" x2="48649" y2="4819"/>
                        <a14:foregroundMark x1="48649" y1="89157" x2="48649" y2="891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3831" y="162523"/>
            <a:ext cx="791864" cy="89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34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7681E-8740-4D92-9E0E-DD043E701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51A84-19B0-43C6-B1C4-408C5F7F0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08F62-5095-4CD1-A37C-CCBAC0770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8C6F1-5815-4BA9-B49D-62E5B0EC3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0195B-BACA-4C24-B889-27A3A4C71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63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731BE-9A6F-4DF6-8C8E-4C4100C4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09561-0CFA-434C-ACDE-C79299D12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82C4A-8110-4A28-AF9E-90800C720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F09F5-256D-4CFF-AFD0-A37F7A1C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DAC59-CEE0-4FDB-ABD6-6E25B3DB8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84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608CD-9F54-427A-B7EF-033890DFE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52D9A-D710-4C66-9BB6-2515E0D943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08A09C-4659-44D3-B1AF-26AE151B42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62B4C-357F-4CD0-965A-E9D8F1D0C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CD9013-BF4A-43B1-B76D-EBB52C0F3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61873A-4B38-4702-980A-5D7371ACC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32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8A0A0-B1E7-45C8-A9AD-BD1011080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BA610-EA27-4D00-B80C-85983C3F4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A851E6-6B02-40B5-B9A2-3B201F79E8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3EA05B-882A-4A17-B4C4-470496DF81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193666-EC8B-4D1A-884D-D953E2C40D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602F12-2C6B-4CB2-893B-F2FA411E1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DAA8D9-994A-4D66-9E4A-25837EABD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D576A5-40DB-4EE4-B8B6-D8587BDE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30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2B99C-D2FD-4192-B712-663CF6FC7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B8C7DB-8FCD-440F-8D10-A69744509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8493A9-3A68-4D9F-9DD9-7D37ACFCB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BF56E1-DC02-4A2F-8342-E22CBF170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787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30E0F9-29BB-4108-B878-E983B0BB5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7EE78E-865A-4C39-91A0-C00A645B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706B5-47EB-4D0A-B90A-6D8803314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8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7B4FA-7470-45E5-898D-5B3C66700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C4109-1D39-4237-BC73-B5CB4716C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C8F8E0-FD4A-4582-B059-844CE5B1C0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0A8C9-517F-4F6D-B23C-48AE7FF5D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CECB5B-3F34-4E32-8493-425CA443D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F6555C-D071-4C79-9292-B0DAFE98C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4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DD6C8-836F-4C53-A553-87803D2A7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1959D-3212-4AAC-A8F9-188FCEFDEA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9D1AC3-28CB-4AA6-AF0D-F62BA5C8AE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B1AA2B-6C2E-4D57-8000-7C5946CA1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1C31C9-7D58-49FC-995D-6B97E553D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FDF6A-6EDD-44CC-98E9-BA4B89CC0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27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148676-7E51-46DB-B113-D5B30832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04D54-515F-4876-AEE7-B4E236EAE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0F160-7BF6-45F3-A3AB-D876B2C8DE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229E7-FE37-49A8-97B9-BF36FD975E8E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31417-47C4-439D-99C9-5E75A92A0A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0A6C0-A0E0-48E9-AFC0-9DE0F8381A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FEFAD-D2B3-4344-B83A-078916E09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1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acharya@nsf.gov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erc-assoc.org/perfect-pitch-guidelines" TargetMode="External"/><Relationship Id="rId4" Type="http://schemas.openxmlformats.org/officeDocument/2006/relationships/hyperlink" Target="mailto:nsferc@nsf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A25A54-291E-470A-9D92-BB17F715559F}"/>
              </a:ext>
            </a:extLst>
          </p:cNvPr>
          <p:cNvSpPr txBox="1"/>
          <p:nvPr/>
        </p:nvSpPr>
        <p:spPr>
          <a:xfrm>
            <a:off x="1264819" y="544373"/>
            <a:ext cx="96623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ahnschrift" panose="020B0502040204020203" pitchFamily="34" charset="0"/>
              </a:rPr>
              <a:t>Interested in putting your communication skills to the test? </a:t>
            </a:r>
          </a:p>
          <a:p>
            <a:pPr algn="ctr"/>
            <a:r>
              <a:rPr lang="en-US" sz="2800" dirty="0">
                <a:latin typeface="Bahnschrift SemiBold" panose="020B0502040204020203" pitchFamily="34" charset="0"/>
              </a:rPr>
              <a:t>Make a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Perfect Pitch</a:t>
            </a:r>
            <a:r>
              <a:rPr lang="en-US" sz="2800" dirty="0">
                <a:latin typeface="Bahnschrift SemiBold" panose="020B0502040204020203" pitchFamily="34" charset="0"/>
              </a:rPr>
              <a:t>!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9A9FF9-11C3-4A43-8743-AFC2CC0B644C}"/>
              </a:ext>
            </a:extLst>
          </p:cNvPr>
          <p:cNvSpPr txBox="1"/>
          <p:nvPr/>
        </p:nvSpPr>
        <p:spPr>
          <a:xfrm>
            <a:off x="3388886" y="4847679"/>
            <a:ext cx="6951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ahnschrift" panose="020B0502040204020203" pitchFamily="34" charset="0"/>
              </a:rPr>
              <a:t>Join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past winners </a:t>
            </a:r>
            <a:r>
              <a:rPr lang="en-US" sz="2400" dirty="0">
                <a:latin typeface="Bahnschrift" panose="020B0502040204020203" pitchFamily="34" charset="0"/>
              </a:rPr>
              <a:t>from different ERCs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3635DC-D4BB-4721-B51A-9CC89E59E2E6}"/>
              </a:ext>
            </a:extLst>
          </p:cNvPr>
          <p:cNvSpPr txBox="1"/>
          <p:nvPr/>
        </p:nvSpPr>
        <p:spPr>
          <a:xfrm>
            <a:off x="3455401" y="3227942"/>
            <a:ext cx="47332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ahnschrift SemiBold" panose="020B0502040204020203" pitchFamily="34" charset="0"/>
              </a:rPr>
              <a:t>Win a: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$5000 </a:t>
            </a:r>
            <a:r>
              <a:rPr lang="en-US" sz="2400" dirty="0">
                <a:latin typeface="Bahnschrift SemiBold" panose="020B0502040204020203" pitchFamily="34" charset="0"/>
              </a:rPr>
              <a:t>first-place prize</a:t>
            </a:r>
          </a:p>
          <a:p>
            <a:r>
              <a:rPr lang="en-US" sz="2400" dirty="0">
                <a:latin typeface="Bahnschrift SemiBold" panose="020B0502040204020203" pitchFamily="34" charset="0"/>
              </a:rPr>
              <a:t>	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$2000 </a:t>
            </a:r>
            <a:r>
              <a:rPr lang="en-US" sz="2400" dirty="0">
                <a:latin typeface="Bahnschrift SemiBold" panose="020B0502040204020203" pitchFamily="34" charset="0"/>
              </a:rPr>
              <a:t>second-place prize</a:t>
            </a:r>
          </a:p>
          <a:p>
            <a:r>
              <a:rPr lang="en-US" sz="2400" dirty="0">
                <a:latin typeface="Bahnschrift SemiBold" panose="020B0502040204020203" pitchFamily="34" charset="0"/>
              </a:rPr>
              <a:t>	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$1000 </a:t>
            </a:r>
            <a:r>
              <a:rPr lang="en-US" sz="2400" dirty="0">
                <a:latin typeface="Bahnschrift SemiBold" panose="020B0502040204020203" pitchFamily="34" charset="0"/>
              </a:rPr>
              <a:t>third-place prize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21E796-7663-48AC-8A7C-A86AAB021ACC}"/>
              </a:ext>
            </a:extLst>
          </p:cNvPr>
          <p:cNvSpPr txBox="1"/>
          <p:nvPr/>
        </p:nvSpPr>
        <p:spPr>
          <a:xfrm>
            <a:off x="3388887" y="1724543"/>
            <a:ext cx="695129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latin typeface="Bahnschrift"/>
              </a:rPr>
              <a:t>Pitch in-person against finalists from all active ERCs at the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Bahnschrift SemiBold"/>
              </a:rPr>
              <a:t>2026 ERC Biennial Meeting </a:t>
            </a:r>
            <a:r>
              <a:rPr lang="en-US" sz="2400" dirty="0">
                <a:latin typeface="Bahnschrift"/>
              </a:rPr>
              <a:t>set for  September 28 – 30, 2026</a:t>
            </a:r>
            <a:endParaRPr lang="en-US" sz="2400" strike="sngStrike" dirty="0">
              <a:latin typeface="Bahnschrift" panose="020B0502040204020203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7895A60-E02A-443A-9ED9-12674EE473DE}"/>
              </a:ext>
            </a:extLst>
          </p:cNvPr>
          <p:cNvGrpSpPr/>
          <p:nvPr/>
        </p:nvGrpSpPr>
        <p:grpSpPr>
          <a:xfrm>
            <a:off x="1933869" y="3227942"/>
            <a:ext cx="914400" cy="914400"/>
            <a:chOff x="1409199" y="3593354"/>
            <a:chExt cx="914400" cy="9144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D08DA70-7CA6-4F71-9B94-A3EA37236C0B}"/>
                </a:ext>
              </a:extLst>
            </p:cNvPr>
            <p:cNvSpPr/>
            <p:nvPr/>
          </p:nvSpPr>
          <p:spPr>
            <a:xfrm>
              <a:off x="1409199" y="3593354"/>
              <a:ext cx="914400" cy="914400"/>
            </a:xfrm>
            <a:prstGeom prst="ellipse">
              <a:avLst/>
            </a:prstGeom>
            <a:ln w="571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Graphic 12" descr="Trophy with solid fill">
              <a:extLst>
                <a:ext uri="{FF2B5EF4-FFF2-40B4-BE49-F238E27FC236}">
                  <a16:creationId xmlns:a16="http://schemas.microsoft.com/office/drawing/2014/main" id="{0B437F9C-399C-492F-BC1E-2FBAC3193C9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532462" y="3716617"/>
              <a:ext cx="667873" cy="667873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2C79F7-BF8F-43E6-9D55-793FB6DD24D6}"/>
              </a:ext>
            </a:extLst>
          </p:cNvPr>
          <p:cNvGrpSpPr/>
          <p:nvPr/>
        </p:nvGrpSpPr>
        <p:grpSpPr>
          <a:xfrm>
            <a:off x="1933869" y="1834571"/>
            <a:ext cx="914400" cy="914400"/>
            <a:chOff x="1425869" y="1610440"/>
            <a:chExt cx="914400" cy="9144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E51AFAB-DA4C-4EB9-A8D0-BEE140372988}"/>
                </a:ext>
              </a:extLst>
            </p:cNvPr>
            <p:cNvSpPr/>
            <p:nvPr/>
          </p:nvSpPr>
          <p:spPr>
            <a:xfrm>
              <a:off x="1425869" y="1610440"/>
              <a:ext cx="914400" cy="914400"/>
            </a:xfrm>
            <a:prstGeom prst="ellipse">
              <a:avLst/>
            </a:prstGeom>
            <a:ln w="571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Classroom with solid fill">
              <a:extLst>
                <a:ext uri="{FF2B5EF4-FFF2-40B4-BE49-F238E27FC236}">
                  <a16:creationId xmlns:a16="http://schemas.microsoft.com/office/drawing/2014/main" id="{78875438-F18B-471C-8B39-4606C66BD99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42299" y="1726870"/>
              <a:ext cx="681540" cy="6815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2D836BC-4313-4132-B718-DDBB0616A842}"/>
              </a:ext>
            </a:extLst>
          </p:cNvPr>
          <p:cNvGrpSpPr/>
          <p:nvPr/>
        </p:nvGrpSpPr>
        <p:grpSpPr>
          <a:xfrm>
            <a:off x="1933869" y="4621313"/>
            <a:ext cx="914400" cy="914400"/>
            <a:chOff x="1570463" y="4619714"/>
            <a:chExt cx="914400" cy="9144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CDD12B4-11E3-4308-B8AD-2C51576FD44B}"/>
                </a:ext>
              </a:extLst>
            </p:cNvPr>
            <p:cNvSpPr/>
            <p:nvPr/>
          </p:nvSpPr>
          <p:spPr>
            <a:xfrm>
              <a:off x="1570463" y="4619714"/>
              <a:ext cx="914400" cy="914400"/>
            </a:xfrm>
            <a:prstGeom prst="ellipse">
              <a:avLst/>
            </a:prstGeom>
            <a:ln w="571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Group success with solid fill">
              <a:extLst>
                <a:ext uri="{FF2B5EF4-FFF2-40B4-BE49-F238E27FC236}">
                  <a16:creationId xmlns:a16="http://schemas.microsoft.com/office/drawing/2014/main" id="{EC47A9A3-3B89-452E-8132-DAEDE3FDB4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659734" y="4708985"/>
              <a:ext cx="735857" cy="735857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FB6E79EB-E4CE-41A5-BC55-DB0C75E97E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311CF6-0CE3-4F2A-9757-1A14A6FEB5AA}"/>
              </a:ext>
            </a:extLst>
          </p:cNvPr>
          <p:cNvSpPr txBox="1"/>
          <p:nvPr/>
        </p:nvSpPr>
        <p:spPr>
          <a:xfrm>
            <a:off x="482924" y="5737514"/>
            <a:ext cx="112261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ahnschrift" panose="020B0502040204020203" pitchFamily="34" charset="0"/>
              </a:rPr>
              <a:t>All current ERC undergraduates, Masters, PhD students, and Post-Docs are eligible to compete. </a:t>
            </a:r>
          </a:p>
        </p:txBody>
      </p:sp>
      <p:pic>
        <p:nvPicPr>
          <p:cNvPr id="25" name="Picture 24" descr="Shape&#10;&#10;Description automatically generated with medium confidence">
            <a:extLst>
              <a:ext uri="{FF2B5EF4-FFF2-40B4-BE49-F238E27FC236}">
                <a16:creationId xmlns:a16="http://schemas.microsoft.com/office/drawing/2014/main" id="{91D6F83D-37F4-4718-86D6-B5F8A7E06C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00" b="95500" l="3859" r="98071">
                        <a14:foregroundMark x1="19936" y1="43000" x2="26688" y2="27000"/>
                        <a14:foregroundMark x1="26688" y1="27000" x2="16720" y2="12500"/>
                        <a14:foregroundMark x1="16720" y1="12500" x2="7074" y2="23500"/>
                        <a14:foregroundMark x1="7074" y1="23500" x2="19614" y2="26000"/>
                        <a14:foregroundMark x1="19614" y1="26000" x2="15756" y2="69500"/>
                        <a14:foregroundMark x1="15756" y1="69500" x2="21865" y2="52500"/>
                        <a14:foregroundMark x1="21865" y1="52500" x2="19936" y2="39000"/>
                        <a14:foregroundMark x1="13183" y1="7500" x2="25080" y2="6500"/>
                        <a14:foregroundMark x1="3859" y1="17500" x2="7395" y2="31500"/>
                        <a14:foregroundMark x1="21222" y1="1500" x2="20579" y2="2000"/>
                        <a14:foregroundMark x1="22186" y1="30000" x2="21222" y2="33000"/>
                        <a14:foregroundMark x1="46945" y1="18000" x2="49196" y2="30000"/>
                        <a14:foregroundMark x1="82637" y1="10000" x2="72932" y2="22073"/>
                        <a14:foregroundMark x1="72857" y1="25703" x2="82637" y2="37000"/>
                        <a14:foregroundMark x1="82637" y1="37000" x2="94212" y2="18000"/>
                        <a14:foregroundMark x1="94212" y1="18000" x2="84566" y2="6500"/>
                        <a14:foregroundMark x1="84566" y1="6500" x2="82958" y2="8000"/>
                        <a14:foregroundMark x1="75884" y1="6000" x2="72477" y2="19248"/>
                        <a14:foregroundMark x1="72850" y1="26035" x2="80064" y2="38500"/>
                        <a14:foregroundMark x1="80064" y1="38500" x2="92926" y2="38000"/>
                        <a14:foregroundMark x1="92926" y1="38000" x2="98392" y2="17500"/>
                        <a14:foregroundMark x1="98392" y1="17500" x2="86174" y2="6000"/>
                        <a14:foregroundMark x1="86174" y1="6000" x2="85852" y2="79500"/>
                        <a14:foregroundMark x1="85852" y1="79500" x2="88746" y2="85000"/>
                        <a14:foregroundMark x1="82958" y1="71500" x2="84566" y2="48500"/>
                        <a14:foregroundMark x1="84566" y1="48500" x2="79743" y2="66500"/>
                        <a14:foregroundMark x1="79743" y1="66500" x2="80386" y2="85500"/>
                        <a14:foregroundMark x1="80386" y1="85500" x2="86174" y2="79500"/>
                        <a14:foregroundMark x1="88103" y1="82000" x2="89711" y2="62000"/>
                        <a14:foregroundMark x1="89711" y1="62000" x2="87138" y2="47500"/>
                        <a14:foregroundMark x1="81029" y1="53000" x2="78457" y2="91500"/>
                        <a14:foregroundMark x1="78457" y1="91500" x2="83601" y2="86500"/>
                        <a14:foregroundMark x1="89068" y1="88000" x2="91640" y2="68500"/>
                        <a14:foregroundMark x1="91640" y1="68500" x2="89711" y2="49000"/>
                        <a14:foregroundMark x1="89711" y1="49000" x2="88424" y2="44500"/>
                        <a14:foregroundMark x1="78457" y1="42000" x2="72777" y2="29555"/>
                        <a14:foregroundMark x1="72990" y1="11000" x2="71037" y2="19176"/>
                        <a14:foregroundMark x1="71884" y1="34735" x2="76206" y2="43500"/>
                        <a14:foregroundMark x1="76206" y1="43500" x2="79421" y2="45000"/>
                        <a14:foregroundMark x1="70574" y1="34669" x2="76527" y2="43000"/>
                        <a14:foregroundMark x1="75884" y1="7500" x2="71383" y2="16000"/>
                        <a14:foregroundMark x1="21865" y1="66000" x2="24116" y2="84500"/>
                        <a14:foregroundMark x1="24116" y1="84500" x2="12862" y2="79000"/>
                        <a14:foregroundMark x1="12862" y1="79000" x2="14791" y2="65000"/>
                        <a14:foregroundMark x1="91961" y1="71000" x2="88746" y2="89000"/>
                        <a14:foregroundMark x1="88746" y1="89000" x2="88103" y2="86000"/>
                        <a14:foregroundMark x1="80707" y1="91000" x2="80386" y2="78000"/>
                        <a14:foregroundMark x1="92605" y1="83000" x2="92605" y2="83000"/>
                        <a14:foregroundMark x1="94212" y1="77000" x2="94212" y2="77000"/>
                        <a14:foregroundMark x1="93891" y1="72000" x2="93891" y2="72000"/>
                        <a14:foregroundMark x1="92926" y1="64500" x2="92926" y2="61000"/>
                        <a14:foregroundMark x1="70740" y1="16500" x2="74277" y2="10500"/>
                        <a14:foregroundMark x1="73633" y1="8500" x2="70418" y2="15500"/>
                        <a14:foregroundMark x1="71704" y1="11000" x2="70418" y2="15500"/>
                        <a14:foregroundMark x1="78457" y1="94500" x2="77492" y2="95500"/>
                        <a14:foregroundMark x1="80386" y1="52000" x2="77492" y2="95500"/>
                        <a14:foregroundMark x1="88103" y1="89500" x2="91961" y2="86000"/>
                        <a14:foregroundMark x1="87781" y1="94500" x2="87781" y2="94500"/>
                        <a14:foregroundMark x1="88746" y1="92000" x2="88746" y2="92000"/>
                        <a14:backgroundMark x1="88746" y1="1000" x2="88746" y2="1000"/>
                        <a14:backgroundMark x1="87781" y1="1000" x2="87781" y2="1000"/>
                        <a14:backgroundMark x1="80064" y1="1000" x2="80064" y2="1000"/>
                        <a14:backgroundMark x1="81350" y1="1000" x2="81350" y2="1000"/>
                        <a14:backgroundMark x1="67524" y1="19000" x2="67203" y2="3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4886">
            <a:off x="8618848" y="2913660"/>
            <a:ext cx="2679308" cy="172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18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FDC132-7BB9-4685-8495-9B15B4EB31D2}"/>
              </a:ext>
            </a:extLst>
          </p:cNvPr>
          <p:cNvSpPr txBox="1">
            <a:spLocks/>
          </p:cNvSpPr>
          <p:nvPr/>
        </p:nvSpPr>
        <p:spPr>
          <a:xfrm>
            <a:off x="2111828" y="146553"/>
            <a:ext cx="7078662" cy="908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latin typeface="Bahnschrift SemiBold Condensed" panose="020B0502040204020203" pitchFamily="34" charset="0"/>
              </a:rPr>
              <a:t>Perfect Pitch Competition Goals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D7F299-C8F5-41B1-8A8F-095BDAFE1155}"/>
              </a:ext>
            </a:extLst>
          </p:cNvPr>
          <p:cNvCxnSpPr>
            <a:cxnSpLocks/>
          </p:cNvCxnSpPr>
          <p:nvPr/>
        </p:nvCxnSpPr>
        <p:spPr>
          <a:xfrm flipV="1">
            <a:off x="0" y="1145512"/>
            <a:ext cx="12192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59B1C9-6EFA-4D1F-B996-400F28ECF92F}"/>
              </a:ext>
            </a:extLst>
          </p:cNvPr>
          <p:cNvCxnSpPr>
            <a:cxnSpLocks/>
          </p:cNvCxnSpPr>
          <p:nvPr/>
        </p:nvCxnSpPr>
        <p:spPr>
          <a:xfrm>
            <a:off x="6012666" y="1145512"/>
            <a:ext cx="0" cy="57124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9B699ACF-677A-4244-8388-04979DE5FFBD}"/>
              </a:ext>
            </a:extLst>
          </p:cNvPr>
          <p:cNvSpPr txBox="1">
            <a:spLocks/>
          </p:cNvSpPr>
          <p:nvPr/>
        </p:nvSpPr>
        <p:spPr>
          <a:xfrm>
            <a:off x="874530" y="2069404"/>
            <a:ext cx="4166442" cy="1359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latin typeface="Bahnschrift SemiBold Condensed" panose="020B0502040204020203" pitchFamily="34" charset="0"/>
              </a:rPr>
              <a:t>Problem:  </a:t>
            </a:r>
          </a:p>
          <a:p>
            <a:pPr algn="ctr"/>
            <a:r>
              <a:rPr lang="en-US" sz="2000" dirty="0"/>
              <a:t>How do we encourage students to be better communicators? </a:t>
            </a:r>
          </a:p>
          <a:p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4BA855-F59B-4FE7-B83B-F9D4B981CD5A}"/>
              </a:ext>
            </a:extLst>
          </p:cNvPr>
          <p:cNvSpPr txBox="1"/>
          <p:nvPr/>
        </p:nvSpPr>
        <p:spPr>
          <a:xfrm>
            <a:off x="825948" y="3733598"/>
            <a:ext cx="426360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Bahnschrift SemiBold Condensed" panose="020B0502040204020203" pitchFamily="34" charset="0"/>
              </a:rPr>
              <a:t>Objective:  </a:t>
            </a:r>
          </a:p>
          <a:p>
            <a:pPr algn="ctr"/>
            <a:r>
              <a:rPr lang="en-US" sz="2000" dirty="0"/>
              <a:t>Use “Hall of Fame” approach to cross pollinate a culture of strong oral communication and public speaking.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23209A48-5260-4CA2-B686-8B6062E0A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8782" y="1738774"/>
            <a:ext cx="4983415" cy="4525963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/>
                </a:solidFill>
              </a:rPr>
              <a:t>Teach students to be concise and persuasive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Stress importance of oral communication and public speaking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Stimulate students to think about the </a:t>
            </a:r>
            <a:r>
              <a:rPr lang="en-US" sz="2000" b="1" dirty="0"/>
              <a:t>bigger picture </a:t>
            </a:r>
            <a:r>
              <a:rPr lang="en-US" sz="2000" dirty="0"/>
              <a:t>and </a:t>
            </a:r>
            <a:r>
              <a:rPr lang="en-US" sz="2000" b="1" dirty="0"/>
              <a:t>application areas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Stimulate good performance under pressure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Stimulate a culture of innovation and entrepreneurship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Cross-pollinate student entrepreneurial experiences between centers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Empower students to lead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FDC132-7BB9-4685-8495-9B15B4EB31D2}"/>
              </a:ext>
            </a:extLst>
          </p:cNvPr>
          <p:cNvSpPr txBox="1">
            <a:spLocks/>
          </p:cNvSpPr>
          <p:nvPr/>
        </p:nvSpPr>
        <p:spPr>
          <a:xfrm>
            <a:off x="2111828" y="146553"/>
            <a:ext cx="7078662" cy="908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latin typeface="Bahnschrift SemiBold Condensed" panose="020B0502040204020203" pitchFamily="34" charset="0"/>
              </a:rPr>
              <a:t>Perfect Pitch Competition Overview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D7F299-C8F5-41B1-8A8F-095BDAFE1155}"/>
              </a:ext>
            </a:extLst>
          </p:cNvPr>
          <p:cNvCxnSpPr>
            <a:cxnSpLocks/>
          </p:cNvCxnSpPr>
          <p:nvPr/>
        </p:nvCxnSpPr>
        <p:spPr>
          <a:xfrm flipV="1">
            <a:off x="0" y="1145512"/>
            <a:ext cx="12192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59B1C9-6EFA-4D1F-B996-400F28ECF92F}"/>
              </a:ext>
            </a:extLst>
          </p:cNvPr>
          <p:cNvCxnSpPr>
            <a:cxnSpLocks/>
          </p:cNvCxnSpPr>
          <p:nvPr/>
        </p:nvCxnSpPr>
        <p:spPr>
          <a:xfrm>
            <a:off x="7840457" y="1145512"/>
            <a:ext cx="0" cy="57124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9B699ACF-677A-4244-8388-04979DE5FFBD}"/>
              </a:ext>
            </a:extLst>
          </p:cNvPr>
          <p:cNvSpPr txBox="1">
            <a:spLocks/>
          </p:cNvSpPr>
          <p:nvPr/>
        </p:nvSpPr>
        <p:spPr>
          <a:xfrm>
            <a:off x="582150" y="2019475"/>
            <a:ext cx="4086100" cy="3072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Contestants in the ERC Perfect Pitch Contest will </a:t>
            </a:r>
            <a:r>
              <a:rPr lang="en-US" sz="2400" b="1" dirty="0"/>
              <a:t>pitch a problem or opportunity connected with their ERC’s strategic vision</a:t>
            </a:r>
            <a:r>
              <a:rPr lang="en-US" sz="2400" dirty="0"/>
              <a:t> in a clear, compelling manner in 90 seconds. Contestants will use one PowerPoint slide to assist in their pitch.</a:t>
            </a:r>
          </a:p>
          <a:p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E53160-1D03-472F-970A-44D93EB9D898}"/>
              </a:ext>
            </a:extLst>
          </p:cNvPr>
          <p:cNvSpPr txBox="1"/>
          <p:nvPr/>
        </p:nvSpPr>
        <p:spPr>
          <a:xfrm>
            <a:off x="4948053" y="1919258"/>
            <a:ext cx="260311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hnschrift SemiBold Condensed" panose="020B0502040204020203" pitchFamily="34" charset="0"/>
              </a:rPr>
              <a:t>Nov. 2024 – </a:t>
            </a:r>
            <a:r>
              <a:rPr lang="en-US" sz="2400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Aug. 2026</a:t>
            </a:r>
            <a:r>
              <a:rPr lang="en-US" sz="2400" strike="sngStrike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 </a:t>
            </a:r>
          </a:p>
          <a:p>
            <a:endParaRPr lang="en-US" dirty="0">
              <a:latin typeface="Bahnschrift SemiBold Condensed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09EC63-787E-4527-AC0B-83735591A9B9}"/>
              </a:ext>
            </a:extLst>
          </p:cNvPr>
          <p:cNvSpPr txBox="1"/>
          <p:nvPr/>
        </p:nvSpPr>
        <p:spPr>
          <a:xfrm>
            <a:off x="5703747" y="4312479"/>
            <a:ext cx="1847417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Bahnschrift SemiBold Condensed" panose="020B0502040204020203" pitchFamily="34" charset="0"/>
              </a:rPr>
              <a:t>Sep. 29, 2026</a:t>
            </a:r>
          </a:p>
          <a:p>
            <a:endParaRPr lang="en-US" dirty="0">
              <a:latin typeface="Bahnschrift SemiBold Condensed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A2120E-A0F9-4A35-90D1-08AEBB121DA6}"/>
              </a:ext>
            </a:extLst>
          </p:cNvPr>
          <p:cNvSpPr txBox="1"/>
          <p:nvPr/>
        </p:nvSpPr>
        <p:spPr>
          <a:xfrm>
            <a:off x="5703747" y="5517730"/>
            <a:ext cx="1847417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Bahnschrift SemiBold Condensed" panose="020B0502040204020203" pitchFamily="34" charset="0"/>
              </a:rPr>
              <a:t>Sep. 30, 2026</a:t>
            </a:r>
          </a:p>
          <a:p>
            <a:endParaRPr lang="en-US" dirty="0">
              <a:latin typeface="Bahnschrift SemiBold Condensed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7437FF-970A-4352-A1B6-08C41E823F47}"/>
              </a:ext>
            </a:extLst>
          </p:cNvPr>
          <p:cNvSpPr txBox="1"/>
          <p:nvPr/>
        </p:nvSpPr>
        <p:spPr>
          <a:xfrm>
            <a:off x="8120261" y="1847595"/>
            <a:ext cx="3498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ERCs hold their respective internal competitions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9736D8-775A-4651-A9AC-7C5156DE9608}"/>
              </a:ext>
            </a:extLst>
          </p:cNvPr>
          <p:cNvSpPr txBox="1"/>
          <p:nvPr/>
        </p:nvSpPr>
        <p:spPr>
          <a:xfrm>
            <a:off x="8082157" y="3021757"/>
            <a:ext cx="3574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Deadline for finalist name submission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D1511BF-2B33-4B2E-8B0D-DE589BA0729F}"/>
              </a:ext>
            </a:extLst>
          </p:cNvPr>
          <p:cNvSpPr txBox="1"/>
          <p:nvPr/>
        </p:nvSpPr>
        <p:spPr>
          <a:xfrm>
            <a:off x="8120261" y="4226897"/>
            <a:ext cx="3434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ERC Biennial Meeting – Perfect Pitch Competition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0364BD-914A-48D6-8EE0-5417B8A72429}"/>
              </a:ext>
            </a:extLst>
          </p:cNvPr>
          <p:cNvSpPr txBox="1"/>
          <p:nvPr/>
        </p:nvSpPr>
        <p:spPr>
          <a:xfrm>
            <a:off x="8082157" y="5432038"/>
            <a:ext cx="3574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ERC Biennial Meeting – Perfect Pitch Award Ceremony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2A5F107-DECF-49A6-A95E-B8A11B9BA6D2}"/>
              </a:ext>
            </a:extLst>
          </p:cNvPr>
          <p:cNvSpPr/>
          <p:nvPr/>
        </p:nvSpPr>
        <p:spPr>
          <a:xfrm>
            <a:off x="7647595" y="1973690"/>
            <a:ext cx="365760" cy="365760"/>
          </a:xfrm>
          <a:prstGeom prst="ellipse">
            <a:avLst/>
          </a:prstGeom>
          <a:solidFill>
            <a:schemeClr val="bg1"/>
          </a:solidFill>
          <a:ln w="571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48ADADF-9C62-43DE-B6B7-F8951A091ABE}"/>
              </a:ext>
            </a:extLst>
          </p:cNvPr>
          <p:cNvSpPr/>
          <p:nvPr/>
        </p:nvSpPr>
        <p:spPr>
          <a:xfrm>
            <a:off x="7647595" y="3173662"/>
            <a:ext cx="365760" cy="365760"/>
          </a:xfrm>
          <a:prstGeom prst="ellipse">
            <a:avLst/>
          </a:prstGeom>
          <a:solidFill>
            <a:schemeClr val="bg1"/>
          </a:solidFill>
          <a:ln w="571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23AC70E-EBAF-49CA-AEBC-7B8675C9418D}"/>
              </a:ext>
            </a:extLst>
          </p:cNvPr>
          <p:cNvSpPr/>
          <p:nvPr/>
        </p:nvSpPr>
        <p:spPr>
          <a:xfrm>
            <a:off x="7647595" y="4429978"/>
            <a:ext cx="365760" cy="365760"/>
          </a:xfrm>
          <a:prstGeom prst="ellipse">
            <a:avLst/>
          </a:prstGeom>
          <a:solidFill>
            <a:schemeClr val="bg1"/>
          </a:solidFill>
          <a:ln w="571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A6475A6-499A-4D5C-8354-C06C162FCD43}"/>
              </a:ext>
            </a:extLst>
          </p:cNvPr>
          <p:cNvSpPr/>
          <p:nvPr/>
        </p:nvSpPr>
        <p:spPr>
          <a:xfrm>
            <a:off x="7647595" y="5575939"/>
            <a:ext cx="365760" cy="365760"/>
          </a:xfrm>
          <a:prstGeom prst="ellipse">
            <a:avLst/>
          </a:prstGeom>
          <a:solidFill>
            <a:schemeClr val="bg1"/>
          </a:solidFill>
          <a:ln w="5715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CA573B-F617-2A05-D824-F553D3EF89BE}"/>
              </a:ext>
            </a:extLst>
          </p:cNvPr>
          <p:cNvSpPr txBox="1"/>
          <p:nvPr/>
        </p:nvSpPr>
        <p:spPr>
          <a:xfrm>
            <a:off x="4957543" y="3256829"/>
            <a:ext cx="2738267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latin typeface="Bahnschrift SemiBold Condensed" panose="020B0502040204020203" pitchFamily="34" charset="0"/>
              </a:rPr>
              <a:t>Feb 25, 2024– </a:t>
            </a:r>
            <a:r>
              <a:rPr lang="en-US" sz="2400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Aug. 2026</a:t>
            </a:r>
            <a:r>
              <a:rPr lang="en-US" sz="2400" strike="sngStrike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 </a:t>
            </a:r>
          </a:p>
          <a:p>
            <a:endParaRPr lang="en-US" dirty="0"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53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A2CA3C-0EB7-4DE7-9263-A85303496D67}"/>
              </a:ext>
            </a:extLst>
          </p:cNvPr>
          <p:cNvSpPr txBox="1">
            <a:spLocks/>
          </p:cNvSpPr>
          <p:nvPr/>
        </p:nvSpPr>
        <p:spPr>
          <a:xfrm>
            <a:off x="2111828" y="146553"/>
            <a:ext cx="4301004" cy="908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latin typeface="Bahnschrift SemiBold Condensed" panose="020B0502040204020203" pitchFamily="34" charset="0"/>
              </a:rPr>
              <a:t>Judging Criteria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7724C5-6139-4540-B878-76748D46EFEB}"/>
              </a:ext>
            </a:extLst>
          </p:cNvPr>
          <p:cNvCxnSpPr>
            <a:cxnSpLocks/>
          </p:cNvCxnSpPr>
          <p:nvPr/>
        </p:nvCxnSpPr>
        <p:spPr>
          <a:xfrm flipV="1">
            <a:off x="0" y="1145512"/>
            <a:ext cx="12192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B131B82-B85E-4505-8D76-95D1C818CD29}"/>
              </a:ext>
            </a:extLst>
          </p:cNvPr>
          <p:cNvGrpSpPr/>
          <p:nvPr/>
        </p:nvGrpSpPr>
        <p:grpSpPr>
          <a:xfrm>
            <a:off x="1064691" y="1618675"/>
            <a:ext cx="2576867" cy="764810"/>
            <a:chOff x="-110801" y="1489172"/>
            <a:chExt cx="1710164" cy="700372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5A10A8A-B6FA-4D0C-A86D-5FF20AE98D19}"/>
                </a:ext>
              </a:extLst>
            </p:cNvPr>
            <p:cNvCxnSpPr>
              <a:cxnSpLocks/>
            </p:cNvCxnSpPr>
            <p:nvPr/>
          </p:nvCxnSpPr>
          <p:spPr>
            <a:xfrm>
              <a:off x="1599363" y="1489172"/>
              <a:ext cx="0" cy="671224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B06E6F-8852-4323-80EF-DB63E8AA2CDB}"/>
                </a:ext>
              </a:extLst>
            </p:cNvPr>
            <p:cNvSpPr txBox="1"/>
            <p:nvPr/>
          </p:nvSpPr>
          <p:spPr>
            <a:xfrm>
              <a:off x="-110801" y="1651716"/>
              <a:ext cx="1580205" cy="53782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400" b="1" dirty="0">
                  <a:latin typeface="Bahnschrift SemiBold Condensed" panose="020B0502040204020203" pitchFamily="34" charset="0"/>
                </a:rPr>
                <a:t>Problem Statement</a:t>
              </a:r>
            </a:p>
            <a:p>
              <a:endParaRPr lang="en-US" b="1" dirty="0">
                <a:latin typeface="Bahnschrift SemiBold Condensed" panose="020B0502040204020203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6B24E91-1DE7-4679-B274-15C50A5E34FF}"/>
              </a:ext>
            </a:extLst>
          </p:cNvPr>
          <p:cNvSpPr txBox="1"/>
          <p:nvPr/>
        </p:nvSpPr>
        <p:spPr>
          <a:xfrm>
            <a:off x="3837381" y="1661999"/>
            <a:ext cx="7087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Ability to give a compelling statement of the problem – is it clear and concise?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E325BE9-EBA5-4270-A1BE-6933F09D6109}"/>
              </a:ext>
            </a:extLst>
          </p:cNvPr>
          <p:cNvGrpSpPr/>
          <p:nvPr/>
        </p:nvGrpSpPr>
        <p:grpSpPr>
          <a:xfrm>
            <a:off x="1064691" y="2631019"/>
            <a:ext cx="2576867" cy="840487"/>
            <a:chOff x="-110801" y="1489172"/>
            <a:chExt cx="1710164" cy="769673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2B3ACA-776A-4FF4-9532-84B7B593A51D}"/>
                </a:ext>
              </a:extLst>
            </p:cNvPr>
            <p:cNvCxnSpPr>
              <a:cxnSpLocks/>
            </p:cNvCxnSpPr>
            <p:nvPr/>
          </p:nvCxnSpPr>
          <p:spPr>
            <a:xfrm>
              <a:off x="1599363" y="1489172"/>
              <a:ext cx="0" cy="671224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E96FD0-A3EE-4609-A749-C3E2C0CFE650}"/>
                </a:ext>
              </a:extLst>
            </p:cNvPr>
            <p:cNvSpPr txBox="1"/>
            <p:nvPr/>
          </p:nvSpPr>
          <p:spPr>
            <a:xfrm>
              <a:off x="-110801" y="1582416"/>
              <a:ext cx="1580205" cy="67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400" b="1" dirty="0">
                  <a:latin typeface="Bahnschrift SemiBold Condensed" panose="020B0502040204020203" pitchFamily="34" charset="0"/>
                </a:rPr>
                <a:t>Proposed Solution</a:t>
              </a:r>
            </a:p>
            <a:p>
              <a:endParaRPr lang="en-US" b="1" dirty="0">
                <a:latin typeface="Bahnschrift SemiBold Condensed" panose="020B0502040204020203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37EE320-6CA3-4A49-8351-B2258DDDD2D0}"/>
              </a:ext>
            </a:extLst>
          </p:cNvPr>
          <p:cNvSpPr txBox="1"/>
          <p:nvPr/>
        </p:nvSpPr>
        <p:spPr>
          <a:xfrm>
            <a:off x="3819174" y="2732842"/>
            <a:ext cx="7105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Exhibiting clear expertise in how the solution connects to the problem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5F6357C-14C5-4E6A-93E6-76F2ADB40E1D}"/>
              </a:ext>
            </a:extLst>
          </p:cNvPr>
          <p:cNvGrpSpPr/>
          <p:nvPr/>
        </p:nvGrpSpPr>
        <p:grpSpPr>
          <a:xfrm>
            <a:off x="1062529" y="3561294"/>
            <a:ext cx="2576867" cy="840487"/>
            <a:chOff x="-110801" y="1489172"/>
            <a:chExt cx="1710164" cy="76967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07963AE-5B4D-4114-AEB2-D6F02AD57470}"/>
                </a:ext>
              </a:extLst>
            </p:cNvPr>
            <p:cNvCxnSpPr>
              <a:cxnSpLocks/>
            </p:cNvCxnSpPr>
            <p:nvPr/>
          </p:nvCxnSpPr>
          <p:spPr>
            <a:xfrm>
              <a:off x="1599363" y="1489172"/>
              <a:ext cx="0" cy="671224"/>
            </a:xfrm>
            <a:prstGeom prst="line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832D1C-59F6-409B-8E5B-841A7DBE5014}"/>
                </a:ext>
              </a:extLst>
            </p:cNvPr>
            <p:cNvSpPr txBox="1"/>
            <p:nvPr/>
          </p:nvSpPr>
          <p:spPr>
            <a:xfrm>
              <a:off x="-110801" y="1582416"/>
              <a:ext cx="1580205" cy="67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400" b="1" dirty="0">
                  <a:latin typeface="Bahnschrift SemiBold Condensed" panose="020B0502040204020203" pitchFamily="34" charset="0"/>
                </a:rPr>
                <a:t>Broader Impact</a:t>
              </a:r>
            </a:p>
            <a:p>
              <a:endParaRPr lang="en-US" b="1" dirty="0">
                <a:latin typeface="Bahnschrift SemiBold Condensed" panose="020B0502040204020203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EB4A834-F436-47CD-94EB-4568B3350CBF}"/>
              </a:ext>
            </a:extLst>
          </p:cNvPr>
          <p:cNvSpPr txBox="1"/>
          <p:nvPr/>
        </p:nvSpPr>
        <p:spPr>
          <a:xfrm>
            <a:off x="3817013" y="3604618"/>
            <a:ext cx="7105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Clear, compelling description of benefits – does this improve health and well-being? Does it provide financial or economic gains?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38DC23-EB48-4076-AAF5-DD414D69DA14}"/>
              </a:ext>
            </a:extLst>
          </p:cNvPr>
          <p:cNvGrpSpPr/>
          <p:nvPr/>
        </p:nvGrpSpPr>
        <p:grpSpPr>
          <a:xfrm>
            <a:off x="1062529" y="4498033"/>
            <a:ext cx="2576867" cy="840487"/>
            <a:chOff x="-110801" y="1489172"/>
            <a:chExt cx="1710164" cy="76967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545CACC-6AB1-4A67-BBCC-08D08BF1F074}"/>
                </a:ext>
              </a:extLst>
            </p:cNvPr>
            <p:cNvCxnSpPr>
              <a:cxnSpLocks/>
            </p:cNvCxnSpPr>
            <p:nvPr/>
          </p:nvCxnSpPr>
          <p:spPr>
            <a:xfrm>
              <a:off x="1599363" y="1489172"/>
              <a:ext cx="0" cy="671224"/>
            </a:xfrm>
            <a:prstGeom prst="line">
              <a:avLst/>
            </a:prstGeom>
            <a:ln w="571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7973284-6114-4844-9B30-0258A27DFB0C}"/>
                </a:ext>
              </a:extLst>
            </p:cNvPr>
            <p:cNvSpPr txBox="1"/>
            <p:nvPr/>
          </p:nvSpPr>
          <p:spPr>
            <a:xfrm>
              <a:off x="-110801" y="1582416"/>
              <a:ext cx="1580205" cy="67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400" b="1" dirty="0">
                  <a:latin typeface="Bahnschrift SemiBold Condensed" panose="020B0502040204020203" pitchFamily="34" charset="0"/>
                </a:rPr>
                <a:t>Call to Action</a:t>
              </a:r>
            </a:p>
            <a:p>
              <a:endParaRPr lang="en-US" b="1" dirty="0">
                <a:latin typeface="Bahnschrift SemiBold Condensed" panose="020B0502040204020203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862FA9E-E2DE-46F1-860E-73CF7CD3A3F0}"/>
              </a:ext>
            </a:extLst>
          </p:cNvPr>
          <p:cNvSpPr txBox="1"/>
          <p:nvPr/>
        </p:nvSpPr>
        <p:spPr>
          <a:xfrm>
            <a:off x="3817013" y="4541357"/>
            <a:ext cx="7107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Does the pitch stoke curiosity and interest in the audience, or want them to get started learning more?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2424309-D156-482A-A48D-C45C60C4D386}"/>
              </a:ext>
            </a:extLst>
          </p:cNvPr>
          <p:cNvGrpSpPr/>
          <p:nvPr/>
        </p:nvGrpSpPr>
        <p:grpSpPr>
          <a:xfrm>
            <a:off x="1062529" y="5469463"/>
            <a:ext cx="2576867" cy="840487"/>
            <a:chOff x="-110801" y="1489172"/>
            <a:chExt cx="1710164" cy="769673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D44C822-BB48-4252-ACC4-B4C01A2587FF}"/>
                </a:ext>
              </a:extLst>
            </p:cNvPr>
            <p:cNvCxnSpPr>
              <a:cxnSpLocks/>
            </p:cNvCxnSpPr>
            <p:nvPr/>
          </p:nvCxnSpPr>
          <p:spPr>
            <a:xfrm>
              <a:off x="1599363" y="1489172"/>
              <a:ext cx="0" cy="67122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E78ED9B-43CB-4F0B-BD2D-6767A2668077}"/>
                </a:ext>
              </a:extLst>
            </p:cNvPr>
            <p:cNvSpPr txBox="1"/>
            <p:nvPr/>
          </p:nvSpPr>
          <p:spPr>
            <a:xfrm>
              <a:off x="-110801" y="1582416"/>
              <a:ext cx="1580205" cy="67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400" b="1" dirty="0">
                  <a:latin typeface="Bahnschrift SemiBold Condensed" panose="020B0502040204020203" pitchFamily="34" charset="0"/>
                </a:rPr>
                <a:t>Visual Anchor</a:t>
              </a:r>
            </a:p>
            <a:p>
              <a:endParaRPr lang="en-US" b="1" dirty="0">
                <a:latin typeface="Bahnschrift SemiBold Condensed" panose="020B0502040204020203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DAABBE1-4CFE-495E-8289-2879ECCCC704}"/>
              </a:ext>
            </a:extLst>
          </p:cNvPr>
          <p:cNvSpPr txBox="1"/>
          <p:nvPr/>
        </p:nvSpPr>
        <p:spPr>
          <a:xfrm>
            <a:off x="3817013" y="5512787"/>
            <a:ext cx="7107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Does the visual anchor complement the pitch, and is it visually engaging and informative? </a:t>
            </a:r>
          </a:p>
        </p:txBody>
      </p:sp>
    </p:spTree>
    <p:extLst>
      <p:ext uri="{BB962C8B-B14F-4D97-AF65-F5344CB8AC3E}">
        <p14:creationId xmlns:p14="http://schemas.microsoft.com/office/powerpoint/2010/main" val="3550310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 bwMode="auto">
          <a:xfrm>
            <a:off x="2186539" y="180474"/>
            <a:ext cx="7924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400" kern="0" dirty="0">
                <a:solidFill>
                  <a:prstClr val="black"/>
                </a:solidFill>
                <a:latin typeface="Arial"/>
              </a:rPr>
              <a:t>Short Title of Perfect Pitch Project</a:t>
            </a:r>
          </a:p>
          <a:p>
            <a:pPr>
              <a:defRPr/>
            </a:pPr>
            <a:r>
              <a:rPr lang="en-US" sz="1800" b="0" kern="0" dirty="0">
                <a:solidFill>
                  <a:prstClr val="black"/>
                </a:solidFill>
                <a:latin typeface="Arial"/>
              </a:rPr>
              <a:t>Presenter Name, Presenter’s ERC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22755" y="2074925"/>
            <a:ext cx="8294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Serve as a visual anchor to help judges remember the different pitches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Visual complement to the pitch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9428CC9-5FC2-4FA9-A41D-6635CFDE9DB2}"/>
              </a:ext>
            </a:extLst>
          </p:cNvPr>
          <p:cNvGrpSpPr/>
          <p:nvPr/>
        </p:nvGrpSpPr>
        <p:grpSpPr>
          <a:xfrm>
            <a:off x="1015115" y="1967932"/>
            <a:ext cx="1510677" cy="1146572"/>
            <a:chOff x="-110801" y="1489172"/>
            <a:chExt cx="1710164" cy="8348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1662E60-1735-4227-BAB9-165D76982C20}"/>
                </a:ext>
              </a:extLst>
            </p:cNvPr>
            <p:cNvCxnSpPr>
              <a:cxnSpLocks/>
            </p:cNvCxnSpPr>
            <p:nvPr/>
          </p:nvCxnSpPr>
          <p:spPr>
            <a:xfrm>
              <a:off x="1599363" y="1489172"/>
              <a:ext cx="0" cy="67122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339D08-FE40-454F-84F1-6E63888BB8AD}"/>
                </a:ext>
              </a:extLst>
            </p:cNvPr>
            <p:cNvSpPr txBox="1"/>
            <p:nvPr/>
          </p:nvSpPr>
          <p:spPr>
            <a:xfrm>
              <a:off x="-110801" y="1517259"/>
              <a:ext cx="1580205" cy="8067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400" dirty="0">
                  <a:latin typeface="Bahnschrift SemiBold Condensed" panose="020B0502040204020203" pitchFamily="34" charset="0"/>
                </a:rPr>
                <a:t>Purpose of Slide</a:t>
              </a:r>
            </a:p>
            <a:p>
              <a:endParaRPr lang="en-US" dirty="0">
                <a:latin typeface="Bahnschrift SemiBold Condensed" panose="020B0502040204020203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3967234-FBF7-4539-896B-CAA60F098EB5}"/>
              </a:ext>
            </a:extLst>
          </p:cNvPr>
          <p:cNvGrpSpPr/>
          <p:nvPr/>
        </p:nvGrpSpPr>
        <p:grpSpPr>
          <a:xfrm>
            <a:off x="902628" y="3344587"/>
            <a:ext cx="1620849" cy="2130796"/>
            <a:chOff x="-223050" y="1383198"/>
            <a:chExt cx="1834885" cy="1072954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FA38A8B-06A7-425E-AAB6-171B6A957868}"/>
                </a:ext>
              </a:extLst>
            </p:cNvPr>
            <p:cNvCxnSpPr>
              <a:cxnSpLocks/>
            </p:cNvCxnSpPr>
            <p:nvPr/>
          </p:nvCxnSpPr>
          <p:spPr>
            <a:xfrm>
              <a:off x="1611835" y="1383198"/>
              <a:ext cx="0" cy="89261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4E3F84B-F485-4E02-BD10-04780665C08E}"/>
                </a:ext>
              </a:extLst>
            </p:cNvPr>
            <p:cNvSpPr txBox="1"/>
            <p:nvPr/>
          </p:nvSpPr>
          <p:spPr>
            <a:xfrm>
              <a:off x="-223050" y="1385112"/>
              <a:ext cx="1692453" cy="10710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2400" dirty="0">
                  <a:latin typeface="Bahnschrift SemiBold Condensed" panose="020B0502040204020203" pitchFamily="34" charset="0"/>
                </a:rPr>
                <a:t>Format is Flexible</a:t>
              </a:r>
            </a:p>
            <a:p>
              <a:endParaRPr lang="en-US" b="1" dirty="0">
                <a:latin typeface="Bahnschrift SemiBold Condensed" panose="020B0502040204020203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EEC25F3-A16A-4DAE-87D5-450F92B4F6FC}"/>
              </a:ext>
            </a:extLst>
          </p:cNvPr>
          <p:cNvSpPr txBox="1"/>
          <p:nvPr/>
        </p:nvSpPr>
        <p:spPr>
          <a:xfrm>
            <a:off x="2722752" y="3569195"/>
            <a:ext cx="82941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Students were encouraged to be creative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Although pitch must address problem/opportunity, solution, and impact, slide content is not prescriptive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Videos, animations, and props are prohibited</a:t>
            </a:r>
          </a:p>
        </p:txBody>
      </p:sp>
    </p:spTree>
    <p:extLst>
      <p:ext uri="{BB962C8B-B14F-4D97-AF65-F5344CB8AC3E}">
        <p14:creationId xmlns:p14="http://schemas.microsoft.com/office/powerpoint/2010/main" val="248825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79054" y="1643800"/>
            <a:ext cx="7499928" cy="45907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Trophy goes to the home ERC of the first-place winner, to reside at that institution and be returned to NSF in time for the next ERC biennial meeting. </a:t>
            </a:r>
          </a:p>
          <a:p>
            <a:pPr algn="ctr"/>
            <a:endParaRPr lang="en-US" sz="3200" dirty="0"/>
          </a:p>
          <a:p>
            <a:pPr marL="0" indent="0" algn="ctr">
              <a:buNone/>
            </a:pPr>
            <a:r>
              <a:rPr lang="en-US" sz="2200" dirty="0">
                <a:latin typeface="Bahnschrift SemiBold SemiConden" panose="020B0502040204020203" pitchFamily="34" charset="0"/>
              </a:rPr>
              <a:t>Cash prizes to student winners: </a:t>
            </a:r>
          </a:p>
          <a:p>
            <a:pPr lvl="1" algn="ctr"/>
            <a:r>
              <a:rPr lang="en-US" sz="2200" dirty="0"/>
              <a:t>$5K for 1st prize </a:t>
            </a:r>
          </a:p>
          <a:p>
            <a:pPr lvl="1" algn="ctr"/>
            <a:r>
              <a:rPr lang="en-US" sz="2200" dirty="0"/>
              <a:t>$2K for 2nd prize </a:t>
            </a:r>
          </a:p>
          <a:p>
            <a:pPr lvl="1" algn="ctr"/>
            <a:r>
              <a:rPr lang="en-US" sz="2200" dirty="0"/>
              <a:t>$1K for 3rd prize </a:t>
            </a:r>
          </a:p>
          <a:p>
            <a:pPr lvl="1"/>
            <a:endParaRPr lang="en-US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A2CA3C-0EB7-4DE7-9263-A85303496D67}"/>
              </a:ext>
            </a:extLst>
          </p:cNvPr>
          <p:cNvSpPr txBox="1">
            <a:spLocks/>
          </p:cNvSpPr>
          <p:nvPr/>
        </p:nvSpPr>
        <p:spPr>
          <a:xfrm>
            <a:off x="2111828" y="146553"/>
            <a:ext cx="4301004" cy="908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latin typeface="Bahnschrift SemiBold Condensed" panose="020B0502040204020203" pitchFamily="34" charset="0"/>
              </a:rPr>
              <a:t>Prizes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7724C5-6139-4540-B878-76748D46EFEB}"/>
              </a:ext>
            </a:extLst>
          </p:cNvPr>
          <p:cNvCxnSpPr>
            <a:cxnSpLocks/>
          </p:cNvCxnSpPr>
          <p:nvPr/>
        </p:nvCxnSpPr>
        <p:spPr>
          <a:xfrm flipV="1">
            <a:off x="0" y="1145512"/>
            <a:ext cx="12192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06B4CE-F0AC-48D8-8030-3A4D6A5C04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00" b="95500" l="3859" r="98071">
                        <a14:foregroundMark x1="19936" y1="43000" x2="26688" y2="27000"/>
                        <a14:foregroundMark x1="26688" y1="27000" x2="16720" y2="12500"/>
                        <a14:foregroundMark x1="16720" y1="12500" x2="7074" y2="23500"/>
                        <a14:foregroundMark x1="7074" y1="23500" x2="19614" y2="26000"/>
                        <a14:foregroundMark x1="19614" y1="26000" x2="15756" y2="69500"/>
                        <a14:foregroundMark x1="15756" y1="69500" x2="21865" y2="52500"/>
                        <a14:foregroundMark x1="21865" y1="52500" x2="19936" y2="39000"/>
                        <a14:foregroundMark x1="13183" y1="7500" x2="25080" y2="6500"/>
                        <a14:foregroundMark x1="3859" y1="17500" x2="7395" y2="31500"/>
                        <a14:foregroundMark x1="21222" y1="1500" x2="20579" y2="2000"/>
                        <a14:foregroundMark x1="22186" y1="30000" x2="21222" y2="33000"/>
                        <a14:foregroundMark x1="46945" y1="18000" x2="49196" y2="30000"/>
                        <a14:foregroundMark x1="82637" y1="10000" x2="72932" y2="22073"/>
                        <a14:foregroundMark x1="72857" y1="25703" x2="82637" y2="37000"/>
                        <a14:foregroundMark x1="82637" y1="37000" x2="94212" y2="18000"/>
                        <a14:foregroundMark x1="94212" y1="18000" x2="84566" y2="6500"/>
                        <a14:foregroundMark x1="84566" y1="6500" x2="82958" y2="8000"/>
                        <a14:foregroundMark x1="75884" y1="6000" x2="72477" y2="19248"/>
                        <a14:foregroundMark x1="72850" y1="26035" x2="80064" y2="38500"/>
                        <a14:foregroundMark x1="80064" y1="38500" x2="92926" y2="38000"/>
                        <a14:foregroundMark x1="92926" y1="38000" x2="98392" y2="17500"/>
                        <a14:foregroundMark x1="98392" y1="17500" x2="86174" y2="6000"/>
                        <a14:foregroundMark x1="86174" y1="6000" x2="85852" y2="79500"/>
                        <a14:foregroundMark x1="85852" y1="79500" x2="88746" y2="85000"/>
                        <a14:foregroundMark x1="82958" y1="71500" x2="84566" y2="48500"/>
                        <a14:foregroundMark x1="84566" y1="48500" x2="79743" y2="66500"/>
                        <a14:foregroundMark x1="79743" y1="66500" x2="80386" y2="85500"/>
                        <a14:foregroundMark x1="80386" y1="85500" x2="86174" y2="79500"/>
                        <a14:foregroundMark x1="88103" y1="82000" x2="89711" y2="62000"/>
                        <a14:foregroundMark x1="89711" y1="62000" x2="87138" y2="47500"/>
                        <a14:foregroundMark x1="81029" y1="53000" x2="78457" y2="91500"/>
                        <a14:foregroundMark x1="78457" y1="91500" x2="83601" y2="86500"/>
                        <a14:foregroundMark x1="89068" y1="88000" x2="91640" y2="68500"/>
                        <a14:foregroundMark x1="91640" y1="68500" x2="89711" y2="49000"/>
                        <a14:foregroundMark x1="89711" y1="49000" x2="88424" y2="44500"/>
                        <a14:foregroundMark x1="78457" y1="42000" x2="72777" y2="29555"/>
                        <a14:foregroundMark x1="72990" y1="11000" x2="71037" y2="19176"/>
                        <a14:foregroundMark x1="71884" y1="34735" x2="76206" y2="43500"/>
                        <a14:foregroundMark x1="76206" y1="43500" x2="79421" y2="45000"/>
                        <a14:foregroundMark x1="70574" y1="34669" x2="76527" y2="43000"/>
                        <a14:foregroundMark x1="75884" y1="7500" x2="71383" y2="16000"/>
                        <a14:foregroundMark x1="21865" y1="66000" x2="24116" y2="84500"/>
                        <a14:foregroundMark x1="24116" y1="84500" x2="12862" y2="79000"/>
                        <a14:foregroundMark x1="12862" y1="79000" x2="14791" y2="65000"/>
                        <a14:foregroundMark x1="91961" y1="71000" x2="88746" y2="89000"/>
                        <a14:foregroundMark x1="88746" y1="89000" x2="88103" y2="86000"/>
                        <a14:foregroundMark x1="80707" y1="91000" x2="80386" y2="78000"/>
                        <a14:foregroundMark x1="92605" y1="83000" x2="92605" y2="83000"/>
                        <a14:foregroundMark x1="94212" y1="77000" x2="94212" y2="77000"/>
                        <a14:foregroundMark x1="93891" y1="72000" x2="93891" y2="72000"/>
                        <a14:foregroundMark x1="92926" y1="64500" x2="92926" y2="61000"/>
                        <a14:foregroundMark x1="70740" y1="16500" x2="74277" y2="10500"/>
                        <a14:foregroundMark x1="73633" y1="8500" x2="70418" y2="15500"/>
                        <a14:foregroundMark x1="71704" y1="11000" x2="70418" y2="15500"/>
                        <a14:foregroundMark x1="78457" y1="94500" x2="77492" y2="95500"/>
                        <a14:foregroundMark x1="80386" y1="52000" x2="77492" y2="95500"/>
                        <a14:foregroundMark x1="88103" y1="89500" x2="91961" y2="86000"/>
                        <a14:foregroundMark x1="87781" y1="94500" x2="87781" y2="94500"/>
                        <a14:foregroundMark x1="88746" y1="92000" x2="88746" y2="92000"/>
                        <a14:backgroundMark x1="88746" y1="1000" x2="88746" y2="1000"/>
                        <a14:backgroundMark x1="87781" y1="1000" x2="87781" y2="1000"/>
                        <a14:backgroundMark x1="80064" y1="1000" x2="80064" y2="1000"/>
                        <a14:backgroundMark x1="81350" y1="1000" x2="81350" y2="1000"/>
                        <a14:backgroundMark x1="67524" y1="19000" x2="67203" y2="3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7845">
            <a:off x="1034427" y="3901697"/>
            <a:ext cx="1900774" cy="122220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C3B2BEA-2340-4145-B6AF-19612609CA85}"/>
              </a:ext>
            </a:extLst>
          </p:cNvPr>
          <p:cNvGrpSpPr/>
          <p:nvPr/>
        </p:nvGrpSpPr>
        <p:grpSpPr>
          <a:xfrm>
            <a:off x="8334878" y="1643800"/>
            <a:ext cx="2526191" cy="4143335"/>
            <a:chOff x="4556093" y="1716901"/>
            <a:chExt cx="2526191" cy="4143335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96BA8DF-FE33-4BF4-AEF9-01B29C17FA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881"/>
            <a:stretch/>
          </p:blipFill>
          <p:spPr bwMode="auto">
            <a:xfrm>
              <a:off x="4556093" y="1716901"/>
              <a:ext cx="2526191" cy="4143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4AF6339-D044-4C68-B455-36A25FA8D7AA}"/>
                </a:ext>
              </a:extLst>
            </p:cNvPr>
            <p:cNvSpPr/>
            <p:nvPr/>
          </p:nvSpPr>
          <p:spPr>
            <a:xfrm>
              <a:off x="5327868" y="3014059"/>
              <a:ext cx="982639" cy="57320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id="{ACB8C7FA-6204-452C-9D71-209A488D50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chemeClr val="bg2">
                  <a:lumMod val="5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8274" y="3014059"/>
              <a:ext cx="741825" cy="620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10752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A2CA3C-0EB7-4DE7-9263-A85303496D67}"/>
              </a:ext>
            </a:extLst>
          </p:cNvPr>
          <p:cNvSpPr txBox="1">
            <a:spLocks/>
          </p:cNvSpPr>
          <p:nvPr/>
        </p:nvSpPr>
        <p:spPr>
          <a:xfrm>
            <a:off x="2111828" y="146553"/>
            <a:ext cx="4301004" cy="908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latin typeface="Bahnschrift SemiBold Condensed" panose="020B0502040204020203" pitchFamily="34" charset="0"/>
              </a:rPr>
              <a:t>Questions?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7724C5-6139-4540-B878-76748D46EFEB}"/>
              </a:ext>
            </a:extLst>
          </p:cNvPr>
          <p:cNvCxnSpPr>
            <a:cxnSpLocks/>
          </p:cNvCxnSpPr>
          <p:nvPr/>
        </p:nvCxnSpPr>
        <p:spPr>
          <a:xfrm flipV="1">
            <a:off x="0" y="1145512"/>
            <a:ext cx="12192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D4C78E-9C8B-41B4-8CCD-524E62EA6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054" y="1643800"/>
            <a:ext cx="983974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More information is available by emailing </a:t>
            </a:r>
            <a:r>
              <a:rPr lang="en-US" sz="2200" dirty="0">
                <a:hlinkClick r:id="rId3"/>
              </a:rPr>
              <a:t>sacharya@nsf.gov</a:t>
            </a:r>
            <a:r>
              <a:rPr lang="en-US" sz="2200" dirty="0"/>
              <a:t> with a cc to </a:t>
            </a:r>
            <a:r>
              <a:rPr lang="en-US" sz="2200" dirty="0">
                <a:hlinkClick r:id="rId4"/>
              </a:rPr>
              <a:t>nsferc@nsf.gov</a:t>
            </a:r>
            <a:r>
              <a:rPr lang="en-US" sz="2200" dirty="0"/>
              <a:t> 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1"/>
              </a:solidFill>
            </a:endParaRPr>
          </a:p>
          <a:p>
            <a:r>
              <a:rPr lang="en-US" sz="2400" b="1" dirty="0">
                <a:solidFill>
                  <a:schemeClr val="accent1"/>
                </a:solidFill>
              </a:rPr>
              <a:t>You can also check the </a:t>
            </a:r>
            <a:r>
              <a:rPr lang="en-US" sz="2400" b="1" dirty="0">
                <a:solidFill>
                  <a:schemeClr val="accent1"/>
                </a:solidFill>
                <a:hlinkClick r:id="rId5"/>
              </a:rPr>
              <a:t>https://erc-assoc.org/perfect-pitch-guidelines</a:t>
            </a:r>
            <a:r>
              <a:rPr lang="en-US" sz="2400" b="1" dirty="0">
                <a:solidFill>
                  <a:schemeClr val="accent1"/>
                </a:solidFill>
              </a:rPr>
              <a:t> website</a:t>
            </a:r>
            <a:r>
              <a:rPr lang="en-US" sz="2400" b="1">
                <a:solidFill>
                  <a:schemeClr val="accent1"/>
                </a:solidFill>
              </a:rPr>
              <a:t>. </a:t>
            </a:r>
            <a:endParaRPr lang="en-US" sz="2400" b="1" dirty="0">
              <a:solidFill>
                <a:schemeClr val="accent1"/>
              </a:solidFill>
            </a:endParaRPr>
          </a:p>
          <a:p>
            <a:endParaRPr lang="en-US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sz="2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680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6F8ED5BC69F14DB747EA3EBB690C10" ma:contentTypeVersion="15" ma:contentTypeDescription="Create a new document." ma:contentTypeScope="" ma:versionID="6367d3dade32c2ff6bb4b6b8611dbff8">
  <xsd:schema xmlns:xsd="http://www.w3.org/2001/XMLSchema" xmlns:xs="http://www.w3.org/2001/XMLSchema" xmlns:p="http://schemas.microsoft.com/office/2006/metadata/properties" xmlns:ns2="b943df90-c6a5-4e27-bbb3-af618d6c8f16" xmlns:ns3="93bc622f-7b21-4827-af18-bacf4b05462e" targetNamespace="http://schemas.microsoft.com/office/2006/metadata/properties" ma:root="true" ma:fieldsID="d2e5fb55680c7cd180af98970c8bdc6d" ns2:_="" ns3:_="">
    <xsd:import namespace="b943df90-c6a5-4e27-bbb3-af618d6c8f16"/>
    <xsd:import namespace="93bc622f-7b21-4827-af18-bacf4b0546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43df90-c6a5-4e27-bbb3-af618d6c8f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23960b3-8d78-4481-b360-8436e3ff89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bc622f-7b21-4827-af18-bacf4b05462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0a1e004-6eea-4d21-a7bd-d81f3ed3d8ca}" ma:internalName="TaxCatchAll" ma:showField="CatchAllData" ma:web="93bc622f-7b21-4827-af18-bacf4b0546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bc622f-7b21-4827-af18-bacf4b05462e" xsi:nil="true"/>
    <lcf76f155ced4ddcb4097134ff3c332f xmlns="b943df90-c6a5-4e27-bbb3-af618d6c8f1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17D18E2-ABA3-4482-91B6-5409B7A02E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FA8BC8-94D8-4A41-AADB-3AB971E367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43df90-c6a5-4e27-bbb3-af618d6c8f16"/>
    <ds:schemaRef ds:uri="93bc622f-7b21-4827-af18-bacf4b0546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378A5C-25F6-4CDB-ACBA-9D8D7D6538B8}">
  <ds:schemaRefs>
    <ds:schemaRef ds:uri="http://schemas.microsoft.com/office/2006/metadata/properties"/>
    <ds:schemaRef ds:uri="http://schemas.microsoft.com/office/infopath/2007/PartnerControls"/>
    <ds:schemaRef ds:uri="93bc622f-7b21-4827-af18-bacf4b05462e"/>
    <ds:schemaRef ds:uri="b943df90-c6a5-4e27-bbb3-af618d6c8f1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1898</TotalTime>
  <Words>532</Words>
  <Application>Microsoft Macintosh PowerPoint</Application>
  <PresentationFormat>Widescreen</PresentationFormat>
  <Paragraphs>71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Bahnschrift</vt:lpstr>
      <vt:lpstr>Bahnschrift SemiBold</vt:lpstr>
      <vt:lpstr>Bahnschrift SemiBold Condensed</vt:lpstr>
      <vt:lpstr>Bahnschrift SemiBold SemiConden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Yang, Sarah</dc:creator>
  <cp:lastModifiedBy>Acharya, Sumanta</cp:lastModifiedBy>
  <cp:revision>17</cp:revision>
  <dcterms:created xsi:type="dcterms:W3CDTF">2021-11-02T18:04:19Z</dcterms:created>
  <dcterms:modified xsi:type="dcterms:W3CDTF">2026-07-23T14:44:53Z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0x010100036F8ED5BC69F14DB747EA3EBB690C10</vt:lpwstr>
  </property>
  <property fmtid="{D5CDD505-2E9C-101B-9397-08002B2CF9AE}" pid="3" name="MediaServiceImageTags">
    <vt:lpwstr/>
  </property>
  <property fmtid="{D5CDD505-2E9C-101B-9397-08002B2CF9AE}" pid="4" name="TitusGUID">
    <vt:lpwstr>af04e7cd-02b6-4bc3-8eff-320c8f2a31dd</vt:lpwstr>
  </property>
  <property fmtid="{D5CDD505-2E9C-101B-9397-08002B2CF9AE}" pid="5" name="ContainsCUI">
    <vt:lpwstr>No</vt:lpwstr>
  </property>
</Properties>
</file>