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8" r:id="rId4"/>
    <p:sldId id="261" r:id="rId5"/>
    <p:sldId id="269" r:id="rId6"/>
    <p:sldId id="262" r:id="rId7"/>
    <p:sldId id="268" r:id="rId8"/>
    <p:sldId id="259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7"/>
    <p:restoredTop sz="80952"/>
  </p:normalViewPr>
  <p:slideViewPr>
    <p:cSldViewPr snapToGrid="0" snapToObjects="1" showGuides="1">
      <p:cViewPr varScale="1">
        <p:scale>
          <a:sx n="102" d="100"/>
          <a:sy n="102" d="100"/>
        </p:scale>
        <p:origin x="7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56526-8892-134B-BDBA-76F6B479E513}" type="datetimeFigureOut">
              <a:rPr lang="en-US" smtClean="0"/>
              <a:t>9/9/21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3AD61-C540-BE4A-A1B3-5EEBEA1F1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Introduce myself. Thank you Tom and the planning team for putting this virtual event together. </a:t>
            </a:r>
          </a:p>
          <a:p>
            <a:endParaRPr lang="en-US" dirty="0"/>
          </a:p>
          <a:p>
            <a:r>
              <a:rPr lang="en-US" dirty="0"/>
              <a:t>Working with Scott and Adam over the past almost year on putting together V1 of the </a:t>
            </a:r>
            <a:r>
              <a:rPr lang="en-US" dirty="0" err="1"/>
              <a:t>BioBook</a:t>
            </a:r>
            <a:r>
              <a:rPr lang="en-US" dirty="0"/>
              <a:t> as well as talking about sharing resources and communication among the ILOs. {Click}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8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 was born at the last NSF ERC Biennial Meeting in DC</a:t>
            </a:r>
          </a:p>
          <a:p>
            <a:endParaRPr lang="en-US" dirty="0"/>
          </a:p>
          <a:p>
            <a:r>
              <a:rPr lang="en-US" dirty="0"/>
              <a:t>- Way for us to get to know each other</a:t>
            </a:r>
          </a:p>
          <a:p>
            <a:r>
              <a:rPr lang="en-US" dirty="0"/>
              <a:t>- Share expertise and interests</a:t>
            </a:r>
          </a:p>
          <a:p>
            <a:r>
              <a:rPr lang="en-US" dirty="0"/>
              <a:t>- Know who can be a resource</a:t>
            </a:r>
          </a:p>
          <a:p>
            <a:endParaRPr lang="en-US" dirty="0"/>
          </a:p>
          <a:p>
            <a:r>
              <a:rPr lang="en-US" dirty="0"/>
              <a:t>The book uses a uniform template to communicate expertise, job history and relevant experience, current job responsibilities, their ERC’s location/partner institutions/ERC cohort, and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2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Bookmarks for navigation within the PDF</a:t>
            </a:r>
          </a:p>
          <a:p>
            <a:r>
              <a:rPr lang="en-US" dirty="0"/>
              <a:t>Searchable by keywords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the </a:t>
            </a:r>
            <a:r>
              <a:rPr lang="en-US" dirty="0" err="1"/>
              <a:t>BioBook</a:t>
            </a:r>
            <a:r>
              <a:rPr lang="en-US" dirty="0"/>
              <a:t> goes into individual bios, it begins with this table of subject matter experts where ILOs have self-identified topics that they are willing to be a resource for. </a:t>
            </a:r>
          </a:p>
          <a:p>
            <a:r>
              <a:rPr lang="en-US" dirty="0"/>
              <a:t>New ILOs can be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bios to date (10 from current ILOs and 3 from a former ILO)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Template available for new additions at any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4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currently have the public NSF ERC ILO Resources (previously “ILO Forum”) page where we share previous ILO Summit materials and other resources. </a:t>
            </a:r>
          </a:p>
          <a:p>
            <a:endParaRPr lang="en-US" dirty="0"/>
          </a:p>
          <a:p>
            <a:r>
              <a:rPr lang="en-US" dirty="0"/>
              <a:t>Since our last meeting, we have reorganized the content for ease of use </a:t>
            </a:r>
          </a:p>
          <a:p>
            <a:r>
              <a:rPr lang="en-US" dirty="0"/>
              <a:t>- Big thank you to Deborah and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 Lewis for their support in implementing these changes to the website</a:t>
            </a:r>
            <a:endParaRPr lang="en-US" dirty="0"/>
          </a:p>
          <a:p>
            <a:endParaRPr lang="en-US" dirty="0"/>
          </a:p>
          <a:p>
            <a:r>
              <a:rPr lang="en-US" dirty="0"/>
              <a:t>As a reminder, we decided not to pursue a shared Box/Dropbox folder at this time nor a Slack channel. For now, we are communicating via email, a bit on LinkedIn, and resources are saved on this NSF ERC public webpage.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 changes were implemented. This was done specifically with the new ILOs in mind, thinking about how to make useful resources available to them in a centralized place. That was the intent, but please let us know if we haven’t hit the mark here and if you have other suggestions. </a:t>
            </a:r>
            <a:endParaRPr lang="en-US" sz="800" dirty="0"/>
          </a:p>
          <a:p>
            <a:endParaRPr lang="en-US" sz="3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Changed 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"ILO Forum" to say "ILO Resources." The goal here is to make the site more intuitive, particularly to new ILOs.</a:t>
            </a:r>
          </a:p>
          <a:p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Reorganized by topic for ease of 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materials (materials were previously organized only by meeting date and were a bit buried, particularly to new ILOs who may not even know what they are looking for)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added cross-linkages to other materials on the NSF ERC website</a:t>
            </a:r>
            <a:r>
              <a:rPr lang="en-US" sz="3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(Perfect Pitch materials; Deborah’s Innovation Ecosystem White Paper, an EXCEL inventory of all of the presentations on this website for easy searching).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AD61-C540-BE4A-A1B3-5EEBEA1F18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rc-assoc.org/ilo-resour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A0CD3-5BA8-5B46-B603-7D9AD094C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r>
              <a:rPr lang="en-US" sz="6700">
                <a:solidFill>
                  <a:srgbClr val="EBEBEB"/>
                </a:solidFill>
              </a:rPr>
              <a:t>NSF ERC ILO BioBook &amp; </a:t>
            </a:r>
            <a:br>
              <a:rPr lang="en-US" sz="6700">
                <a:solidFill>
                  <a:srgbClr val="EBEBEB"/>
                </a:solidFill>
              </a:rPr>
            </a:br>
            <a:r>
              <a:rPr lang="en-US" sz="6700">
                <a:solidFill>
                  <a:srgbClr val="EBEBEB"/>
                </a:solidFill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A4880-B2BF-004B-B66E-167BE074E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Kara Baker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68E3BD2-463E-AB4F-9322-1AD4BA4D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0" y="1874643"/>
            <a:ext cx="2936836" cy="33373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183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706D2-4181-BC4F-B0E9-29F3FB88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Agenda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77F74B7-5344-4985-8463-5B8EE703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0E38218E-B21F-433A-BB44-F15DE7DC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D7D4-CD57-4577-ACCC-43E1C72F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8D0F0C-7018-EC45-815C-87474746FFC0}"/>
              </a:ext>
            </a:extLst>
          </p:cNvPr>
          <p:cNvSpPr txBox="1">
            <a:spLocks/>
          </p:cNvSpPr>
          <p:nvPr/>
        </p:nvSpPr>
        <p:spPr>
          <a:xfrm>
            <a:off x="646111" y="3088493"/>
            <a:ext cx="3104751" cy="293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/>
              <a:t>NSF ERC ILO Biobook</a:t>
            </a:r>
          </a:p>
          <a:p>
            <a:r>
              <a:rPr lang="en-US" sz="1600"/>
              <a:t>ILO Resources</a:t>
            </a:r>
          </a:p>
        </p:txBody>
      </p:sp>
      <p:pic>
        <p:nvPicPr>
          <p:cNvPr id="5" name="Picture Placeholder 22">
            <a:extLst>
              <a:ext uri="{FF2B5EF4-FFF2-40B4-BE49-F238E27FC236}">
                <a16:creationId xmlns:a16="http://schemas.microsoft.com/office/drawing/2014/main" id="{D8FFEEF7-7CC5-3F42-9B9F-82686E78C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4743653" y="2072574"/>
            <a:ext cx="3148022" cy="3322450"/>
          </a:xfrm>
          <a:prstGeom prst="rect">
            <a:avLst/>
          </a:prstGeom>
          <a:ln w="15875">
            <a:solidFill>
              <a:schemeClr val="bg2"/>
            </a:solidFill>
          </a:ln>
          <a:effectLst/>
        </p:spPr>
      </p:pic>
      <p:pic>
        <p:nvPicPr>
          <p:cNvPr id="6" name="Picture Placeholder 4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959AF3-0DEA-EC41-89E2-82F17DD86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8261527" y="2319709"/>
            <a:ext cx="3771773" cy="2819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458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4C3D1-44FB-8140-AE40-3B4FA718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BioBook</a:t>
            </a: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0E7B02D-218E-394E-9AE3-4DEADACBC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/>
        </p:blipFill>
        <p:spPr>
          <a:xfrm>
            <a:off x="1598654" y="1373368"/>
            <a:ext cx="3971239" cy="4195762"/>
          </a:xfrm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90656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D64F-EED1-A041-BE28-5363B4FF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BioBook</a:t>
            </a:r>
            <a:r>
              <a:rPr lang="en-US" dirty="0"/>
              <a:t> Organization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686EC4-D7B5-584F-BFD0-A4A15B465D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087092" y="1853248"/>
            <a:ext cx="5008908" cy="4095230"/>
          </a:xfr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E9BFEC9-2E39-E84C-AF14-AC698F7DBF63}"/>
              </a:ext>
            </a:extLst>
          </p:cNvPr>
          <p:cNvSpPr txBox="1">
            <a:spLocks/>
          </p:cNvSpPr>
          <p:nvPr/>
        </p:nvSpPr>
        <p:spPr>
          <a:xfrm>
            <a:off x="7049731" y="2328672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solidFill>
                  <a:srgbClr val="EBEBEB"/>
                </a:solidFill>
              </a:rPr>
              <a:t>Organized by technology area, then alphabetized</a:t>
            </a:r>
          </a:p>
          <a:p>
            <a:r>
              <a:rPr lang="en-US" sz="2400" dirty="0">
                <a:solidFill>
                  <a:srgbClr val="EBEBEB"/>
                </a:solidFill>
              </a:rPr>
              <a:t>Bookmarked and searchable PDF</a:t>
            </a:r>
          </a:p>
          <a:p>
            <a:r>
              <a:rPr lang="en-US" sz="2400" dirty="0">
                <a:solidFill>
                  <a:srgbClr val="EBEBEB"/>
                </a:solidFill>
              </a:rPr>
              <a:t>Retired ILOs indicated</a:t>
            </a:r>
          </a:p>
        </p:txBody>
      </p:sp>
    </p:spTree>
    <p:extLst>
      <p:ext uri="{BB962C8B-B14F-4D97-AF65-F5344CB8AC3E}">
        <p14:creationId xmlns:p14="http://schemas.microsoft.com/office/powerpoint/2010/main" val="429391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8330B-34A2-9049-A120-EFFF115D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Subject Matter Expert List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05A524EC-CFA9-ED49-9B37-89FE762E53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t="7602"/>
          <a:stretch/>
        </p:blipFill>
        <p:spPr>
          <a:xfrm>
            <a:off x="1068388" y="691376"/>
            <a:ext cx="5675398" cy="56871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03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E99DAB4-87AA-DE46-8832-3447E1AB89BB}"/>
              </a:ext>
            </a:extLst>
          </p:cNvPr>
          <p:cNvSpPr txBox="1">
            <a:spLocks/>
          </p:cNvSpPr>
          <p:nvPr/>
        </p:nvSpPr>
        <p:spPr>
          <a:xfrm>
            <a:off x="648931" y="629266"/>
            <a:ext cx="4166510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BioBook</a:t>
            </a: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Status</a:t>
            </a:r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63D990A2-F5B8-1F44-A2AB-3C542385C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093992" y="1664597"/>
            <a:ext cx="5449889" cy="3528803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CDCB62FB-42AD-404B-8F73-23035E4E7B53}"/>
              </a:ext>
            </a:extLst>
          </p:cNvPr>
          <p:cNvSpPr txBox="1">
            <a:spLocks/>
          </p:cNvSpPr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solidFill>
                  <a:srgbClr val="EBEBEB"/>
                </a:solidFill>
              </a:rPr>
              <a:t>13 Bios included to date</a:t>
            </a:r>
          </a:p>
          <a:p>
            <a:r>
              <a:rPr lang="en-US" sz="2400" dirty="0">
                <a:solidFill>
                  <a:srgbClr val="EBEBEB"/>
                </a:solidFill>
              </a:rPr>
              <a:t>Template available for new and retired ILOs who would like to participate</a:t>
            </a:r>
          </a:p>
          <a:p>
            <a:r>
              <a:rPr lang="en-US" sz="2400" dirty="0">
                <a:solidFill>
                  <a:srgbClr val="EBEBEB"/>
                </a:solidFill>
              </a:rPr>
              <a:t>Not saved in a central location</a:t>
            </a:r>
          </a:p>
        </p:txBody>
      </p:sp>
    </p:spTree>
    <p:extLst>
      <p:ext uri="{BB962C8B-B14F-4D97-AF65-F5344CB8AC3E}">
        <p14:creationId xmlns:p14="http://schemas.microsoft.com/office/powerpoint/2010/main" val="88150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550B-0757-DE49-9F03-883E131B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2ED2-7291-1C48-B95E-820114AE6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Collect </a:t>
            </a:r>
            <a:r>
              <a:rPr lang="en-US" sz="2800" dirty="0" err="1"/>
              <a:t>BioBook</a:t>
            </a:r>
            <a:r>
              <a:rPr lang="en-US" sz="2800" dirty="0"/>
              <a:t> pages from new ILOs</a:t>
            </a:r>
          </a:p>
          <a:p>
            <a:r>
              <a:rPr lang="en-US" sz="2800" dirty="0"/>
              <a:t>Identify central repository or distribute periodically via email</a:t>
            </a:r>
          </a:p>
          <a:p>
            <a:r>
              <a:rPr lang="en-US" sz="2800" dirty="0"/>
              <a:t>Identify next </a:t>
            </a:r>
            <a:r>
              <a:rPr lang="en-US" sz="2800" dirty="0" err="1"/>
              <a:t>BioBook</a:t>
            </a:r>
            <a:r>
              <a:rPr lang="en-US" sz="2800" dirty="0"/>
              <a:t> administrator for when ReNUWIt graduates</a:t>
            </a:r>
          </a:p>
        </p:txBody>
      </p:sp>
    </p:spTree>
    <p:extLst>
      <p:ext uri="{BB962C8B-B14F-4D97-AF65-F5344CB8AC3E}">
        <p14:creationId xmlns:p14="http://schemas.microsoft.com/office/powerpoint/2010/main" val="315375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4C3D1-44FB-8140-AE40-3B4FA718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EBEBEB"/>
                </a:solidFill>
              </a:rPr>
              <a:t>Resource Repository</a:t>
            </a:r>
          </a:p>
        </p:txBody>
      </p:sp>
      <p:sp>
        <p:nvSpPr>
          <p:cNvPr id="67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FBB71A6-33DE-494C-B83B-2160813AF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4053" r="11364" b="-2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914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6A50-5E5A-CB4A-BBE6-7A429419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ILO Resource Repository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1A764C-5343-4917-83B3-DD25FD59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804619"/>
            <a:ext cx="4680031" cy="344378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3"/>
              </a:rPr>
              <a:t>https://erc-assoc.org/ilo-resources</a:t>
            </a:r>
            <a:endParaRPr lang="en-US" dirty="0"/>
          </a:p>
          <a:p>
            <a:r>
              <a:rPr lang="en-US" dirty="0"/>
              <a:t>Information now organized by topic &amp; ILO Summit meeting date</a:t>
            </a:r>
          </a:p>
          <a:p>
            <a:r>
              <a:rPr lang="en-US" dirty="0"/>
              <a:t>New linkages to additional ERC website resources </a:t>
            </a:r>
          </a:p>
          <a:p>
            <a:pPr lvl="1"/>
            <a:r>
              <a:rPr lang="en-US" dirty="0"/>
              <a:t>Perfect Pitch materials</a:t>
            </a:r>
          </a:p>
          <a:p>
            <a:pPr lvl="1"/>
            <a:r>
              <a:rPr lang="en-US" dirty="0"/>
              <a:t>Chapter 5 of Best Practices Manual</a:t>
            </a:r>
          </a:p>
          <a:p>
            <a:pPr lvl="1"/>
            <a:r>
              <a:rPr lang="en-US" dirty="0"/>
              <a:t>Deborah Jackson’s Innovation Ecosystem White Paper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02E99-FEDD-8F40-AC08-E3C1A13400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10421" y="5446612"/>
            <a:ext cx="5431161" cy="133126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4B4B8-37B9-2045-B58E-138736DFCA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10421" y="1353787"/>
            <a:ext cx="5415246" cy="388384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2E4946-120E-1C4D-9542-E1F2946A62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12081" y="4322452"/>
            <a:ext cx="1728074" cy="101967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8808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596</Words>
  <Application>Microsoft Macintosh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NSF ERC ILO BioBook &amp;  Resources</vt:lpstr>
      <vt:lpstr>Agenda</vt:lpstr>
      <vt:lpstr>BioBook</vt:lpstr>
      <vt:lpstr>BioBook Organization</vt:lpstr>
      <vt:lpstr>Subject Matter Expert List</vt:lpstr>
      <vt:lpstr>PowerPoint Presentation</vt:lpstr>
      <vt:lpstr>Next steps</vt:lpstr>
      <vt:lpstr>Resource Repository</vt:lpstr>
      <vt:lpstr>Public ILO Resource Repository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ERC ILO Biobook,  Resource Repositories, &amp; Communications</dc:title>
  <dc:creator>Kara Elizabeth Baker</dc:creator>
  <cp:lastModifiedBy>Kara Elizabeth Baker</cp:lastModifiedBy>
  <cp:revision>23</cp:revision>
  <dcterms:created xsi:type="dcterms:W3CDTF">2020-06-18T15:58:48Z</dcterms:created>
  <dcterms:modified xsi:type="dcterms:W3CDTF">2021-09-09T17:18:25Z</dcterms:modified>
</cp:coreProperties>
</file>