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handoutMasterIdLst>
    <p:handoutMasterId r:id="rId17"/>
  </p:handoutMasterIdLst>
  <p:sldIdLst>
    <p:sldId id="558" r:id="rId2"/>
    <p:sldId id="561" r:id="rId3"/>
    <p:sldId id="260" r:id="rId4"/>
    <p:sldId id="592" r:id="rId5"/>
    <p:sldId id="586" r:id="rId6"/>
    <p:sldId id="589" r:id="rId7"/>
    <p:sldId id="597" r:id="rId8"/>
    <p:sldId id="594" r:id="rId9"/>
    <p:sldId id="593" r:id="rId10"/>
    <p:sldId id="595" r:id="rId11"/>
    <p:sldId id="598" r:id="rId12"/>
    <p:sldId id="599" r:id="rId13"/>
    <p:sldId id="263" r:id="rId14"/>
    <p:sldId id="584" r:id="rId15"/>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1CC669"/>
    <a:srgbClr val="9938D4"/>
    <a:srgbClr val="E69D1A"/>
    <a:srgbClr val="EBFFF4"/>
    <a:srgbClr val="E9F0F6"/>
    <a:srgbClr val="FF9999"/>
    <a:srgbClr val="FCD87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B307948-37B2-448C-984F-D1F00DB430C7}" v="2" dt="2021-12-02T21:35:54.86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69906" autoAdjust="0"/>
  </p:normalViewPr>
  <p:slideViewPr>
    <p:cSldViewPr>
      <p:cViewPr>
        <p:scale>
          <a:sx n="100" d="100"/>
          <a:sy n="100" d="100"/>
        </p:scale>
        <p:origin x="1254" y="396"/>
      </p:cViewPr>
      <p:guideLst>
        <p:guide orient="horz" pos="2160"/>
        <p:guide pos="2880"/>
      </p:guideLst>
    </p:cSldViewPr>
  </p:slideViewPr>
  <p:outlineViewPr>
    <p:cViewPr>
      <p:scale>
        <a:sx n="33" d="100"/>
        <a:sy n="33" d="100"/>
      </p:scale>
      <p:origin x="0" y="0"/>
    </p:cViewPr>
  </p:outlineViewPr>
  <p:notesTextViewPr>
    <p:cViewPr>
      <p:scale>
        <a:sx n="3" d="2"/>
        <a:sy n="3" d="2"/>
      </p:scale>
      <p:origin x="0" y="0"/>
    </p:cViewPr>
  </p:notesTextViewPr>
  <p:sorterViewPr>
    <p:cViewPr varScale="1">
      <p:scale>
        <a:sx n="1" d="1"/>
        <a:sy n="1" d="1"/>
      </p:scale>
      <p:origin x="0" y="0"/>
    </p:cViewPr>
  </p:sorterViewPr>
  <p:notesViewPr>
    <p:cSldViewPr>
      <p:cViewPr varScale="1">
        <p:scale>
          <a:sx n="86" d="100"/>
          <a:sy n="86" d="100"/>
        </p:scale>
        <p:origin x="3822" y="78"/>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ackson, Deborah J." userId="3b76ec8e-84e3-43ed-a78d-b86675875758" providerId="ADAL" clId="{2B307948-37B2-448C-984F-D1F00DB430C7}"/>
    <pc:docChg chg="undo custSel addSld delSld modSld">
      <pc:chgData name="Jackson, Deborah J." userId="3b76ec8e-84e3-43ed-a78d-b86675875758" providerId="ADAL" clId="{2B307948-37B2-448C-984F-D1F00DB430C7}" dt="2021-12-02T21:37:54.971" v="110" actId="1076"/>
      <pc:docMkLst>
        <pc:docMk/>
      </pc:docMkLst>
      <pc:sldChg chg="add del">
        <pc:chgData name="Jackson, Deborah J." userId="3b76ec8e-84e3-43ed-a78d-b86675875758" providerId="ADAL" clId="{2B307948-37B2-448C-984F-D1F00DB430C7}" dt="2021-12-02T21:30:02.996" v="2" actId="47"/>
        <pc:sldMkLst>
          <pc:docMk/>
          <pc:sldMk cId="729006547" sldId="259"/>
        </pc:sldMkLst>
      </pc:sldChg>
      <pc:sldChg chg="modSp mod">
        <pc:chgData name="Jackson, Deborah J." userId="3b76ec8e-84e3-43ed-a78d-b86675875758" providerId="ADAL" clId="{2B307948-37B2-448C-984F-D1F00DB430C7}" dt="2021-12-02T21:32:51.474" v="42" actId="27636"/>
        <pc:sldMkLst>
          <pc:docMk/>
          <pc:sldMk cId="4276444037" sldId="263"/>
        </pc:sldMkLst>
        <pc:spChg chg="mod">
          <ac:chgData name="Jackson, Deborah J." userId="3b76ec8e-84e3-43ed-a78d-b86675875758" providerId="ADAL" clId="{2B307948-37B2-448C-984F-D1F00DB430C7}" dt="2021-12-02T21:32:51.474" v="42" actId="27636"/>
          <ac:spMkLst>
            <pc:docMk/>
            <pc:sldMk cId="4276444037" sldId="263"/>
            <ac:spMk id="3" creationId="{C2CBD3E5-A932-44C2-89E7-B717A322A38C}"/>
          </ac:spMkLst>
        </pc:spChg>
      </pc:sldChg>
      <pc:sldChg chg="add del">
        <pc:chgData name="Jackson, Deborah J." userId="3b76ec8e-84e3-43ed-a78d-b86675875758" providerId="ADAL" clId="{2B307948-37B2-448C-984F-D1F00DB430C7}" dt="2021-12-02T21:30:02.996" v="2" actId="47"/>
        <pc:sldMkLst>
          <pc:docMk/>
          <pc:sldMk cId="2850550046" sldId="524"/>
        </pc:sldMkLst>
      </pc:sldChg>
      <pc:sldChg chg="add del">
        <pc:chgData name="Jackson, Deborah J." userId="3b76ec8e-84e3-43ed-a78d-b86675875758" providerId="ADAL" clId="{2B307948-37B2-448C-984F-D1F00DB430C7}" dt="2021-12-02T21:30:02.996" v="2" actId="47"/>
        <pc:sldMkLst>
          <pc:docMk/>
          <pc:sldMk cId="2228900432" sldId="525"/>
        </pc:sldMkLst>
      </pc:sldChg>
      <pc:sldChg chg="add del">
        <pc:chgData name="Jackson, Deborah J." userId="3b76ec8e-84e3-43ed-a78d-b86675875758" providerId="ADAL" clId="{2B307948-37B2-448C-984F-D1F00DB430C7}" dt="2021-12-02T21:30:02.996" v="2" actId="47"/>
        <pc:sldMkLst>
          <pc:docMk/>
          <pc:sldMk cId="2677032768" sldId="527"/>
        </pc:sldMkLst>
      </pc:sldChg>
      <pc:sldChg chg="modSp mod">
        <pc:chgData name="Jackson, Deborah J." userId="3b76ec8e-84e3-43ed-a78d-b86675875758" providerId="ADAL" clId="{2B307948-37B2-448C-984F-D1F00DB430C7}" dt="2021-12-02T21:37:54.971" v="110" actId="1076"/>
        <pc:sldMkLst>
          <pc:docMk/>
          <pc:sldMk cId="46648682" sldId="558"/>
        </pc:sldMkLst>
        <pc:spChg chg="mod">
          <ac:chgData name="Jackson, Deborah J." userId="3b76ec8e-84e3-43ed-a78d-b86675875758" providerId="ADAL" clId="{2B307948-37B2-448C-984F-D1F00DB430C7}" dt="2021-12-02T21:37:54.971" v="110" actId="1076"/>
          <ac:spMkLst>
            <pc:docMk/>
            <pc:sldMk cId="46648682" sldId="558"/>
            <ac:spMk id="5" creationId="{E59B5961-6CE8-4703-B69A-7EAB291D9825}"/>
          </ac:spMkLst>
        </pc:spChg>
      </pc:sldChg>
      <pc:sldChg chg="add del">
        <pc:chgData name="Jackson, Deborah J." userId="3b76ec8e-84e3-43ed-a78d-b86675875758" providerId="ADAL" clId="{2B307948-37B2-448C-984F-D1F00DB430C7}" dt="2021-12-02T21:30:02.996" v="2" actId="47"/>
        <pc:sldMkLst>
          <pc:docMk/>
          <pc:sldMk cId="4271481715" sldId="577"/>
        </pc:sldMkLst>
      </pc:sldChg>
      <pc:sldChg chg="add del">
        <pc:chgData name="Jackson, Deborah J." userId="3b76ec8e-84e3-43ed-a78d-b86675875758" providerId="ADAL" clId="{2B307948-37B2-448C-984F-D1F00DB430C7}" dt="2021-12-02T21:30:02.996" v="2" actId="47"/>
        <pc:sldMkLst>
          <pc:docMk/>
          <pc:sldMk cId="849341885" sldId="578"/>
        </pc:sldMkLst>
      </pc:sldChg>
      <pc:sldChg chg="add del">
        <pc:chgData name="Jackson, Deborah J." userId="3b76ec8e-84e3-43ed-a78d-b86675875758" providerId="ADAL" clId="{2B307948-37B2-448C-984F-D1F00DB430C7}" dt="2021-12-02T21:30:02.996" v="2" actId="47"/>
        <pc:sldMkLst>
          <pc:docMk/>
          <pc:sldMk cId="3218456175" sldId="580"/>
        </pc:sldMkLst>
      </pc:sldChg>
      <pc:sldChg chg="add del">
        <pc:chgData name="Jackson, Deborah J." userId="3b76ec8e-84e3-43ed-a78d-b86675875758" providerId="ADAL" clId="{2B307948-37B2-448C-984F-D1F00DB430C7}" dt="2021-12-02T21:30:02.996" v="2" actId="47"/>
        <pc:sldMkLst>
          <pc:docMk/>
          <pc:sldMk cId="3379127914" sldId="582"/>
        </pc:sldMkLst>
      </pc:sldChg>
      <pc:sldChg chg="add del">
        <pc:chgData name="Jackson, Deborah J." userId="3b76ec8e-84e3-43ed-a78d-b86675875758" providerId="ADAL" clId="{2B307948-37B2-448C-984F-D1F00DB430C7}" dt="2021-12-02T21:30:02.996" v="2" actId="47"/>
        <pc:sldMkLst>
          <pc:docMk/>
          <pc:sldMk cId="2463219589" sldId="585"/>
        </pc:sldMkLst>
      </pc:sldChg>
      <pc:sldChg chg="add del">
        <pc:chgData name="Jackson, Deborah J." userId="3b76ec8e-84e3-43ed-a78d-b86675875758" providerId="ADAL" clId="{2B307948-37B2-448C-984F-D1F00DB430C7}" dt="2021-12-02T21:30:02.996" v="2" actId="47"/>
        <pc:sldMkLst>
          <pc:docMk/>
          <pc:sldMk cId="2740271921" sldId="587"/>
        </pc:sldMkLst>
      </pc:sldChg>
      <pc:sldChg chg="add del">
        <pc:chgData name="Jackson, Deborah J." userId="3b76ec8e-84e3-43ed-a78d-b86675875758" providerId="ADAL" clId="{2B307948-37B2-448C-984F-D1F00DB430C7}" dt="2021-12-02T21:30:02.996" v="2" actId="47"/>
        <pc:sldMkLst>
          <pc:docMk/>
          <pc:sldMk cId="1872356432" sldId="588"/>
        </pc:sldMkLst>
      </pc:sldChg>
      <pc:sldChg chg="modSp mod">
        <pc:chgData name="Jackson, Deborah J." userId="3b76ec8e-84e3-43ed-a78d-b86675875758" providerId="ADAL" clId="{2B307948-37B2-448C-984F-D1F00DB430C7}" dt="2021-12-02T21:31:47.278" v="35" actId="20577"/>
        <pc:sldMkLst>
          <pc:docMk/>
          <pc:sldMk cId="3115214870" sldId="593"/>
        </pc:sldMkLst>
        <pc:spChg chg="mod">
          <ac:chgData name="Jackson, Deborah J." userId="3b76ec8e-84e3-43ed-a78d-b86675875758" providerId="ADAL" clId="{2B307948-37B2-448C-984F-D1F00DB430C7}" dt="2021-12-02T21:31:47.278" v="35" actId="20577"/>
          <ac:spMkLst>
            <pc:docMk/>
            <pc:sldMk cId="3115214870" sldId="593"/>
            <ac:spMk id="3" creationId="{9F738072-3042-4A4E-B9BB-B711258630B3}"/>
          </ac:spMkLst>
        </pc:spChg>
      </pc:sldChg>
      <pc:sldChg chg="addSp modSp mod">
        <pc:chgData name="Jackson, Deborah J." userId="3b76ec8e-84e3-43ed-a78d-b86675875758" providerId="ADAL" clId="{2B307948-37B2-448C-984F-D1F00DB430C7}" dt="2021-12-02T21:37:20.365" v="106" actId="404"/>
        <pc:sldMkLst>
          <pc:docMk/>
          <pc:sldMk cId="1517423401" sldId="597"/>
        </pc:sldMkLst>
        <pc:spChg chg="add mod">
          <ac:chgData name="Jackson, Deborah J." userId="3b76ec8e-84e3-43ed-a78d-b86675875758" providerId="ADAL" clId="{2B307948-37B2-448C-984F-D1F00DB430C7}" dt="2021-12-02T21:37:20.365" v="106" actId="404"/>
          <ac:spMkLst>
            <pc:docMk/>
            <pc:sldMk cId="1517423401" sldId="597"/>
            <ac:spMk id="3" creationId="{34810C43-F665-4E90-B4F5-A4733213E080}"/>
          </ac:spMkLst>
        </pc:spChg>
      </pc:sldChg>
      <pc:sldChg chg="modSp mod">
        <pc:chgData name="Jackson, Deborah J." userId="3b76ec8e-84e3-43ed-a78d-b86675875758" providerId="ADAL" clId="{2B307948-37B2-448C-984F-D1F00DB430C7}" dt="2021-12-02T21:32:26.950" v="39" actId="403"/>
        <pc:sldMkLst>
          <pc:docMk/>
          <pc:sldMk cId="4203820406" sldId="598"/>
        </pc:sldMkLst>
        <pc:spChg chg="mod">
          <ac:chgData name="Jackson, Deborah J." userId="3b76ec8e-84e3-43ed-a78d-b86675875758" providerId="ADAL" clId="{2B307948-37B2-448C-984F-D1F00DB430C7}" dt="2021-12-02T21:32:26.950" v="39" actId="403"/>
          <ac:spMkLst>
            <pc:docMk/>
            <pc:sldMk cId="4203820406" sldId="598"/>
            <ac:spMk id="3" creationId="{C21BB03E-1A77-4E54-B7BB-0E7F9978CEC4}"/>
          </ac:spMkLst>
        </pc:spChg>
      </pc:sldChg>
      <pc:sldChg chg="addSp delSp modSp new mod">
        <pc:chgData name="Jackson, Deborah J." userId="3b76ec8e-84e3-43ed-a78d-b86675875758" providerId="ADAL" clId="{2B307948-37B2-448C-984F-D1F00DB430C7}" dt="2021-12-02T21:36:06.999" v="84" actId="1076"/>
        <pc:sldMkLst>
          <pc:docMk/>
          <pc:sldMk cId="710468206" sldId="599"/>
        </pc:sldMkLst>
        <pc:spChg chg="add del">
          <ac:chgData name="Jackson, Deborah J." userId="3b76ec8e-84e3-43ed-a78d-b86675875758" providerId="ADAL" clId="{2B307948-37B2-448C-984F-D1F00DB430C7}" dt="2021-12-02T21:35:40.901" v="68" actId="22"/>
          <ac:spMkLst>
            <pc:docMk/>
            <pc:sldMk cId="710468206" sldId="599"/>
            <ac:spMk id="4" creationId="{3D0D02D1-FAC2-41B9-B971-3AB3C051585A}"/>
          </ac:spMkLst>
        </pc:spChg>
        <pc:spChg chg="add mod">
          <ac:chgData name="Jackson, Deborah J." userId="3b76ec8e-84e3-43ed-a78d-b86675875758" providerId="ADAL" clId="{2B307948-37B2-448C-984F-D1F00DB430C7}" dt="2021-12-02T21:36:06.999" v="84" actId="1076"/>
          <ac:spMkLst>
            <pc:docMk/>
            <pc:sldMk cId="710468206" sldId="599"/>
            <ac:spMk id="5" creationId="{27EF3990-EE15-4575-9686-C7F572CE31CD}"/>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867002715"/>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62" tIns="46581" rIns="93162" bIns="46581" rtlCol="0"/>
          <a:lstStyle>
            <a:lvl1pPr algn="l">
              <a:defRPr sz="11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62" tIns="46581" rIns="93162" bIns="46581" rtlCol="0"/>
          <a:lstStyle>
            <a:lvl1pPr algn="r">
              <a:defRPr sz="1100"/>
            </a:lvl1pPr>
          </a:lstStyle>
          <a:p>
            <a:fld id="{D6B92647-CDA3-4277-ADC1-0617DEA9750E}" type="datetimeFigureOut">
              <a:rPr lang="en-US" smtClean="0"/>
              <a:pPr/>
              <a:t>12/1/2021</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62" tIns="46581" rIns="93162" bIns="46581" rtlCol="0" anchor="ctr"/>
          <a:lstStyle/>
          <a:p>
            <a:endParaRPr lang="en-US"/>
          </a:p>
        </p:txBody>
      </p:sp>
      <p:sp>
        <p:nvSpPr>
          <p:cNvPr id="5" name="Notes Placeholder 4"/>
          <p:cNvSpPr>
            <a:spLocks noGrp="1"/>
          </p:cNvSpPr>
          <p:nvPr>
            <p:ph type="body" sz="quarter" idx="3"/>
          </p:nvPr>
        </p:nvSpPr>
        <p:spPr>
          <a:xfrm>
            <a:off x="701041" y="4415791"/>
            <a:ext cx="5608320" cy="4183380"/>
          </a:xfrm>
          <a:prstGeom prst="rect">
            <a:avLst/>
          </a:prstGeom>
        </p:spPr>
        <p:txBody>
          <a:bodyPr vert="horz" lIns="93162" tIns="46581" rIns="93162" bIns="46581"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6"/>
            <a:ext cx="3037840" cy="464820"/>
          </a:xfrm>
          <a:prstGeom prst="rect">
            <a:avLst/>
          </a:prstGeom>
        </p:spPr>
        <p:txBody>
          <a:bodyPr vert="horz" lIns="93162" tIns="46581" rIns="93162" bIns="46581" rtlCol="0" anchor="b"/>
          <a:lstStyle>
            <a:lvl1pPr algn="l">
              <a:defRPr sz="1100"/>
            </a:lvl1pPr>
          </a:lstStyle>
          <a:p>
            <a:endParaRPr lang="en-US"/>
          </a:p>
        </p:txBody>
      </p:sp>
      <p:sp>
        <p:nvSpPr>
          <p:cNvPr id="7" name="Slide Number Placeholder 6"/>
          <p:cNvSpPr>
            <a:spLocks noGrp="1"/>
          </p:cNvSpPr>
          <p:nvPr>
            <p:ph type="sldNum" sz="quarter" idx="5"/>
          </p:nvPr>
        </p:nvSpPr>
        <p:spPr>
          <a:xfrm>
            <a:off x="3970938" y="8829966"/>
            <a:ext cx="3037840" cy="464820"/>
          </a:xfrm>
          <a:prstGeom prst="rect">
            <a:avLst/>
          </a:prstGeom>
        </p:spPr>
        <p:txBody>
          <a:bodyPr vert="horz" lIns="93162" tIns="46581" rIns="93162" bIns="46581" rtlCol="0" anchor="b"/>
          <a:lstStyle>
            <a:lvl1pPr algn="r">
              <a:defRPr sz="1100"/>
            </a:lvl1pPr>
          </a:lstStyle>
          <a:p>
            <a:fld id="{BA1CDEDC-E84F-496B-BB5C-A2D72C6BD449}" type="slidenum">
              <a:rPr lang="en-US" smtClean="0"/>
              <a:pPr/>
              <a:t>‹#›</a:t>
            </a:fld>
            <a:endParaRPr lang="en-US"/>
          </a:p>
        </p:txBody>
      </p:sp>
    </p:spTree>
    <p:extLst>
      <p:ext uri="{BB962C8B-B14F-4D97-AF65-F5344CB8AC3E}">
        <p14:creationId xmlns:p14="http://schemas.microsoft.com/office/powerpoint/2010/main" val="2739079800"/>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1534829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ADD THIS TO THE INNOVATION ECOSYSTEM DECK</a:t>
            </a:r>
          </a:p>
          <a:p>
            <a:r>
              <a:rPr lang="en-US" dirty="0"/>
              <a:t>We expect these three functions to be managed under one umbrella.  The functions could be carried out by a single individual or multiple people.  If multiple people, the SPI Director should provide an org chart showing who is responsible for which functions, (a), (b), or (c) and indicate who reports to whom, if a hierarchal reporting structure is used.</a:t>
            </a:r>
          </a:p>
        </p:txBody>
      </p:sp>
    </p:spTree>
    <p:extLst>
      <p:ext uri="{BB962C8B-B14F-4D97-AF65-F5344CB8AC3E}">
        <p14:creationId xmlns:p14="http://schemas.microsoft.com/office/powerpoint/2010/main" val="41942518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852A1A5-1449-4524-A439-13388E05AEE6}" type="datetime1">
              <a:rPr lang="en-US" smtClean="0"/>
              <a:t>12/1/2021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48315D-BD21-4EAF-8E5A-350D39CA543D}"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BEABA74-F60F-4256-BE60-71E880660CC7}" type="datetime1">
              <a:rPr lang="en-US" smtClean="0"/>
              <a:t>12/1/2021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48315D-BD21-4EAF-8E5A-350D39CA543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0FA480D-B8A0-484A-AC3D-64FDCEF3F3BC}" type="datetime1">
              <a:rPr lang="en-US" smtClean="0"/>
              <a:t>12/1/2021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48315D-BD21-4EAF-8E5A-350D39CA543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D6E4494-1080-4490-AC6C-3CCCFD673DF9}" type="datetime1">
              <a:rPr lang="en-US" smtClean="0"/>
              <a:t>12/1/2021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48315D-BD21-4EAF-8E5A-350D39CA543D}"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89C32E3-48AE-455E-AA02-0506DAD7A417}" type="datetime1">
              <a:rPr lang="en-US" smtClean="0"/>
              <a:t>12/1/2021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48315D-BD21-4EAF-8E5A-350D39CA543D}"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35874966-DC7B-4B2C-95A3-B90CC6ADB517}" type="datetime1">
              <a:rPr lang="en-US" smtClean="0"/>
              <a:t>12/1/2021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148315D-BD21-4EAF-8E5A-350D39CA543D}"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7C5605B-68F3-4130-8E87-6DD0BB1AD703}" type="datetime1">
              <a:rPr lang="en-US" smtClean="0"/>
              <a:t>12/1/2021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148315D-BD21-4EAF-8E5A-350D39CA543D}"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172FC11-3269-436C-A283-1560933FF1C7}" type="datetime1">
              <a:rPr lang="en-US" smtClean="0"/>
              <a:t>12/1/2021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148315D-BD21-4EAF-8E5A-350D39CA543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087B3D2-88D0-4FC3-92F4-A3D19DDA188F}" type="datetime1">
              <a:rPr lang="en-US" smtClean="0"/>
              <a:t>12/1/2021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148315D-BD21-4EAF-8E5A-350D39CA543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E45509D-75A0-43E6-9FBA-D8252363FDE4}" type="datetime1">
              <a:rPr lang="en-US" smtClean="0"/>
              <a:t>12/1/2021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148315D-BD21-4EAF-8E5A-350D39CA543D}"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BC802EE-0178-420A-807D-C92EE3C98465}" type="datetime1">
              <a:rPr lang="en-US" smtClean="0"/>
              <a:t>12/1/2021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148315D-BD21-4EAF-8E5A-350D39CA543D}"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60C1DE6-204C-482E-A669-AD79058740A3}" type="datetime1">
              <a:rPr lang="en-US" smtClean="0"/>
              <a:t>12/1/2021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148315D-BD21-4EAF-8E5A-350D39CA543D}" type="slidenum">
              <a:rPr lang="en-US" smtClean="0"/>
              <a:pPr/>
              <a:t>‹#›</a:t>
            </a:fld>
            <a:endParaRPr lang="en-US" dirty="0"/>
          </a:p>
        </p:txBody>
      </p:sp>
      <p:pic>
        <p:nvPicPr>
          <p:cNvPr id="7" name="Picture 2" descr="http://upload.wikimedia.org/wikipedia/commons/8/87/NSF_Logo.PNG"/>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15240" y="0"/>
            <a:ext cx="777240" cy="777240"/>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7"/>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7893939" y="0"/>
            <a:ext cx="1250061" cy="777240"/>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Subtitle 2"/>
          <p:cNvSpPr txBox="1">
            <a:spLocks/>
          </p:cNvSpPr>
          <p:nvPr/>
        </p:nvSpPr>
        <p:spPr>
          <a:xfrm>
            <a:off x="504433" y="4180217"/>
            <a:ext cx="8193088" cy="849312"/>
          </a:xfrm>
          <a:prstGeom prst="rect">
            <a:avLst/>
          </a:prstGeom>
        </p:spPr>
        <p:txBody>
          <a:bodyPr/>
          <a:lstStyle/>
          <a:p>
            <a:pPr marL="342900" lvl="0" indent="-342900" algn="ctr">
              <a:lnSpc>
                <a:spcPct val="90000"/>
              </a:lnSpc>
              <a:buClr>
                <a:schemeClr val="hlink"/>
              </a:buClr>
              <a:buSzPct val="70000"/>
              <a:defRPr/>
            </a:pPr>
            <a:r>
              <a:rPr lang="en-US" altLang="ko-KR" sz="3200" b="1" dirty="0">
                <a:ea typeface="굴림" pitchFamily="50" charset="-127"/>
              </a:rPr>
              <a:t>Deborah Jackson</a:t>
            </a:r>
          </a:p>
          <a:p>
            <a:pPr marL="342900" lvl="0" indent="-342900" algn="ctr">
              <a:lnSpc>
                <a:spcPct val="90000"/>
              </a:lnSpc>
              <a:buClr>
                <a:schemeClr val="hlink"/>
              </a:buClr>
              <a:buSzPct val="70000"/>
              <a:defRPr/>
            </a:pPr>
            <a:r>
              <a:rPr lang="en-US" altLang="ko-KR" sz="2400" b="1" dirty="0">
                <a:ea typeface="굴림" pitchFamily="50" charset="-127"/>
              </a:rPr>
              <a:t>December 3, 2021</a:t>
            </a:r>
          </a:p>
          <a:p>
            <a:pPr marL="342900" lvl="0" indent="-342900" algn="ctr">
              <a:lnSpc>
                <a:spcPct val="90000"/>
              </a:lnSpc>
              <a:spcBef>
                <a:spcPct val="20000"/>
              </a:spcBef>
              <a:buClr>
                <a:schemeClr val="hlink"/>
              </a:buClr>
              <a:buSzPct val="70000"/>
            </a:pPr>
            <a:endParaRPr lang="en-US" altLang="ko-KR" sz="2400" b="1" dirty="0">
              <a:ea typeface="굴림" pitchFamily="50" charset="-127"/>
            </a:endParaRPr>
          </a:p>
          <a:p>
            <a:pPr marL="342900" marR="0" lvl="0" indent="-342900" algn="ctr" defTabSz="914400" rtl="0" eaLnBrk="1" fontAlgn="auto" latinLnBrk="0" hangingPunct="1">
              <a:lnSpc>
                <a:spcPct val="90000"/>
              </a:lnSpc>
              <a:spcAft>
                <a:spcPts val="0"/>
              </a:spcAft>
              <a:buClr>
                <a:schemeClr val="hlink"/>
              </a:buClr>
              <a:buSzPct val="70000"/>
              <a:tabLst/>
              <a:defRPr/>
            </a:pPr>
            <a:endParaRPr lang="en-US" altLang="ko-KR" dirty="0">
              <a:ea typeface="굴림" pitchFamily="50" charset="-127"/>
            </a:endParaRPr>
          </a:p>
          <a:p>
            <a:pPr marL="342900" marR="0" lvl="0" indent="-342900" algn="ctr" defTabSz="914400" rtl="0" eaLnBrk="1" fontAlgn="auto" latinLnBrk="0" hangingPunct="1">
              <a:lnSpc>
                <a:spcPct val="90000"/>
              </a:lnSpc>
              <a:spcAft>
                <a:spcPts val="0"/>
              </a:spcAft>
              <a:buClr>
                <a:schemeClr val="hlink"/>
              </a:buClr>
              <a:buSzPct val="70000"/>
              <a:tabLst/>
              <a:defRPr/>
            </a:pPr>
            <a:endParaRPr kumimoji="0" lang="en-US" altLang="ko-KR" sz="1800" b="0" i="0" u="none" strike="noStrike" kern="1200" cap="none" spc="0" normalizeH="0" baseline="0" noProof="0" dirty="0">
              <a:ln>
                <a:noFill/>
              </a:ln>
              <a:solidFill>
                <a:schemeClr val="tx1"/>
              </a:solidFill>
              <a:effectLst/>
              <a:uLnTx/>
              <a:uFillTx/>
              <a:latin typeface="+mn-lt"/>
              <a:ea typeface="굴림" pitchFamily="50" charset="-127"/>
              <a:cs typeface="+mn-cs"/>
            </a:endParaRPr>
          </a:p>
        </p:txBody>
      </p:sp>
      <p:sp>
        <p:nvSpPr>
          <p:cNvPr id="72" name="TextBox 71"/>
          <p:cNvSpPr txBox="1"/>
          <p:nvPr/>
        </p:nvSpPr>
        <p:spPr>
          <a:xfrm>
            <a:off x="2251167" y="609600"/>
            <a:ext cx="4699620" cy="830997"/>
          </a:xfrm>
          <a:prstGeom prst="rect">
            <a:avLst/>
          </a:prstGeom>
          <a:noFill/>
        </p:spPr>
        <p:txBody>
          <a:bodyPr wrap="none" rtlCol="0">
            <a:spAutoFit/>
          </a:bodyPr>
          <a:lstStyle/>
          <a:p>
            <a:pPr algn="ctr"/>
            <a:r>
              <a:rPr lang="en-US" sz="2400" b="1" dirty="0"/>
              <a:t>National Science Foundation</a:t>
            </a:r>
          </a:p>
          <a:p>
            <a:pPr algn="ctr"/>
            <a:r>
              <a:rPr lang="en-US" sz="2400" b="1" dirty="0"/>
              <a:t>Engineering Research Centers (ERC)</a:t>
            </a:r>
          </a:p>
        </p:txBody>
      </p:sp>
      <p:sp>
        <p:nvSpPr>
          <p:cNvPr id="3" name="Slide Number Placeholder 2"/>
          <p:cNvSpPr>
            <a:spLocks noGrp="1"/>
          </p:cNvSpPr>
          <p:nvPr>
            <p:ph type="sldNum" sz="quarter" idx="12"/>
          </p:nvPr>
        </p:nvSpPr>
        <p:spPr/>
        <p:txBody>
          <a:bodyPr/>
          <a:lstStyle/>
          <a:p>
            <a:fld id="{8148315D-BD21-4EAF-8E5A-350D39CA543D}" type="slidenum">
              <a:rPr lang="en-US" smtClean="0"/>
              <a:pPr/>
              <a:t>1</a:t>
            </a:fld>
            <a:endParaRPr lang="en-US"/>
          </a:p>
        </p:txBody>
      </p:sp>
      <p:sp>
        <p:nvSpPr>
          <p:cNvPr id="5" name="TextBox 4">
            <a:extLst>
              <a:ext uri="{FF2B5EF4-FFF2-40B4-BE49-F238E27FC236}">
                <a16:creationId xmlns:a16="http://schemas.microsoft.com/office/drawing/2014/main" id="{E59B5961-6CE8-4703-B69A-7EAB291D9825}"/>
              </a:ext>
            </a:extLst>
          </p:cNvPr>
          <p:cNvSpPr txBox="1"/>
          <p:nvPr/>
        </p:nvSpPr>
        <p:spPr>
          <a:xfrm>
            <a:off x="790977" y="2286000"/>
            <a:ext cx="7620000" cy="1588127"/>
          </a:xfrm>
          <a:prstGeom prst="rect">
            <a:avLst/>
          </a:prstGeom>
          <a:noFill/>
        </p:spPr>
        <p:txBody>
          <a:bodyPr wrap="square" rtlCol="0">
            <a:spAutoFit/>
          </a:bodyPr>
          <a:lstStyle/>
          <a:p>
            <a:pPr marL="342900" lvl="0" indent="-342900" algn="ctr">
              <a:lnSpc>
                <a:spcPct val="90000"/>
              </a:lnSpc>
              <a:buClr>
                <a:schemeClr val="hlink"/>
              </a:buClr>
              <a:buSzPct val="70000"/>
              <a:defRPr/>
            </a:pPr>
            <a:r>
              <a:rPr lang="en-US" altLang="ko-KR" sz="6000" b="1" dirty="0">
                <a:ea typeface="굴림" pitchFamily="50" charset="-127"/>
              </a:rPr>
              <a:t>SPI/ILO Module</a:t>
            </a:r>
          </a:p>
          <a:p>
            <a:pPr marL="342900" lvl="0" indent="-342900" algn="ctr">
              <a:lnSpc>
                <a:spcPct val="90000"/>
              </a:lnSpc>
              <a:buClr>
                <a:schemeClr val="hlink"/>
              </a:buClr>
              <a:buSzPct val="70000"/>
              <a:defRPr/>
            </a:pPr>
            <a:r>
              <a:rPr lang="en-US" altLang="ko-KR" sz="4800" b="1" dirty="0">
                <a:ea typeface="굴림" pitchFamily="50" charset="-127"/>
              </a:rPr>
              <a:t>SECTION 1</a:t>
            </a:r>
          </a:p>
        </p:txBody>
      </p:sp>
    </p:spTree>
    <p:extLst>
      <p:ext uri="{BB962C8B-B14F-4D97-AF65-F5344CB8AC3E}">
        <p14:creationId xmlns:p14="http://schemas.microsoft.com/office/powerpoint/2010/main" val="466486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5B8232-8C86-40DE-8006-F678463ABFEE}"/>
              </a:ext>
            </a:extLst>
          </p:cNvPr>
          <p:cNvSpPr>
            <a:spLocks noGrp="1"/>
          </p:cNvSpPr>
          <p:nvPr>
            <p:ph type="title"/>
          </p:nvPr>
        </p:nvSpPr>
        <p:spPr>
          <a:xfrm>
            <a:off x="228600" y="304800"/>
            <a:ext cx="8229600" cy="1143000"/>
          </a:xfrm>
        </p:spPr>
        <p:txBody>
          <a:bodyPr>
            <a:noAutofit/>
          </a:bodyPr>
          <a:lstStyle/>
          <a:p>
            <a:r>
              <a:rPr lang="en-US" sz="4000" dirty="0"/>
              <a:t>Social Construct Example #2</a:t>
            </a:r>
          </a:p>
        </p:txBody>
      </p:sp>
      <p:sp>
        <p:nvSpPr>
          <p:cNvPr id="3" name="Content Placeholder 2">
            <a:extLst>
              <a:ext uri="{FF2B5EF4-FFF2-40B4-BE49-F238E27FC236}">
                <a16:creationId xmlns:a16="http://schemas.microsoft.com/office/drawing/2014/main" id="{9F738072-3042-4A4E-B9BB-B711258630B3}"/>
              </a:ext>
            </a:extLst>
          </p:cNvPr>
          <p:cNvSpPr>
            <a:spLocks noGrp="1"/>
          </p:cNvSpPr>
          <p:nvPr>
            <p:ph idx="1"/>
          </p:nvPr>
        </p:nvSpPr>
        <p:spPr>
          <a:xfrm>
            <a:off x="428625" y="1628775"/>
            <a:ext cx="8229600" cy="4619625"/>
          </a:xfrm>
        </p:spPr>
        <p:txBody>
          <a:bodyPr>
            <a:normAutofit fontScale="92500" lnSpcReduction="10000"/>
          </a:bodyPr>
          <a:lstStyle/>
          <a:p>
            <a:pPr marL="0" indent="0">
              <a:buNone/>
            </a:pPr>
            <a:r>
              <a:rPr lang="en-US" sz="2600" b="1" dirty="0">
                <a:latin typeface="Times New Roman" panose="02020603050405020304" pitchFamily="18" charset="0"/>
                <a:cs typeface="Times New Roman" panose="02020603050405020304" pitchFamily="18" charset="0"/>
              </a:rPr>
              <a:t>Genetically Modified Organisms </a:t>
            </a:r>
            <a:r>
              <a:rPr lang="en-US" sz="2600" dirty="0">
                <a:latin typeface="Times New Roman" panose="02020603050405020304" pitchFamily="18" charset="0"/>
                <a:cs typeface="Times New Roman" panose="02020603050405020304" pitchFamily="18" charset="0"/>
              </a:rPr>
              <a:t>(GMOs) are living organisms that have had their genes altered in some way. </a:t>
            </a:r>
          </a:p>
          <a:p>
            <a:r>
              <a:rPr lang="en-US" sz="2600" dirty="0">
                <a:latin typeface="Times New Roman" panose="02020603050405020304" pitchFamily="18" charset="0"/>
                <a:cs typeface="Times New Roman" panose="02020603050405020304" pitchFamily="18" charset="0"/>
              </a:rPr>
              <a:t>Pros:  GMO crops</a:t>
            </a:r>
          </a:p>
          <a:p>
            <a:pPr lvl="1"/>
            <a:r>
              <a:rPr lang="en-US" sz="2600" dirty="0">
                <a:latin typeface="Times New Roman" panose="02020603050405020304" pitchFamily="18" charset="0"/>
                <a:cs typeface="Times New Roman" panose="02020603050405020304" pitchFamily="18" charset="0"/>
              </a:rPr>
              <a:t>Crops contain more nutrients</a:t>
            </a:r>
          </a:p>
          <a:p>
            <a:pPr lvl="1"/>
            <a:r>
              <a:rPr lang="en-US" sz="2600" dirty="0">
                <a:latin typeface="Times New Roman" panose="02020603050405020304" pitchFamily="18" charset="0"/>
                <a:cs typeface="Times New Roman" panose="02020603050405020304" pitchFamily="18" charset="0"/>
              </a:rPr>
              <a:t>Grown with fewer pesticides, </a:t>
            </a:r>
          </a:p>
          <a:p>
            <a:pPr lvl="1"/>
            <a:r>
              <a:rPr lang="en-US" sz="2600" dirty="0">
                <a:latin typeface="Times New Roman" panose="02020603050405020304" pitchFamily="18" charset="0"/>
                <a:cs typeface="Times New Roman" panose="02020603050405020304" pitchFamily="18" charset="0"/>
              </a:rPr>
              <a:t>Usually cheaper than non-GMO counterparts</a:t>
            </a:r>
          </a:p>
          <a:p>
            <a:pPr lvl="1"/>
            <a:r>
              <a:rPr lang="en-US" sz="2600" dirty="0">
                <a:latin typeface="Times New Roman" panose="02020603050405020304" pitchFamily="18" charset="0"/>
                <a:cs typeface="Times New Roman" panose="02020603050405020304" pitchFamily="18" charset="0"/>
              </a:rPr>
              <a:t>Taste better</a:t>
            </a:r>
          </a:p>
          <a:p>
            <a:r>
              <a:rPr lang="en-US" sz="2600" dirty="0">
                <a:latin typeface="Times New Roman" panose="02020603050405020304" pitchFamily="18" charset="0"/>
                <a:cs typeface="Times New Roman" panose="02020603050405020304" pitchFamily="18" charset="0"/>
              </a:rPr>
              <a:t>Cons:  Altered DNA </a:t>
            </a:r>
          </a:p>
          <a:p>
            <a:pPr lvl="1"/>
            <a:r>
              <a:rPr lang="en-US" sz="2600" dirty="0">
                <a:latin typeface="Times New Roman" panose="02020603050405020304" pitchFamily="18" charset="0"/>
                <a:cs typeface="Times New Roman" panose="02020603050405020304" pitchFamily="18" charset="0"/>
              </a:rPr>
              <a:t>Public distrust</a:t>
            </a:r>
          </a:p>
          <a:p>
            <a:pPr lvl="1"/>
            <a:r>
              <a:rPr lang="en-US" sz="2600" dirty="0">
                <a:latin typeface="Times New Roman" panose="02020603050405020304" pitchFamily="18" charset="0"/>
                <a:cs typeface="Times New Roman" panose="02020603050405020304" pitchFamily="18" charset="0"/>
              </a:rPr>
              <a:t>May cause allergic reactions </a:t>
            </a:r>
          </a:p>
          <a:p>
            <a:pPr lvl="1"/>
            <a:r>
              <a:rPr lang="en-US" sz="2600" dirty="0">
                <a:latin typeface="Times New Roman" panose="02020603050405020304" pitchFamily="18" charset="0"/>
                <a:cs typeface="Times New Roman" panose="02020603050405020304" pitchFamily="18" charset="0"/>
              </a:rPr>
              <a:t>May increase antibiotic resistance</a:t>
            </a:r>
          </a:p>
        </p:txBody>
      </p:sp>
      <p:sp>
        <p:nvSpPr>
          <p:cNvPr id="4" name="Slide Number Placeholder 3">
            <a:extLst>
              <a:ext uri="{FF2B5EF4-FFF2-40B4-BE49-F238E27FC236}">
                <a16:creationId xmlns:a16="http://schemas.microsoft.com/office/drawing/2014/main" id="{86415124-E4C4-4EE1-972A-60708467CEA6}"/>
              </a:ext>
            </a:extLst>
          </p:cNvPr>
          <p:cNvSpPr>
            <a:spLocks noGrp="1"/>
          </p:cNvSpPr>
          <p:nvPr>
            <p:ph type="sldNum" sz="quarter" idx="12"/>
          </p:nvPr>
        </p:nvSpPr>
        <p:spPr/>
        <p:txBody>
          <a:bodyPr/>
          <a:lstStyle/>
          <a:p>
            <a:fld id="{8148315D-BD21-4EAF-8E5A-350D39CA543D}" type="slidenum">
              <a:rPr lang="en-US" smtClean="0"/>
              <a:pPr/>
              <a:t>10</a:t>
            </a:fld>
            <a:endParaRPr lang="en-US"/>
          </a:p>
        </p:txBody>
      </p:sp>
    </p:spTree>
    <p:extLst>
      <p:ext uri="{BB962C8B-B14F-4D97-AF65-F5344CB8AC3E}">
        <p14:creationId xmlns:p14="http://schemas.microsoft.com/office/powerpoint/2010/main" val="26877315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6EDF6C-478D-42FA-A0CE-45F43A1E9E6D}"/>
              </a:ext>
            </a:extLst>
          </p:cNvPr>
          <p:cNvSpPr>
            <a:spLocks noGrp="1"/>
          </p:cNvSpPr>
          <p:nvPr>
            <p:ph type="title"/>
          </p:nvPr>
        </p:nvSpPr>
        <p:spPr/>
        <p:txBody>
          <a:bodyPr>
            <a:normAutofit fontScale="90000"/>
          </a:bodyPr>
          <a:lstStyle/>
          <a:p>
            <a:r>
              <a:rPr lang="en-US" dirty="0"/>
              <a:t>Non-Industry Stakeholder Workshop</a:t>
            </a:r>
          </a:p>
        </p:txBody>
      </p:sp>
      <p:sp>
        <p:nvSpPr>
          <p:cNvPr id="3" name="Content Placeholder 2">
            <a:extLst>
              <a:ext uri="{FF2B5EF4-FFF2-40B4-BE49-F238E27FC236}">
                <a16:creationId xmlns:a16="http://schemas.microsoft.com/office/drawing/2014/main" id="{C21BB03E-1A77-4E54-B7BB-0E7F9978CEC4}"/>
              </a:ext>
            </a:extLst>
          </p:cNvPr>
          <p:cNvSpPr>
            <a:spLocks noGrp="1"/>
          </p:cNvSpPr>
          <p:nvPr>
            <p:ph idx="1"/>
          </p:nvPr>
        </p:nvSpPr>
        <p:spPr>
          <a:xfrm>
            <a:off x="228600" y="1408113"/>
            <a:ext cx="8229600" cy="4525963"/>
          </a:xfrm>
        </p:spPr>
        <p:txBody>
          <a:bodyPr>
            <a:normAutofit/>
          </a:bodyPr>
          <a:lstStyle/>
          <a:p>
            <a:r>
              <a:rPr lang="en-US" sz="2800" dirty="0">
                <a:latin typeface="Times New Roman" panose="02020603050405020304" pitchFamily="18" charset="0"/>
                <a:cs typeface="Times New Roman" panose="02020603050405020304" pitchFamily="18" charset="0"/>
              </a:rPr>
              <a:t>When: 2 Half-Day, 4 hour workshops</a:t>
            </a:r>
          </a:p>
          <a:p>
            <a:pPr lvl="1"/>
            <a:r>
              <a:rPr lang="en-US" dirty="0">
                <a:latin typeface="Times New Roman" panose="02020603050405020304" pitchFamily="18" charset="0"/>
                <a:cs typeface="Times New Roman" panose="02020603050405020304" pitchFamily="18" charset="0"/>
              </a:rPr>
              <a:t>May or June 2022</a:t>
            </a:r>
          </a:p>
          <a:p>
            <a:pPr lvl="1"/>
            <a:r>
              <a:rPr lang="en-US" dirty="0">
                <a:latin typeface="Times New Roman" panose="02020603050405020304" pitchFamily="18" charset="0"/>
                <a:cs typeface="Times New Roman" panose="02020603050405020304" pitchFamily="18" charset="0"/>
              </a:rPr>
              <a:t>Coinciding with September Biennial meeting</a:t>
            </a:r>
          </a:p>
          <a:p>
            <a:r>
              <a:rPr lang="en-US" sz="2800" dirty="0">
                <a:latin typeface="Times New Roman" panose="02020603050405020304" pitchFamily="18" charset="0"/>
                <a:cs typeface="Times New Roman" panose="02020603050405020304" pitchFamily="18" charset="0"/>
              </a:rPr>
              <a:t>Workshop Goal: Gen-4 Center Directors determine if separate Stakeholder Working group is needed. If so, define WG charter.</a:t>
            </a:r>
          </a:p>
          <a:p>
            <a:r>
              <a:rPr lang="en-US" sz="2800" dirty="0">
                <a:latin typeface="Times New Roman" panose="02020603050405020304" pitchFamily="18" charset="0"/>
                <a:cs typeface="Times New Roman" panose="02020603050405020304" pitchFamily="18" charset="0"/>
              </a:rPr>
              <a:t>Where:</a:t>
            </a:r>
          </a:p>
          <a:p>
            <a:pPr lvl="1"/>
            <a:r>
              <a:rPr lang="en-US" dirty="0">
                <a:latin typeface="Times New Roman" panose="02020603050405020304" pitchFamily="18" charset="0"/>
                <a:cs typeface="Times New Roman" panose="02020603050405020304" pitchFamily="18" charset="0"/>
              </a:rPr>
              <a:t>May/June 2022 VIRTUAL</a:t>
            </a:r>
          </a:p>
          <a:p>
            <a:pPr lvl="1"/>
            <a:r>
              <a:rPr lang="en-US" dirty="0">
                <a:latin typeface="Times New Roman" panose="02020603050405020304" pitchFamily="18" charset="0"/>
                <a:cs typeface="Times New Roman" panose="02020603050405020304" pitchFamily="18" charset="0"/>
              </a:rPr>
              <a:t>3rd week of September: at ERC Biennial meeting</a:t>
            </a:r>
          </a:p>
          <a:p>
            <a:endParaRPr lang="en-US" sz="3600" dirty="0"/>
          </a:p>
        </p:txBody>
      </p:sp>
      <p:sp>
        <p:nvSpPr>
          <p:cNvPr id="4" name="Slide Number Placeholder 3">
            <a:extLst>
              <a:ext uri="{FF2B5EF4-FFF2-40B4-BE49-F238E27FC236}">
                <a16:creationId xmlns:a16="http://schemas.microsoft.com/office/drawing/2014/main" id="{76A64122-91DF-48E0-903A-C6995F4D41B6}"/>
              </a:ext>
            </a:extLst>
          </p:cNvPr>
          <p:cNvSpPr>
            <a:spLocks noGrp="1"/>
          </p:cNvSpPr>
          <p:nvPr>
            <p:ph type="sldNum" sz="quarter" idx="12"/>
          </p:nvPr>
        </p:nvSpPr>
        <p:spPr/>
        <p:txBody>
          <a:bodyPr/>
          <a:lstStyle/>
          <a:p>
            <a:fld id="{8148315D-BD21-4EAF-8E5A-350D39CA543D}" type="slidenum">
              <a:rPr lang="en-US" smtClean="0"/>
              <a:pPr/>
              <a:t>11</a:t>
            </a:fld>
            <a:endParaRPr lang="en-US"/>
          </a:p>
        </p:txBody>
      </p:sp>
    </p:spTree>
    <p:extLst>
      <p:ext uri="{BB962C8B-B14F-4D97-AF65-F5344CB8AC3E}">
        <p14:creationId xmlns:p14="http://schemas.microsoft.com/office/powerpoint/2010/main" val="42038204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0215B41D-9BD9-4483-A3FB-915B8B5A7058}"/>
              </a:ext>
            </a:extLst>
          </p:cNvPr>
          <p:cNvSpPr>
            <a:spLocks noGrp="1"/>
          </p:cNvSpPr>
          <p:nvPr>
            <p:ph type="sldNum" sz="quarter" idx="12"/>
          </p:nvPr>
        </p:nvSpPr>
        <p:spPr/>
        <p:txBody>
          <a:bodyPr/>
          <a:lstStyle/>
          <a:p>
            <a:fld id="{8148315D-BD21-4EAF-8E5A-350D39CA543D}" type="slidenum">
              <a:rPr lang="en-US" smtClean="0"/>
              <a:pPr/>
              <a:t>12</a:t>
            </a:fld>
            <a:endParaRPr lang="en-US"/>
          </a:p>
        </p:txBody>
      </p:sp>
      <p:sp>
        <p:nvSpPr>
          <p:cNvPr id="5" name="TextBox 4">
            <a:extLst>
              <a:ext uri="{FF2B5EF4-FFF2-40B4-BE49-F238E27FC236}">
                <a16:creationId xmlns:a16="http://schemas.microsoft.com/office/drawing/2014/main" id="{27EF3990-EE15-4575-9686-C7F572CE31CD}"/>
              </a:ext>
            </a:extLst>
          </p:cNvPr>
          <p:cNvSpPr txBox="1"/>
          <p:nvPr/>
        </p:nvSpPr>
        <p:spPr>
          <a:xfrm>
            <a:off x="1905000" y="2514600"/>
            <a:ext cx="5648982" cy="1107996"/>
          </a:xfrm>
          <a:prstGeom prst="rect">
            <a:avLst/>
          </a:prstGeom>
          <a:noFill/>
        </p:spPr>
        <p:txBody>
          <a:bodyPr wrap="none" rtlCol="0">
            <a:spAutoFit/>
          </a:bodyPr>
          <a:lstStyle/>
          <a:p>
            <a:r>
              <a:rPr lang="en-US" sz="6600" dirty="0"/>
              <a:t>BACK UP SLIDES</a:t>
            </a:r>
          </a:p>
        </p:txBody>
      </p:sp>
    </p:spTree>
    <p:extLst>
      <p:ext uri="{BB962C8B-B14F-4D97-AF65-F5344CB8AC3E}">
        <p14:creationId xmlns:p14="http://schemas.microsoft.com/office/powerpoint/2010/main" val="7104682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732BD5-FE12-42CB-BBE1-F4F0F2A11E63}"/>
              </a:ext>
            </a:extLst>
          </p:cNvPr>
          <p:cNvSpPr>
            <a:spLocks noGrp="1"/>
          </p:cNvSpPr>
          <p:nvPr>
            <p:ph type="title"/>
          </p:nvPr>
        </p:nvSpPr>
        <p:spPr>
          <a:xfrm>
            <a:off x="628650" y="533400"/>
            <a:ext cx="7886700" cy="994172"/>
          </a:xfrm>
        </p:spPr>
        <p:txBody>
          <a:bodyPr>
            <a:normAutofit fontScale="90000"/>
          </a:bodyPr>
          <a:lstStyle/>
          <a:p>
            <a:r>
              <a:rPr lang="en-US" dirty="0"/>
              <a:t>Suggested Process for Identifying Relevant   Entities</a:t>
            </a:r>
          </a:p>
        </p:txBody>
      </p:sp>
      <p:sp>
        <p:nvSpPr>
          <p:cNvPr id="3" name="Content Placeholder 2">
            <a:extLst>
              <a:ext uri="{FF2B5EF4-FFF2-40B4-BE49-F238E27FC236}">
                <a16:creationId xmlns:a16="http://schemas.microsoft.com/office/drawing/2014/main" id="{C2CBD3E5-A932-44C2-89E7-B717A322A38C}"/>
              </a:ext>
            </a:extLst>
          </p:cNvPr>
          <p:cNvSpPr>
            <a:spLocks noGrp="1"/>
          </p:cNvSpPr>
          <p:nvPr>
            <p:ph idx="1"/>
          </p:nvPr>
        </p:nvSpPr>
        <p:spPr>
          <a:xfrm>
            <a:off x="457200" y="1752600"/>
            <a:ext cx="7886700" cy="4191000"/>
          </a:xfrm>
        </p:spPr>
        <p:txBody>
          <a:bodyPr>
            <a:normAutofit fontScale="70000" lnSpcReduction="20000"/>
          </a:bodyPr>
          <a:lstStyle/>
          <a:p>
            <a:pPr marL="385763" indent="-385763">
              <a:spcBef>
                <a:spcPts val="0"/>
              </a:spcBef>
              <a:buFont typeface="+mj-lt"/>
              <a:buAutoNum type="alphaUcPeriod"/>
            </a:pPr>
            <a:r>
              <a:rPr lang="en-US" sz="2800" dirty="0">
                <a:latin typeface="Times New Roman" panose="02020603050405020304" pitchFamily="18" charset="0"/>
                <a:cs typeface="Times New Roman" panose="02020603050405020304" pitchFamily="18" charset="0"/>
              </a:rPr>
              <a:t>What entities impact available funding?</a:t>
            </a:r>
          </a:p>
          <a:p>
            <a:pPr lvl="1">
              <a:spcBef>
                <a:spcPts val="0"/>
              </a:spcBef>
            </a:pPr>
            <a:r>
              <a:rPr lang="en-US" dirty="0">
                <a:latin typeface="Times New Roman" panose="02020603050405020304" pitchFamily="18" charset="0"/>
                <a:cs typeface="Times New Roman" panose="02020603050405020304" pitchFamily="18" charset="0"/>
              </a:rPr>
              <a:t>Commercial funding</a:t>
            </a:r>
          </a:p>
          <a:p>
            <a:pPr lvl="1">
              <a:spcBef>
                <a:spcPts val="0"/>
              </a:spcBef>
            </a:pPr>
            <a:r>
              <a:rPr lang="en-US" dirty="0">
                <a:latin typeface="Times New Roman" panose="02020603050405020304" pitchFamily="18" charset="0"/>
                <a:cs typeface="Times New Roman" panose="02020603050405020304" pitchFamily="18" charset="0"/>
              </a:rPr>
              <a:t>Government funding</a:t>
            </a:r>
          </a:p>
          <a:p>
            <a:pPr lvl="1">
              <a:spcBef>
                <a:spcPts val="0"/>
              </a:spcBef>
            </a:pPr>
            <a:r>
              <a:rPr lang="en-US" dirty="0">
                <a:latin typeface="Times New Roman" panose="02020603050405020304" pitchFamily="18" charset="0"/>
                <a:cs typeface="Times New Roman" panose="02020603050405020304" pitchFamily="18" charset="0"/>
              </a:rPr>
              <a:t>NGOs and charities</a:t>
            </a:r>
          </a:p>
          <a:p>
            <a:pPr marL="385763" indent="-385763">
              <a:spcBef>
                <a:spcPts val="0"/>
              </a:spcBef>
              <a:buFont typeface="+mj-lt"/>
              <a:buAutoNum type="alphaUcPeriod"/>
            </a:pPr>
            <a:r>
              <a:rPr lang="en-US" sz="2800" dirty="0">
                <a:latin typeface="Times New Roman" panose="02020603050405020304" pitchFamily="18" charset="0"/>
                <a:cs typeface="Times New Roman" panose="02020603050405020304" pitchFamily="18" charset="0"/>
              </a:rPr>
              <a:t>What entities or groups comprise the end-user community ?</a:t>
            </a:r>
          </a:p>
          <a:p>
            <a:pPr marL="385763" indent="-385763">
              <a:spcBef>
                <a:spcPts val="0"/>
              </a:spcBef>
              <a:buFont typeface="+mj-lt"/>
              <a:buAutoNum type="alphaUcPeriod"/>
            </a:pPr>
            <a:r>
              <a:rPr lang="en-US" sz="2800" dirty="0">
                <a:latin typeface="Times New Roman" panose="02020603050405020304" pitchFamily="18" charset="0"/>
                <a:cs typeface="Times New Roman" panose="02020603050405020304" pitchFamily="18" charset="0"/>
              </a:rPr>
              <a:t>What entities or groups are impacted by the technology?</a:t>
            </a:r>
          </a:p>
          <a:p>
            <a:pPr lvl="1">
              <a:spcBef>
                <a:spcPts val="0"/>
              </a:spcBef>
            </a:pPr>
            <a:r>
              <a:rPr lang="en-US" dirty="0">
                <a:latin typeface="Times New Roman" panose="02020603050405020304" pitchFamily="18" charset="0"/>
                <a:cs typeface="Times New Roman" panose="02020603050405020304" pitchFamily="18" charset="0"/>
              </a:rPr>
              <a:t>Is it a net positive impact</a:t>
            </a:r>
          </a:p>
          <a:p>
            <a:pPr lvl="1">
              <a:spcBef>
                <a:spcPts val="0"/>
              </a:spcBef>
            </a:pPr>
            <a:r>
              <a:rPr lang="en-US" dirty="0">
                <a:latin typeface="Times New Roman" panose="02020603050405020304" pitchFamily="18" charset="0"/>
                <a:cs typeface="Times New Roman" panose="02020603050405020304" pitchFamily="18" charset="0"/>
              </a:rPr>
              <a:t>Is it a net negative impact</a:t>
            </a:r>
          </a:p>
          <a:p>
            <a:pPr marL="385763" indent="-385763">
              <a:spcBef>
                <a:spcPts val="0"/>
              </a:spcBef>
              <a:buFont typeface="+mj-lt"/>
              <a:buAutoNum type="alphaUcPeriod"/>
            </a:pPr>
            <a:r>
              <a:rPr lang="en-US" sz="2800" dirty="0">
                <a:latin typeface="Times New Roman" panose="02020603050405020304" pitchFamily="18" charset="0"/>
                <a:cs typeface="Times New Roman" panose="02020603050405020304" pitchFamily="18" charset="0"/>
              </a:rPr>
              <a:t>What entities provide the governing frameworks that define the interactions among A, B, and C above?</a:t>
            </a:r>
          </a:p>
          <a:p>
            <a:pPr lvl="1">
              <a:spcBef>
                <a:spcPts val="0"/>
              </a:spcBef>
            </a:pPr>
            <a:r>
              <a:rPr lang="en-US" dirty="0">
                <a:latin typeface="Times New Roman" panose="02020603050405020304" pitchFamily="18" charset="0"/>
                <a:cs typeface="Times New Roman" panose="02020603050405020304" pitchFamily="18" charset="0"/>
              </a:rPr>
              <a:t>Policy</a:t>
            </a:r>
          </a:p>
          <a:p>
            <a:pPr lvl="1">
              <a:spcBef>
                <a:spcPts val="0"/>
              </a:spcBef>
            </a:pPr>
            <a:r>
              <a:rPr lang="en-US" dirty="0">
                <a:latin typeface="Times New Roman" panose="02020603050405020304" pitchFamily="18" charset="0"/>
                <a:cs typeface="Times New Roman" panose="02020603050405020304" pitchFamily="18" charset="0"/>
              </a:rPr>
              <a:t>Regulatory agencies</a:t>
            </a:r>
          </a:p>
          <a:p>
            <a:pPr lvl="1">
              <a:spcBef>
                <a:spcPts val="0"/>
              </a:spcBef>
            </a:pPr>
            <a:r>
              <a:rPr lang="en-US" dirty="0">
                <a:latin typeface="Times New Roman" panose="02020603050405020304" pitchFamily="18" charset="0"/>
                <a:cs typeface="Times New Roman" panose="02020603050405020304" pitchFamily="18" charset="0"/>
              </a:rPr>
              <a:t>Laws reflecting social desires</a:t>
            </a:r>
          </a:p>
          <a:p>
            <a:pPr lvl="1">
              <a:spcBef>
                <a:spcPts val="0"/>
              </a:spcBef>
            </a:pPr>
            <a:r>
              <a:rPr lang="en-US" dirty="0">
                <a:latin typeface="Times New Roman" panose="02020603050405020304" pitchFamily="18" charset="0"/>
                <a:cs typeface="Times New Roman" panose="02020603050405020304" pitchFamily="18" charset="0"/>
              </a:rPr>
              <a:t>Tax incentives</a:t>
            </a:r>
          </a:p>
          <a:p>
            <a:pPr lvl="1">
              <a:spcBef>
                <a:spcPts val="0"/>
              </a:spcBef>
            </a:pPr>
            <a:r>
              <a:rPr lang="en-US" dirty="0">
                <a:latin typeface="Times New Roman" panose="02020603050405020304" pitchFamily="18" charset="0"/>
                <a:cs typeface="Times New Roman" panose="02020603050405020304" pitchFamily="18" charset="0"/>
              </a:rPr>
              <a:t>Established customs</a:t>
            </a:r>
          </a:p>
          <a:p>
            <a:pPr lvl="1">
              <a:spcBef>
                <a:spcPts val="0"/>
              </a:spcBef>
            </a:pPr>
            <a:r>
              <a:rPr lang="en-US" dirty="0">
                <a:latin typeface="Times New Roman" panose="02020603050405020304" pitchFamily="18" charset="0"/>
                <a:cs typeface="Times New Roman" panose="02020603050405020304" pitchFamily="18" charset="0"/>
              </a:rPr>
              <a:t>Etc.</a:t>
            </a:r>
          </a:p>
          <a:p>
            <a:pPr lvl="1"/>
            <a:endParaRPr lang="en-US" sz="1600" dirty="0"/>
          </a:p>
          <a:p>
            <a:pPr lvl="1"/>
            <a:endParaRPr lang="en-US" sz="1600" dirty="0"/>
          </a:p>
          <a:p>
            <a:pPr marL="0" indent="0">
              <a:buNone/>
            </a:pPr>
            <a:endParaRPr lang="en-US" sz="1800" dirty="0"/>
          </a:p>
          <a:p>
            <a:endParaRPr lang="en-US" sz="1800" dirty="0"/>
          </a:p>
        </p:txBody>
      </p:sp>
    </p:spTree>
    <p:extLst>
      <p:ext uri="{BB962C8B-B14F-4D97-AF65-F5344CB8AC3E}">
        <p14:creationId xmlns:p14="http://schemas.microsoft.com/office/powerpoint/2010/main" val="427644403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3ADE8D-E08E-45A8-9298-89D1742E4E40}"/>
              </a:ext>
            </a:extLst>
          </p:cNvPr>
          <p:cNvSpPr>
            <a:spLocks noGrp="1"/>
          </p:cNvSpPr>
          <p:nvPr>
            <p:ph type="title"/>
          </p:nvPr>
        </p:nvSpPr>
        <p:spPr/>
        <p:txBody>
          <a:bodyPr>
            <a:noAutofit/>
          </a:bodyPr>
          <a:lstStyle/>
          <a:p>
            <a:r>
              <a:rPr lang="en-US" sz="3600" dirty="0"/>
              <a:t>Site Visit Risk Management Process </a:t>
            </a:r>
            <a:br>
              <a:rPr lang="en-US" sz="3600" dirty="0"/>
            </a:br>
            <a:r>
              <a:rPr lang="en-US" sz="3600" dirty="0"/>
              <a:t>Helps Identify Some Stakeholder Entities</a:t>
            </a:r>
          </a:p>
        </p:txBody>
      </p:sp>
      <p:sp>
        <p:nvSpPr>
          <p:cNvPr id="4" name="Slide Number Placeholder 3">
            <a:extLst>
              <a:ext uri="{FF2B5EF4-FFF2-40B4-BE49-F238E27FC236}">
                <a16:creationId xmlns:a16="http://schemas.microsoft.com/office/drawing/2014/main" id="{017B4AAC-4DF9-4020-8A05-0151606E2F57}"/>
              </a:ext>
            </a:extLst>
          </p:cNvPr>
          <p:cNvSpPr>
            <a:spLocks noGrp="1"/>
          </p:cNvSpPr>
          <p:nvPr>
            <p:ph type="sldNum" sz="quarter" idx="12"/>
          </p:nvPr>
        </p:nvSpPr>
        <p:spPr/>
        <p:txBody>
          <a:bodyPr/>
          <a:lstStyle/>
          <a:p>
            <a:fld id="{8148315D-BD21-4EAF-8E5A-350D39CA543D}" type="slidenum">
              <a:rPr lang="en-US" smtClean="0"/>
              <a:pPr/>
              <a:t>14</a:t>
            </a:fld>
            <a:endParaRPr lang="en-US"/>
          </a:p>
        </p:txBody>
      </p:sp>
      <p:pic>
        <p:nvPicPr>
          <p:cNvPr id="5" name="Picture 4">
            <a:extLst>
              <a:ext uri="{FF2B5EF4-FFF2-40B4-BE49-F238E27FC236}">
                <a16:creationId xmlns:a16="http://schemas.microsoft.com/office/drawing/2014/main" id="{EE1D731A-B051-467C-8227-A4A78A837913}"/>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43000" y="1905000"/>
            <a:ext cx="7086600" cy="4096385"/>
          </a:xfrm>
          <a:prstGeom prst="rect">
            <a:avLst/>
          </a:prstGeom>
          <a:noFill/>
          <a:ln>
            <a:noFill/>
          </a:ln>
        </p:spPr>
      </p:pic>
    </p:spTree>
    <p:extLst>
      <p:ext uri="{BB962C8B-B14F-4D97-AF65-F5344CB8AC3E}">
        <p14:creationId xmlns:p14="http://schemas.microsoft.com/office/powerpoint/2010/main" val="24966504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D20A44-1343-4426-9193-F86CDCF8ECFC}"/>
              </a:ext>
            </a:extLst>
          </p:cNvPr>
          <p:cNvSpPr>
            <a:spLocks noGrp="1"/>
          </p:cNvSpPr>
          <p:nvPr>
            <p:ph type="title"/>
          </p:nvPr>
        </p:nvSpPr>
        <p:spPr>
          <a:xfrm>
            <a:off x="457200" y="477837"/>
            <a:ext cx="8229600" cy="1143000"/>
          </a:xfrm>
        </p:spPr>
        <p:txBody>
          <a:bodyPr>
            <a:noAutofit/>
          </a:bodyPr>
          <a:lstStyle/>
          <a:p>
            <a:r>
              <a:rPr lang="en-US" sz="3600" b="1" dirty="0"/>
              <a:t>ERCs are Charged with Nurturing the Innovation Ecosystem</a:t>
            </a:r>
          </a:p>
        </p:txBody>
      </p:sp>
      <p:sp>
        <p:nvSpPr>
          <p:cNvPr id="3" name="Content Placeholder 2">
            <a:extLst>
              <a:ext uri="{FF2B5EF4-FFF2-40B4-BE49-F238E27FC236}">
                <a16:creationId xmlns:a16="http://schemas.microsoft.com/office/drawing/2014/main" id="{897A55A7-1B48-4985-B224-D9C1D9A8A28C}"/>
              </a:ext>
            </a:extLst>
          </p:cNvPr>
          <p:cNvSpPr>
            <a:spLocks noGrp="1"/>
          </p:cNvSpPr>
          <p:nvPr>
            <p:ph idx="1"/>
          </p:nvPr>
        </p:nvSpPr>
        <p:spPr>
          <a:xfrm>
            <a:off x="457200" y="1844675"/>
            <a:ext cx="8229600" cy="4525963"/>
          </a:xfrm>
        </p:spPr>
        <p:txBody>
          <a:bodyPr>
            <a:normAutofit lnSpcReduction="10000"/>
          </a:bodyPr>
          <a:lstStyle/>
          <a:p>
            <a:r>
              <a:rPr lang="en-US" b="1" dirty="0"/>
              <a:t>Gen 4 Innovation Ecosystem</a:t>
            </a:r>
            <a:r>
              <a:rPr lang="en-US" dirty="0"/>
              <a:t> </a:t>
            </a:r>
          </a:p>
          <a:p>
            <a:pPr lvl="1"/>
            <a:r>
              <a:rPr lang="en-US" dirty="0"/>
              <a:t>is a community of like-minded stakeholders taking advantage of world-class resources proven to deliver results for individuals, teams and organizations, irrespective of geography, industry or company size.</a:t>
            </a:r>
          </a:p>
          <a:p>
            <a:pPr lvl="1"/>
            <a:r>
              <a:rPr lang="en-US" b="1" dirty="0"/>
              <a:t>Gen-4 stakeholders</a:t>
            </a:r>
            <a:r>
              <a:rPr lang="en-US" dirty="0"/>
              <a:t> are </a:t>
            </a:r>
            <a:r>
              <a:rPr lang="en-US" b="1" dirty="0"/>
              <a:t>All entities </a:t>
            </a:r>
            <a:r>
              <a:rPr lang="en-US" dirty="0"/>
              <a:t>impacting or being impacted by the ERC’s Engineered System. </a:t>
            </a:r>
          </a:p>
          <a:p>
            <a:pPr lvl="1"/>
            <a:r>
              <a:rPr lang="en-US" b="1" dirty="0"/>
              <a:t>Gen-4 Engineered Systems </a:t>
            </a:r>
            <a:r>
              <a:rPr lang="en-US" dirty="0"/>
              <a:t>designed to have high societal impact.  </a:t>
            </a:r>
          </a:p>
        </p:txBody>
      </p:sp>
      <p:sp>
        <p:nvSpPr>
          <p:cNvPr id="4" name="Slide Number Placeholder 3">
            <a:extLst>
              <a:ext uri="{FF2B5EF4-FFF2-40B4-BE49-F238E27FC236}">
                <a16:creationId xmlns:a16="http://schemas.microsoft.com/office/drawing/2014/main" id="{F41221CA-6F14-4503-B321-8FAF0B9EECB3}"/>
              </a:ext>
            </a:extLst>
          </p:cNvPr>
          <p:cNvSpPr>
            <a:spLocks noGrp="1"/>
          </p:cNvSpPr>
          <p:nvPr>
            <p:ph type="sldNum" sz="quarter" idx="12"/>
          </p:nvPr>
        </p:nvSpPr>
        <p:spPr/>
        <p:txBody>
          <a:bodyPr/>
          <a:lstStyle/>
          <a:p>
            <a:fld id="{8148315D-BD21-4EAF-8E5A-350D39CA543D}" type="slidenum">
              <a:rPr lang="en-US" smtClean="0"/>
              <a:pPr/>
              <a:t>2</a:t>
            </a:fld>
            <a:endParaRPr lang="en-US"/>
          </a:p>
        </p:txBody>
      </p:sp>
    </p:spTree>
    <p:extLst>
      <p:ext uri="{BB962C8B-B14F-4D97-AF65-F5344CB8AC3E}">
        <p14:creationId xmlns:p14="http://schemas.microsoft.com/office/powerpoint/2010/main" val="6075429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ADA35C-628F-440B-8F3C-FAFEAF0F1917}"/>
              </a:ext>
            </a:extLst>
          </p:cNvPr>
          <p:cNvSpPr>
            <a:spLocks noGrp="1"/>
          </p:cNvSpPr>
          <p:nvPr>
            <p:ph type="title"/>
          </p:nvPr>
        </p:nvSpPr>
        <p:spPr>
          <a:xfrm>
            <a:off x="304800" y="553506"/>
            <a:ext cx="8229600" cy="1143000"/>
          </a:xfrm>
        </p:spPr>
        <p:txBody>
          <a:bodyPr>
            <a:normAutofit fontScale="90000"/>
          </a:bodyPr>
          <a:lstStyle/>
          <a:p>
            <a:r>
              <a:rPr lang="en-US" dirty="0"/>
              <a:t>Strategic Partner and Innovation (SPI) Director</a:t>
            </a:r>
          </a:p>
        </p:txBody>
      </p:sp>
      <p:sp>
        <p:nvSpPr>
          <p:cNvPr id="3" name="Content Placeholder 2">
            <a:extLst>
              <a:ext uri="{FF2B5EF4-FFF2-40B4-BE49-F238E27FC236}">
                <a16:creationId xmlns:a16="http://schemas.microsoft.com/office/drawing/2014/main" id="{7BDDC022-6AFC-449C-9CAE-F7CD13A861A3}"/>
              </a:ext>
            </a:extLst>
          </p:cNvPr>
          <p:cNvSpPr>
            <a:spLocks noGrp="1"/>
          </p:cNvSpPr>
          <p:nvPr>
            <p:ph idx="1"/>
          </p:nvPr>
        </p:nvSpPr>
        <p:spPr>
          <a:xfrm>
            <a:off x="28736" y="1778531"/>
            <a:ext cx="8353264" cy="4525963"/>
          </a:xfrm>
        </p:spPr>
        <p:txBody>
          <a:bodyPr>
            <a:normAutofit/>
          </a:bodyPr>
          <a:lstStyle/>
          <a:p>
            <a:pPr marL="385763" indent="-214313"/>
            <a:r>
              <a:rPr lang="en-US" sz="2400" b="1" dirty="0">
                <a:latin typeface="Calibri" panose="020F0502020204030204" pitchFamily="34" charset="0"/>
                <a:ea typeface="Calibri" panose="020F0502020204030204" pitchFamily="34" charset="0"/>
              </a:rPr>
              <a:t>RESPONSIBILITY:</a:t>
            </a:r>
            <a:r>
              <a:rPr lang="en-US" sz="2400" dirty="0">
                <a:latin typeface="Calibri" panose="020F0502020204030204" pitchFamily="34" charset="0"/>
                <a:ea typeface="Calibri" panose="020F0502020204030204" pitchFamily="34" charset="0"/>
              </a:rPr>
              <a:t> Create the strategic plan for nurturing the ERC’s innovation ecosystem.  Under that umbrella, the SPI Director  defines the organization, reporting structure, and processes needed to complete the following three functions:</a:t>
            </a:r>
          </a:p>
          <a:p>
            <a:pPr marL="971550" lvl="1" indent="-457200">
              <a:buFont typeface="+mj-lt"/>
              <a:buAutoNum type="alphaLcParenR"/>
            </a:pPr>
            <a:r>
              <a:rPr lang="en-US" sz="2100" dirty="0">
                <a:latin typeface="Calibri" panose="020F0502020204030204" pitchFamily="34" charset="0"/>
                <a:ea typeface="Calibri" panose="020F0502020204030204" pitchFamily="34" charset="0"/>
              </a:rPr>
              <a:t>Manage industry stakeholder partner relations</a:t>
            </a:r>
          </a:p>
          <a:p>
            <a:pPr marL="971550" lvl="1" indent="-457200">
              <a:buFont typeface="+mj-lt"/>
              <a:buAutoNum type="alphaLcParenR"/>
            </a:pPr>
            <a:r>
              <a:rPr lang="en-US" sz="2100" dirty="0">
                <a:latin typeface="Calibri" panose="020F0502020204030204" pitchFamily="34" charset="0"/>
                <a:ea typeface="Calibri" panose="020F0502020204030204" pitchFamily="34" charset="0"/>
              </a:rPr>
              <a:t>Nurture innovation ecosystem</a:t>
            </a:r>
          </a:p>
          <a:p>
            <a:pPr marL="971550" lvl="1" indent="-457200">
              <a:buFont typeface="+mj-lt"/>
              <a:buAutoNum type="alphaLcParenR"/>
            </a:pPr>
            <a:r>
              <a:rPr lang="en-US" sz="2100" dirty="0">
                <a:latin typeface="Calibri" panose="020F0502020204030204" pitchFamily="34" charset="0"/>
                <a:ea typeface="Calibri" panose="020F0502020204030204" pitchFamily="34" charset="0"/>
              </a:rPr>
              <a:t>Engage non-industry stakeholders</a:t>
            </a:r>
          </a:p>
          <a:p>
            <a:pPr marL="0" indent="0">
              <a:buNone/>
            </a:pPr>
            <a:endParaRPr lang="en-US" sz="3300" dirty="0"/>
          </a:p>
        </p:txBody>
      </p:sp>
      <p:grpSp>
        <p:nvGrpSpPr>
          <p:cNvPr id="30" name="Group 29">
            <a:extLst>
              <a:ext uri="{FF2B5EF4-FFF2-40B4-BE49-F238E27FC236}">
                <a16:creationId xmlns:a16="http://schemas.microsoft.com/office/drawing/2014/main" id="{B68D8BB0-438E-4CCE-9864-60F4A96DAC7A}"/>
              </a:ext>
            </a:extLst>
          </p:cNvPr>
          <p:cNvGrpSpPr/>
          <p:nvPr/>
        </p:nvGrpSpPr>
        <p:grpSpPr>
          <a:xfrm>
            <a:off x="3572090" y="4182213"/>
            <a:ext cx="5114710" cy="2252928"/>
            <a:chOff x="3572090" y="4182213"/>
            <a:chExt cx="5114710" cy="2252928"/>
          </a:xfrm>
        </p:grpSpPr>
        <p:sp>
          <p:nvSpPr>
            <p:cNvPr id="4" name="Rectangle 3">
              <a:extLst>
                <a:ext uri="{FF2B5EF4-FFF2-40B4-BE49-F238E27FC236}">
                  <a16:creationId xmlns:a16="http://schemas.microsoft.com/office/drawing/2014/main" id="{80F87DC4-CC06-4D80-ACB0-38D9DCDA847A}"/>
                </a:ext>
              </a:extLst>
            </p:cNvPr>
            <p:cNvSpPr/>
            <p:nvPr/>
          </p:nvSpPr>
          <p:spPr>
            <a:xfrm>
              <a:off x="5343418" y="4182213"/>
              <a:ext cx="1524000" cy="9144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74EA157A-825C-41DC-B88A-E8CFEA065DBD}"/>
                </a:ext>
              </a:extLst>
            </p:cNvPr>
            <p:cNvSpPr/>
            <p:nvPr/>
          </p:nvSpPr>
          <p:spPr>
            <a:xfrm>
              <a:off x="7162800" y="5461738"/>
              <a:ext cx="1524000" cy="9144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6561E373-FA0B-4382-97A6-5CCB5A8A6AD8}"/>
                </a:ext>
              </a:extLst>
            </p:cNvPr>
            <p:cNvSpPr/>
            <p:nvPr/>
          </p:nvSpPr>
          <p:spPr>
            <a:xfrm>
              <a:off x="5343418" y="5462594"/>
              <a:ext cx="1524000" cy="9144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 name="Connector: Elbow 9">
              <a:extLst>
                <a:ext uri="{FF2B5EF4-FFF2-40B4-BE49-F238E27FC236}">
                  <a16:creationId xmlns:a16="http://schemas.microsoft.com/office/drawing/2014/main" id="{C414E4A8-4899-4541-A59E-D3480E0A97FD}"/>
                </a:ext>
              </a:extLst>
            </p:cNvPr>
            <p:cNvCxnSpPr>
              <a:stCxn id="4" idx="2"/>
              <a:endCxn id="6" idx="0"/>
            </p:cNvCxnSpPr>
            <p:nvPr/>
          </p:nvCxnSpPr>
          <p:spPr>
            <a:xfrm rot="16200000" flipH="1">
              <a:off x="6832547" y="4369484"/>
              <a:ext cx="365125" cy="1819382"/>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2" name="Connector: Elbow 11">
              <a:extLst>
                <a:ext uri="{FF2B5EF4-FFF2-40B4-BE49-F238E27FC236}">
                  <a16:creationId xmlns:a16="http://schemas.microsoft.com/office/drawing/2014/main" id="{A1CF0315-1811-433E-8088-19CF5AE2BBED}"/>
                </a:ext>
              </a:extLst>
            </p:cNvPr>
            <p:cNvCxnSpPr>
              <a:stCxn id="4" idx="2"/>
              <a:endCxn id="8" idx="0"/>
            </p:cNvCxnSpPr>
            <p:nvPr/>
          </p:nvCxnSpPr>
          <p:spPr>
            <a:xfrm rot="5400000">
              <a:off x="5922428" y="5279603"/>
              <a:ext cx="365981" cy="12700"/>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sp>
          <p:nvSpPr>
            <p:cNvPr id="14" name="TextBox 13">
              <a:extLst>
                <a:ext uri="{FF2B5EF4-FFF2-40B4-BE49-F238E27FC236}">
                  <a16:creationId xmlns:a16="http://schemas.microsoft.com/office/drawing/2014/main" id="{DD1AF921-186E-47DD-A323-CBF09A0A3260}"/>
                </a:ext>
              </a:extLst>
            </p:cNvPr>
            <p:cNvSpPr txBox="1"/>
            <p:nvPr/>
          </p:nvSpPr>
          <p:spPr>
            <a:xfrm>
              <a:off x="5434626" y="4225626"/>
              <a:ext cx="1510157" cy="923330"/>
            </a:xfrm>
            <a:prstGeom prst="rect">
              <a:avLst/>
            </a:prstGeom>
            <a:noFill/>
          </p:spPr>
          <p:txBody>
            <a:bodyPr wrap="none" rtlCol="0">
              <a:spAutoFit/>
            </a:bodyPr>
            <a:lstStyle/>
            <a:p>
              <a:pPr algn="ctr"/>
              <a:r>
                <a:rPr lang="en-US" dirty="0"/>
                <a:t>Strategic </a:t>
              </a:r>
            </a:p>
            <a:p>
              <a:pPr algn="ctr"/>
              <a:r>
                <a:rPr lang="en-US" dirty="0"/>
                <a:t>Partnership </a:t>
              </a:r>
            </a:p>
            <a:p>
              <a:pPr algn="ctr"/>
              <a:r>
                <a:rPr lang="en-US" dirty="0"/>
                <a:t>for Innovation</a:t>
              </a:r>
            </a:p>
          </p:txBody>
        </p:sp>
        <p:sp>
          <p:nvSpPr>
            <p:cNvPr id="16" name="TextBox 15">
              <a:extLst>
                <a:ext uri="{FF2B5EF4-FFF2-40B4-BE49-F238E27FC236}">
                  <a16:creationId xmlns:a16="http://schemas.microsoft.com/office/drawing/2014/main" id="{5122D450-3C82-4025-9EA2-D2C874608E97}"/>
                </a:ext>
              </a:extLst>
            </p:cNvPr>
            <p:cNvSpPr txBox="1"/>
            <p:nvPr/>
          </p:nvSpPr>
          <p:spPr>
            <a:xfrm>
              <a:off x="7181612" y="5494401"/>
              <a:ext cx="1473673" cy="923330"/>
            </a:xfrm>
            <a:prstGeom prst="rect">
              <a:avLst/>
            </a:prstGeom>
            <a:noFill/>
          </p:spPr>
          <p:txBody>
            <a:bodyPr wrap="none" rtlCol="0">
              <a:spAutoFit/>
            </a:bodyPr>
            <a:lstStyle/>
            <a:p>
              <a:pPr algn="ctr"/>
              <a:r>
                <a:rPr lang="en-US" dirty="0"/>
                <a:t>Non-Industry </a:t>
              </a:r>
            </a:p>
            <a:p>
              <a:pPr algn="ctr"/>
              <a:r>
                <a:rPr lang="en-US" dirty="0"/>
                <a:t>Stakeholder</a:t>
              </a:r>
            </a:p>
            <a:p>
              <a:pPr algn="ctr"/>
              <a:r>
                <a:rPr lang="en-US" dirty="0"/>
                <a:t>(Gen-4)</a:t>
              </a:r>
            </a:p>
          </p:txBody>
        </p:sp>
        <p:sp>
          <p:nvSpPr>
            <p:cNvPr id="18" name="TextBox 17">
              <a:extLst>
                <a:ext uri="{FF2B5EF4-FFF2-40B4-BE49-F238E27FC236}">
                  <a16:creationId xmlns:a16="http://schemas.microsoft.com/office/drawing/2014/main" id="{04033C0F-DDA0-4B93-BD62-B3D4DF7BCD9E}"/>
                </a:ext>
              </a:extLst>
            </p:cNvPr>
            <p:cNvSpPr txBox="1"/>
            <p:nvPr/>
          </p:nvSpPr>
          <p:spPr>
            <a:xfrm>
              <a:off x="5525229" y="5599591"/>
              <a:ext cx="1189621" cy="646331"/>
            </a:xfrm>
            <a:prstGeom prst="rect">
              <a:avLst/>
            </a:prstGeom>
            <a:noFill/>
          </p:spPr>
          <p:txBody>
            <a:bodyPr wrap="none" rtlCol="0">
              <a:spAutoFit/>
            </a:bodyPr>
            <a:lstStyle/>
            <a:p>
              <a:pPr algn="ctr"/>
              <a:r>
                <a:rPr lang="en-US" dirty="0"/>
                <a:t>Innovation</a:t>
              </a:r>
            </a:p>
            <a:p>
              <a:pPr algn="ctr"/>
              <a:r>
                <a:rPr lang="en-US" dirty="0"/>
                <a:t>(Gen-3)</a:t>
              </a:r>
            </a:p>
          </p:txBody>
        </p:sp>
        <p:sp>
          <p:nvSpPr>
            <p:cNvPr id="17" name="Rectangle 16">
              <a:extLst>
                <a:ext uri="{FF2B5EF4-FFF2-40B4-BE49-F238E27FC236}">
                  <a16:creationId xmlns:a16="http://schemas.microsoft.com/office/drawing/2014/main" id="{2ECC52E3-6237-4A33-99A9-069922078B37}"/>
                </a:ext>
              </a:extLst>
            </p:cNvPr>
            <p:cNvSpPr/>
            <p:nvPr/>
          </p:nvSpPr>
          <p:spPr>
            <a:xfrm>
              <a:off x="3572090" y="5482328"/>
              <a:ext cx="1524000" cy="9144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2" name="Straight Arrow Connector 21">
              <a:extLst>
                <a:ext uri="{FF2B5EF4-FFF2-40B4-BE49-F238E27FC236}">
                  <a16:creationId xmlns:a16="http://schemas.microsoft.com/office/drawing/2014/main" id="{5044F07B-386A-465C-A65F-B319C3337BC1}"/>
                </a:ext>
              </a:extLst>
            </p:cNvPr>
            <p:cNvCxnSpPr>
              <a:endCxn id="17" idx="0"/>
            </p:cNvCxnSpPr>
            <p:nvPr/>
          </p:nvCxnSpPr>
          <p:spPr>
            <a:xfrm>
              <a:off x="4334090" y="5300076"/>
              <a:ext cx="0" cy="18225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AAE6FB99-0DCF-4C84-A056-E1C4D9632D5D}"/>
                </a:ext>
              </a:extLst>
            </p:cNvPr>
            <p:cNvCxnSpPr/>
            <p:nvPr/>
          </p:nvCxnSpPr>
          <p:spPr>
            <a:xfrm flipH="1">
              <a:off x="4334090" y="5279603"/>
              <a:ext cx="1771328" cy="0"/>
            </a:xfrm>
            <a:prstGeom prst="line">
              <a:avLst/>
            </a:prstGeom>
          </p:spPr>
          <p:style>
            <a:lnRef idx="1">
              <a:schemeClr val="accent1"/>
            </a:lnRef>
            <a:fillRef idx="0">
              <a:schemeClr val="accent1"/>
            </a:fillRef>
            <a:effectRef idx="0">
              <a:schemeClr val="accent1"/>
            </a:effectRef>
            <a:fontRef idx="minor">
              <a:schemeClr val="tx1"/>
            </a:fontRef>
          </p:style>
        </p:cxnSp>
        <p:sp>
          <p:nvSpPr>
            <p:cNvPr id="25" name="TextBox 24">
              <a:extLst>
                <a:ext uri="{FF2B5EF4-FFF2-40B4-BE49-F238E27FC236}">
                  <a16:creationId xmlns:a16="http://schemas.microsoft.com/office/drawing/2014/main" id="{DBEC5135-4101-499D-8FEC-8DEB32F0EFE8}"/>
                </a:ext>
              </a:extLst>
            </p:cNvPr>
            <p:cNvSpPr txBox="1"/>
            <p:nvPr/>
          </p:nvSpPr>
          <p:spPr>
            <a:xfrm>
              <a:off x="3683431" y="5511811"/>
              <a:ext cx="1346844" cy="923330"/>
            </a:xfrm>
            <a:prstGeom prst="rect">
              <a:avLst/>
            </a:prstGeom>
            <a:noFill/>
          </p:spPr>
          <p:txBody>
            <a:bodyPr wrap="none" rtlCol="0">
              <a:spAutoFit/>
            </a:bodyPr>
            <a:lstStyle/>
            <a:p>
              <a:pPr algn="ctr"/>
              <a:r>
                <a:rPr lang="en-US" dirty="0"/>
                <a:t>Industry </a:t>
              </a:r>
            </a:p>
            <a:p>
              <a:pPr algn="ctr"/>
              <a:r>
                <a:rPr lang="en-US" dirty="0"/>
                <a:t>Stakeholder</a:t>
              </a:r>
            </a:p>
            <a:p>
              <a:pPr algn="ctr"/>
              <a:r>
                <a:rPr lang="en-US" dirty="0"/>
                <a:t>(Gen-1 &amp; -2)</a:t>
              </a:r>
            </a:p>
          </p:txBody>
        </p:sp>
      </p:grpSp>
    </p:spTree>
    <p:extLst>
      <p:ext uri="{BB962C8B-B14F-4D97-AF65-F5344CB8AC3E}">
        <p14:creationId xmlns:p14="http://schemas.microsoft.com/office/powerpoint/2010/main" val="7740848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BC72D6-3DD2-45B3-9524-0B693AA84542}"/>
              </a:ext>
            </a:extLst>
          </p:cNvPr>
          <p:cNvSpPr>
            <a:spLocks noGrp="1"/>
          </p:cNvSpPr>
          <p:nvPr>
            <p:ph type="title"/>
          </p:nvPr>
        </p:nvSpPr>
        <p:spPr>
          <a:xfrm>
            <a:off x="304800" y="136525"/>
            <a:ext cx="8229600" cy="1143000"/>
          </a:xfrm>
        </p:spPr>
        <p:txBody>
          <a:bodyPr>
            <a:normAutofit fontScale="90000"/>
          </a:bodyPr>
          <a:lstStyle/>
          <a:p>
            <a:r>
              <a:rPr lang="en-US" dirty="0"/>
              <a:t>Modularized Functions Can Be Combined in Many Different Ways</a:t>
            </a:r>
          </a:p>
        </p:txBody>
      </p:sp>
      <p:sp>
        <p:nvSpPr>
          <p:cNvPr id="3" name="Content Placeholder 2">
            <a:extLst>
              <a:ext uri="{FF2B5EF4-FFF2-40B4-BE49-F238E27FC236}">
                <a16:creationId xmlns:a16="http://schemas.microsoft.com/office/drawing/2014/main" id="{8DAE9C5A-514E-4266-AD49-5B752F613F84}"/>
              </a:ext>
            </a:extLst>
          </p:cNvPr>
          <p:cNvSpPr>
            <a:spLocks noGrp="1"/>
          </p:cNvSpPr>
          <p:nvPr>
            <p:ph idx="1"/>
          </p:nvPr>
        </p:nvSpPr>
        <p:spPr>
          <a:xfrm>
            <a:off x="457200" y="1600200"/>
            <a:ext cx="4038600" cy="4525963"/>
          </a:xfrm>
        </p:spPr>
        <p:txBody>
          <a:bodyPr>
            <a:normAutofit/>
          </a:bodyPr>
          <a:lstStyle/>
          <a:p>
            <a:r>
              <a:rPr lang="en-US" sz="2800" dirty="0"/>
              <a:t>Single person reporting structure</a:t>
            </a:r>
          </a:p>
          <a:p>
            <a:pPr marL="0" indent="0">
              <a:buNone/>
            </a:pPr>
            <a:endParaRPr lang="en-US" sz="2800" dirty="0"/>
          </a:p>
          <a:p>
            <a:r>
              <a:rPr lang="en-US" sz="2800" dirty="0"/>
              <a:t>2-person reporting structure may diverge due to </a:t>
            </a:r>
          </a:p>
          <a:p>
            <a:pPr lvl="1"/>
            <a:r>
              <a:rPr lang="en-US" sz="2400" dirty="0"/>
              <a:t>Different legal contexts</a:t>
            </a:r>
          </a:p>
          <a:p>
            <a:pPr lvl="1"/>
            <a:r>
              <a:rPr lang="en-US" sz="2400" dirty="0"/>
              <a:t>Social context</a:t>
            </a:r>
          </a:p>
          <a:p>
            <a:pPr lvl="1"/>
            <a:r>
              <a:rPr lang="en-US" sz="2400" dirty="0"/>
              <a:t>Political context</a:t>
            </a:r>
          </a:p>
          <a:p>
            <a:endParaRPr lang="en-US" sz="2800" dirty="0"/>
          </a:p>
        </p:txBody>
      </p:sp>
      <p:sp>
        <p:nvSpPr>
          <p:cNvPr id="4" name="Slide Number Placeholder 3">
            <a:extLst>
              <a:ext uri="{FF2B5EF4-FFF2-40B4-BE49-F238E27FC236}">
                <a16:creationId xmlns:a16="http://schemas.microsoft.com/office/drawing/2014/main" id="{A76E32D8-53D6-4F74-AFB6-2F977AF4B1DD}"/>
              </a:ext>
            </a:extLst>
          </p:cNvPr>
          <p:cNvSpPr>
            <a:spLocks noGrp="1"/>
          </p:cNvSpPr>
          <p:nvPr>
            <p:ph type="sldNum" sz="quarter" idx="12"/>
          </p:nvPr>
        </p:nvSpPr>
        <p:spPr/>
        <p:txBody>
          <a:bodyPr/>
          <a:lstStyle/>
          <a:p>
            <a:fld id="{8148315D-BD21-4EAF-8E5A-350D39CA543D}" type="slidenum">
              <a:rPr lang="en-US" smtClean="0"/>
              <a:pPr/>
              <a:t>4</a:t>
            </a:fld>
            <a:endParaRPr lang="en-US"/>
          </a:p>
        </p:txBody>
      </p:sp>
      <p:sp>
        <p:nvSpPr>
          <p:cNvPr id="5" name="Rectangle 4">
            <a:extLst>
              <a:ext uri="{FF2B5EF4-FFF2-40B4-BE49-F238E27FC236}">
                <a16:creationId xmlns:a16="http://schemas.microsoft.com/office/drawing/2014/main" id="{EBF1468E-CD14-49C3-902B-23474AD610D2}"/>
              </a:ext>
            </a:extLst>
          </p:cNvPr>
          <p:cNvSpPr/>
          <p:nvPr/>
        </p:nvSpPr>
        <p:spPr>
          <a:xfrm>
            <a:off x="5334000" y="1752600"/>
            <a:ext cx="2914704" cy="894697"/>
          </a:xfrm>
          <a:prstGeom prst="rect">
            <a:avLst/>
          </a:prstGeom>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5400000" scaled="1"/>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b="1" dirty="0">
                <a:solidFill>
                  <a:schemeClr val="tx1"/>
                </a:solidFill>
              </a:rPr>
              <a:t>Industry Stakeholder</a:t>
            </a:r>
          </a:p>
          <a:p>
            <a:pPr algn="ctr"/>
            <a:r>
              <a:rPr lang="en-US" sz="1600" b="1" dirty="0">
                <a:solidFill>
                  <a:schemeClr val="tx1"/>
                </a:solidFill>
              </a:rPr>
              <a:t>Innovation</a:t>
            </a:r>
          </a:p>
          <a:p>
            <a:pPr algn="ctr"/>
            <a:r>
              <a:rPr lang="en-US" sz="1600" b="1" dirty="0">
                <a:solidFill>
                  <a:schemeClr val="tx1"/>
                </a:solidFill>
              </a:rPr>
              <a:t>Non-Industry Stakeholder</a:t>
            </a:r>
          </a:p>
        </p:txBody>
      </p:sp>
      <p:grpSp>
        <p:nvGrpSpPr>
          <p:cNvPr id="6" name="Group 5">
            <a:extLst>
              <a:ext uri="{FF2B5EF4-FFF2-40B4-BE49-F238E27FC236}">
                <a16:creationId xmlns:a16="http://schemas.microsoft.com/office/drawing/2014/main" id="{2D9FDE1D-FE09-48F4-8E23-9CFFF0449B7F}"/>
              </a:ext>
            </a:extLst>
          </p:cNvPr>
          <p:cNvGrpSpPr/>
          <p:nvPr/>
        </p:nvGrpSpPr>
        <p:grpSpPr>
          <a:xfrm>
            <a:off x="5715000" y="3276600"/>
            <a:ext cx="2045238" cy="1481119"/>
            <a:chOff x="838200" y="3982044"/>
            <a:chExt cx="2045238" cy="1481119"/>
          </a:xfrm>
        </p:grpSpPr>
        <p:sp>
          <p:nvSpPr>
            <p:cNvPr id="7" name="Arrow: Left-Right 6">
              <a:extLst>
                <a:ext uri="{FF2B5EF4-FFF2-40B4-BE49-F238E27FC236}">
                  <a16:creationId xmlns:a16="http://schemas.microsoft.com/office/drawing/2014/main" id="{A245EF11-7FF4-4D16-8BF9-0B5E240D8F50}"/>
                </a:ext>
              </a:extLst>
            </p:cNvPr>
            <p:cNvSpPr/>
            <p:nvPr/>
          </p:nvSpPr>
          <p:spPr>
            <a:xfrm rot="5400000">
              <a:off x="1638070" y="4688942"/>
              <a:ext cx="488262" cy="277931"/>
            </a:xfrm>
            <a:prstGeom prst="leftRightArrow">
              <a:avLst/>
            </a:prstGeom>
            <a:solidFill>
              <a:schemeClr val="accent2"/>
            </a:solidFill>
            <a:ln>
              <a:solidFill>
                <a:srgbClr val="C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b="1"/>
            </a:p>
          </p:txBody>
        </p:sp>
        <p:sp>
          <p:nvSpPr>
            <p:cNvPr id="8" name="Rectangle 7">
              <a:extLst>
                <a:ext uri="{FF2B5EF4-FFF2-40B4-BE49-F238E27FC236}">
                  <a16:creationId xmlns:a16="http://schemas.microsoft.com/office/drawing/2014/main" id="{0181AA49-75EB-44DF-85CE-771BE52FFC6B}"/>
                </a:ext>
              </a:extLst>
            </p:cNvPr>
            <p:cNvSpPr/>
            <p:nvPr/>
          </p:nvSpPr>
          <p:spPr>
            <a:xfrm>
              <a:off x="838200" y="3982044"/>
              <a:ext cx="2045238" cy="562638"/>
            </a:xfrm>
            <a:prstGeom prst="rect">
              <a:avLst/>
            </a:prstGeom>
            <a:gradFill flip="none" rotWithShape="1">
              <a:gsLst>
                <a:gs pos="0">
                  <a:srgbClr val="92D050">
                    <a:shade val="30000"/>
                    <a:satMod val="115000"/>
                  </a:srgbClr>
                </a:gs>
                <a:gs pos="50000">
                  <a:srgbClr val="92D050">
                    <a:shade val="67500"/>
                    <a:satMod val="115000"/>
                  </a:srgbClr>
                </a:gs>
                <a:gs pos="100000">
                  <a:srgbClr val="92D050">
                    <a:shade val="100000"/>
                    <a:satMod val="115000"/>
                  </a:srgbClr>
                </a:gs>
              </a:gsLst>
              <a:lin ang="5400000" scaled="1"/>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b="1" dirty="0">
                  <a:solidFill>
                    <a:schemeClr val="tx1"/>
                  </a:solidFill>
                </a:rPr>
                <a:t>Industry Stakeholder</a:t>
              </a:r>
            </a:p>
            <a:p>
              <a:pPr algn="ctr"/>
              <a:r>
                <a:rPr lang="en-US" sz="1600" b="1" dirty="0">
                  <a:solidFill>
                    <a:schemeClr val="tx1"/>
                  </a:solidFill>
                </a:rPr>
                <a:t>Innovation</a:t>
              </a:r>
              <a:endParaRPr lang="en-US" b="1" dirty="0">
                <a:solidFill>
                  <a:schemeClr val="tx1"/>
                </a:solidFill>
              </a:endParaRPr>
            </a:p>
          </p:txBody>
        </p:sp>
        <p:sp>
          <p:nvSpPr>
            <p:cNvPr id="9" name="Rectangle 8">
              <a:extLst>
                <a:ext uri="{FF2B5EF4-FFF2-40B4-BE49-F238E27FC236}">
                  <a16:creationId xmlns:a16="http://schemas.microsoft.com/office/drawing/2014/main" id="{F759606D-7C1F-4BEA-BC70-772E5899799D}"/>
                </a:ext>
              </a:extLst>
            </p:cNvPr>
            <p:cNvSpPr/>
            <p:nvPr/>
          </p:nvSpPr>
          <p:spPr>
            <a:xfrm>
              <a:off x="838200" y="4909489"/>
              <a:ext cx="2045238" cy="553674"/>
            </a:xfrm>
            <a:prstGeom prst="rect">
              <a:avLst/>
            </a:prstGeom>
            <a:solidFill>
              <a:srgbClr val="FFFF0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b="1" dirty="0">
                  <a:solidFill>
                    <a:schemeClr val="tx1"/>
                  </a:solidFill>
                </a:rPr>
                <a:t>Non-Industry Stakeholder</a:t>
              </a:r>
            </a:p>
          </p:txBody>
        </p:sp>
      </p:grpSp>
      <p:grpSp>
        <p:nvGrpSpPr>
          <p:cNvPr id="10" name="Group 9">
            <a:extLst>
              <a:ext uri="{FF2B5EF4-FFF2-40B4-BE49-F238E27FC236}">
                <a16:creationId xmlns:a16="http://schemas.microsoft.com/office/drawing/2014/main" id="{F770E4A1-1A21-4E97-A1D0-56E5B617555A}"/>
              </a:ext>
            </a:extLst>
          </p:cNvPr>
          <p:cNvGrpSpPr/>
          <p:nvPr/>
        </p:nvGrpSpPr>
        <p:grpSpPr>
          <a:xfrm>
            <a:off x="4731675" y="5418819"/>
            <a:ext cx="4011888" cy="574403"/>
            <a:chOff x="2634819" y="3328303"/>
            <a:chExt cx="4011888" cy="574403"/>
          </a:xfrm>
        </p:grpSpPr>
        <p:sp>
          <p:nvSpPr>
            <p:cNvPr id="11" name="Rectangle 10">
              <a:extLst>
                <a:ext uri="{FF2B5EF4-FFF2-40B4-BE49-F238E27FC236}">
                  <a16:creationId xmlns:a16="http://schemas.microsoft.com/office/drawing/2014/main" id="{FC328A7F-46B9-4B11-9792-F07BEEB3E53A}"/>
                </a:ext>
              </a:extLst>
            </p:cNvPr>
            <p:cNvSpPr/>
            <p:nvPr/>
          </p:nvSpPr>
          <p:spPr>
            <a:xfrm>
              <a:off x="2634819" y="3328303"/>
              <a:ext cx="2045238" cy="553674"/>
            </a:xfrm>
            <a:prstGeom prst="rect">
              <a:avLst/>
            </a:prstGeom>
            <a:gradFill flip="none" rotWithShape="1">
              <a:gsLst>
                <a:gs pos="0">
                  <a:srgbClr val="92D050">
                    <a:shade val="30000"/>
                    <a:satMod val="115000"/>
                  </a:srgbClr>
                </a:gs>
                <a:gs pos="50000">
                  <a:srgbClr val="92D050">
                    <a:shade val="67500"/>
                    <a:satMod val="115000"/>
                  </a:srgbClr>
                </a:gs>
                <a:gs pos="100000">
                  <a:srgbClr val="92D050">
                    <a:shade val="100000"/>
                    <a:satMod val="115000"/>
                  </a:srgbClr>
                </a:gs>
              </a:gsLst>
              <a:lin ang="5400000" scaled="1"/>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b="1" dirty="0">
                  <a:solidFill>
                    <a:schemeClr val="tx1"/>
                  </a:solidFill>
                </a:rPr>
                <a:t>Industry Stakeholder</a:t>
              </a:r>
            </a:p>
            <a:p>
              <a:pPr algn="ctr"/>
              <a:r>
                <a:rPr lang="en-US" sz="1600" b="1" dirty="0">
                  <a:solidFill>
                    <a:schemeClr val="tx1"/>
                  </a:solidFill>
                </a:rPr>
                <a:t>Innovation</a:t>
              </a:r>
              <a:endParaRPr lang="en-US" b="1" dirty="0">
                <a:solidFill>
                  <a:schemeClr val="tx1"/>
                </a:solidFill>
              </a:endParaRPr>
            </a:p>
          </p:txBody>
        </p:sp>
        <p:sp>
          <p:nvSpPr>
            <p:cNvPr id="12" name="Rectangle 11">
              <a:extLst>
                <a:ext uri="{FF2B5EF4-FFF2-40B4-BE49-F238E27FC236}">
                  <a16:creationId xmlns:a16="http://schemas.microsoft.com/office/drawing/2014/main" id="{A2570457-9EF5-40C5-AE72-CEAB1D7B1971}"/>
                </a:ext>
              </a:extLst>
            </p:cNvPr>
            <p:cNvSpPr/>
            <p:nvPr/>
          </p:nvSpPr>
          <p:spPr>
            <a:xfrm>
              <a:off x="5207631" y="3349032"/>
              <a:ext cx="1439076" cy="553674"/>
            </a:xfrm>
            <a:prstGeom prst="rect">
              <a:avLst/>
            </a:prstGeom>
            <a:solidFill>
              <a:srgbClr val="FFFF0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b="1" dirty="0">
                  <a:solidFill>
                    <a:schemeClr val="tx1"/>
                  </a:solidFill>
                </a:rPr>
                <a:t>Non-Industry Stakeholder</a:t>
              </a:r>
            </a:p>
          </p:txBody>
        </p:sp>
        <p:sp>
          <p:nvSpPr>
            <p:cNvPr id="13" name="Arrow: Left-Right 12">
              <a:extLst>
                <a:ext uri="{FF2B5EF4-FFF2-40B4-BE49-F238E27FC236}">
                  <a16:creationId xmlns:a16="http://schemas.microsoft.com/office/drawing/2014/main" id="{28BFF197-6DC0-473F-B0B0-0F1C73A2419A}"/>
                </a:ext>
              </a:extLst>
            </p:cNvPr>
            <p:cNvSpPr/>
            <p:nvPr/>
          </p:nvSpPr>
          <p:spPr>
            <a:xfrm>
              <a:off x="4680057" y="3480900"/>
              <a:ext cx="527574" cy="289939"/>
            </a:xfrm>
            <a:prstGeom prst="leftRightArrow">
              <a:avLst/>
            </a:prstGeom>
            <a:solidFill>
              <a:schemeClr val="accent2"/>
            </a:solidFill>
            <a:ln>
              <a:solidFill>
                <a:srgbClr val="C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b="1"/>
            </a:p>
          </p:txBody>
        </p:sp>
      </p:grpSp>
    </p:spTree>
    <p:extLst>
      <p:ext uri="{BB962C8B-B14F-4D97-AF65-F5344CB8AC3E}">
        <p14:creationId xmlns:p14="http://schemas.microsoft.com/office/powerpoint/2010/main" val="36033702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C8E24E-6D05-4C85-8371-7D092E33EE77}"/>
              </a:ext>
            </a:extLst>
          </p:cNvPr>
          <p:cNvSpPr>
            <a:spLocks noGrp="1"/>
          </p:cNvSpPr>
          <p:nvPr>
            <p:ph type="title"/>
          </p:nvPr>
        </p:nvSpPr>
        <p:spPr/>
        <p:txBody>
          <a:bodyPr>
            <a:normAutofit fontScale="90000"/>
          </a:bodyPr>
          <a:lstStyle/>
          <a:p>
            <a:r>
              <a:rPr lang="en-US" dirty="0"/>
              <a:t>ENG Question:  What is the Engineered System?</a:t>
            </a:r>
          </a:p>
        </p:txBody>
      </p:sp>
      <p:sp>
        <p:nvSpPr>
          <p:cNvPr id="4" name="Slide Number Placeholder 3">
            <a:extLst>
              <a:ext uri="{FF2B5EF4-FFF2-40B4-BE49-F238E27FC236}">
                <a16:creationId xmlns:a16="http://schemas.microsoft.com/office/drawing/2014/main" id="{04EEA15D-1E02-48A7-84B2-20F92B5A18B5}"/>
              </a:ext>
            </a:extLst>
          </p:cNvPr>
          <p:cNvSpPr>
            <a:spLocks noGrp="1"/>
          </p:cNvSpPr>
          <p:nvPr>
            <p:ph type="sldNum" sz="quarter" idx="12"/>
          </p:nvPr>
        </p:nvSpPr>
        <p:spPr/>
        <p:txBody>
          <a:bodyPr/>
          <a:lstStyle/>
          <a:p>
            <a:fld id="{8148315D-BD21-4EAF-8E5A-350D39CA543D}" type="slidenum">
              <a:rPr lang="en-US" smtClean="0"/>
              <a:pPr/>
              <a:t>5</a:t>
            </a:fld>
            <a:endParaRPr lang="en-US"/>
          </a:p>
        </p:txBody>
      </p:sp>
      <p:sp>
        <p:nvSpPr>
          <p:cNvPr id="8" name="Content Placeholder 7">
            <a:extLst>
              <a:ext uri="{FF2B5EF4-FFF2-40B4-BE49-F238E27FC236}">
                <a16:creationId xmlns:a16="http://schemas.microsoft.com/office/drawing/2014/main" id="{5DAC8A47-ED7E-41FD-B358-61A9C6657DE7}"/>
              </a:ext>
            </a:extLst>
          </p:cNvPr>
          <p:cNvSpPr>
            <a:spLocks noGrp="1"/>
          </p:cNvSpPr>
          <p:nvPr>
            <p:ph idx="1"/>
          </p:nvPr>
        </p:nvSpPr>
        <p:spPr/>
        <p:txBody>
          <a:bodyPr>
            <a:normAutofit lnSpcReduction="10000"/>
          </a:bodyPr>
          <a:lstStyle/>
          <a:p>
            <a:r>
              <a:rPr lang="en-US" sz="2400" b="0" dirty="0">
                <a:latin typeface="Times New Roman" panose="02020603050405020304" pitchFamily="18" charset="0"/>
                <a:cs typeface="Times New Roman" panose="02020603050405020304" pitchFamily="18" charset="0"/>
              </a:rPr>
              <a:t>A combination of components and elements that work together to perform a useful function</a:t>
            </a:r>
          </a:p>
          <a:p>
            <a:r>
              <a:rPr lang="en-US" sz="2400" b="0" dirty="0">
                <a:latin typeface="Times New Roman" panose="02020603050405020304" pitchFamily="18" charset="0"/>
                <a:cs typeface="Times New Roman" panose="02020603050405020304" pitchFamily="18" charset="0"/>
              </a:rPr>
              <a:t>A new technology platform for:</a:t>
            </a:r>
          </a:p>
          <a:p>
            <a:pPr lvl="1"/>
            <a:r>
              <a:rPr lang="en-US" sz="2400" b="0" dirty="0">
                <a:latin typeface="Times New Roman" panose="02020603050405020304" pitchFamily="18" charset="0"/>
                <a:cs typeface="Times New Roman" panose="02020603050405020304" pitchFamily="18" charset="0"/>
              </a:rPr>
              <a:t>new product line or new manufacturing process</a:t>
            </a:r>
          </a:p>
          <a:p>
            <a:pPr lvl="1"/>
            <a:r>
              <a:rPr lang="en-US" sz="2400" b="0" dirty="0">
                <a:latin typeface="Times New Roman" panose="02020603050405020304" pitchFamily="18" charset="0"/>
                <a:cs typeface="Times New Roman" panose="02020603050405020304" pitchFamily="18" charset="0"/>
              </a:rPr>
              <a:t>transforming public sector, healthcare services, or infrastructure services</a:t>
            </a:r>
          </a:p>
          <a:p>
            <a:r>
              <a:rPr lang="en-US" sz="2400" b="0" dirty="0">
                <a:latin typeface="Times New Roman" panose="02020603050405020304" pitchFamily="18" charset="0"/>
                <a:cs typeface="Times New Roman" panose="02020603050405020304" pitchFamily="18" charset="0"/>
              </a:rPr>
              <a:t>Research is designed to:</a:t>
            </a:r>
          </a:p>
          <a:p>
            <a:pPr lvl="1"/>
            <a:r>
              <a:rPr lang="en-US" sz="2400" b="0" dirty="0">
                <a:latin typeface="Times New Roman" panose="02020603050405020304" pitchFamily="18" charset="0"/>
                <a:cs typeface="Times New Roman" panose="02020603050405020304" pitchFamily="18" charset="0"/>
              </a:rPr>
              <a:t>address fundamental barriers </a:t>
            </a:r>
          </a:p>
          <a:p>
            <a:pPr lvl="1"/>
            <a:r>
              <a:rPr lang="en-US" sz="2400" b="0" dirty="0">
                <a:latin typeface="Times New Roman" panose="02020603050405020304" pitchFamily="18" charset="0"/>
                <a:cs typeface="Times New Roman" panose="02020603050405020304" pitchFamily="18" charset="0"/>
              </a:rPr>
              <a:t>advance proofs of principle in test beds</a:t>
            </a:r>
          </a:p>
          <a:p>
            <a:pPr lvl="1"/>
            <a:r>
              <a:rPr lang="en-US" sz="2400" b="0" dirty="0">
                <a:latin typeface="Times New Roman" panose="02020603050405020304" pitchFamily="18" charset="0"/>
                <a:cs typeface="Times New Roman" panose="02020603050405020304" pitchFamily="18" charset="0"/>
              </a:rPr>
              <a:t>incorporate factors effecting system-wide performance (e.g., utility, efficiency, resilience, etc.)</a:t>
            </a:r>
            <a:endParaRPr lang="en-US" sz="1600" b="0" dirty="0">
              <a:latin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24649043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C8E24E-6D05-4C85-8371-7D092E33EE77}"/>
              </a:ext>
            </a:extLst>
          </p:cNvPr>
          <p:cNvSpPr>
            <a:spLocks noGrp="1"/>
          </p:cNvSpPr>
          <p:nvPr>
            <p:ph type="title"/>
          </p:nvPr>
        </p:nvSpPr>
        <p:spPr>
          <a:xfrm>
            <a:off x="-76200" y="609600"/>
            <a:ext cx="8686800" cy="1143000"/>
          </a:xfrm>
        </p:spPr>
        <p:txBody>
          <a:bodyPr>
            <a:noAutofit/>
          </a:bodyPr>
          <a:lstStyle/>
          <a:p>
            <a:r>
              <a:rPr lang="en-US" sz="3600" dirty="0"/>
              <a:t>SBE Question: What is the Sociotechnical </a:t>
            </a:r>
            <a:br>
              <a:rPr lang="en-US" sz="3600" dirty="0"/>
            </a:br>
            <a:r>
              <a:rPr lang="en-US" sz="3600" dirty="0"/>
              <a:t>Engineered System?</a:t>
            </a:r>
          </a:p>
        </p:txBody>
      </p:sp>
      <p:sp>
        <p:nvSpPr>
          <p:cNvPr id="3" name="Content Placeholder 2">
            <a:extLst>
              <a:ext uri="{FF2B5EF4-FFF2-40B4-BE49-F238E27FC236}">
                <a16:creationId xmlns:a16="http://schemas.microsoft.com/office/drawing/2014/main" id="{26FB40C3-413F-4EA1-8B11-96EE9F4D5DD1}"/>
              </a:ext>
            </a:extLst>
          </p:cNvPr>
          <p:cNvSpPr>
            <a:spLocks noGrp="1"/>
          </p:cNvSpPr>
          <p:nvPr>
            <p:ph idx="1"/>
          </p:nvPr>
        </p:nvSpPr>
        <p:spPr>
          <a:xfrm>
            <a:off x="381000" y="1722437"/>
            <a:ext cx="8229600" cy="4525963"/>
          </a:xfrm>
        </p:spPr>
        <p:txBody>
          <a:bodyPr vert="horz" lIns="91440" tIns="45720" rIns="91440" bIns="45720" rtlCol="0">
            <a:normAutofit/>
          </a:bodyPr>
          <a:lstStyle/>
          <a:p>
            <a:r>
              <a:rPr lang="en-US" sz="2800" dirty="0">
                <a:latin typeface="Times New Roman" panose="02020603050405020304" pitchFamily="18" charset="0"/>
                <a:cs typeface="Times New Roman" panose="02020603050405020304" pitchFamily="18" charset="0"/>
              </a:rPr>
              <a:t>How does one know that all the relevant non-industry stakeholders have been identified?</a:t>
            </a:r>
          </a:p>
          <a:p>
            <a:r>
              <a:rPr lang="en-US" sz="2800" dirty="0">
                <a:latin typeface="Times New Roman" panose="02020603050405020304" pitchFamily="18" charset="0"/>
                <a:cs typeface="Times New Roman" panose="02020603050405020304" pitchFamily="18" charset="0"/>
              </a:rPr>
              <a:t>Don’t assume science is neutral</a:t>
            </a:r>
          </a:p>
          <a:p>
            <a:pPr lvl="1"/>
            <a:r>
              <a:rPr lang="en-US" dirty="0">
                <a:latin typeface="Times New Roman" panose="02020603050405020304" pitchFamily="18" charset="0"/>
                <a:cs typeface="Times New Roman" panose="02020603050405020304" pitchFamily="18" charset="0"/>
              </a:rPr>
              <a:t>Identify relevant entities based on social context; </a:t>
            </a:r>
          </a:p>
          <a:p>
            <a:pPr lvl="1"/>
            <a:r>
              <a:rPr lang="en-US" dirty="0">
                <a:latin typeface="Times New Roman" panose="02020603050405020304" pitchFamily="18" charset="0"/>
                <a:cs typeface="Times New Roman" panose="02020603050405020304" pitchFamily="18" charset="0"/>
              </a:rPr>
              <a:t>Identify values being embedded into  the system design; </a:t>
            </a:r>
          </a:p>
          <a:p>
            <a:pPr lvl="1"/>
            <a:r>
              <a:rPr lang="en-US" dirty="0">
                <a:latin typeface="Times New Roman" panose="02020603050405020304" pitchFamily="18" charset="0"/>
                <a:cs typeface="Times New Roman" panose="02020603050405020304" pitchFamily="18" charset="0"/>
              </a:rPr>
              <a:t>Done properly minimizes deployment problems;  </a:t>
            </a:r>
          </a:p>
          <a:p>
            <a:r>
              <a:rPr lang="en-US" sz="2800" dirty="0">
                <a:latin typeface="Times New Roman" panose="02020603050405020304" pitchFamily="18" charset="0"/>
                <a:cs typeface="Times New Roman" panose="02020603050405020304" pitchFamily="18" charset="0"/>
              </a:rPr>
              <a:t>Net benefit must integrate negative impacts in cost benefit analysis</a:t>
            </a:r>
            <a:r>
              <a:rPr lang="en-US" sz="2800" dirty="0"/>
              <a:t> </a:t>
            </a:r>
          </a:p>
        </p:txBody>
      </p:sp>
      <p:sp>
        <p:nvSpPr>
          <p:cNvPr id="4" name="Slide Number Placeholder 3">
            <a:extLst>
              <a:ext uri="{FF2B5EF4-FFF2-40B4-BE49-F238E27FC236}">
                <a16:creationId xmlns:a16="http://schemas.microsoft.com/office/drawing/2014/main" id="{04EEA15D-1E02-48A7-84B2-20F92B5A18B5}"/>
              </a:ext>
            </a:extLst>
          </p:cNvPr>
          <p:cNvSpPr>
            <a:spLocks noGrp="1"/>
          </p:cNvSpPr>
          <p:nvPr>
            <p:ph type="sldNum" sz="quarter" idx="12"/>
          </p:nvPr>
        </p:nvSpPr>
        <p:spPr/>
        <p:txBody>
          <a:bodyPr/>
          <a:lstStyle/>
          <a:p>
            <a:fld id="{8148315D-BD21-4EAF-8E5A-350D39CA543D}" type="slidenum">
              <a:rPr lang="en-US" smtClean="0"/>
              <a:pPr/>
              <a:t>6</a:t>
            </a:fld>
            <a:endParaRPr lang="en-US"/>
          </a:p>
        </p:txBody>
      </p:sp>
    </p:spTree>
    <p:extLst>
      <p:ext uri="{BB962C8B-B14F-4D97-AF65-F5344CB8AC3E}">
        <p14:creationId xmlns:p14="http://schemas.microsoft.com/office/powerpoint/2010/main" val="32724314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42558BCD-20B1-45BE-83FF-5E2844752FA1}"/>
              </a:ext>
            </a:extLst>
          </p:cNvPr>
          <p:cNvSpPr>
            <a:spLocks noGrp="1"/>
          </p:cNvSpPr>
          <p:nvPr>
            <p:ph type="sldNum" sz="quarter" idx="12"/>
          </p:nvPr>
        </p:nvSpPr>
        <p:spPr/>
        <p:txBody>
          <a:bodyPr/>
          <a:lstStyle/>
          <a:p>
            <a:fld id="{8148315D-BD21-4EAF-8E5A-350D39CA543D}" type="slidenum">
              <a:rPr lang="en-US" smtClean="0"/>
              <a:pPr/>
              <a:t>7</a:t>
            </a:fld>
            <a:endParaRPr lang="en-US"/>
          </a:p>
        </p:txBody>
      </p:sp>
      <p:sp>
        <p:nvSpPr>
          <p:cNvPr id="3" name="TextBox 2">
            <a:extLst>
              <a:ext uri="{FF2B5EF4-FFF2-40B4-BE49-F238E27FC236}">
                <a16:creationId xmlns:a16="http://schemas.microsoft.com/office/drawing/2014/main" id="{34810C43-F665-4E90-B4F5-A4733213E080}"/>
              </a:ext>
            </a:extLst>
          </p:cNvPr>
          <p:cNvSpPr txBox="1"/>
          <p:nvPr/>
        </p:nvSpPr>
        <p:spPr>
          <a:xfrm>
            <a:off x="1942327" y="2438400"/>
            <a:ext cx="5693738" cy="1938992"/>
          </a:xfrm>
          <a:prstGeom prst="rect">
            <a:avLst/>
          </a:prstGeom>
          <a:noFill/>
        </p:spPr>
        <p:txBody>
          <a:bodyPr wrap="none" rtlCol="0">
            <a:spAutoFit/>
          </a:bodyPr>
          <a:lstStyle/>
          <a:p>
            <a:pPr algn="ctr"/>
            <a:r>
              <a:rPr lang="en-US" altLang="ko-KR" sz="6600" b="1" dirty="0">
                <a:ea typeface="굴림" pitchFamily="50" charset="-127"/>
              </a:rPr>
              <a:t>SPI/ILO Module</a:t>
            </a:r>
          </a:p>
          <a:p>
            <a:pPr algn="ctr"/>
            <a:r>
              <a:rPr lang="en-US" sz="5400" dirty="0"/>
              <a:t>SECTION 4</a:t>
            </a:r>
          </a:p>
        </p:txBody>
      </p:sp>
    </p:spTree>
    <p:extLst>
      <p:ext uri="{BB962C8B-B14F-4D97-AF65-F5344CB8AC3E}">
        <p14:creationId xmlns:p14="http://schemas.microsoft.com/office/powerpoint/2010/main" val="15174234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EC2911-B3C5-4C4D-A782-EF432C312073}"/>
              </a:ext>
            </a:extLst>
          </p:cNvPr>
          <p:cNvSpPr>
            <a:spLocks noGrp="1"/>
          </p:cNvSpPr>
          <p:nvPr>
            <p:ph type="title"/>
          </p:nvPr>
        </p:nvSpPr>
        <p:spPr/>
        <p:txBody>
          <a:bodyPr>
            <a:normAutofit/>
          </a:bodyPr>
          <a:lstStyle/>
          <a:p>
            <a:r>
              <a:rPr lang="en-US" sz="4000" dirty="0"/>
              <a:t>Social Construct Example #1</a:t>
            </a:r>
          </a:p>
        </p:txBody>
      </p:sp>
      <p:sp>
        <p:nvSpPr>
          <p:cNvPr id="3" name="Content Placeholder 2">
            <a:extLst>
              <a:ext uri="{FF2B5EF4-FFF2-40B4-BE49-F238E27FC236}">
                <a16:creationId xmlns:a16="http://schemas.microsoft.com/office/drawing/2014/main" id="{93DC5DA9-40F3-44BE-84D0-B8E0A0BB5AA0}"/>
              </a:ext>
            </a:extLst>
          </p:cNvPr>
          <p:cNvSpPr>
            <a:spLocks noGrp="1"/>
          </p:cNvSpPr>
          <p:nvPr>
            <p:ph idx="1"/>
          </p:nvPr>
        </p:nvSpPr>
        <p:spPr>
          <a:xfrm>
            <a:off x="448733" y="1295401"/>
            <a:ext cx="8229600" cy="3962400"/>
          </a:xfrm>
        </p:spPr>
        <p:txBody>
          <a:bodyPr>
            <a:normAutofit/>
          </a:bodyPr>
          <a:lstStyle/>
          <a:p>
            <a:r>
              <a:rPr lang="en-US" sz="2800" dirty="0">
                <a:latin typeface="Times New Roman" panose="02020603050405020304" pitchFamily="18" charset="0"/>
                <a:cs typeface="Times New Roman" panose="02020603050405020304" pitchFamily="18" charset="0"/>
              </a:rPr>
              <a:t>FACT: Train trip from Paris to Moscow took  less time in 1900 than same trip in 2020*?</a:t>
            </a:r>
          </a:p>
          <a:p>
            <a:r>
              <a:rPr lang="en-US" sz="2800" dirty="0">
                <a:latin typeface="Times New Roman" panose="02020603050405020304" pitchFamily="18" charset="0"/>
                <a:cs typeface="Times New Roman" panose="02020603050405020304" pitchFamily="18" charset="0"/>
              </a:rPr>
              <a:t>WHY?</a:t>
            </a:r>
          </a:p>
          <a:p>
            <a:pPr lvl="1"/>
            <a:r>
              <a:rPr lang="en-US" dirty="0">
                <a:latin typeface="Times New Roman" panose="02020603050405020304" pitchFamily="18" charset="0"/>
                <a:cs typeface="Times New Roman" panose="02020603050405020304" pitchFamily="18" charset="0"/>
              </a:rPr>
              <a:t>Not technology limited</a:t>
            </a:r>
          </a:p>
          <a:p>
            <a:pPr lvl="1"/>
            <a:r>
              <a:rPr lang="en-US" dirty="0">
                <a:latin typeface="Times New Roman" panose="02020603050405020304" pitchFamily="18" charset="0"/>
                <a:cs typeface="Times New Roman" panose="02020603050405020304" pitchFamily="18" charset="0"/>
              </a:rPr>
              <a:t>Limited by socio-political-economic rules of engagement</a:t>
            </a:r>
          </a:p>
          <a:p>
            <a:endParaRPr lang="en-US" sz="4800" dirty="0"/>
          </a:p>
        </p:txBody>
      </p:sp>
      <p:sp>
        <p:nvSpPr>
          <p:cNvPr id="4" name="Slide Number Placeholder 3">
            <a:extLst>
              <a:ext uri="{FF2B5EF4-FFF2-40B4-BE49-F238E27FC236}">
                <a16:creationId xmlns:a16="http://schemas.microsoft.com/office/drawing/2014/main" id="{9B6BAF51-A966-4685-AD79-0B81EE6C43CC}"/>
              </a:ext>
            </a:extLst>
          </p:cNvPr>
          <p:cNvSpPr>
            <a:spLocks noGrp="1"/>
          </p:cNvSpPr>
          <p:nvPr>
            <p:ph type="sldNum" sz="quarter" idx="12"/>
          </p:nvPr>
        </p:nvSpPr>
        <p:spPr/>
        <p:txBody>
          <a:bodyPr/>
          <a:lstStyle/>
          <a:p>
            <a:fld id="{8148315D-BD21-4EAF-8E5A-350D39CA543D}" type="slidenum">
              <a:rPr lang="en-US" smtClean="0"/>
              <a:pPr/>
              <a:t>8</a:t>
            </a:fld>
            <a:endParaRPr lang="en-US"/>
          </a:p>
        </p:txBody>
      </p:sp>
      <p:sp>
        <p:nvSpPr>
          <p:cNvPr id="7" name="TextBox 6">
            <a:extLst>
              <a:ext uri="{FF2B5EF4-FFF2-40B4-BE49-F238E27FC236}">
                <a16:creationId xmlns:a16="http://schemas.microsoft.com/office/drawing/2014/main" id="{DFD4FFD7-B231-4F22-B662-CDAEF449CFF0}"/>
              </a:ext>
            </a:extLst>
          </p:cNvPr>
          <p:cNvSpPr txBox="1"/>
          <p:nvPr/>
        </p:nvSpPr>
        <p:spPr>
          <a:xfrm>
            <a:off x="503674" y="5257801"/>
            <a:ext cx="8136651" cy="646331"/>
          </a:xfrm>
          <a:prstGeom prst="rect">
            <a:avLst/>
          </a:prstGeom>
          <a:noFill/>
        </p:spPr>
        <p:txBody>
          <a:bodyPr wrap="none" rtlCol="0">
            <a:spAutoFit/>
          </a:bodyPr>
          <a:lstStyle/>
          <a:p>
            <a:r>
              <a:rPr lang="en-US" dirty="0">
                <a:solidFill>
                  <a:srgbClr val="C00000"/>
                </a:solidFill>
              </a:rPr>
              <a:t>*E. </a:t>
            </a:r>
            <a:r>
              <a:rPr lang="en-US" dirty="0" err="1">
                <a:solidFill>
                  <a:srgbClr val="C00000"/>
                </a:solidFill>
              </a:rPr>
              <a:t>Subrahmanian</a:t>
            </a:r>
            <a:r>
              <a:rPr lang="en-US" dirty="0">
                <a:solidFill>
                  <a:srgbClr val="C00000"/>
                </a:solidFill>
              </a:rPr>
              <a:t>, T, </a:t>
            </a:r>
            <a:r>
              <a:rPr lang="en-US" dirty="0" err="1">
                <a:solidFill>
                  <a:srgbClr val="C00000"/>
                </a:solidFill>
              </a:rPr>
              <a:t>Odumosu</a:t>
            </a:r>
            <a:r>
              <a:rPr lang="en-US" dirty="0">
                <a:solidFill>
                  <a:srgbClr val="C00000"/>
                </a:solidFill>
              </a:rPr>
              <a:t>, and J.Y. Tsao, </a:t>
            </a:r>
            <a:r>
              <a:rPr lang="en-US" i="1" dirty="0">
                <a:solidFill>
                  <a:srgbClr val="C00000"/>
                </a:solidFill>
              </a:rPr>
              <a:t>Engineering a Better Future: Interplay </a:t>
            </a:r>
          </a:p>
          <a:p>
            <a:r>
              <a:rPr lang="en-US" i="1" dirty="0">
                <a:solidFill>
                  <a:srgbClr val="C00000"/>
                </a:solidFill>
              </a:rPr>
              <a:t>Between Social Sciences, and Innovation</a:t>
            </a:r>
            <a:r>
              <a:rPr lang="en-US" dirty="0">
                <a:solidFill>
                  <a:srgbClr val="C00000"/>
                </a:solidFill>
              </a:rPr>
              <a:t>, </a:t>
            </a:r>
            <a:r>
              <a:rPr lang="en-US" b="1" dirty="0">
                <a:solidFill>
                  <a:srgbClr val="C00000"/>
                </a:solidFill>
              </a:rPr>
              <a:t>Springer Nature</a:t>
            </a:r>
            <a:r>
              <a:rPr lang="en-US" dirty="0">
                <a:solidFill>
                  <a:srgbClr val="C00000"/>
                </a:solidFill>
              </a:rPr>
              <a:t>, Switzerland, 2018, p. 10.</a:t>
            </a:r>
          </a:p>
        </p:txBody>
      </p:sp>
    </p:spTree>
    <p:extLst>
      <p:ext uri="{BB962C8B-B14F-4D97-AF65-F5344CB8AC3E}">
        <p14:creationId xmlns:p14="http://schemas.microsoft.com/office/powerpoint/2010/main" val="33137368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5B8232-8C86-40DE-8006-F678463ABFEE}"/>
              </a:ext>
            </a:extLst>
          </p:cNvPr>
          <p:cNvSpPr>
            <a:spLocks noGrp="1"/>
          </p:cNvSpPr>
          <p:nvPr>
            <p:ph type="title"/>
          </p:nvPr>
        </p:nvSpPr>
        <p:spPr>
          <a:xfrm>
            <a:off x="228600" y="304800"/>
            <a:ext cx="8229600" cy="1143000"/>
          </a:xfrm>
        </p:spPr>
        <p:txBody>
          <a:bodyPr>
            <a:noAutofit/>
          </a:bodyPr>
          <a:lstStyle/>
          <a:p>
            <a:r>
              <a:rPr lang="en-US" sz="4000" dirty="0"/>
              <a:t>Social Construct Example #1</a:t>
            </a:r>
          </a:p>
        </p:txBody>
      </p:sp>
      <p:sp>
        <p:nvSpPr>
          <p:cNvPr id="3" name="Content Placeholder 2">
            <a:extLst>
              <a:ext uri="{FF2B5EF4-FFF2-40B4-BE49-F238E27FC236}">
                <a16:creationId xmlns:a16="http://schemas.microsoft.com/office/drawing/2014/main" id="{9F738072-3042-4A4E-B9BB-B711258630B3}"/>
              </a:ext>
            </a:extLst>
          </p:cNvPr>
          <p:cNvSpPr>
            <a:spLocks noGrp="1"/>
          </p:cNvSpPr>
          <p:nvPr>
            <p:ph idx="1"/>
          </p:nvPr>
        </p:nvSpPr>
        <p:spPr>
          <a:xfrm>
            <a:off x="428625" y="1628775"/>
            <a:ext cx="8229600" cy="4162425"/>
          </a:xfrm>
        </p:spPr>
        <p:txBody>
          <a:bodyPr>
            <a:normAutofit fontScale="85000" lnSpcReduction="10000"/>
          </a:bodyPr>
          <a:lstStyle/>
          <a:p>
            <a:r>
              <a:rPr lang="en-US" sz="2800" dirty="0">
                <a:latin typeface="Times New Roman" panose="02020603050405020304" pitchFamily="18" charset="0"/>
                <a:cs typeface="Times New Roman" panose="02020603050405020304" pitchFamily="18" charset="0"/>
              </a:rPr>
              <a:t>European Union (EU) has 28 member countries joined in</a:t>
            </a:r>
          </a:p>
          <a:p>
            <a:pPr lvl="1"/>
            <a:r>
              <a:rPr lang="en-US" dirty="0">
                <a:latin typeface="Times New Roman" panose="02020603050405020304" pitchFamily="18" charset="0"/>
                <a:cs typeface="Times New Roman" panose="02020603050405020304" pitchFamily="18" charset="0"/>
              </a:rPr>
              <a:t>Member countries have autonomy over many aspects of their policy making, including foreign policy; </a:t>
            </a:r>
          </a:p>
          <a:p>
            <a:pPr lvl="1"/>
            <a:r>
              <a:rPr lang="en-US" dirty="0">
                <a:latin typeface="Times New Roman" panose="02020603050405020304" pitchFamily="18" charset="0"/>
                <a:cs typeface="Times New Roman" panose="02020603050405020304" pitchFamily="18" charset="0"/>
              </a:rPr>
              <a:t>Jointly bound to the judicial and legislative institutions of the EU;</a:t>
            </a:r>
          </a:p>
          <a:p>
            <a:pPr lvl="1"/>
            <a:r>
              <a:rPr lang="en-US" dirty="0">
                <a:latin typeface="Times New Roman" panose="02020603050405020304" pitchFamily="18" charset="0"/>
                <a:cs typeface="Times New Roman" panose="02020603050405020304" pitchFamily="18" charset="0"/>
              </a:rPr>
              <a:t> Internal market between the member states, allows for the free movement of people, goods, services, and money; </a:t>
            </a:r>
          </a:p>
          <a:p>
            <a:pPr lvl="1"/>
            <a:r>
              <a:rPr lang="en-US" dirty="0">
                <a:latin typeface="Times New Roman" panose="02020603050405020304" pitchFamily="18" charset="0"/>
                <a:cs typeface="Times New Roman" panose="02020603050405020304" pitchFamily="18" charset="0"/>
              </a:rPr>
              <a:t>EU citizens have the absolute freedom to study, work, live and retire in any European Union country.</a:t>
            </a:r>
          </a:p>
          <a:p>
            <a:r>
              <a:rPr lang="en-US" sz="2800" dirty="0">
                <a:latin typeface="Times New Roman" panose="02020603050405020304" pitchFamily="18" charset="0"/>
                <a:cs typeface="Times New Roman" panose="02020603050405020304" pitchFamily="18" charset="0"/>
              </a:rPr>
              <a:t>EU Schengen Zone subset of 26 countries eliminated passports within Zone</a:t>
            </a:r>
          </a:p>
        </p:txBody>
      </p:sp>
      <p:sp>
        <p:nvSpPr>
          <p:cNvPr id="4" name="Slide Number Placeholder 3">
            <a:extLst>
              <a:ext uri="{FF2B5EF4-FFF2-40B4-BE49-F238E27FC236}">
                <a16:creationId xmlns:a16="http://schemas.microsoft.com/office/drawing/2014/main" id="{86415124-E4C4-4EE1-972A-60708467CEA6}"/>
              </a:ext>
            </a:extLst>
          </p:cNvPr>
          <p:cNvSpPr>
            <a:spLocks noGrp="1"/>
          </p:cNvSpPr>
          <p:nvPr>
            <p:ph type="sldNum" sz="quarter" idx="12"/>
          </p:nvPr>
        </p:nvSpPr>
        <p:spPr/>
        <p:txBody>
          <a:bodyPr/>
          <a:lstStyle/>
          <a:p>
            <a:fld id="{8148315D-BD21-4EAF-8E5A-350D39CA543D}" type="slidenum">
              <a:rPr lang="en-US" smtClean="0"/>
              <a:pPr/>
              <a:t>9</a:t>
            </a:fld>
            <a:endParaRPr lang="en-US"/>
          </a:p>
        </p:txBody>
      </p:sp>
    </p:spTree>
    <p:extLst>
      <p:ext uri="{BB962C8B-B14F-4D97-AF65-F5344CB8AC3E}">
        <p14:creationId xmlns:p14="http://schemas.microsoft.com/office/powerpoint/2010/main" val="311521487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4553</TotalTime>
  <Words>831</Words>
  <Application>Microsoft Office PowerPoint</Application>
  <PresentationFormat>On-screen Show (4:3)</PresentationFormat>
  <Paragraphs>129</Paragraphs>
  <Slides>14</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Calibri</vt:lpstr>
      <vt:lpstr>Times New Roman</vt:lpstr>
      <vt:lpstr>Office Theme</vt:lpstr>
      <vt:lpstr>PowerPoint Presentation</vt:lpstr>
      <vt:lpstr>ERCs are Charged with Nurturing the Innovation Ecosystem</vt:lpstr>
      <vt:lpstr>Strategic Partner and Innovation (SPI) Director</vt:lpstr>
      <vt:lpstr>Modularized Functions Can Be Combined in Many Different Ways</vt:lpstr>
      <vt:lpstr>ENG Question:  What is the Engineered System?</vt:lpstr>
      <vt:lpstr>SBE Question: What is the Sociotechnical  Engineered System?</vt:lpstr>
      <vt:lpstr>PowerPoint Presentation</vt:lpstr>
      <vt:lpstr>Social Construct Example #1</vt:lpstr>
      <vt:lpstr>Social Construct Example #1</vt:lpstr>
      <vt:lpstr>Social Construct Example #2</vt:lpstr>
      <vt:lpstr>Non-Industry Stakeholder Workshop</vt:lpstr>
      <vt:lpstr>PowerPoint Presentation</vt:lpstr>
      <vt:lpstr>Suggested Process for Identifying Relevant   Entities</vt:lpstr>
      <vt:lpstr>Site Visit Risk Management Process  Helps Identify Some Stakeholder Entities</vt:lpstr>
    </vt:vector>
  </TitlesOfParts>
  <Company>University of Arkansas - Fayetteville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dkroper</dc:creator>
  <cp:lastModifiedBy>Jackson, Deborah J.</cp:lastModifiedBy>
  <cp:revision>1493</cp:revision>
  <cp:lastPrinted>2017-10-18T21:57:50Z</cp:lastPrinted>
  <dcterms:created xsi:type="dcterms:W3CDTF">2009-12-07T17:06:37Z</dcterms:created>
  <dcterms:modified xsi:type="dcterms:W3CDTF">2021-12-02T21:37:55Z</dcterms:modified>
</cp:coreProperties>
</file>