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tiff" ContentType="image/tiff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717" r:id="rId2"/>
    <p:sldMasterId id="2147483742" r:id="rId3"/>
    <p:sldMasterId id="2147483754" r:id="rId4"/>
    <p:sldMasterId id="2147483766" r:id="rId5"/>
  </p:sldMasterIdLst>
  <p:notesMasterIdLst>
    <p:notesMasterId r:id="rId55"/>
  </p:notesMasterIdLst>
  <p:sldIdLst>
    <p:sldId id="256" r:id="rId6"/>
    <p:sldId id="257" r:id="rId7"/>
    <p:sldId id="258" r:id="rId8"/>
    <p:sldId id="429" r:id="rId9"/>
    <p:sldId id="430" r:id="rId10"/>
    <p:sldId id="431" r:id="rId11"/>
    <p:sldId id="432" r:id="rId12"/>
    <p:sldId id="433" r:id="rId13"/>
    <p:sldId id="434" r:id="rId14"/>
    <p:sldId id="435" r:id="rId15"/>
    <p:sldId id="323" r:id="rId16"/>
    <p:sldId id="436" r:id="rId17"/>
    <p:sldId id="324" r:id="rId18"/>
    <p:sldId id="382" r:id="rId19"/>
    <p:sldId id="391" r:id="rId20"/>
    <p:sldId id="437" r:id="rId21"/>
    <p:sldId id="404" r:id="rId22"/>
    <p:sldId id="405" r:id="rId23"/>
    <p:sldId id="406" r:id="rId24"/>
    <p:sldId id="407" r:id="rId25"/>
    <p:sldId id="408" r:id="rId26"/>
    <p:sldId id="409" r:id="rId27"/>
    <p:sldId id="410" r:id="rId28"/>
    <p:sldId id="411" r:id="rId29"/>
    <p:sldId id="412" r:id="rId30"/>
    <p:sldId id="413" r:id="rId31"/>
    <p:sldId id="414" r:id="rId32"/>
    <p:sldId id="415" r:id="rId33"/>
    <p:sldId id="416" r:id="rId34"/>
    <p:sldId id="417" r:id="rId35"/>
    <p:sldId id="418" r:id="rId36"/>
    <p:sldId id="419" r:id="rId37"/>
    <p:sldId id="420" r:id="rId38"/>
    <p:sldId id="421" r:id="rId39"/>
    <p:sldId id="422" r:id="rId40"/>
    <p:sldId id="423" r:id="rId41"/>
    <p:sldId id="424" r:id="rId42"/>
    <p:sldId id="425" r:id="rId43"/>
    <p:sldId id="401" r:id="rId44"/>
    <p:sldId id="438" r:id="rId45"/>
    <p:sldId id="402" r:id="rId46"/>
    <p:sldId id="403" r:id="rId47"/>
    <p:sldId id="373" r:id="rId48"/>
    <p:sldId id="374" r:id="rId49"/>
    <p:sldId id="439" r:id="rId50"/>
    <p:sldId id="427" r:id="rId51"/>
    <p:sldId id="426" r:id="rId52"/>
    <p:sldId id="428" r:id="rId53"/>
    <p:sldId id="376" r:id="rId54"/>
  </p:sldIdLst>
  <p:sldSz cx="9144000" cy="6858000" type="screen4x3"/>
  <p:notesSz cx="7023100" cy="9309100"/>
  <p:embeddedFontLst>
    <p:embeddedFont>
      <p:font typeface="Wingdings 3" panose="05040102010807070707" pitchFamily="18" charset="2"/>
      <p:regular r:id="rId56"/>
    </p:embeddedFont>
    <p:embeddedFont>
      <p:font typeface="Calibri Light" panose="020F0302020204030204" pitchFamily="34" charset="0"/>
      <p:regular r:id="rId57"/>
      <p:italic r:id="rId58"/>
    </p:embeddedFont>
    <p:embeddedFont>
      <p:font typeface="Calibri" panose="020F0502020204030204" pitchFamily="34" charset="0"/>
      <p:regular r:id="rId59"/>
      <p:bold r:id="rId60"/>
      <p:italic r:id="rId61"/>
      <p:boldItalic r:id="rId6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79" roundtripDataSignature="AMtx7mjQ5zfVqPpRdmOBMgeW7Ynxzpd3k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D25F221-CEFE-48AE-B3D0-AFA646C52817}">
  <a:tblStyle styleId="{3D25F221-CEFE-48AE-B3D0-AFA646C5281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DE5E8ED-9871-4BAC-B4D7-1B61C7F605F4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210" y="5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8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font" Target="fonts/font3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font" Target="fonts/font2.fntdata"/><Relationship Id="rId61" Type="http://schemas.openxmlformats.org/officeDocument/2006/relationships/font" Target="fonts/font6.fntdata"/><Relationship Id="rId181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font" Target="fonts/font5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font" Target="fonts/font1.fntdata"/><Relationship Id="rId180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font" Target="fonts/font4.fntdata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font" Target="fonts/font7.fntdata"/><Relationship Id="rId179" Type="http://customschemas.google.com/relationships/presentationmetadata" Target="metadata"/><Relationship Id="rId18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
<Relationships xmlns="http://schemas.openxmlformats.org/package/2006/relationships"><Relationship Id="rId2" Type="http://schemas.microsoft.com/office/2011/relationships/chartColorStyle" Target="colors3.xml"/><Relationship Id="rId1" Type="http://schemas.microsoft.com/office/2011/relationships/chartStyle" Target="style3.xml"/></Relationships>
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Membership</a:t>
            </a:r>
            <a:r>
              <a:rPr lang="en-US" baseline="0" dirty="0"/>
              <a:t> &amp; </a:t>
            </a:r>
            <a:r>
              <a:rPr lang="en-US" dirty="0"/>
              <a:t>Innovation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radarChart>
        <c:radarStyle val="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ILO Role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Sheet1!$A$2:$A$12</c:f>
              <c:strCache>
                <c:ptCount val="11"/>
                <c:pt idx="0">
                  <c:v>Industry Recruitment</c:v>
                </c:pt>
                <c:pt idx="1">
                  <c:v>Industry Retention</c:v>
                </c:pt>
                <c:pt idx="2">
                  <c:v>Innovation Ecosytem</c:v>
                </c:pt>
                <c:pt idx="3">
                  <c:v>Strategy/Development</c:v>
                </c:pt>
                <c:pt idx="4">
                  <c:v>Entrepreneurship</c:v>
                </c:pt>
                <c:pt idx="5">
                  <c:v>Mentoring</c:v>
                </c:pt>
                <c:pt idx="6">
                  <c:v>Report Writing</c:v>
                </c:pt>
                <c:pt idx="7">
                  <c:v>Grant Writing</c:v>
                </c:pt>
                <c:pt idx="8">
                  <c:v>Legal/Ethics</c:v>
                </c:pt>
                <c:pt idx="9">
                  <c:v>Communication</c:v>
                </c:pt>
                <c:pt idx="10">
                  <c:v>Administration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F8-1E46-9044-82B6DF9695F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Distributed Role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Sheet1!$A$2:$A$12</c:f>
              <c:strCache>
                <c:ptCount val="11"/>
                <c:pt idx="0">
                  <c:v>Industry Recruitment</c:v>
                </c:pt>
                <c:pt idx="1">
                  <c:v>Industry Retention</c:v>
                </c:pt>
                <c:pt idx="2">
                  <c:v>Innovation Ecosytem</c:v>
                </c:pt>
                <c:pt idx="3">
                  <c:v>Strategy/Development</c:v>
                </c:pt>
                <c:pt idx="4">
                  <c:v>Entrepreneurship</c:v>
                </c:pt>
                <c:pt idx="5">
                  <c:v>Mentoring</c:v>
                </c:pt>
                <c:pt idx="6">
                  <c:v>Report Writing</c:v>
                </c:pt>
                <c:pt idx="7">
                  <c:v>Grant Writing</c:v>
                </c:pt>
                <c:pt idx="8">
                  <c:v>Legal/Ethics</c:v>
                </c:pt>
                <c:pt idx="9">
                  <c:v>Communication</c:v>
                </c:pt>
                <c:pt idx="10">
                  <c:v>Administration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9</c:v>
                </c:pt>
                <c:pt idx="4">
                  <c:v>6</c:v>
                </c:pt>
                <c:pt idx="5">
                  <c:v>9</c:v>
                </c:pt>
                <c:pt idx="6">
                  <c:v>9</c:v>
                </c:pt>
                <c:pt idx="7">
                  <c:v>5</c:v>
                </c:pt>
                <c:pt idx="8">
                  <c:v>8</c:v>
                </c:pt>
                <c:pt idx="9">
                  <c:v>10</c:v>
                </c:pt>
                <c:pt idx="1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F8-1E46-9044-82B6DF9695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2732687"/>
        <c:axId val="382734367"/>
      </c:radarChart>
      <c:catAx>
        <c:axId val="3827326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2734367"/>
        <c:crosses val="autoZero"/>
        <c:auto val="1"/>
        <c:lblAlgn val="ctr"/>
        <c:lblOffset val="100"/>
        <c:noMultiLvlLbl val="0"/>
      </c:catAx>
      <c:valAx>
        <c:axId val="3827343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27326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Management &amp; Communications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radarChart>
        <c:radarStyle val="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ILO Role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Sheet1!$A$2:$A$11</c:f>
              <c:strCache>
                <c:ptCount val="10"/>
                <c:pt idx="0">
                  <c:v>Communications</c:v>
                </c:pt>
                <c:pt idx="1">
                  <c:v>Innov/Entrepr/TechTrns/IP</c:v>
                </c:pt>
                <c:pt idx="2">
                  <c:v>Strategic Planning</c:v>
                </c:pt>
                <c:pt idx="3">
                  <c:v>Business/BizDev/Biz Models</c:v>
                </c:pt>
                <c:pt idx="4">
                  <c:v>Customer/Partner/Relationship Bldg/MgMnt</c:v>
                </c:pt>
                <c:pt idx="5">
                  <c:v>Technical Domain/Industry Knowledge</c:v>
                </c:pt>
                <c:pt idx="6">
                  <c:v>Diversity/Inclusion</c:v>
                </c:pt>
                <c:pt idx="7">
                  <c:v>Marketing</c:v>
                </c:pt>
                <c:pt idx="8">
                  <c:v>Admin/Project Mgmnt</c:v>
                </c:pt>
                <c:pt idx="9">
                  <c:v>Public Relations Mgent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69-7947-BD42-3DB018A2330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Distributed Role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Sheet1!$A$2:$A$11</c:f>
              <c:strCache>
                <c:ptCount val="10"/>
                <c:pt idx="0">
                  <c:v>Communications</c:v>
                </c:pt>
                <c:pt idx="1">
                  <c:v>Innov/Entrepr/TechTrns/IP</c:v>
                </c:pt>
                <c:pt idx="2">
                  <c:v>Strategic Planning</c:v>
                </c:pt>
                <c:pt idx="3">
                  <c:v>Business/BizDev/Biz Models</c:v>
                </c:pt>
                <c:pt idx="4">
                  <c:v>Customer/Partner/Relationship Bldg/MgMnt</c:v>
                </c:pt>
                <c:pt idx="5">
                  <c:v>Technical Domain/Industry Knowledge</c:v>
                </c:pt>
                <c:pt idx="6">
                  <c:v>Diversity/Inclusion</c:v>
                </c:pt>
                <c:pt idx="7">
                  <c:v>Marketing</c:v>
                </c:pt>
                <c:pt idx="8">
                  <c:v>Admin/Project Mgmnt</c:v>
                </c:pt>
                <c:pt idx="9">
                  <c:v>Public Relations Mgent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10</c:v>
                </c:pt>
                <c:pt idx="1">
                  <c:v>10</c:v>
                </c:pt>
                <c:pt idx="2">
                  <c:v>8</c:v>
                </c:pt>
                <c:pt idx="3">
                  <c:v>8</c:v>
                </c:pt>
                <c:pt idx="4">
                  <c:v>8</c:v>
                </c:pt>
                <c:pt idx="5">
                  <c:v>8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69-7947-BD42-3DB018A233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2732687"/>
        <c:axId val="382734367"/>
      </c:radarChart>
      <c:catAx>
        <c:axId val="3827326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2734367"/>
        <c:crosses val="autoZero"/>
        <c:auto val="1"/>
        <c:lblAlgn val="ctr"/>
        <c:lblOffset val="100"/>
        <c:noMultiLvlLbl val="0"/>
      </c:catAx>
      <c:valAx>
        <c:axId val="3827343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27326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38292262078351"/>
          <c:y val="2.8460858834203625E-2"/>
          <c:w val="0.78765225527364635"/>
          <c:h val="0.8301211383867672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Year 1-3 (Recruit)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42E8-4D87-95B7-97C263A3AA48}"/>
              </c:ext>
            </c:extLst>
          </c:dPt>
          <c:dPt>
            <c:idx val="1"/>
            <c:invertIfNegative val="0"/>
            <c:bubble3D val="0"/>
            <c:spPr>
              <a:solidFill>
                <a:srgbClr val="9BBB5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2-7EE0-4FB4-A6E2-0688C84C9AA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42E8-4D87-95B7-97C263A3AA48}"/>
              </c:ext>
            </c:extLst>
          </c:dPt>
          <c:dPt>
            <c:idx val="3"/>
            <c:invertIfNegative val="0"/>
            <c:bubble3D val="0"/>
            <c:spPr>
              <a:solidFill>
                <a:srgbClr val="C0504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42E8-4D87-95B7-97C263A3AA48}"/>
              </c:ext>
            </c:extLst>
          </c:dPt>
          <c:dPt>
            <c:idx val="4"/>
            <c:invertIfNegative val="0"/>
            <c:bubble3D val="0"/>
            <c:spPr>
              <a:solidFill>
                <a:srgbClr val="9BBB5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42E8-4D87-95B7-97C263A3AA48}"/>
              </c:ext>
            </c:extLst>
          </c:dPt>
          <c:dPt>
            <c:idx val="5"/>
            <c:invertIfNegative val="0"/>
            <c:bubble3D val="0"/>
            <c:spPr>
              <a:solidFill>
                <a:srgbClr val="C0504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42E8-4D87-95B7-97C263A3AA48}"/>
              </c:ext>
            </c:extLst>
          </c:dPt>
          <c:dPt>
            <c:idx val="6"/>
            <c:invertIfNegative val="0"/>
            <c:bubble3D val="0"/>
            <c:spPr>
              <a:solidFill>
                <a:srgbClr val="C0504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42E8-4D87-95B7-97C263A3AA48}"/>
              </c:ext>
            </c:extLst>
          </c:dPt>
          <c:dPt>
            <c:idx val="9"/>
            <c:invertIfNegative val="0"/>
            <c:bubble3D val="0"/>
            <c:spPr>
              <a:solidFill>
                <a:srgbClr val="C0504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CF01-4AAB-A1BE-E47BD545DA8B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42E8-4D87-95B7-97C263A3AA48}"/>
              </c:ext>
            </c:extLst>
          </c:dPt>
          <c:dPt>
            <c:idx val="13"/>
            <c:invertIfNegative val="0"/>
            <c:bubble3D val="0"/>
            <c:spPr>
              <a:solidFill>
                <a:srgbClr val="C0504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7-CF01-4AAB-A1BE-E47BD545DA8B}"/>
              </c:ext>
            </c:extLst>
          </c:dPt>
          <c:dLbls>
            <c:delete val="1"/>
          </c:dLbls>
          <c:cat>
            <c:strRef>
              <c:f>Sheet1!$A$2:$A$15</c:f>
              <c:strCache>
                <c:ptCount val="14"/>
                <c:pt idx="0">
                  <c:v>CNT (Scott R.)
Neurotech Brain/Spine- Washington</c:v>
                </c:pt>
                <c:pt idx="1">
                  <c:v>Nascent (Larry D.)
Nano-Mfg mobile computing/energy - Texas</c:v>
                </c:pt>
                <c:pt idx="2">
                  <c:v>Tanms (Schaffer G.)
Nano- Multiferroics/magnetism - UCLA</c:v>
                </c:pt>
                <c:pt idx="3">
                  <c:v>CBBG (Jafar R.)
Bio-civil infractructure - ASU</c:v>
                </c:pt>
                <c:pt idx="4">
                  <c:v>Newt (Ernie D.)
Nano-water treatment - Rice</c:v>
                </c:pt>
                <c:pt idx="5">
                  <c:v>Poets (Owen D)
Power Density - Illinois</c:v>
                </c:pt>
                <c:pt idx="6">
                  <c:v>Cell-Met (John H.)
Nano-Biocell-mfg - Boston U</c:v>
                </c:pt>
                <c:pt idx="7">
                  <c:v>Cmat (Cynthia S.)
Cell Mfg - Georgia Tech</c:v>
                </c:pt>
                <c:pt idx="8">
                  <c:v>Cistar (Peter K.)
Hydrocarbons-Energy - Purdue</c:v>
                </c:pt>
                <c:pt idx="9">
                  <c:v>Paths-Up (Chris F.)
POC Med Devices - TAMU</c:v>
                </c:pt>
                <c:pt idx="10">
                  <c:v>ATP-Bio (Tim T.)
Preserve Biological Systems - Minn</c:v>
                </c:pt>
                <c:pt idx="11">
                  <c:v>Aspire (Don L.)
Roadway Electrification - UT State</c:v>
                </c:pt>
                <c:pt idx="12">
                  <c:v>CQN (Stephen F.)
Quantum Networks - Ariz</c:v>
                </c:pt>
                <c:pt idx="13">
                  <c:v>IoT4Ag (Steven W.)
Precision Agriculture - Penn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4</c:v>
                </c:pt>
                <c:pt idx="1">
                  <c:v>1</c:v>
                </c:pt>
                <c:pt idx="2">
                  <c:v>5</c:v>
                </c:pt>
                <c:pt idx="3">
                  <c:v>6</c:v>
                </c:pt>
                <c:pt idx="4">
                  <c:v>0</c:v>
                </c:pt>
                <c:pt idx="5">
                  <c:v>5</c:v>
                </c:pt>
                <c:pt idx="6">
                  <c:v>4</c:v>
                </c:pt>
                <c:pt idx="7">
                  <c:v>0</c:v>
                </c:pt>
                <c:pt idx="8">
                  <c:v>0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2F-CD4A-9FE5-FB6F44B1F35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Year 4-7 (Retain)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A-42E8-4D87-95B7-97C263A3AA48}"/>
              </c:ext>
            </c:extLst>
          </c:dPt>
          <c:dPt>
            <c:idx val="1"/>
            <c:invertIfNegative val="0"/>
            <c:bubble3D val="0"/>
            <c:spPr>
              <a:solidFill>
                <a:srgbClr val="D7E4B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42E8-4D87-95B7-97C263A3AA4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42E8-4D87-95B7-97C263A3AA48}"/>
              </c:ext>
            </c:extLst>
          </c:dPt>
          <c:dPt>
            <c:idx val="3"/>
            <c:invertIfNegative val="0"/>
            <c:bubble3D val="0"/>
            <c:spPr>
              <a:solidFill>
                <a:srgbClr val="E6B9B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42E8-4D87-95B7-97C263A3AA48}"/>
              </c:ext>
            </c:extLst>
          </c:dPt>
          <c:dPt>
            <c:idx val="4"/>
            <c:invertIfNegative val="0"/>
            <c:bubble3D val="0"/>
            <c:spPr>
              <a:solidFill>
                <a:srgbClr val="E6B9B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42E8-4D87-95B7-97C263A3AA48}"/>
              </c:ext>
            </c:extLst>
          </c:dPt>
          <c:dPt>
            <c:idx val="5"/>
            <c:invertIfNegative val="0"/>
            <c:bubble3D val="0"/>
            <c:spPr>
              <a:solidFill>
                <a:srgbClr val="E6B9B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42E8-4D87-95B7-97C263A3AA48}"/>
              </c:ext>
            </c:extLst>
          </c:dPt>
          <c:dPt>
            <c:idx val="6"/>
            <c:invertIfNegative val="0"/>
            <c:bubble3D val="0"/>
            <c:spPr>
              <a:solidFill>
                <a:srgbClr val="E6B9B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42E8-4D87-95B7-97C263A3AA48}"/>
              </c:ext>
            </c:extLst>
          </c:dPt>
          <c:dPt>
            <c:idx val="7"/>
            <c:invertIfNegative val="0"/>
            <c:bubble3D val="0"/>
            <c:spPr>
              <a:solidFill>
                <a:srgbClr val="E6B9B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4-7EE0-4FB4-A6E2-0688C84C9AA3}"/>
              </c:ext>
            </c:extLst>
          </c:dPt>
          <c:dPt>
            <c:idx val="8"/>
            <c:invertIfNegative val="0"/>
            <c:bubble3D val="0"/>
            <c:spPr>
              <a:solidFill>
                <a:srgbClr val="E6B9B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3-7EE0-4FB4-A6E2-0688C84C9AA3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6-CF01-4AAB-A1BE-E47BD545DA8B}"/>
              </c:ext>
            </c:extLst>
          </c:dPt>
          <c:dPt>
            <c:idx val="10"/>
            <c:invertIfNegative val="0"/>
            <c:bubble3D val="0"/>
            <c:spPr>
              <a:solidFill>
                <a:srgbClr val="B9CDE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42E8-4D87-95B7-97C263A3AA48}"/>
              </c:ext>
            </c:extLst>
          </c:dPt>
          <c:dPt>
            <c:idx val="11"/>
            <c:invertIfNegative val="0"/>
            <c:bubble3D val="0"/>
            <c:spPr>
              <a:solidFill>
                <a:srgbClr val="B9CDE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42E8-4D87-95B7-97C263A3AA48}"/>
              </c:ext>
            </c:extLst>
          </c:dPt>
          <c:dPt>
            <c:idx val="12"/>
            <c:invertIfNegative val="0"/>
            <c:bubble3D val="0"/>
            <c:spPr>
              <a:solidFill>
                <a:srgbClr val="B9CDE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42E8-4D87-95B7-97C263A3AA48}"/>
              </c:ext>
            </c:extLst>
          </c:dPt>
          <c:dPt>
            <c:idx val="13"/>
            <c:invertIfNegative val="0"/>
            <c:bubble3D val="0"/>
            <c:spPr>
              <a:solidFill>
                <a:srgbClr val="B9CDE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2E8-4D87-95B7-97C263A3AA48}"/>
              </c:ext>
            </c:extLst>
          </c:dPt>
          <c:dPt>
            <c:idx val="14"/>
            <c:invertIfNegative val="0"/>
            <c:bubble3D val="0"/>
            <c:spPr>
              <a:solidFill>
                <a:srgbClr val="4F81B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B-CF01-4AAB-A1BE-E47BD545DA8B}"/>
              </c:ext>
            </c:extLst>
          </c:dPt>
          <c:dPt>
            <c:idx val="15"/>
            <c:invertIfNegative val="0"/>
            <c:bubble3D val="0"/>
            <c:spPr>
              <a:solidFill>
                <a:srgbClr val="4F81B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A-CF01-4AAB-A1BE-E47BD545DA8B}"/>
              </c:ext>
            </c:extLst>
          </c:dPt>
          <c:dPt>
            <c:idx val="16"/>
            <c:invertIfNegative val="0"/>
            <c:bubble3D val="0"/>
            <c:spPr>
              <a:solidFill>
                <a:srgbClr val="4F81B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9-CF01-4AAB-A1BE-E47BD545DA8B}"/>
              </c:ext>
            </c:extLst>
          </c:dPt>
          <c:dPt>
            <c:idx val="17"/>
            <c:invertIfNegative val="0"/>
            <c:bubble3D val="0"/>
            <c:spPr>
              <a:solidFill>
                <a:srgbClr val="4F81B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8-CF01-4AAB-A1BE-E47BD545DA8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CNT (Scott R.)
Neurotech Brain/Spine- Washington</c:v>
                </c:pt>
                <c:pt idx="1">
                  <c:v>Nascent (Larry D.)
Nano-Mfg mobile computing/energy - Texas</c:v>
                </c:pt>
                <c:pt idx="2">
                  <c:v>Tanms (Schaffer G.)
Nano- Multiferroics/magnetism - UCLA</c:v>
                </c:pt>
                <c:pt idx="3">
                  <c:v>CBBG (Jafar R.)
Bio-civil infractructure - ASU</c:v>
                </c:pt>
                <c:pt idx="4">
                  <c:v>Newt (Ernie D.)
Nano-water treatment - Rice</c:v>
                </c:pt>
                <c:pt idx="5">
                  <c:v>Poets (Owen D)
Power Density - Illinois</c:v>
                </c:pt>
                <c:pt idx="6">
                  <c:v>Cell-Met (John H.)
Nano-Biocell-mfg - Boston U</c:v>
                </c:pt>
                <c:pt idx="7">
                  <c:v>Cmat (Cynthia S.)
Cell Mfg - Georgia Tech</c:v>
                </c:pt>
                <c:pt idx="8">
                  <c:v>Cistar (Peter K.)
Hydrocarbons-Energy - Purdue</c:v>
                </c:pt>
                <c:pt idx="9">
                  <c:v>Paths-Up (Chris F.)
POC Med Devices - TAMU</c:v>
                </c:pt>
                <c:pt idx="10">
                  <c:v>ATP-Bio (Tim T.)
Preserve Biological Systems - Minn</c:v>
                </c:pt>
                <c:pt idx="11">
                  <c:v>Aspire (Don L.)
Roadway Electrification - UT State</c:v>
                </c:pt>
                <c:pt idx="12">
                  <c:v>CQN (Stephen F.)
Quantum Networks - Ariz</c:v>
                </c:pt>
                <c:pt idx="13">
                  <c:v>IoT4Ag (Steven W.)
Precision Agriculture - Penn</c:v>
                </c:pt>
              </c:strCache>
            </c:strRef>
          </c:cat>
          <c:val>
            <c:numRef>
              <c:f>Sheet1!$C$2:$C$15</c:f>
              <c:numCache>
                <c:formatCode>General</c:formatCode>
                <c:ptCount val="14"/>
                <c:pt idx="0">
                  <c:v>7</c:v>
                </c:pt>
                <c:pt idx="1">
                  <c:v>9</c:v>
                </c:pt>
                <c:pt idx="2">
                  <c:v>5</c:v>
                </c:pt>
                <c:pt idx="3">
                  <c:v>1</c:v>
                </c:pt>
                <c:pt idx="4">
                  <c:v>7</c:v>
                </c:pt>
                <c:pt idx="5">
                  <c:v>2</c:v>
                </c:pt>
                <c:pt idx="6">
                  <c:v>1</c:v>
                </c:pt>
                <c:pt idx="7">
                  <c:v>5</c:v>
                </c:pt>
                <c:pt idx="8">
                  <c:v>5</c:v>
                </c:pt>
                <c:pt idx="9">
                  <c:v>4</c:v>
                </c:pt>
                <c:pt idx="10">
                  <c:v>1</c:v>
                </c:pt>
                <c:pt idx="11">
                  <c:v>1</c:v>
                </c:pt>
                <c:pt idx="12">
                  <c:v>2</c:v>
                </c:pt>
                <c:pt idx="1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2E8-4D87-95B7-97C263A3AA4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Year 8-10 (Reinvent)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CNT (Scott R.)
Neurotech Brain/Spine- Washington</c:v>
                </c:pt>
                <c:pt idx="1">
                  <c:v>Nascent (Larry D.)
Nano-Mfg mobile computing/energy - Texas</c:v>
                </c:pt>
                <c:pt idx="2">
                  <c:v>Tanms (Schaffer G.)
Nano- Multiferroics/magnetism - UCLA</c:v>
                </c:pt>
                <c:pt idx="3">
                  <c:v>CBBG (Jafar R.)
Bio-civil infractructure - ASU</c:v>
                </c:pt>
                <c:pt idx="4">
                  <c:v>Newt (Ernie D.)
Nano-water treatment - Rice</c:v>
                </c:pt>
                <c:pt idx="5">
                  <c:v>Poets (Owen D)
Power Density - Illinois</c:v>
                </c:pt>
                <c:pt idx="6">
                  <c:v>Cell-Met (John H.)
Nano-Biocell-mfg - Boston U</c:v>
                </c:pt>
                <c:pt idx="7">
                  <c:v>Cmat (Cynthia S.)
Cell Mfg - Georgia Tech</c:v>
                </c:pt>
                <c:pt idx="8">
                  <c:v>Cistar (Peter K.)
Hydrocarbons-Energy - Purdue</c:v>
                </c:pt>
                <c:pt idx="9">
                  <c:v>Paths-Up (Chris F.)
POC Med Devices - TAMU</c:v>
                </c:pt>
                <c:pt idx="10">
                  <c:v>ATP-Bio (Tim T.)
Preserve Biological Systems - Minn</c:v>
                </c:pt>
                <c:pt idx="11">
                  <c:v>Aspire (Don L.)
Roadway Electrification - UT State</c:v>
                </c:pt>
                <c:pt idx="12">
                  <c:v>CQN (Stephen F.)
Quantum Networks - Ariz</c:v>
                </c:pt>
                <c:pt idx="13">
                  <c:v>IoT4Ag (Steven W.)
Precision Agriculture - Penn</c:v>
                </c:pt>
              </c:strCache>
            </c:strRef>
          </c:cat>
          <c:val>
            <c:numRef>
              <c:f>Sheet1!$D$2:$D$15</c:f>
              <c:numCache>
                <c:formatCode>_("$"* #,##0.00_);_("$"* \(#,##0.00\);_("$"* "-"??_);_(@_)</c:formatCode>
                <c:ptCount val="14"/>
              </c:numCache>
            </c:numRef>
          </c:val>
          <c:extLst>
            <c:ext xmlns:c16="http://schemas.microsoft.com/office/drawing/2014/chart" uri="{C3380CC4-5D6E-409C-BE32-E72D297353CC}">
              <c16:uniqueId val="{00000008-42E8-4D87-95B7-97C263A3AA4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99"/>
        <c:overlap val="100"/>
        <c:axId val="1448904767"/>
        <c:axId val="1543798639"/>
      </c:barChart>
      <c:catAx>
        <c:axId val="144890476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3798639"/>
        <c:crosses val="autoZero"/>
        <c:auto val="1"/>
        <c:lblAlgn val="ctr"/>
        <c:lblOffset val="100"/>
        <c:noMultiLvlLbl val="0"/>
      </c:catAx>
      <c:valAx>
        <c:axId val="154379863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89047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7087148828618646"/>
          <c:y val="0.93169647672404499"/>
          <c:w val="0.56505297948867506"/>
          <c:h val="5.15302108382135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rgbClr val="FFFFFF"/>
    </a:solidFill>
    <a:ln>
      <a:noFill/>
    </a:ln>
    <a:effectLst/>
  </c:spPr>
  <c:txPr>
    <a:bodyPr/>
    <a:lstStyle/>
    <a:p>
      <a:pPr>
        <a:defRPr/>
      </a:pPr>
      <a:endParaRPr lang="en-US"/>
    </a:p>
  </c:txPr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1"/>
            <a:ext cx="3043343" cy="46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50" tIns="46625" rIns="93250" bIns="466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8133" y="1"/>
            <a:ext cx="3043343" cy="46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50" tIns="46625" rIns="93250" bIns="4662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2311" y="4421825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50" tIns="46625" rIns="93250" bIns="466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42032"/>
            <a:ext cx="3043343" cy="46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50" tIns="46625" rIns="93250" bIns="466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8133" y="8842032"/>
            <a:ext cx="3043343" cy="46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50" tIns="46625" rIns="93250" bIns="466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6" name="Google Shape;436;p1:notes"/>
          <p:cNvSpPr txBox="1">
            <a:spLocks noGrp="1"/>
          </p:cNvSpPr>
          <p:nvPr>
            <p:ph type="body" idx="1"/>
          </p:nvPr>
        </p:nvSpPr>
        <p:spPr>
          <a:xfrm>
            <a:off x="702311" y="4421825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50" tIns="46625" rIns="93250" bIns="4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1:notes"/>
          <p:cNvSpPr txBox="1">
            <a:spLocks noGrp="1"/>
          </p:cNvSpPr>
          <p:nvPr>
            <p:ph type="sldNum" idx="12"/>
          </p:nvPr>
        </p:nvSpPr>
        <p:spPr>
          <a:xfrm>
            <a:off x="3978133" y="8842032"/>
            <a:ext cx="3043343" cy="46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50" tIns="46625" rIns="93250" bIns="466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3" name="Google Shape;2423;p68:notes"/>
          <p:cNvSpPr txBox="1">
            <a:spLocks noGrp="1"/>
          </p:cNvSpPr>
          <p:nvPr>
            <p:ph type="body" idx="1"/>
          </p:nvPr>
        </p:nvSpPr>
        <p:spPr>
          <a:xfrm>
            <a:off x="702311" y="4421825"/>
            <a:ext cx="5618480" cy="4189095"/>
          </a:xfrm>
          <a:prstGeom prst="rect">
            <a:avLst/>
          </a:prstGeom>
        </p:spPr>
        <p:txBody>
          <a:bodyPr spcFirstLastPara="1" wrap="square" lIns="93250" tIns="46625" rIns="93250" bIns="4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4" name="Google Shape;2424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2:notes"/>
          <p:cNvSpPr txBox="1">
            <a:spLocks noGrp="1"/>
          </p:cNvSpPr>
          <p:nvPr>
            <p:ph type="body" idx="1"/>
          </p:nvPr>
        </p:nvSpPr>
        <p:spPr>
          <a:xfrm>
            <a:off x="702311" y="4421825"/>
            <a:ext cx="5618480" cy="4189095"/>
          </a:xfrm>
          <a:prstGeom prst="rect">
            <a:avLst/>
          </a:prstGeom>
        </p:spPr>
        <p:txBody>
          <a:bodyPr spcFirstLastPara="1" wrap="square" lIns="93250" tIns="46625" rIns="93250" bIns="4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36043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8" name="Google Shape;2428;p69:notes"/>
          <p:cNvSpPr txBox="1">
            <a:spLocks noGrp="1"/>
          </p:cNvSpPr>
          <p:nvPr>
            <p:ph type="body" idx="1"/>
          </p:nvPr>
        </p:nvSpPr>
        <p:spPr>
          <a:xfrm>
            <a:off x="702311" y="4421825"/>
            <a:ext cx="5618480" cy="4189095"/>
          </a:xfrm>
          <a:prstGeom prst="rect">
            <a:avLst/>
          </a:prstGeom>
        </p:spPr>
        <p:txBody>
          <a:bodyPr spcFirstLastPara="1" wrap="square" lIns="93250" tIns="46625" rIns="93250" bIns="4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9" name="Google Shape;2429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E2C28-FF37-44ED-A06F-E88811A8F88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5981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3" name="Google Shape;2423;p68:notes"/>
          <p:cNvSpPr txBox="1">
            <a:spLocks noGrp="1"/>
          </p:cNvSpPr>
          <p:nvPr>
            <p:ph type="body" idx="1"/>
          </p:nvPr>
        </p:nvSpPr>
        <p:spPr>
          <a:xfrm>
            <a:off x="702311" y="4421825"/>
            <a:ext cx="5618480" cy="4189095"/>
          </a:xfrm>
          <a:prstGeom prst="rect">
            <a:avLst/>
          </a:prstGeom>
        </p:spPr>
        <p:txBody>
          <a:bodyPr spcFirstLastPara="1" wrap="square" lIns="93250" tIns="46625" rIns="93250" bIns="4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4" name="Google Shape;2424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12885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2:notes"/>
          <p:cNvSpPr txBox="1">
            <a:spLocks noGrp="1"/>
          </p:cNvSpPr>
          <p:nvPr>
            <p:ph type="body" idx="1"/>
          </p:nvPr>
        </p:nvSpPr>
        <p:spPr>
          <a:xfrm>
            <a:off x="702311" y="4421825"/>
            <a:ext cx="5618480" cy="4189095"/>
          </a:xfrm>
          <a:prstGeom prst="rect">
            <a:avLst/>
          </a:prstGeom>
        </p:spPr>
        <p:txBody>
          <a:bodyPr spcFirstLastPara="1" wrap="square" lIns="93250" tIns="46625" rIns="93250" bIns="4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894934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11ACBE-3AEE-41EB-A0DC-937440D771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59627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11ACBE-3AEE-41EB-A0DC-937440D771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06131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11ACBE-3AEE-41EB-A0DC-937440D771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40335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collection of cats look either angry or puzzled, which is the wrong message (I think)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165777-1660-504E-89AF-AE59BF8D49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7435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2:notes"/>
          <p:cNvSpPr txBox="1">
            <a:spLocks noGrp="1"/>
          </p:cNvSpPr>
          <p:nvPr>
            <p:ph type="body" idx="1"/>
          </p:nvPr>
        </p:nvSpPr>
        <p:spPr>
          <a:xfrm>
            <a:off x="702311" y="4421825"/>
            <a:ext cx="5618480" cy="4189095"/>
          </a:xfrm>
          <a:prstGeom prst="rect">
            <a:avLst/>
          </a:prstGeom>
        </p:spPr>
        <p:txBody>
          <a:bodyPr spcFirstLastPara="1" wrap="square" lIns="93250" tIns="46625" rIns="93250" bIns="4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165777-1660-504E-89AF-AE59BF8D49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74443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011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3" name="Google Shape;2673;p82:notes"/>
          <p:cNvSpPr txBox="1">
            <a:spLocks noGrp="1"/>
          </p:cNvSpPr>
          <p:nvPr>
            <p:ph type="body" idx="1"/>
          </p:nvPr>
        </p:nvSpPr>
        <p:spPr>
          <a:xfrm>
            <a:off x="702311" y="4421825"/>
            <a:ext cx="5618480" cy="4189095"/>
          </a:xfrm>
          <a:prstGeom prst="rect">
            <a:avLst/>
          </a:prstGeom>
        </p:spPr>
        <p:txBody>
          <a:bodyPr spcFirstLastPara="1" wrap="square" lIns="93250" tIns="46625" rIns="93250" bIns="4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4" name="Google Shape;2674;p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57519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2:notes"/>
          <p:cNvSpPr txBox="1">
            <a:spLocks noGrp="1"/>
          </p:cNvSpPr>
          <p:nvPr>
            <p:ph type="body" idx="1"/>
          </p:nvPr>
        </p:nvSpPr>
        <p:spPr>
          <a:xfrm>
            <a:off x="702311" y="4421825"/>
            <a:ext cx="5618480" cy="4189095"/>
          </a:xfrm>
          <a:prstGeom prst="rect">
            <a:avLst/>
          </a:prstGeom>
        </p:spPr>
        <p:txBody>
          <a:bodyPr spcFirstLastPara="1" wrap="square" lIns="93250" tIns="46625" rIns="93250" bIns="4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349916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3" name="Google Shape;2673;p82:notes"/>
          <p:cNvSpPr txBox="1">
            <a:spLocks noGrp="1"/>
          </p:cNvSpPr>
          <p:nvPr>
            <p:ph type="body" idx="1"/>
          </p:nvPr>
        </p:nvSpPr>
        <p:spPr>
          <a:xfrm>
            <a:off x="702311" y="4421825"/>
            <a:ext cx="5618480" cy="4189095"/>
          </a:xfrm>
          <a:prstGeom prst="rect">
            <a:avLst/>
          </a:prstGeom>
        </p:spPr>
        <p:txBody>
          <a:bodyPr spcFirstLastPara="1" wrap="square" lIns="93250" tIns="46625" rIns="93250" bIns="4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4" name="Google Shape;2674;p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146077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3:notes"/>
          <p:cNvSpPr txBox="1">
            <a:spLocks noGrp="1"/>
          </p:cNvSpPr>
          <p:nvPr>
            <p:ph type="body" idx="1"/>
          </p:nvPr>
        </p:nvSpPr>
        <p:spPr>
          <a:xfrm>
            <a:off x="702311" y="4421825"/>
            <a:ext cx="5618480" cy="4189095"/>
          </a:xfrm>
          <a:prstGeom prst="rect">
            <a:avLst/>
          </a:prstGeom>
        </p:spPr>
        <p:txBody>
          <a:bodyPr spcFirstLastPara="1" wrap="square" lIns="93250" tIns="46625" rIns="93250" bIns="4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64244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1" name="Google Shape;3451;p121:notes"/>
          <p:cNvSpPr txBox="1">
            <a:spLocks noGrp="1"/>
          </p:cNvSpPr>
          <p:nvPr>
            <p:ph type="body" idx="1"/>
          </p:nvPr>
        </p:nvSpPr>
        <p:spPr>
          <a:xfrm>
            <a:off x="702311" y="4421825"/>
            <a:ext cx="5618480" cy="4189095"/>
          </a:xfrm>
          <a:prstGeom prst="rect">
            <a:avLst/>
          </a:prstGeom>
        </p:spPr>
        <p:txBody>
          <a:bodyPr spcFirstLastPara="1" wrap="square" lIns="93250" tIns="46625" rIns="93250" bIns="4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2" name="Google Shape;3452;p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5" name="Google Shape;3465;p122:notes"/>
          <p:cNvSpPr txBox="1">
            <a:spLocks noGrp="1"/>
          </p:cNvSpPr>
          <p:nvPr>
            <p:ph type="body" idx="1"/>
          </p:nvPr>
        </p:nvSpPr>
        <p:spPr>
          <a:xfrm>
            <a:off x="702311" y="4421825"/>
            <a:ext cx="5618480" cy="4189095"/>
          </a:xfrm>
          <a:prstGeom prst="rect">
            <a:avLst/>
          </a:prstGeom>
        </p:spPr>
        <p:txBody>
          <a:bodyPr spcFirstLastPara="1" wrap="square" lIns="93250" tIns="46625" rIns="93250" bIns="4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6" name="Google Shape;3466;p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3:notes"/>
          <p:cNvSpPr txBox="1">
            <a:spLocks noGrp="1"/>
          </p:cNvSpPr>
          <p:nvPr>
            <p:ph type="body" idx="1"/>
          </p:nvPr>
        </p:nvSpPr>
        <p:spPr>
          <a:xfrm>
            <a:off x="702311" y="4421825"/>
            <a:ext cx="5618480" cy="4189095"/>
          </a:xfrm>
          <a:prstGeom prst="rect">
            <a:avLst/>
          </a:prstGeom>
        </p:spPr>
        <p:txBody>
          <a:bodyPr spcFirstLastPara="1" wrap="square" lIns="93250" tIns="46625" rIns="93250" bIns="4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65660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5" name="Google Shape;3475;p124:notes"/>
          <p:cNvSpPr txBox="1">
            <a:spLocks noGrp="1"/>
          </p:cNvSpPr>
          <p:nvPr>
            <p:ph type="body" idx="1"/>
          </p:nvPr>
        </p:nvSpPr>
        <p:spPr>
          <a:xfrm>
            <a:off x="702311" y="4421825"/>
            <a:ext cx="5618480" cy="4189095"/>
          </a:xfrm>
          <a:prstGeom prst="rect">
            <a:avLst/>
          </a:prstGeom>
        </p:spPr>
        <p:txBody>
          <a:bodyPr spcFirstLastPara="1" wrap="square" lIns="93250" tIns="46625" rIns="93250" bIns="4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6" name="Google Shape;3476;p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3:notes"/>
          <p:cNvSpPr txBox="1">
            <a:spLocks noGrp="1"/>
          </p:cNvSpPr>
          <p:nvPr>
            <p:ph type="body" idx="1"/>
          </p:nvPr>
        </p:nvSpPr>
        <p:spPr>
          <a:xfrm>
            <a:off x="702311" y="4421825"/>
            <a:ext cx="5618480" cy="4189095"/>
          </a:xfrm>
          <a:prstGeom prst="rect">
            <a:avLst/>
          </a:prstGeom>
        </p:spPr>
        <p:txBody>
          <a:bodyPr spcFirstLastPara="1" wrap="square" lIns="93250" tIns="46625" rIns="93250" bIns="4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0" y="4368584"/>
            <a:ext cx="7023100" cy="4700756"/>
          </a:xfrm>
        </p:spPr>
        <p:txBody>
          <a:bodyPr/>
          <a:lstStyle/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566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EF89EB-DC0B-C440-9310-707D3C6FD8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3566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76469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0" y="4368584"/>
            <a:ext cx="7023100" cy="4700756"/>
          </a:xfrm>
        </p:spPr>
        <p:txBody>
          <a:bodyPr/>
          <a:lstStyle/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566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EF89EB-DC0B-C440-9310-707D3C6FD8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3566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52029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0" y="4368584"/>
            <a:ext cx="7023100" cy="4700756"/>
          </a:xfrm>
        </p:spPr>
        <p:txBody>
          <a:bodyPr/>
          <a:lstStyle/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566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EF89EB-DC0B-C440-9310-707D3C6FD8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3566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2018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0" y="4368584"/>
            <a:ext cx="7023100" cy="4700756"/>
          </a:xfrm>
        </p:spPr>
        <p:txBody>
          <a:bodyPr/>
          <a:lstStyle/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566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EF89EB-DC0B-C440-9310-707D3C6FD8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3566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05471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0" y="4368584"/>
            <a:ext cx="7023100" cy="4700756"/>
          </a:xfrm>
        </p:spPr>
        <p:txBody>
          <a:bodyPr/>
          <a:lstStyle/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566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EF89EB-DC0B-C440-9310-707D3C6FD8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3566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07899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3566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3E963C-1534-4F8D-B2A7-66D81AA259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3566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5008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gif"/><Relationship Id="rId2" Type="http://schemas.openxmlformats.org/officeDocument/2006/relationships/image" Target="../media/image12.gif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3.png"/><Relationship Id="rId7" Type="http://schemas.openxmlformats.org/officeDocument/2006/relationships/image" Target="../media/image17.gif"/><Relationship Id="rId2" Type="http://schemas.openxmlformats.org/officeDocument/2006/relationships/image" Target="../media/image12.gif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6.jpeg"/><Relationship Id="rId5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22.png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3.png"/><Relationship Id="rId7" Type="http://schemas.openxmlformats.org/officeDocument/2006/relationships/image" Target="../media/image17.gif"/><Relationship Id="rId2" Type="http://schemas.openxmlformats.org/officeDocument/2006/relationships/image" Target="../media/image12.gif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6.jpeg"/><Relationship Id="rId5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22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3.png"/><Relationship Id="rId7" Type="http://schemas.openxmlformats.org/officeDocument/2006/relationships/image" Target="../media/image17.gif"/><Relationship Id="rId2" Type="http://schemas.openxmlformats.org/officeDocument/2006/relationships/image" Target="../media/image12.gif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6.jpeg"/><Relationship Id="rId5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22.png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3.png"/><Relationship Id="rId7" Type="http://schemas.openxmlformats.org/officeDocument/2006/relationships/image" Target="../media/image17.gif"/><Relationship Id="rId2" Type="http://schemas.openxmlformats.org/officeDocument/2006/relationships/image" Target="../media/image12.gif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6.jpeg"/><Relationship Id="rId5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22.png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3.png"/><Relationship Id="rId7" Type="http://schemas.openxmlformats.org/officeDocument/2006/relationships/image" Target="../media/image17.gif"/><Relationship Id="rId2" Type="http://schemas.openxmlformats.org/officeDocument/2006/relationships/image" Target="../media/image12.gif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6.jpeg"/><Relationship Id="rId5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22.png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3.png"/><Relationship Id="rId7" Type="http://schemas.openxmlformats.org/officeDocument/2006/relationships/image" Target="../media/image17.gif"/><Relationship Id="rId2" Type="http://schemas.openxmlformats.org/officeDocument/2006/relationships/image" Target="../media/image12.gif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6.jpeg"/><Relationship Id="rId5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22.png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3.png"/><Relationship Id="rId7" Type="http://schemas.openxmlformats.org/officeDocument/2006/relationships/image" Target="../media/image17.gif"/><Relationship Id="rId2" Type="http://schemas.openxmlformats.org/officeDocument/2006/relationships/image" Target="../media/image12.gif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6.jpeg"/><Relationship Id="rId5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22.png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3.png"/><Relationship Id="rId7" Type="http://schemas.openxmlformats.org/officeDocument/2006/relationships/image" Target="../media/image17.gif"/><Relationship Id="rId2" Type="http://schemas.openxmlformats.org/officeDocument/2006/relationships/image" Target="../media/image12.gif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6.jpeg"/><Relationship Id="rId5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22.png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3.png"/><Relationship Id="rId7" Type="http://schemas.openxmlformats.org/officeDocument/2006/relationships/image" Target="../media/image17.gif"/><Relationship Id="rId2" Type="http://schemas.openxmlformats.org/officeDocument/2006/relationships/image" Target="../media/image12.gif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6.jpeg"/><Relationship Id="rId5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22.png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3.png"/><Relationship Id="rId7" Type="http://schemas.openxmlformats.org/officeDocument/2006/relationships/image" Target="../media/image17.gif"/><Relationship Id="rId2" Type="http://schemas.openxmlformats.org/officeDocument/2006/relationships/image" Target="../media/image12.gif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6.jpeg"/><Relationship Id="rId5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22.png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rgbClr val="C5D8F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1"/>
          <p:cNvSpPr/>
          <p:nvPr/>
        </p:nvSpPr>
        <p:spPr>
          <a:xfrm rot="-5400000">
            <a:off x="3886671" y="1608429"/>
            <a:ext cx="1388076" cy="9144000"/>
          </a:xfrm>
          <a:custGeom>
            <a:avLst/>
            <a:gdLst/>
            <a:ahLst/>
            <a:cxnLst/>
            <a:rect l="l" t="t" r="r" b="b"/>
            <a:pathLst>
              <a:path w="3060" h="12825" extrusionOk="0">
                <a:moveTo>
                  <a:pt x="3060" y="12825"/>
                </a:moveTo>
                <a:lnTo>
                  <a:pt x="3060" y="0"/>
                </a:lnTo>
                <a:lnTo>
                  <a:pt x="0" y="0"/>
                </a:lnTo>
                <a:lnTo>
                  <a:pt x="0" y="12825"/>
                </a:lnTo>
                <a:lnTo>
                  <a:pt x="3060" y="12825"/>
                </a:lnTo>
                <a:close/>
              </a:path>
            </a:pathLst>
          </a:custGeom>
          <a:solidFill>
            <a:srgbClr val="1E517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7" name="Google Shape;17;p131"/>
          <p:cNvSpPr txBox="1">
            <a:spLocks noGrp="1"/>
          </p:cNvSpPr>
          <p:nvPr>
            <p:ph type="subTitle" idx="1"/>
          </p:nvPr>
        </p:nvSpPr>
        <p:spPr>
          <a:xfrm>
            <a:off x="1371600" y="32004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18" name="Google Shape;18;p131" descr="C:\AAA_TAMU_BMEN_October 10 2017_Current\Projects\ERC\LOGO\PATHS-UP Navy 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6273" y="393570"/>
            <a:ext cx="7866653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131" descr="https://brandguide.tamu.edu/assets/downloads/logos/TAM-Stack-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8575" y="5410200"/>
            <a:ext cx="1552575" cy="155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131" descr="Image result for florida international university logo whi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42333" y="5874922"/>
            <a:ext cx="1228265" cy="611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131" descr="Image result for Rice university 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49213" y="5731051"/>
            <a:ext cx="2190750" cy="833438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131"/>
          <p:cNvSpPr txBox="1"/>
          <p:nvPr/>
        </p:nvSpPr>
        <p:spPr>
          <a:xfrm>
            <a:off x="6718808" y="5638800"/>
            <a:ext cx="2435805" cy="703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6835" marR="8255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2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Eval. Partner</a:t>
            </a:r>
            <a:endParaRPr sz="3000" b="1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6835" marR="8255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000" b="1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2080" marR="8255" lvl="0" indent="6985" algn="ctr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000" b="1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" name="Google Shape;23;p131" descr="http://freemasonryandcivilsociety.ucla.edu/wp-content/uploads/sites/4/2014/08/Dept-Logo.jpg"/>
          <p:cNvPicPr preferRelativeResize="0"/>
          <p:nvPr/>
        </p:nvPicPr>
        <p:blipFill rotWithShape="1">
          <a:blip r:embed="rId6">
            <a:alphaModFix/>
          </a:blip>
          <a:srcRect r="46329"/>
          <a:stretch/>
        </p:blipFill>
        <p:spPr>
          <a:xfrm>
            <a:off x="5620381" y="5543831"/>
            <a:ext cx="1221015" cy="1273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13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966979" y="6087079"/>
            <a:ext cx="2093204" cy="7022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7" name="Google Shape;77;p16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8" name="Google Shape;78;p1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6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6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63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16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6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4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6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16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6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 type="title">
  <p:cSld name="TITLE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6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16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6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6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per_smart_pitch_deck">
  <p:cSld name="paper_smart_pitch_deck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66"/>
          <p:cNvSpPr/>
          <p:nvPr/>
        </p:nvSpPr>
        <p:spPr>
          <a:xfrm>
            <a:off x="0" y="0"/>
            <a:ext cx="9144000" cy="170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66"/>
          <p:cNvSpPr/>
          <p:nvPr/>
        </p:nvSpPr>
        <p:spPr>
          <a:xfrm>
            <a:off x="320850" y="888641"/>
            <a:ext cx="88725" cy="534285"/>
          </a:xfrm>
          <a:prstGeom prst="rect">
            <a:avLst/>
          </a:prstGeom>
          <a:solidFill>
            <a:srgbClr val="FF434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66"/>
          <p:cNvSpPr/>
          <p:nvPr/>
        </p:nvSpPr>
        <p:spPr>
          <a:xfrm>
            <a:off x="320850" y="1329537"/>
            <a:ext cx="7946850" cy="102978"/>
          </a:xfrm>
          <a:prstGeom prst="rect">
            <a:avLst/>
          </a:prstGeom>
          <a:solidFill>
            <a:srgbClr val="FF434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66"/>
          <p:cNvSpPr/>
          <p:nvPr/>
        </p:nvSpPr>
        <p:spPr>
          <a:xfrm>
            <a:off x="8223337" y="888641"/>
            <a:ext cx="88725" cy="534285"/>
          </a:xfrm>
          <a:prstGeom prst="rect">
            <a:avLst/>
          </a:prstGeom>
          <a:solidFill>
            <a:srgbClr val="FF434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type="obj">
  <p:cSld name="OBJEC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7"/>
          <p:cNvSpPr txBox="1">
            <a:spLocks noGrp="1"/>
          </p:cNvSpPr>
          <p:nvPr>
            <p:ph type="title"/>
          </p:nvPr>
        </p:nvSpPr>
        <p:spPr>
          <a:xfrm>
            <a:off x="323850" y="143331"/>
            <a:ext cx="7888561" cy="926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Calibri"/>
              <a:buNone/>
              <a:defRPr sz="2400" b="1">
                <a:solidFill>
                  <a:srgbClr val="0070C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67"/>
          <p:cNvSpPr txBox="1">
            <a:spLocks noGrp="1"/>
          </p:cNvSpPr>
          <p:nvPr>
            <p:ph type="body" idx="1"/>
          </p:nvPr>
        </p:nvSpPr>
        <p:spPr>
          <a:xfrm>
            <a:off x="323851" y="1414131"/>
            <a:ext cx="8509103" cy="4881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>
                <a:solidFill>
                  <a:schemeClr val="dk1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0070C0"/>
              </a:buClr>
              <a:buSzPts val="1800"/>
              <a:buChar char="–"/>
              <a:defRPr sz="1800">
                <a:solidFill>
                  <a:srgbClr val="0070C0"/>
                </a:solidFill>
              </a:defRPr>
            </a:lvl2pPr>
            <a:lvl3pPr marL="1371600" lvl="2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–"/>
              <a:defRPr sz="135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Clr>
                <a:srgbClr val="0070C0"/>
              </a:buClr>
              <a:buSzPts val="1350"/>
              <a:buChar char="»"/>
              <a:defRPr sz="1350">
                <a:solidFill>
                  <a:srgbClr val="0070C0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7" name="Google Shape;107;p167" descr="FDA_FullColor_Monogram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81469" y="245915"/>
            <a:ext cx="451485" cy="720852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67"/>
          <p:cNvSpPr/>
          <p:nvPr/>
        </p:nvSpPr>
        <p:spPr>
          <a:xfrm>
            <a:off x="80010" y="76200"/>
            <a:ext cx="8983980" cy="649224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67"/>
          <p:cNvSpPr txBox="1"/>
          <p:nvPr/>
        </p:nvSpPr>
        <p:spPr>
          <a:xfrm>
            <a:off x="76201" y="6523864"/>
            <a:ext cx="77723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>
                <a:solidFill>
                  <a:srgbClr val="007CBA"/>
                </a:solidFill>
                <a:latin typeface="Calibri"/>
                <a:ea typeface="Calibri"/>
                <a:cs typeface="Calibri"/>
                <a:sym typeface="Calibri"/>
              </a:rPr>
              <a:t>OSEL </a:t>
            </a:r>
            <a:r>
              <a:rPr lang="en-US" sz="1050" b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Accelerating patient access to innovative, safe, and effective medical devices through best-in-the-world regulatory science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59586" y="1601611"/>
            <a:ext cx="8226925" cy="4223677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037064" y="337507"/>
            <a:ext cx="6845841" cy="822029"/>
          </a:xfrm>
          <a:prstGeom prst="rect">
            <a:avLst/>
          </a:prstGeom>
        </p:spPr>
        <p:txBody>
          <a:bodyPr vert="horz" lIns="71323" tIns="35662" rIns="71323" bIns="35662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24F724-0FAC-E847-AA2A-1E479AF6BC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41320" y="6035040"/>
            <a:ext cx="614011" cy="74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0304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693962" y="1587501"/>
            <a:ext cx="7535849" cy="41345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1037064" y="337507"/>
            <a:ext cx="6845841" cy="822029"/>
          </a:xfrm>
          <a:prstGeom prst="rect">
            <a:avLst/>
          </a:prstGeom>
        </p:spPr>
        <p:txBody>
          <a:bodyPr vert="horz" lIns="71323" tIns="35662" rIns="71323" bIns="35662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102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7198" y="1615420"/>
            <a:ext cx="3708759" cy="422078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EDB627"/>
              </a:buClr>
              <a:defRPr sz="1400"/>
            </a:lvl1pPr>
            <a:lvl2pPr>
              <a:buClr>
                <a:srgbClr val="EDB627"/>
              </a:buClr>
              <a:defRPr sz="1200"/>
            </a:lvl2pPr>
            <a:lvl3pPr>
              <a:buClr>
                <a:srgbClr val="EDB627"/>
              </a:buClr>
              <a:defRPr sz="1100"/>
            </a:lvl3pPr>
            <a:lvl4pPr>
              <a:buClr>
                <a:srgbClr val="EDB627"/>
              </a:buClr>
              <a:defRPr sz="900"/>
            </a:lvl4pPr>
            <a:lvl5pPr>
              <a:buClr>
                <a:srgbClr val="EDB627"/>
              </a:buCl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12087" y="1608667"/>
            <a:ext cx="3729045" cy="422754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EDB627"/>
              </a:buClr>
              <a:defRPr sz="1400"/>
            </a:lvl1pPr>
            <a:lvl2pPr>
              <a:buClr>
                <a:srgbClr val="EDB627"/>
              </a:buClr>
              <a:defRPr sz="1200"/>
            </a:lvl2pPr>
            <a:lvl3pPr>
              <a:buClr>
                <a:srgbClr val="EDB627"/>
              </a:buClr>
              <a:defRPr sz="1100"/>
            </a:lvl3pPr>
            <a:lvl4pPr>
              <a:buClr>
                <a:srgbClr val="EDB627"/>
              </a:buClr>
              <a:defRPr sz="900"/>
            </a:lvl4pPr>
            <a:lvl5pPr>
              <a:buClr>
                <a:srgbClr val="EDB627"/>
              </a:buCl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037064" y="337507"/>
            <a:ext cx="6845841" cy="822029"/>
          </a:xfrm>
          <a:prstGeom prst="rect">
            <a:avLst/>
          </a:prstGeom>
        </p:spPr>
        <p:txBody>
          <a:bodyPr vert="horz" lIns="71323" tIns="35662" rIns="71323" bIns="35662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4041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225" y="1624595"/>
            <a:ext cx="3723034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900" b="0">
                <a:solidFill>
                  <a:srgbClr val="EDB627"/>
                </a:solidFill>
              </a:defRPr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225" y="2234195"/>
            <a:ext cx="3723035" cy="32409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4002" y="1624595"/>
            <a:ext cx="3741101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900" b="0">
                <a:solidFill>
                  <a:srgbClr val="EDB627"/>
                </a:solidFill>
              </a:defRPr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4002" y="2234195"/>
            <a:ext cx="3741101" cy="32409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037064" y="337507"/>
            <a:ext cx="6845841" cy="822029"/>
          </a:xfrm>
          <a:prstGeom prst="rect">
            <a:avLst/>
          </a:prstGeom>
        </p:spPr>
        <p:txBody>
          <a:bodyPr vert="horz" lIns="71323" tIns="35662" rIns="71323" bIns="35662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575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32"/>
          <p:cNvSpPr txBox="1">
            <a:spLocks noGrp="1"/>
          </p:cNvSpPr>
          <p:nvPr>
            <p:ph type="body" idx="1"/>
          </p:nvPr>
        </p:nvSpPr>
        <p:spPr>
          <a:xfrm>
            <a:off x="457200" y="1081882"/>
            <a:ext cx="8229600" cy="5044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32"/>
          <p:cNvSpPr txBox="1">
            <a:spLocks noGrp="1"/>
          </p:cNvSpPr>
          <p:nvPr>
            <p:ph type="sldNum" idx="12"/>
          </p:nvPr>
        </p:nvSpPr>
        <p:spPr>
          <a:xfrm>
            <a:off x="8534400" y="6370637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8" name="Google Shape;28;p132"/>
          <p:cNvCxnSpPr/>
          <p:nvPr/>
        </p:nvCxnSpPr>
        <p:spPr>
          <a:xfrm>
            <a:off x="0" y="914400"/>
            <a:ext cx="91440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29" name="Google Shape;29;p132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gradFill>
            <a:gsLst>
              <a:gs pos="0">
                <a:srgbClr val="2A6A9E"/>
              </a:gs>
              <a:gs pos="51667">
                <a:srgbClr val="2A6A9E"/>
              </a:gs>
              <a:gs pos="100000">
                <a:srgbClr val="1F5C77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132"/>
          <p:cNvSpPr txBox="1">
            <a:spLocks noGrp="1"/>
          </p:cNvSpPr>
          <p:nvPr>
            <p:ph type="title"/>
          </p:nvPr>
        </p:nvSpPr>
        <p:spPr>
          <a:xfrm>
            <a:off x="457200" y="-243682"/>
            <a:ext cx="8229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1" name="Google Shape;31;p132" descr="C:\AAA_TAMU_BMEN_October 10 2017_Current\Projects\ERC\LOGO\PATHS-UP Navy 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2400" y="6324600"/>
            <a:ext cx="1388233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7064" y="337507"/>
            <a:ext cx="6845841" cy="822029"/>
          </a:xfrm>
          <a:prstGeom prst="rect">
            <a:avLst/>
          </a:prstGeom>
        </p:spPr>
        <p:txBody>
          <a:bodyPr vert="horz" lIns="71323" tIns="35662" rIns="71323" bIns="35662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0371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7064" y="337507"/>
            <a:ext cx="6845841" cy="822029"/>
          </a:xfrm>
          <a:prstGeom prst="rect">
            <a:avLst/>
          </a:prstGeom>
        </p:spPr>
        <p:txBody>
          <a:bodyPr vert="horz" lIns="71323" tIns="35662" rIns="71323" bIns="35662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60416" y="1598939"/>
            <a:ext cx="4375424" cy="423727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33" y="1598940"/>
            <a:ext cx="3001034" cy="42453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83672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062" y="3124201"/>
            <a:ext cx="7541879" cy="1653180"/>
          </a:xfrm>
          <a:prstGeom prst="rect">
            <a:avLst/>
          </a:prstGeom>
        </p:spPr>
        <p:txBody>
          <a:bodyPr anchor="b"/>
          <a:lstStyle>
            <a:lvl1pPr algn="l">
              <a:defRPr sz="31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1062" y="4777382"/>
            <a:ext cx="7541878" cy="107392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600" cap="none">
                <a:solidFill>
                  <a:srgbClr val="EDB627"/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12923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305" y="1602631"/>
            <a:ext cx="2210150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900" b="0">
                <a:solidFill>
                  <a:srgbClr val="EDB627"/>
                </a:solidFill>
              </a:defRPr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5847" y="1602631"/>
            <a:ext cx="2202181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900" b="0">
                <a:solidFill>
                  <a:srgbClr val="EDB627"/>
                </a:solidFill>
              </a:defRPr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47541" y="1602631"/>
            <a:ext cx="2199085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900" b="0">
                <a:solidFill>
                  <a:srgbClr val="EDB627"/>
                </a:solidFill>
              </a:defRPr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913526" y="3130251"/>
            <a:ext cx="0" cy="2713015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585096" y="3130250"/>
            <a:ext cx="0" cy="272105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826943" y="2288431"/>
            <a:ext cx="2195513" cy="348880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71888" y="2288431"/>
            <a:ext cx="2210096" cy="348880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6147541" y="2288431"/>
            <a:ext cx="2199085" cy="348880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1037064" y="337507"/>
            <a:ext cx="6845841" cy="822029"/>
          </a:xfrm>
          <a:prstGeom prst="rect">
            <a:avLst/>
          </a:prstGeom>
        </p:spPr>
        <p:txBody>
          <a:bodyPr vert="horz" lIns="71323" tIns="35662" rIns="71323" bIns="35662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1926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847" y="3446633"/>
            <a:ext cx="220503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900" b="0">
                <a:solidFill>
                  <a:srgbClr val="EDB627"/>
                </a:solidFill>
              </a:defRPr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5678" y="3446633"/>
            <a:ext cx="2197894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900" b="0">
                <a:solidFill>
                  <a:srgbClr val="EDB627"/>
                </a:solidFill>
              </a:defRPr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37292" y="3446633"/>
            <a:ext cx="2199085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900" b="0">
                <a:solidFill>
                  <a:srgbClr val="EDB627"/>
                </a:solidFill>
              </a:defRPr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806847" y="4022896"/>
            <a:ext cx="2205038" cy="168196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74664" y="4022894"/>
            <a:ext cx="2200805" cy="168196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6137197" y="4022892"/>
            <a:ext cx="2201998" cy="170170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/>
          </p:cNvSpPr>
          <p:nvPr>
            <p:ph type="pic" idx="15"/>
          </p:nvPr>
        </p:nvSpPr>
        <p:spPr>
          <a:xfrm>
            <a:off x="806847" y="1654637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2"/>
          <p:cNvSpPr>
            <a:spLocks noGrp="1"/>
          </p:cNvSpPr>
          <p:nvPr>
            <p:ph type="pic" idx="21"/>
          </p:nvPr>
        </p:nvSpPr>
        <p:spPr>
          <a:xfrm>
            <a:off x="3475641" y="1654637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31" name="Picture Placeholder 2"/>
          <p:cNvSpPr>
            <a:spLocks noGrp="1"/>
          </p:cNvSpPr>
          <p:nvPr>
            <p:ph type="pic" idx="22"/>
          </p:nvPr>
        </p:nvSpPr>
        <p:spPr>
          <a:xfrm>
            <a:off x="6137291" y="1654637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3237600" y="1578439"/>
            <a:ext cx="6164" cy="4258019"/>
          </a:xfrm>
          <a:prstGeom prst="line">
            <a:avLst/>
          </a:prstGeom>
          <a:ln w="12700" cmpd="sng">
            <a:solidFill>
              <a:schemeClr val="tx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905413" y="1578439"/>
            <a:ext cx="12092" cy="4317239"/>
          </a:xfrm>
          <a:prstGeom prst="line">
            <a:avLst/>
          </a:prstGeom>
          <a:ln w="12700" cmpd="sng">
            <a:solidFill>
              <a:schemeClr val="tx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1037064" y="337507"/>
            <a:ext cx="6845841" cy="822029"/>
          </a:xfrm>
          <a:prstGeom prst="rect">
            <a:avLst/>
          </a:prstGeom>
        </p:spPr>
        <p:txBody>
          <a:bodyPr vert="horz" lIns="71323" tIns="35662" rIns="71323" bIns="35662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8779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3EA61-7B24-8C41-A1B6-EFE36AA90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760"/>
            <a:ext cx="7886700" cy="132588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E126C9-E0FF-D248-80EC-44F6115C2E2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77240" y="6254496"/>
            <a:ext cx="7978140" cy="3429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ILO On-Boarding			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887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634C2-2910-9FE6-C591-5DF2D9F09F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A8394B-B186-1CDB-2077-6AEE88BB14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E7FE0-3626-CED7-74A1-0A6227DB1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165D6-5F4A-6D42-B3A6-E8B29542B89F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34E99-7C5F-FDD5-E85F-97142CA63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6995F1-D2B6-02E4-E0AE-3A5EE354F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27B8D-47EE-794D-BBDA-88EE961E7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6976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DED05-0432-2C59-658C-43204044C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6B7E3-85F3-2645-DEE2-96DCF49E66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CA221F-C97A-071F-56B1-675537E56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165D6-5F4A-6D42-B3A6-E8B29542B89F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E656EC-42F5-6DAF-30E8-EE31E0462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09FED-BA7D-5D6C-D63C-2453EA6AF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27B8D-47EE-794D-BBDA-88EE961E7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721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F5B9A-91A8-5929-664F-CB745FF0F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ACABC9-A498-5ADB-72B2-0DB0A0DA5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BC4C9A-0B9D-7CA6-36B9-5DBB30702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165D6-5F4A-6D42-B3A6-E8B29542B89F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F90B8C-5E58-1139-AC22-C122A26A5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8D53A4-8920-8DEC-D633-CBAD2FCDB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27B8D-47EE-794D-BBDA-88EE961E7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0356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01D3A-5972-BD3F-8348-23629BC04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D6BDA7-EEE6-AE53-B6C5-DF800A0A51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BA3E97-F3E7-160D-42E3-57AECC4226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8F5A71-34CC-918A-70B6-A9F0447B9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165D6-5F4A-6D42-B3A6-E8B29542B89F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6F270C-3F49-A97C-4A60-EEE35655A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AED6A7-D998-3338-DC3B-49F117777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27B8D-47EE-794D-BBDA-88EE961E7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312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llars">
  <p:cSld name="Pillars">
    <p:bg>
      <p:bgPr>
        <a:solidFill>
          <a:srgbClr val="C5D8F1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33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000"/>
              <a:buFont typeface="Arial"/>
              <a:buNone/>
              <a:defRPr sz="4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4" name="Google Shape;34;p133" descr="C:\AAA_TAMU_BMEN_October 10 2017_Current\Projects\ERC\LOGO\PATHS-UP Navy 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8600" y="228600"/>
            <a:ext cx="3432415" cy="1130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65541-4692-8816-BB85-443ED0644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57D7C6-4EFD-E6BA-828B-0E5591D3EA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E2CD6D-D7AF-D21B-4F42-FEB30C9114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C9F83C-626B-23E6-A191-0B40055BDC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F327B6-32C3-9E71-2510-1C0BF443F4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CB1F8A-2774-4AA2-A5F7-6A6CD5FC5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165D6-5F4A-6D42-B3A6-E8B29542B89F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9EEF3A-9411-00FE-DA01-8B948DA55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AAC6CC-0E6F-6ECE-91B1-3B49419A7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27B8D-47EE-794D-BBDA-88EE961E7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8122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6DB1F-3862-60EF-994F-D718423EF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8474D3-D704-08F3-869C-E721F00E5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165D6-5F4A-6D42-B3A6-E8B29542B89F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0B95AD-9827-B755-7614-DB1C43A91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B6A412-C14A-6647-7F1B-2106892F5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27B8D-47EE-794D-BBDA-88EE961E7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2977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3089C6-3D52-538F-77ED-0944E65E7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165D6-5F4A-6D42-B3A6-E8B29542B89F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A29A72-9151-7DCF-F0C1-41C71505B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D30802-9866-24F0-3745-DFD4E179F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27B8D-47EE-794D-BBDA-88EE961E7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4162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D4085-DBC2-4FB6-CA5A-76F6D530C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C5AD6-C044-87A1-C957-ED74A05FD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F5614B-43E8-AAAD-DCB0-38D8DDF65B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443AB4-A49D-FE82-50CB-383D3FB8C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165D6-5F4A-6D42-B3A6-E8B29542B89F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6B7D87-C63C-3EB1-0642-E04A67DC3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6A6EFB-70CE-389B-869A-521A702F6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27B8D-47EE-794D-BBDA-88EE961E7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5009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1A94E-136F-BEC5-851C-0AE0A700C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234191-53E8-1F7E-5BBA-3AD48D6601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FBD091-B642-D854-A60E-2FB515430D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EB0FD1-EF45-2704-FFDE-7C035B3D6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165D6-5F4A-6D42-B3A6-E8B29542B89F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3BA66-8966-7CD8-78AA-FBCAFFC3D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4D8EDE-4C42-5771-B9D2-29172AD7A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27B8D-47EE-794D-BBDA-88EE961E7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080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7A00E-3081-8068-F55D-39A8E2BE3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EFE263-100E-4BD2-5974-8A023B349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548AD4-40FD-5690-C285-16C04D589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165D6-5F4A-6D42-B3A6-E8B29542B89F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875EBD-1B0A-8CAF-C45A-E61B79B22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1387E5-68F8-72BF-1CC0-0CE585E60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27B8D-47EE-794D-BBDA-88EE961E7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708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ED8FF1-A890-79CE-4356-62AE88A94C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C9F864-1F53-E7BE-2B59-691E990D46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F56F6A-6983-9940-5FB9-30F8AD450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165D6-5F4A-6D42-B3A6-E8B29542B89F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EA40D2-EAF0-1512-2989-934BA703A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B4C26-256B-44CA-56D6-D9F8301AD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27B8D-47EE-794D-BBDA-88EE961E7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4797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1295"/>
            <a:ext cx="7772400" cy="2179156"/>
          </a:xfrm>
          <a:ln>
            <a:noFill/>
          </a:ln>
        </p:spPr>
        <p:txBody>
          <a:bodyPr anchor="b"/>
          <a:lstStyle>
            <a:lvl1pPr>
              <a:defRPr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714750"/>
            <a:ext cx="73152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 descr="http://www.cse.psu.edu/research/visualcortexonsilicon.expedition/images/NSF-logo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0874"/>
            <a:ext cx="930088" cy="93008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 userDrawn="1"/>
        </p:nvSpPr>
        <p:spPr>
          <a:xfrm>
            <a:off x="958154" y="196584"/>
            <a:ext cx="32968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1400" b="1" dirty="0">
              <a:solidFill>
                <a:schemeClr val="bg1"/>
              </a:solidFill>
            </a:endParaRPr>
          </a:p>
          <a:p>
            <a:pPr algn="r"/>
            <a:r>
              <a:rPr lang="en-US" sz="1400" b="1" dirty="0">
                <a:solidFill>
                  <a:srgbClr val="002060"/>
                </a:solidFill>
              </a:rPr>
              <a:t>NSF Cooperative Agreement EEC-1160504</a:t>
            </a:r>
          </a:p>
          <a:p>
            <a:pPr algn="r"/>
            <a:endParaRPr lang="en-US" sz="1400" b="1" dirty="0">
              <a:solidFill>
                <a:schemeClr val="bg1"/>
              </a:solidFill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4800600" y="6096002"/>
            <a:ext cx="4191000" cy="671853"/>
            <a:chOff x="228600" y="6019800"/>
            <a:chExt cx="4191000" cy="671853"/>
          </a:xfrm>
        </p:grpSpPr>
        <p:pic>
          <p:nvPicPr>
            <p:cNvPr id="9" name="Picture 8" descr="C:\Users\Owner\Desktop\NSF_Slide_Master\200px-University_of_California_Seal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30771" y="6042739"/>
              <a:ext cx="632602" cy="623937"/>
            </a:xfrm>
            <a:prstGeom prst="rect">
              <a:avLst/>
            </a:prstGeom>
            <a:noFill/>
          </p:spPr>
        </p:pic>
        <p:pic>
          <p:nvPicPr>
            <p:cNvPr id="10" name="Picture 9" descr="C:\Users\Owner\Desktop\NSF_Slide_Master\CSUN_Seal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49259" y="6035092"/>
              <a:ext cx="648404" cy="639229"/>
            </a:xfrm>
            <a:prstGeom prst="rect">
              <a:avLst/>
            </a:prstGeom>
            <a:noFill/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50" t="4352" r="1"/>
            <a:stretch/>
          </p:blipFill>
          <p:spPr bwMode="auto">
            <a:xfrm>
              <a:off x="3071569" y="6019800"/>
              <a:ext cx="663187" cy="67185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Picture 11" descr="C:\Users\Owner\Desktop\NSF_Slide_Master\ucla-logo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8600" y="6042739"/>
              <a:ext cx="628524" cy="623937"/>
            </a:xfrm>
            <a:prstGeom prst="rect">
              <a:avLst/>
            </a:prstGeom>
            <a:noFill/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7118" y="6027446"/>
              <a:ext cx="652482" cy="65350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0" y="6038915"/>
              <a:ext cx="632602" cy="632602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1" y="269991"/>
            <a:ext cx="2679050" cy="591853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>
            <a:off x="685800" y="3657600"/>
            <a:ext cx="7772400" cy="0"/>
          </a:xfrm>
          <a:prstGeom prst="line">
            <a:avLst/>
          </a:prstGeom>
          <a:ln w="41275" cap="rnd"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2498" y="6121524"/>
            <a:ext cx="4684143" cy="646331"/>
          </a:xfrm>
          <a:prstGeom prst="rect">
            <a:avLst/>
          </a:prstGeom>
          <a:gradFill>
            <a:gsLst>
              <a:gs pos="52000">
                <a:schemeClr val="accent1"/>
              </a:gs>
              <a:gs pos="100000">
                <a:schemeClr val="bg2">
                  <a:alpha val="13000"/>
                </a:schemeClr>
              </a:gs>
            </a:gsLst>
            <a:lin ang="18900000" scaled="1"/>
          </a:gradFill>
        </p:spPr>
        <p:txBody>
          <a:bodyPr wrap="square" rtlCol="0">
            <a:spAutoFit/>
          </a:bodyPr>
          <a:lstStyle/>
          <a:p>
            <a:pPr lvl="0"/>
            <a:r>
              <a:rPr lang="en-US" sz="1800" dirty="0">
                <a:solidFill>
                  <a:schemeClr val="bg1">
                    <a:lumMod val="95000"/>
                  </a:schemeClr>
                </a:solidFill>
              </a:rPr>
              <a:t>UCLA</a:t>
            </a:r>
            <a:r>
              <a:rPr lang="en-US" sz="1800" baseline="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800" b="1" baseline="0" dirty="0">
                <a:solidFill>
                  <a:schemeClr val="bg2">
                    <a:lumMod val="50000"/>
                  </a:schemeClr>
                </a:solidFill>
              </a:rPr>
              <a:t>|</a:t>
            </a:r>
            <a:r>
              <a:rPr lang="en-US" sz="1800" baseline="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800" dirty="0">
                <a:solidFill>
                  <a:schemeClr val="bg1">
                    <a:lumMod val="95000"/>
                  </a:schemeClr>
                </a:solidFill>
              </a:rPr>
              <a:t>CSU Northridge </a:t>
            </a:r>
            <a:r>
              <a:rPr lang="en-US" sz="1800" b="1" baseline="0" dirty="0">
                <a:solidFill>
                  <a:schemeClr val="bg2">
                    <a:lumMod val="50000"/>
                  </a:schemeClr>
                </a:solidFill>
              </a:rPr>
              <a:t>|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800" dirty="0">
                <a:solidFill>
                  <a:schemeClr val="bg1"/>
                </a:solidFill>
              </a:rPr>
              <a:t>UC</a:t>
            </a:r>
            <a:r>
              <a:rPr lang="en-US" sz="1800" baseline="0" dirty="0">
                <a:solidFill>
                  <a:schemeClr val="bg1"/>
                </a:solidFill>
              </a:rPr>
              <a:t> Berkeley</a:t>
            </a:r>
            <a:endParaRPr lang="en-US" sz="1800" dirty="0">
              <a:solidFill>
                <a:schemeClr val="bg1"/>
              </a:solidFill>
            </a:endParaRPr>
          </a:p>
          <a:p>
            <a:pPr lvl="0" algn="r"/>
            <a:r>
              <a:rPr lang="en-US" sz="1800" dirty="0">
                <a:solidFill>
                  <a:schemeClr val="bg1">
                    <a:lumMod val="95000"/>
                  </a:schemeClr>
                </a:solidFill>
              </a:rPr>
              <a:t>Cornell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800" b="1" baseline="0" dirty="0">
                <a:solidFill>
                  <a:schemeClr val="bg2">
                    <a:lumMod val="50000"/>
                  </a:schemeClr>
                </a:solidFill>
              </a:rPr>
              <a:t>|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800" dirty="0">
                <a:solidFill>
                  <a:schemeClr val="bg1"/>
                </a:solidFill>
              </a:rPr>
              <a:t>Northeastern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800" b="1" baseline="0" dirty="0">
                <a:solidFill>
                  <a:schemeClr val="bg2">
                    <a:lumMod val="50000"/>
                  </a:schemeClr>
                </a:solidFill>
              </a:rPr>
              <a:t>|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800" baseline="0" dirty="0">
                <a:solidFill>
                  <a:schemeClr val="bg1"/>
                </a:solidFill>
              </a:rPr>
              <a:t>UT</a:t>
            </a:r>
            <a:r>
              <a:rPr lang="en-US" sz="1800" baseline="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800" baseline="0" dirty="0">
                <a:solidFill>
                  <a:schemeClr val="bg1"/>
                </a:solidFill>
              </a:rPr>
              <a:t>Dallas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1313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516"/>
            <a:ext cx="8229600" cy="609600"/>
          </a:xfrm>
        </p:spPr>
        <p:txBody>
          <a:bodyPr>
            <a:normAutofit/>
          </a:bodyPr>
          <a:lstStyle>
            <a:lvl1pPr>
              <a:defRPr sz="3200" baseline="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2"/>
            <a:ext cx="8229600" cy="5287963"/>
          </a:xfrm>
        </p:spPr>
        <p:txBody>
          <a:bodyPr>
            <a:normAutofit/>
          </a:bodyPr>
          <a:lstStyle>
            <a:lvl1pPr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6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5720" y="684212"/>
            <a:ext cx="8572560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9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25" name="Picture 24" descr="http://www.cse.psu.edu/research/visualcortexonsilicon.expedition/images/NSF-logo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6308725"/>
            <a:ext cx="493152" cy="49315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" name="Group 25"/>
          <p:cNvGrpSpPr/>
          <p:nvPr/>
        </p:nvGrpSpPr>
        <p:grpSpPr>
          <a:xfrm>
            <a:off x="6295434" y="6311496"/>
            <a:ext cx="2772366" cy="486872"/>
            <a:chOff x="1220181" y="161932"/>
            <a:chExt cx="5957094" cy="1046163"/>
          </a:xfrm>
        </p:grpSpPr>
        <p:pic>
          <p:nvPicPr>
            <p:cNvPr id="27" name="Picture 26" descr="C:\Users\Owner\Desktop\NSF_Slide_Master\200px-University_of_California_Seal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90666" y="197651"/>
              <a:ext cx="985044" cy="971551"/>
            </a:xfrm>
            <a:prstGeom prst="rect">
              <a:avLst/>
            </a:prstGeom>
            <a:noFill/>
          </p:spPr>
        </p:pic>
        <p:pic>
          <p:nvPicPr>
            <p:cNvPr id="28" name="Picture 27" descr="C:\Users\Owner\Desktop\NSF_Slide_Master\CSUN_Seal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90791" y="185744"/>
              <a:ext cx="1009650" cy="995363"/>
            </a:xfrm>
            <a:prstGeom prst="rect">
              <a:avLst/>
            </a:prstGeom>
            <a:noFill/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50" t="4352" r="1"/>
            <a:stretch/>
          </p:blipFill>
          <p:spPr bwMode="auto">
            <a:xfrm>
              <a:off x="5196869" y="161932"/>
              <a:ext cx="1032669" cy="104616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0" name="Picture 29" descr="C:\Users\Owner\Desktop\NSF_Slide_Master\ucla-logo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20181" y="197651"/>
              <a:ext cx="978694" cy="971551"/>
            </a:xfrm>
            <a:prstGeom prst="rect">
              <a:avLst/>
            </a:prstGeom>
            <a:noFill/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1275" y="173838"/>
              <a:ext cx="1016000" cy="1017588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2447" y="191697"/>
              <a:ext cx="985044" cy="985044"/>
            </a:xfrm>
            <a:prstGeom prst="rect">
              <a:avLst/>
            </a:prstGeom>
          </p:spPr>
        </p:pic>
      </p:grpSp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65" y="6329435"/>
            <a:ext cx="2040711" cy="45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2490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9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Picture 8" descr="http://www.cse.psu.edu/research/visualcortexonsilicon.expedition/images/NSF-logo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6308725"/>
            <a:ext cx="493152" cy="49315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oup 9"/>
          <p:cNvGrpSpPr/>
          <p:nvPr userDrawn="1"/>
        </p:nvGrpSpPr>
        <p:grpSpPr>
          <a:xfrm>
            <a:off x="6295434" y="6311496"/>
            <a:ext cx="2772366" cy="486872"/>
            <a:chOff x="1220181" y="161932"/>
            <a:chExt cx="5957094" cy="1046163"/>
          </a:xfrm>
        </p:grpSpPr>
        <p:pic>
          <p:nvPicPr>
            <p:cNvPr id="11" name="Picture 10" descr="C:\Users\Owner\Desktop\NSF_Slide_Master\200px-University_of_California_Seal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90666" y="197651"/>
              <a:ext cx="985044" cy="971551"/>
            </a:xfrm>
            <a:prstGeom prst="rect">
              <a:avLst/>
            </a:prstGeom>
            <a:noFill/>
          </p:spPr>
        </p:pic>
        <p:pic>
          <p:nvPicPr>
            <p:cNvPr id="12" name="Picture 11" descr="C:\Users\Owner\Desktop\NSF_Slide_Master\CSUN_Seal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90791" y="185744"/>
              <a:ext cx="1009650" cy="995363"/>
            </a:xfrm>
            <a:prstGeom prst="rect">
              <a:avLst/>
            </a:prstGeom>
            <a:noFill/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50" t="4352" r="1"/>
            <a:stretch/>
          </p:blipFill>
          <p:spPr bwMode="auto">
            <a:xfrm>
              <a:off x="5196869" y="161932"/>
              <a:ext cx="1032669" cy="104616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4" name="Picture 13" descr="C:\Users\Owner\Desktop\NSF_Slide_Master\ucla-logo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20181" y="197651"/>
              <a:ext cx="978694" cy="971551"/>
            </a:xfrm>
            <a:prstGeom prst="rect">
              <a:avLst/>
            </a:prstGeom>
            <a:noFill/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1275" y="173838"/>
              <a:ext cx="1016000" cy="101758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2447" y="191697"/>
              <a:ext cx="985044" cy="985044"/>
            </a:xfrm>
            <a:prstGeom prst="rect">
              <a:avLst/>
            </a:prstGeom>
          </p:spPr>
        </p:pic>
      </p:grp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65" y="6329435"/>
            <a:ext cx="2040711" cy="45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972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usts">
  <p:cSld name="Thrus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54"/>
          <p:cNvSpPr txBox="1">
            <a:spLocks noGrp="1"/>
          </p:cNvSpPr>
          <p:nvPr>
            <p:ph type="body" idx="1"/>
          </p:nvPr>
        </p:nvSpPr>
        <p:spPr>
          <a:xfrm>
            <a:off x="457200" y="1081882"/>
            <a:ext cx="8229600" cy="5044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54"/>
          <p:cNvSpPr txBox="1">
            <a:spLocks noGrp="1"/>
          </p:cNvSpPr>
          <p:nvPr>
            <p:ph type="sldNum" idx="12"/>
          </p:nvPr>
        </p:nvSpPr>
        <p:spPr>
          <a:xfrm>
            <a:off x="8534400" y="6370637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1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 b="1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 b="1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 b="1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 b="1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 b="1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 b="1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 b="1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 b="1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8" name="Google Shape;38;p154"/>
          <p:cNvCxnSpPr/>
          <p:nvPr/>
        </p:nvCxnSpPr>
        <p:spPr>
          <a:xfrm>
            <a:off x="0" y="914400"/>
            <a:ext cx="91440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39" name="Google Shape;39;p154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gradFill>
            <a:gsLst>
              <a:gs pos="0">
                <a:srgbClr val="2A6A9E"/>
              </a:gs>
              <a:gs pos="51667">
                <a:srgbClr val="2A6A9E"/>
              </a:gs>
              <a:gs pos="100000">
                <a:srgbClr val="1F5C77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154"/>
          <p:cNvSpPr txBox="1">
            <a:spLocks noGrp="1"/>
          </p:cNvSpPr>
          <p:nvPr>
            <p:ph type="title"/>
          </p:nvPr>
        </p:nvSpPr>
        <p:spPr>
          <a:xfrm>
            <a:off x="457200" y="-243682"/>
            <a:ext cx="8229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1" name="Google Shape;41;p154" descr="C:\AAA_TAMU_BMEN_October 10 2017_Current\Projects\ERC\LOGO\PATHS-UP Navy 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2400" y="6324600"/>
            <a:ext cx="1388233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9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9" descr="http://www.cse.psu.edu/research/visualcortexonsilicon.expedition/images/NSF-logo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6308725"/>
            <a:ext cx="493152" cy="49315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Group 10"/>
          <p:cNvGrpSpPr/>
          <p:nvPr userDrawn="1"/>
        </p:nvGrpSpPr>
        <p:grpSpPr>
          <a:xfrm>
            <a:off x="6295434" y="6311496"/>
            <a:ext cx="2772366" cy="486872"/>
            <a:chOff x="1220181" y="161932"/>
            <a:chExt cx="5957094" cy="1046163"/>
          </a:xfrm>
        </p:grpSpPr>
        <p:pic>
          <p:nvPicPr>
            <p:cNvPr id="12" name="Picture 11" descr="C:\Users\Owner\Desktop\NSF_Slide_Master\200px-University_of_California_Seal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90666" y="197651"/>
              <a:ext cx="985044" cy="971551"/>
            </a:xfrm>
            <a:prstGeom prst="rect">
              <a:avLst/>
            </a:prstGeom>
            <a:noFill/>
          </p:spPr>
        </p:pic>
        <p:pic>
          <p:nvPicPr>
            <p:cNvPr id="13" name="Picture 12" descr="C:\Users\Owner\Desktop\NSF_Slide_Master\CSUN_Seal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90791" y="185744"/>
              <a:ext cx="1009650" cy="995363"/>
            </a:xfrm>
            <a:prstGeom prst="rect">
              <a:avLst/>
            </a:prstGeom>
            <a:noFill/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50" t="4352" r="1"/>
            <a:stretch/>
          </p:blipFill>
          <p:spPr bwMode="auto">
            <a:xfrm>
              <a:off x="5196869" y="161932"/>
              <a:ext cx="1032669" cy="104616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" name="Picture 14" descr="C:\Users\Owner\Desktop\NSF_Slide_Master\ucla-logo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20181" y="197651"/>
              <a:ext cx="978694" cy="971551"/>
            </a:xfrm>
            <a:prstGeom prst="rect">
              <a:avLst/>
            </a:prstGeom>
            <a:noFill/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1275" y="173838"/>
              <a:ext cx="1016000" cy="1017588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2447" y="191697"/>
              <a:ext cx="985044" cy="985044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65" y="6329435"/>
            <a:ext cx="2040711" cy="45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1566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9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2" name="Picture 11" descr="http://www.cse.psu.edu/research/visualcortexonsilicon.expedition/images/NSF-logo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6308725"/>
            <a:ext cx="493152" cy="49315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Group 12"/>
          <p:cNvGrpSpPr/>
          <p:nvPr userDrawn="1"/>
        </p:nvGrpSpPr>
        <p:grpSpPr>
          <a:xfrm>
            <a:off x="6295434" y="6311496"/>
            <a:ext cx="2772366" cy="486872"/>
            <a:chOff x="1220181" y="161932"/>
            <a:chExt cx="5957094" cy="1046163"/>
          </a:xfrm>
        </p:grpSpPr>
        <p:pic>
          <p:nvPicPr>
            <p:cNvPr id="14" name="Picture 13" descr="C:\Users\Owner\Desktop\NSF_Slide_Master\200px-University_of_California_Seal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90666" y="197651"/>
              <a:ext cx="985044" cy="971551"/>
            </a:xfrm>
            <a:prstGeom prst="rect">
              <a:avLst/>
            </a:prstGeom>
            <a:noFill/>
          </p:spPr>
        </p:pic>
        <p:pic>
          <p:nvPicPr>
            <p:cNvPr id="15" name="Picture 14" descr="C:\Users\Owner\Desktop\NSF_Slide_Master\CSUN_Seal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90791" y="185744"/>
              <a:ext cx="1009650" cy="995363"/>
            </a:xfrm>
            <a:prstGeom prst="rect">
              <a:avLst/>
            </a:prstGeom>
            <a:noFill/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50" t="4352" r="1"/>
            <a:stretch/>
          </p:blipFill>
          <p:spPr bwMode="auto">
            <a:xfrm>
              <a:off x="5196869" y="161932"/>
              <a:ext cx="1032669" cy="104616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" name="Picture 16" descr="C:\Users\Owner\Desktop\NSF_Slide_Master\ucla-logo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20181" y="197651"/>
              <a:ext cx="978694" cy="971551"/>
            </a:xfrm>
            <a:prstGeom prst="rect">
              <a:avLst/>
            </a:prstGeom>
            <a:noFill/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1275" y="173838"/>
              <a:ext cx="1016000" cy="101758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2447" y="191697"/>
              <a:ext cx="985044" cy="985044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65" y="6329435"/>
            <a:ext cx="2040711" cy="45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7733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9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 descr="http://www.cse.psu.edu/research/visualcortexonsilicon.expedition/images/NSF-logo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6308725"/>
            <a:ext cx="493152" cy="49315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Group 8"/>
          <p:cNvGrpSpPr/>
          <p:nvPr userDrawn="1"/>
        </p:nvGrpSpPr>
        <p:grpSpPr>
          <a:xfrm>
            <a:off x="6295434" y="6311496"/>
            <a:ext cx="2772366" cy="486872"/>
            <a:chOff x="1220181" y="161932"/>
            <a:chExt cx="5957094" cy="1046163"/>
          </a:xfrm>
        </p:grpSpPr>
        <p:pic>
          <p:nvPicPr>
            <p:cNvPr id="10" name="Picture 9" descr="C:\Users\Owner\Desktop\NSF_Slide_Master\200px-University_of_California_Seal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90666" y="197651"/>
              <a:ext cx="985044" cy="971551"/>
            </a:xfrm>
            <a:prstGeom prst="rect">
              <a:avLst/>
            </a:prstGeom>
            <a:noFill/>
          </p:spPr>
        </p:pic>
        <p:pic>
          <p:nvPicPr>
            <p:cNvPr id="11" name="Picture 10" descr="C:\Users\Owner\Desktop\NSF_Slide_Master\CSUN_Seal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90791" y="185744"/>
              <a:ext cx="1009650" cy="995363"/>
            </a:xfrm>
            <a:prstGeom prst="rect">
              <a:avLst/>
            </a:prstGeom>
            <a:noFill/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50" t="4352" r="1"/>
            <a:stretch/>
          </p:blipFill>
          <p:spPr bwMode="auto">
            <a:xfrm>
              <a:off x="5196869" y="161932"/>
              <a:ext cx="1032669" cy="104616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" name="Picture 12" descr="C:\Users\Owner\Desktop\NSF_Slide_Master\ucla-logo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20181" y="197651"/>
              <a:ext cx="978694" cy="971551"/>
            </a:xfrm>
            <a:prstGeom prst="rect">
              <a:avLst/>
            </a:prstGeom>
            <a:noFill/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1275" y="173838"/>
              <a:ext cx="1016000" cy="101758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2447" y="191697"/>
              <a:ext cx="985044" cy="985044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65" y="6329435"/>
            <a:ext cx="2040711" cy="45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6613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9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7" name="Picture 6" descr="http://www.cse.psu.edu/research/visualcortexonsilicon.expedition/images/NSF-logo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6308725"/>
            <a:ext cx="493152" cy="49315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Group 7"/>
          <p:cNvGrpSpPr/>
          <p:nvPr userDrawn="1"/>
        </p:nvGrpSpPr>
        <p:grpSpPr>
          <a:xfrm>
            <a:off x="6295434" y="6311496"/>
            <a:ext cx="2772366" cy="486872"/>
            <a:chOff x="1220181" y="161932"/>
            <a:chExt cx="5957094" cy="1046163"/>
          </a:xfrm>
        </p:grpSpPr>
        <p:pic>
          <p:nvPicPr>
            <p:cNvPr id="9" name="Picture 8" descr="C:\Users\Owner\Desktop\NSF_Slide_Master\200px-University_of_California_Seal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90666" y="197651"/>
              <a:ext cx="985044" cy="971551"/>
            </a:xfrm>
            <a:prstGeom prst="rect">
              <a:avLst/>
            </a:prstGeom>
            <a:noFill/>
          </p:spPr>
        </p:pic>
        <p:pic>
          <p:nvPicPr>
            <p:cNvPr id="10" name="Picture 9" descr="C:\Users\Owner\Desktop\NSF_Slide_Master\CSUN_Seal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90791" y="185744"/>
              <a:ext cx="1009650" cy="995363"/>
            </a:xfrm>
            <a:prstGeom prst="rect">
              <a:avLst/>
            </a:prstGeom>
            <a:noFill/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50" t="4352" r="1"/>
            <a:stretch/>
          </p:blipFill>
          <p:spPr bwMode="auto">
            <a:xfrm>
              <a:off x="5196869" y="161932"/>
              <a:ext cx="1032669" cy="104616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Picture 11" descr="C:\Users\Owner\Desktop\NSF_Slide_Master\ucla-logo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20181" y="197651"/>
              <a:ext cx="978694" cy="971551"/>
            </a:xfrm>
            <a:prstGeom prst="rect">
              <a:avLst/>
            </a:prstGeom>
            <a:noFill/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1275" y="173838"/>
              <a:ext cx="1016000" cy="1017588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2447" y="191697"/>
              <a:ext cx="985044" cy="985044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65" y="6329435"/>
            <a:ext cx="2040711" cy="45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6375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9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9" descr="http://www.cse.psu.edu/research/visualcortexonsilicon.expedition/images/NSF-logo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6308725"/>
            <a:ext cx="493152" cy="49315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Group 10"/>
          <p:cNvGrpSpPr/>
          <p:nvPr userDrawn="1"/>
        </p:nvGrpSpPr>
        <p:grpSpPr>
          <a:xfrm>
            <a:off x="6295434" y="6311496"/>
            <a:ext cx="2772366" cy="486872"/>
            <a:chOff x="1220181" y="161932"/>
            <a:chExt cx="5957094" cy="1046163"/>
          </a:xfrm>
        </p:grpSpPr>
        <p:pic>
          <p:nvPicPr>
            <p:cNvPr id="12" name="Picture 11" descr="C:\Users\Owner\Desktop\NSF_Slide_Master\200px-University_of_California_Seal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90666" y="197651"/>
              <a:ext cx="985044" cy="971551"/>
            </a:xfrm>
            <a:prstGeom prst="rect">
              <a:avLst/>
            </a:prstGeom>
            <a:noFill/>
          </p:spPr>
        </p:pic>
        <p:pic>
          <p:nvPicPr>
            <p:cNvPr id="13" name="Picture 12" descr="C:\Users\Owner\Desktop\NSF_Slide_Master\CSUN_Seal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90791" y="185744"/>
              <a:ext cx="1009650" cy="995363"/>
            </a:xfrm>
            <a:prstGeom prst="rect">
              <a:avLst/>
            </a:prstGeom>
            <a:noFill/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50" t="4352" r="1"/>
            <a:stretch/>
          </p:blipFill>
          <p:spPr bwMode="auto">
            <a:xfrm>
              <a:off x="5196869" y="161932"/>
              <a:ext cx="1032669" cy="104616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" name="Picture 14" descr="C:\Users\Owner\Desktop\NSF_Slide_Master\ucla-logo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20181" y="197651"/>
              <a:ext cx="978694" cy="971551"/>
            </a:xfrm>
            <a:prstGeom prst="rect">
              <a:avLst/>
            </a:prstGeom>
            <a:noFill/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1275" y="173838"/>
              <a:ext cx="1016000" cy="1017588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2447" y="191697"/>
              <a:ext cx="985044" cy="985044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65" y="6329435"/>
            <a:ext cx="2040711" cy="45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1036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9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9" descr="http://www.cse.psu.edu/research/visualcortexonsilicon.expedition/images/NSF-logo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6308725"/>
            <a:ext cx="493152" cy="49315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Group 10"/>
          <p:cNvGrpSpPr/>
          <p:nvPr userDrawn="1"/>
        </p:nvGrpSpPr>
        <p:grpSpPr>
          <a:xfrm>
            <a:off x="6295434" y="6311496"/>
            <a:ext cx="2772366" cy="486872"/>
            <a:chOff x="1220181" y="161932"/>
            <a:chExt cx="5957094" cy="1046163"/>
          </a:xfrm>
        </p:grpSpPr>
        <p:pic>
          <p:nvPicPr>
            <p:cNvPr id="12" name="Picture 11" descr="C:\Users\Owner\Desktop\NSF_Slide_Master\200px-University_of_California_Seal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90666" y="197651"/>
              <a:ext cx="985044" cy="971551"/>
            </a:xfrm>
            <a:prstGeom prst="rect">
              <a:avLst/>
            </a:prstGeom>
            <a:noFill/>
          </p:spPr>
        </p:pic>
        <p:pic>
          <p:nvPicPr>
            <p:cNvPr id="13" name="Picture 12" descr="C:\Users\Owner\Desktop\NSF_Slide_Master\CSUN_Seal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90791" y="185744"/>
              <a:ext cx="1009650" cy="995363"/>
            </a:xfrm>
            <a:prstGeom prst="rect">
              <a:avLst/>
            </a:prstGeom>
            <a:noFill/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50" t="4352" r="1"/>
            <a:stretch/>
          </p:blipFill>
          <p:spPr bwMode="auto">
            <a:xfrm>
              <a:off x="5196869" y="161932"/>
              <a:ext cx="1032669" cy="104616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" name="Picture 14" descr="C:\Users\Owner\Desktop\NSF_Slide_Master\ucla-logo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20181" y="197651"/>
              <a:ext cx="978694" cy="971551"/>
            </a:xfrm>
            <a:prstGeom prst="rect">
              <a:avLst/>
            </a:prstGeom>
            <a:noFill/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1275" y="173838"/>
              <a:ext cx="1016000" cy="1017588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2447" y="191697"/>
              <a:ext cx="985044" cy="985044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65" y="6329435"/>
            <a:ext cx="2040711" cy="45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1803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9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Picture 8" descr="http://www.cse.psu.edu/research/visualcortexonsilicon.expedition/images/NSF-logo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6308725"/>
            <a:ext cx="493152" cy="49315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oup 9"/>
          <p:cNvGrpSpPr/>
          <p:nvPr userDrawn="1"/>
        </p:nvGrpSpPr>
        <p:grpSpPr>
          <a:xfrm>
            <a:off x="6295434" y="6311496"/>
            <a:ext cx="2772366" cy="486872"/>
            <a:chOff x="1220181" y="161932"/>
            <a:chExt cx="5957094" cy="1046163"/>
          </a:xfrm>
        </p:grpSpPr>
        <p:pic>
          <p:nvPicPr>
            <p:cNvPr id="11" name="Picture 10" descr="C:\Users\Owner\Desktop\NSF_Slide_Master\200px-University_of_California_Seal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90666" y="197651"/>
              <a:ext cx="985044" cy="971551"/>
            </a:xfrm>
            <a:prstGeom prst="rect">
              <a:avLst/>
            </a:prstGeom>
            <a:noFill/>
          </p:spPr>
        </p:pic>
        <p:pic>
          <p:nvPicPr>
            <p:cNvPr id="12" name="Picture 11" descr="C:\Users\Owner\Desktop\NSF_Slide_Master\CSUN_Seal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90791" y="185744"/>
              <a:ext cx="1009650" cy="995363"/>
            </a:xfrm>
            <a:prstGeom prst="rect">
              <a:avLst/>
            </a:prstGeom>
            <a:noFill/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50" t="4352" r="1"/>
            <a:stretch/>
          </p:blipFill>
          <p:spPr bwMode="auto">
            <a:xfrm>
              <a:off x="5196869" y="161932"/>
              <a:ext cx="1032669" cy="104616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4" name="Picture 13" descr="C:\Users\Owner\Desktop\NSF_Slide_Master\ucla-logo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20181" y="197651"/>
              <a:ext cx="978694" cy="971551"/>
            </a:xfrm>
            <a:prstGeom prst="rect">
              <a:avLst/>
            </a:prstGeom>
            <a:noFill/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1275" y="173838"/>
              <a:ext cx="1016000" cy="101758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2447" y="191697"/>
              <a:ext cx="985044" cy="985044"/>
            </a:xfrm>
            <a:prstGeom prst="rect">
              <a:avLst/>
            </a:prstGeom>
          </p:spPr>
        </p:pic>
      </p:grp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65" y="6329435"/>
            <a:ext cx="2040711" cy="45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5524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9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21" name="Picture 20" descr="http://www.cse.psu.edu/research/visualcortexonsilicon.expedition/images/NSF-logo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6308725"/>
            <a:ext cx="493152" cy="49315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" name="Group 21"/>
          <p:cNvGrpSpPr/>
          <p:nvPr userDrawn="1"/>
        </p:nvGrpSpPr>
        <p:grpSpPr>
          <a:xfrm>
            <a:off x="6295434" y="6311496"/>
            <a:ext cx="2772366" cy="486872"/>
            <a:chOff x="1220181" y="161932"/>
            <a:chExt cx="5957094" cy="1046163"/>
          </a:xfrm>
        </p:grpSpPr>
        <p:pic>
          <p:nvPicPr>
            <p:cNvPr id="23" name="Picture 22" descr="C:\Users\Owner\Desktop\NSF_Slide_Master\200px-University_of_California_Seal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90666" y="197651"/>
              <a:ext cx="985044" cy="971551"/>
            </a:xfrm>
            <a:prstGeom prst="rect">
              <a:avLst/>
            </a:prstGeom>
            <a:noFill/>
          </p:spPr>
        </p:pic>
        <p:pic>
          <p:nvPicPr>
            <p:cNvPr id="24" name="Picture 23" descr="C:\Users\Owner\Desktop\NSF_Slide_Master\CSUN_Seal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90791" y="185744"/>
              <a:ext cx="1009650" cy="995363"/>
            </a:xfrm>
            <a:prstGeom prst="rect">
              <a:avLst/>
            </a:prstGeom>
            <a:noFill/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50" t="4352" r="1"/>
            <a:stretch/>
          </p:blipFill>
          <p:spPr bwMode="auto">
            <a:xfrm>
              <a:off x="5196869" y="161932"/>
              <a:ext cx="1032669" cy="104616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6" name="Picture 25" descr="C:\Users\Owner\Desktop\NSF_Slide_Master\ucla-logo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20181" y="197651"/>
              <a:ext cx="978694" cy="971551"/>
            </a:xfrm>
            <a:prstGeom prst="rect">
              <a:avLst/>
            </a:prstGeom>
            <a:noFill/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1275" y="173838"/>
              <a:ext cx="1016000" cy="1017588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2447" y="191697"/>
              <a:ext cx="985044" cy="985044"/>
            </a:xfrm>
            <a:prstGeom prst="rect">
              <a:avLst/>
            </a:prstGeom>
          </p:spPr>
        </p:pic>
      </p:grp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65" y="6329435"/>
            <a:ext cx="2040711" cy="45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93771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59586" y="1601611"/>
            <a:ext cx="8226925" cy="4223677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037064" y="337507"/>
            <a:ext cx="6845841" cy="822029"/>
          </a:xfrm>
          <a:prstGeom prst="rect">
            <a:avLst/>
          </a:prstGeom>
        </p:spPr>
        <p:txBody>
          <a:bodyPr vert="horz" lIns="71323" tIns="35662" rIns="71323" bIns="35662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24F724-0FAC-E847-AA2A-1E479AF6BC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41320" y="6035040"/>
            <a:ext cx="614011" cy="74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207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693962" y="1587501"/>
            <a:ext cx="7535849" cy="41345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1037064" y="337507"/>
            <a:ext cx="6845841" cy="822029"/>
          </a:xfrm>
          <a:prstGeom prst="rect">
            <a:avLst/>
          </a:prstGeom>
        </p:spPr>
        <p:txBody>
          <a:bodyPr vert="horz" lIns="71323" tIns="35662" rIns="71323" bIns="35662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592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5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5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5" name="Google Shape;45;p15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6" name="Google Shape;46;p15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5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7198" y="1615420"/>
            <a:ext cx="3708759" cy="422078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EDB627"/>
              </a:buClr>
              <a:defRPr sz="1400"/>
            </a:lvl1pPr>
            <a:lvl2pPr>
              <a:buClr>
                <a:srgbClr val="EDB627"/>
              </a:buClr>
              <a:defRPr sz="1200"/>
            </a:lvl2pPr>
            <a:lvl3pPr>
              <a:buClr>
                <a:srgbClr val="EDB627"/>
              </a:buClr>
              <a:defRPr sz="1100"/>
            </a:lvl3pPr>
            <a:lvl4pPr>
              <a:buClr>
                <a:srgbClr val="EDB627"/>
              </a:buClr>
              <a:defRPr sz="900"/>
            </a:lvl4pPr>
            <a:lvl5pPr>
              <a:buClr>
                <a:srgbClr val="EDB627"/>
              </a:buCl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12087" y="1608667"/>
            <a:ext cx="3729045" cy="422754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EDB627"/>
              </a:buClr>
              <a:defRPr sz="1400"/>
            </a:lvl1pPr>
            <a:lvl2pPr>
              <a:buClr>
                <a:srgbClr val="EDB627"/>
              </a:buClr>
              <a:defRPr sz="1200"/>
            </a:lvl2pPr>
            <a:lvl3pPr>
              <a:buClr>
                <a:srgbClr val="EDB627"/>
              </a:buClr>
              <a:defRPr sz="1100"/>
            </a:lvl3pPr>
            <a:lvl4pPr>
              <a:buClr>
                <a:srgbClr val="EDB627"/>
              </a:buClr>
              <a:defRPr sz="900"/>
            </a:lvl4pPr>
            <a:lvl5pPr>
              <a:buClr>
                <a:srgbClr val="EDB627"/>
              </a:buCl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037064" y="337507"/>
            <a:ext cx="6845841" cy="822029"/>
          </a:xfrm>
          <a:prstGeom prst="rect">
            <a:avLst/>
          </a:prstGeom>
        </p:spPr>
        <p:txBody>
          <a:bodyPr vert="horz" lIns="71323" tIns="35662" rIns="71323" bIns="35662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5285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225" y="1624595"/>
            <a:ext cx="3723034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900" b="0">
                <a:solidFill>
                  <a:srgbClr val="EDB627"/>
                </a:solidFill>
              </a:defRPr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225" y="2234195"/>
            <a:ext cx="3723035" cy="32409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4002" y="1624595"/>
            <a:ext cx="3741101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900" b="0">
                <a:solidFill>
                  <a:srgbClr val="EDB627"/>
                </a:solidFill>
              </a:defRPr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4002" y="2234195"/>
            <a:ext cx="3741101" cy="32409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037064" y="337507"/>
            <a:ext cx="6845841" cy="822029"/>
          </a:xfrm>
          <a:prstGeom prst="rect">
            <a:avLst/>
          </a:prstGeom>
        </p:spPr>
        <p:txBody>
          <a:bodyPr vert="horz" lIns="71323" tIns="35662" rIns="71323" bIns="35662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4186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7064" y="337507"/>
            <a:ext cx="6845841" cy="822029"/>
          </a:xfrm>
          <a:prstGeom prst="rect">
            <a:avLst/>
          </a:prstGeom>
        </p:spPr>
        <p:txBody>
          <a:bodyPr vert="horz" lIns="71323" tIns="35662" rIns="71323" bIns="35662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519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7064" y="337507"/>
            <a:ext cx="6845841" cy="822029"/>
          </a:xfrm>
          <a:prstGeom prst="rect">
            <a:avLst/>
          </a:prstGeom>
        </p:spPr>
        <p:txBody>
          <a:bodyPr vert="horz" lIns="71323" tIns="35662" rIns="71323" bIns="35662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60416" y="1598939"/>
            <a:ext cx="4375424" cy="423727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33" y="1598940"/>
            <a:ext cx="3001034" cy="42453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704322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062" y="3124201"/>
            <a:ext cx="7541879" cy="1653180"/>
          </a:xfrm>
          <a:prstGeom prst="rect">
            <a:avLst/>
          </a:prstGeom>
        </p:spPr>
        <p:txBody>
          <a:bodyPr anchor="b"/>
          <a:lstStyle>
            <a:lvl1pPr algn="l">
              <a:defRPr sz="31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1062" y="4777382"/>
            <a:ext cx="7541878" cy="107392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600" cap="none">
                <a:solidFill>
                  <a:srgbClr val="EDB627"/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04276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305" y="1602631"/>
            <a:ext cx="2210150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900" b="0">
                <a:solidFill>
                  <a:srgbClr val="EDB627"/>
                </a:solidFill>
              </a:defRPr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5847" y="1602631"/>
            <a:ext cx="2202181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900" b="0">
                <a:solidFill>
                  <a:srgbClr val="EDB627"/>
                </a:solidFill>
              </a:defRPr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47541" y="1602631"/>
            <a:ext cx="2199085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900" b="0">
                <a:solidFill>
                  <a:srgbClr val="EDB627"/>
                </a:solidFill>
              </a:defRPr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913526" y="3130251"/>
            <a:ext cx="0" cy="2713015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585096" y="3130250"/>
            <a:ext cx="0" cy="272105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826943" y="2288431"/>
            <a:ext cx="2195513" cy="348880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71888" y="2288431"/>
            <a:ext cx="2210096" cy="348880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6147541" y="2288431"/>
            <a:ext cx="2199085" cy="348880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1037064" y="337507"/>
            <a:ext cx="6845841" cy="822029"/>
          </a:xfrm>
          <a:prstGeom prst="rect">
            <a:avLst/>
          </a:prstGeom>
        </p:spPr>
        <p:txBody>
          <a:bodyPr vert="horz" lIns="71323" tIns="35662" rIns="71323" bIns="35662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5189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847" y="3446633"/>
            <a:ext cx="220503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900" b="0">
                <a:solidFill>
                  <a:srgbClr val="EDB627"/>
                </a:solidFill>
              </a:defRPr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5678" y="3446633"/>
            <a:ext cx="2197894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900" b="0">
                <a:solidFill>
                  <a:srgbClr val="EDB627"/>
                </a:solidFill>
              </a:defRPr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37292" y="3446633"/>
            <a:ext cx="2199085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900" b="0">
                <a:solidFill>
                  <a:srgbClr val="EDB627"/>
                </a:solidFill>
              </a:defRPr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806847" y="4022896"/>
            <a:ext cx="2205038" cy="168196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74664" y="4022894"/>
            <a:ext cx="2200805" cy="168196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6137197" y="4022892"/>
            <a:ext cx="2201998" cy="170170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/>
          </p:cNvSpPr>
          <p:nvPr>
            <p:ph type="pic" idx="15"/>
          </p:nvPr>
        </p:nvSpPr>
        <p:spPr>
          <a:xfrm>
            <a:off x="806847" y="1654637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2"/>
          <p:cNvSpPr>
            <a:spLocks noGrp="1"/>
          </p:cNvSpPr>
          <p:nvPr>
            <p:ph type="pic" idx="21"/>
          </p:nvPr>
        </p:nvSpPr>
        <p:spPr>
          <a:xfrm>
            <a:off x="3475641" y="1654637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31" name="Picture Placeholder 2"/>
          <p:cNvSpPr>
            <a:spLocks noGrp="1"/>
          </p:cNvSpPr>
          <p:nvPr>
            <p:ph type="pic" idx="22"/>
          </p:nvPr>
        </p:nvSpPr>
        <p:spPr>
          <a:xfrm>
            <a:off x="6137291" y="1654637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3237600" y="1578439"/>
            <a:ext cx="6164" cy="4258019"/>
          </a:xfrm>
          <a:prstGeom prst="line">
            <a:avLst/>
          </a:prstGeom>
          <a:ln w="12700" cmpd="sng">
            <a:solidFill>
              <a:schemeClr val="tx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905413" y="1578439"/>
            <a:ext cx="12092" cy="4317239"/>
          </a:xfrm>
          <a:prstGeom prst="line">
            <a:avLst/>
          </a:prstGeom>
          <a:ln w="12700" cmpd="sng">
            <a:solidFill>
              <a:schemeClr val="tx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1037064" y="337507"/>
            <a:ext cx="6845841" cy="822029"/>
          </a:xfrm>
          <a:prstGeom prst="rect">
            <a:avLst/>
          </a:prstGeom>
        </p:spPr>
        <p:txBody>
          <a:bodyPr vert="horz" lIns="71323" tIns="35662" rIns="71323" bIns="35662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08021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471A1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7229529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3EA61-7B24-8C41-A1B6-EFE36AA90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760"/>
            <a:ext cx="7886700" cy="132588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E126C9-E0FF-D248-80EC-44F6115C2E2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77240" y="6254496"/>
            <a:ext cx="7978140" cy="3429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ILO On-Boarding			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55029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11487D79-8AC4-AF46-926E-E733CD7399A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9/22/2022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9F4C2BA8-C0AF-3C4E-B06B-F1149B398C9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5508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5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5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15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3" name="Google Shape;53;p15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15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5" name="Google Shape;55;p15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5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5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5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6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6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0" name="Google Shape;70;p16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16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4744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8" r:id="rId10"/>
  </p:sldLayoutIdLst>
  <p:hf sldNum="0" hdr="0" ftr="0" dt="0"/>
  <p:txStyles>
    <p:titleStyle>
      <a:lvl1pPr algn="l" defTabSz="356616" rtl="0" eaLnBrk="1" latinLnBrk="0" hangingPunct="1">
        <a:spcBef>
          <a:spcPct val="0"/>
        </a:spcBef>
        <a:buNone/>
        <a:defRPr sz="33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67462" indent="-267462" algn="l" defTabSz="356616" rtl="0" eaLnBrk="1" latinLnBrk="0" hangingPunct="1">
        <a:spcBef>
          <a:spcPts val="780"/>
        </a:spcBef>
        <a:spcAft>
          <a:spcPts val="0"/>
        </a:spcAft>
        <a:buClr>
          <a:srgbClr val="EDB627"/>
        </a:buClr>
        <a:buSzPct val="80000"/>
        <a:buFont typeface="Wingdings 3" charset="2"/>
        <a:buChar char=""/>
        <a:defRPr sz="1600" b="0" i="0" kern="1200">
          <a:solidFill>
            <a:srgbClr val="66686E"/>
          </a:solidFill>
          <a:latin typeface="+mj-lt"/>
          <a:ea typeface="+mj-ea"/>
          <a:cs typeface="+mj-cs"/>
        </a:defRPr>
      </a:lvl1pPr>
      <a:lvl2pPr marL="579501" indent="-222885" algn="l" defTabSz="356616" rtl="0" eaLnBrk="1" latinLnBrk="0" hangingPunct="1">
        <a:spcBef>
          <a:spcPts val="780"/>
        </a:spcBef>
        <a:spcAft>
          <a:spcPts val="0"/>
        </a:spcAft>
        <a:buClr>
          <a:srgbClr val="EDB627"/>
        </a:buClr>
        <a:buSzPct val="80000"/>
        <a:buFont typeface="Wingdings 3" charset="2"/>
        <a:buChar char=""/>
        <a:defRPr sz="1400" b="0" i="0" kern="1200">
          <a:solidFill>
            <a:srgbClr val="66686E"/>
          </a:solidFill>
          <a:latin typeface="+mj-lt"/>
          <a:ea typeface="+mj-ea"/>
          <a:cs typeface="+mj-cs"/>
        </a:defRPr>
      </a:lvl2pPr>
      <a:lvl3pPr marL="891540" indent="-178308" algn="l" defTabSz="356616" rtl="0" eaLnBrk="1" latinLnBrk="0" hangingPunct="1">
        <a:spcBef>
          <a:spcPts val="780"/>
        </a:spcBef>
        <a:spcAft>
          <a:spcPts val="0"/>
        </a:spcAft>
        <a:buClr>
          <a:srgbClr val="EDB627"/>
        </a:buClr>
        <a:buSzPct val="80000"/>
        <a:buFont typeface="Wingdings 3" charset="2"/>
        <a:buChar char=""/>
        <a:defRPr sz="1200" b="0" i="0" kern="1200">
          <a:solidFill>
            <a:srgbClr val="66686E"/>
          </a:solidFill>
          <a:latin typeface="+mj-lt"/>
          <a:ea typeface="+mj-ea"/>
          <a:cs typeface="+mj-cs"/>
        </a:defRPr>
      </a:lvl3pPr>
      <a:lvl4pPr marL="1248156" indent="-178308" algn="l" defTabSz="356616" rtl="0" eaLnBrk="1" latinLnBrk="0" hangingPunct="1">
        <a:spcBef>
          <a:spcPts val="780"/>
        </a:spcBef>
        <a:spcAft>
          <a:spcPts val="0"/>
        </a:spcAft>
        <a:buClr>
          <a:srgbClr val="EDB627"/>
        </a:buClr>
        <a:buSzPct val="80000"/>
        <a:buFont typeface="Wingdings 3" charset="2"/>
        <a:buChar char=""/>
        <a:defRPr sz="1100" b="0" i="0" kern="1200">
          <a:solidFill>
            <a:srgbClr val="66686E"/>
          </a:solidFill>
          <a:latin typeface="+mj-lt"/>
          <a:ea typeface="+mj-ea"/>
          <a:cs typeface="+mj-cs"/>
        </a:defRPr>
      </a:lvl4pPr>
      <a:lvl5pPr marL="1604772" indent="-178308" algn="l" defTabSz="356616" rtl="0" eaLnBrk="1" latinLnBrk="0" hangingPunct="1">
        <a:spcBef>
          <a:spcPts val="780"/>
        </a:spcBef>
        <a:spcAft>
          <a:spcPts val="0"/>
        </a:spcAft>
        <a:buClr>
          <a:srgbClr val="EDB627"/>
        </a:buClr>
        <a:buSzPct val="80000"/>
        <a:buFont typeface="Wingdings 3" charset="2"/>
        <a:buChar char=""/>
        <a:defRPr sz="1100" b="0" i="0" kern="1200">
          <a:solidFill>
            <a:srgbClr val="66686E"/>
          </a:solidFill>
          <a:latin typeface="+mj-lt"/>
          <a:ea typeface="+mj-ea"/>
          <a:cs typeface="+mj-cs"/>
        </a:defRPr>
      </a:lvl5pPr>
      <a:lvl6pPr marL="1961388" indent="-178308" algn="l" defTabSz="356616" rtl="0" eaLnBrk="1" latinLnBrk="0" hangingPunct="1">
        <a:spcBef>
          <a:spcPct val="20000"/>
        </a:spcBef>
        <a:spcAft>
          <a:spcPts val="468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9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318004" indent="-178308" algn="l" defTabSz="356616" rtl="0" eaLnBrk="1" latinLnBrk="0" hangingPunct="1">
        <a:spcBef>
          <a:spcPct val="20000"/>
        </a:spcBef>
        <a:spcAft>
          <a:spcPts val="468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9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674620" indent="-178308" algn="l" defTabSz="356616" rtl="0" eaLnBrk="1" latinLnBrk="0" hangingPunct="1">
        <a:spcBef>
          <a:spcPct val="20000"/>
        </a:spcBef>
        <a:spcAft>
          <a:spcPts val="468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9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031236" indent="-178308" algn="l" defTabSz="356616" rtl="0" eaLnBrk="1" latinLnBrk="0" hangingPunct="1">
        <a:spcBef>
          <a:spcPct val="20000"/>
        </a:spcBef>
        <a:spcAft>
          <a:spcPts val="468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9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35661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35661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35661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35661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35661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35661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35661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35661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35661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181BF5-06B6-A2FB-A433-CC932C93C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639D05-F0A2-88BB-2267-16EF138BB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6F3F5E-D16B-417B-E89E-1754AFB277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165D6-5F4A-6D42-B3A6-E8B29542B89F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1766DB-72E6-256D-5069-326242FB5C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C97926-1710-E74C-913F-7CF414EB79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27B8D-47EE-794D-BBDA-88EE961E7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268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0297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3256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</p:sldLayoutIdLst>
  <p:hf sldNum="0" hdr="0" ftr="0" dt="0"/>
  <p:txStyles>
    <p:titleStyle>
      <a:lvl1pPr algn="l" defTabSz="356616" rtl="0" eaLnBrk="1" latinLnBrk="0" hangingPunct="1">
        <a:spcBef>
          <a:spcPct val="0"/>
        </a:spcBef>
        <a:buNone/>
        <a:defRPr sz="33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67462" indent="-267462" algn="l" defTabSz="356616" rtl="0" eaLnBrk="1" latinLnBrk="0" hangingPunct="1">
        <a:spcBef>
          <a:spcPts val="780"/>
        </a:spcBef>
        <a:spcAft>
          <a:spcPts val="0"/>
        </a:spcAft>
        <a:buClr>
          <a:srgbClr val="EDB627"/>
        </a:buClr>
        <a:buSzPct val="80000"/>
        <a:buFont typeface="Wingdings 3" charset="2"/>
        <a:buChar char=""/>
        <a:defRPr sz="1600" b="0" i="0" kern="1200">
          <a:solidFill>
            <a:srgbClr val="66686E"/>
          </a:solidFill>
          <a:latin typeface="+mj-lt"/>
          <a:ea typeface="+mj-ea"/>
          <a:cs typeface="+mj-cs"/>
        </a:defRPr>
      </a:lvl1pPr>
      <a:lvl2pPr marL="579501" indent="-222885" algn="l" defTabSz="356616" rtl="0" eaLnBrk="1" latinLnBrk="0" hangingPunct="1">
        <a:spcBef>
          <a:spcPts val="780"/>
        </a:spcBef>
        <a:spcAft>
          <a:spcPts val="0"/>
        </a:spcAft>
        <a:buClr>
          <a:srgbClr val="EDB627"/>
        </a:buClr>
        <a:buSzPct val="80000"/>
        <a:buFont typeface="Wingdings 3" charset="2"/>
        <a:buChar char=""/>
        <a:defRPr sz="1400" b="0" i="0" kern="1200">
          <a:solidFill>
            <a:srgbClr val="66686E"/>
          </a:solidFill>
          <a:latin typeface="+mj-lt"/>
          <a:ea typeface="+mj-ea"/>
          <a:cs typeface="+mj-cs"/>
        </a:defRPr>
      </a:lvl2pPr>
      <a:lvl3pPr marL="891540" indent="-178308" algn="l" defTabSz="356616" rtl="0" eaLnBrk="1" latinLnBrk="0" hangingPunct="1">
        <a:spcBef>
          <a:spcPts val="780"/>
        </a:spcBef>
        <a:spcAft>
          <a:spcPts val="0"/>
        </a:spcAft>
        <a:buClr>
          <a:srgbClr val="EDB627"/>
        </a:buClr>
        <a:buSzPct val="80000"/>
        <a:buFont typeface="Wingdings 3" charset="2"/>
        <a:buChar char=""/>
        <a:defRPr sz="1200" b="0" i="0" kern="1200">
          <a:solidFill>
            <a:srgbClr val="66686E"/>
          </a:solidFill>
          <a:latin typeface="+mj-lt"/>
          <a:ea typeface="+mj-ea"/>
          <a:cs typeface="+mj-cs"/>
        </a:defRPr>
      </a:lvl3pPr>
      <a:lvl4pPr marL="1248156" indent="-178308" algn="l" defTabSz="356616" rtl="0" eaLnBrk="1" latinLnBrk="0" hangingPunct="1">
        <a:spcBef>
          <a:spcPts val="780"/>
        </a:spcBef>
        <a:spcAft>
          <a:spcPts val="0"/>
        </a:spcAft>
        <a:buClr>
          <a:srgbClr val="EDB627"/>
        </a:buClr>
        <a:buSzPct val="80000"/>
        <a:buFont typeface="Wingdings 3" charset="2"/>
        <a:buChar char=""/>
        <a:defRPr sz="1100" b="0" i="0" kern="1200">
          <a:solidFill>
            <a:srgbClr val="66686E"/>
          </a:solidFill>
          <a:latin typeface="+mj-lt"/>
          <a:ea typeface="+mj-ea"/>
          <a:cs typeface="+mj-cs"/>
        </a:defRPr>
      </a:lvl4pPr>
      <a:lvl5pPr marL="1604772" indent="-178308" algn="l" defTabSz="356616" rtl="0" eaLnBrk="1" latinLnBrk="0" hangingPunct="1">
        <a:spcBef>
          <a:spcPts val="780"/>
        </a:spcBef>
        <a:spcAft>
          <a:spcPts val="0"/>
        </a:spcAft>
        <a:buClr>
          <a:srgbClr val="EDB627"/>
        </a:buClr>
        <a:buSzPct val="80000"/>
        <a:buFont typeface="Wingdings 3" charset="2"/>
        <a:buChar char=""/>
        <a:defRPr sz="1100" b="0" i="0" kern="1200">
          <a:solidFill>
            <a:srgbClr val="66686E"/>
          </a:solidFill>
          <a:latin typeface="+mj-lt"/>
          <a:ea typeface="+mj-ea"/>
          <a:cs typeface="+mj-cs"/>
        </a:defRPr>
      </a:lvl5pPr>
      <a:lvl6pPr marL="1961388" indent="-178308" algn="l" defTabSz="356616" rtl="0" eaLnBrk="1" latinLnBrk="0" hangingPunct="1">
        <a:spcBef>
          <a:spcPct val="20000"/>
        </a:spcBef>
        <a:spcAft>
          <a:spcPts val="468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9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318004" indent="-178308" algn="l" defTabSz="356616" rtl="0" eaLnBrk="1" latinLnBrk="0" hangingPunct="1">
        <a:spcBef>
          <a:spcPct val="20000"/>
        </a:spcBef>
        <a:spcAft>
          <a:spcPts val="468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9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674620" indent="-178308" algn="l" defTabSz="356616" rtl="0" eaLnBrk="1" latinLnBrk="0" hangingPunct="1">
        <a:spcBef>
          <a:spcPct val="20000"/>
        </a:spcBef>
        <a:spcAft>
          <a:spcPts val="468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9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031236" indent="-178308" algn="l" defTabSz="356616" rtl="0" eaLnBrk="1" latinLnBrk="0" hangingPunct="1">
        <a:spcBef>
          <a:spcPct val="20000"/>
        </a:spcBef>
        <a:spcAft>
          <a:spcPts val="468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9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35661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35661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35661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35661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35661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35661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35661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35661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35661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7.xml"/></Relationships>

</file>

<file path=ppt/slides/_rels/slide25.xml.rels><?xml version="1.0" encoding="UTF-8" standalone="yes"?>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7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1"/>
          <p:cNvSpPr txBox="1">
            <a:spLocks noGrp="1"/>
          </p:cNvSpPr>
          <p:nvPr>
            <p:ph type="subTitle" idx="1"/>
          </p:nvPr>
        </p:nvSpPr>
        <p:spPr>
          <a:xfrm>
            <a:off x="685800" y="3276600"/>
            <a:ext cx="7924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n-US" dirty="0" smtClean="0"/>
              <a:t>September 22-23, 2022 </a:t>
            </a: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n-US" dirty="0" smtClean="0"/>
              <a:t>ILO/SPI Summit</a:t>
            </a:r>
            <a:endParaRPr dirty="0"/>
          </a:p>
          <a:p>
            <a:pPr marL="0" lvl="0" indent="0" algn="ctr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endParaRPr dirty="0"/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endParaRPr dirty="0"/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7" name="Text Box 7"/>
          <p:cNvSpPr txBox="1">
            <a:spLocks noChangeArrowheads="1"/>
          </p:cNvSpPr>
          <p:nvPr/>
        </p:nvSpPr>
        <p:spPr bwMode="auto">
          <a:xfrm>
            <a:off x="527819" y="1578539"/>
            <a:ext cx="6830514" cy="216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defTabSz="457200">
              <a:spcBef>
                <a:spcPct val="0"/>
              </a:spcBef>
              <a:buClrTx/>
              <a:buFont typeface="Arial"/>
              <a:buChar char="•"/>
            </a:pPr>
            <a:r>
              <a:rPr lang="en-US" sz="2000" kern="1200" dirty="0">
                <a:solidFill>
                  <a:srgbClr val="595959"/>
                </a:solidFill>
                <a:latin typeface="Arial MT" charset="0"/>
                <a:ea typeface="+mn-ea"/>
                <a:cs typeface="+mn-cs"/>
              </a:rPr>
              <a:t>Gather </a:t>
            </a:r>
            <a:r>
              <a:rPr lang="en-US" sz="2000" i="1" kern="1200" dirty="0">
                <a:solidFill>
                  <a:srgbClr val="0070B1"/>
                </a:solidFill>
                <a:latin typeface="Arial MT" charset="0"/>
                <a:ea typeface="+mn-ea"/>
                <a:cs typeface="+mn-cs"/>
              </a:rPr>
              <a:t>Perspectives</a:t>
            </a:r>
            <a:r>
              <a:rPr lang="en-US" sz="2000" kern="1200" dirty="0">
                <a:solidFill>
                  <a:srgbClr val="595959"/>
                </a:solidFill>
                <a:latin typeface="Arial MT" charset="0"/>
                <a:ea typeface="+mn-ea"/>
                <a:cs typeface="+mn-cs"/>
              </a:rPr>
              <a:t> on Relevant Conditions &amp; Risks </a:t>
            </a:r>
            <a:br>
              <a:rPr lang="en-US" sz="2000" kern="1200" dirty="0">
                <a:solidFill>
                  <a:srgbClr val="595959"/>
                </a:solidFill>
                <a:latin typeface="Arial MT" charset="0"/>
                <a:ea typeface="+mn-ea"/>
                <a:cs typeface="+mn-cs"/>
              </a:rPr>
            </a:br>
            <a:r>
              <a:rPr lang="en-US" sz="2000" kern="1200" dirty="0">
                <a:solidFill>
                  <a:srgbClr val="595959"/>
                </a:solidFill>
                <a:latin typeface="Arial MT" charset="0"/>
                <a:ea typeface="+mn-ea"/>
                <a:cs typeface="+mn-cs"/>
              </a:rPr>
              <a:t>”Post”-COVID:</a:t>
            </a:r>
          </a:p>
          <a:p>
            <a:pPr marL="973836" lvl="1" indent="-342900" defTabSz="457200">
              <a:spcBef>
                <a:spcPts val="600"/>
              </a:spcBef>
              <a:buClrTx/>
              <a:buFont typeface="Courier New"/>
              <a:buChar char="o"/>
            </a:pPr>
            <a:r>
              <a:rPr lang="en-US" kern="1200" dirty="0">
                <a:solidFill>
                  <a:srgbClr val="595959"/>
                </a:solidFill>
                <a:latin typeface="Arial MT" charset="0"/>
                <a:ea typeface="+mn-ea"/>
                <a:cs typeface="+mn-cs"/>
              </a:rPr>
              <a:t>Universities</a:t>
            </a:r>
          </a:p>
          <a:p>
            <a:pPr marL="973836" lvl="1" indent="-342900" defTabSz="457200">
              <a:spcBef>
                <a:spcPts val="600"/>
              </a:spcBef>
              <a:buClrTx/>
              <a:buFont typeface="Courier New"/>
              <a:buChar char="o"/>
            </a:pPr>
            <a:r>
              <a:rPr lang="en-US" kern="1200" dirty="0">
                <a:solidFill>
                  <a:srgbClr val="595959"/>
                </a:solidFill>
                <a:latin typeface="Arial MT" charset="0"/>
                <a:ea typeface="+mn-ea"/>
                <a:cs typeface="+mn-cs"/>
              </a:rPr>
              <a:t>ERCs</a:t>
            </a:r>
          </a:p>
          <a:p>
            <a:pPr marL="973836" lvl="1" indent="-342900" defTabSz="457200">
              <a:spcBef>
                <a:spcPts val="600"/>
              </a:spcBef>
              <a:buClrTx/>
              <a:buFont typeface="Courier New"/>
              <a:buChar char="o"/>
            </a:pPr>
            <a:r>
              <a:rPr lang="en-US" kern="1200" dirty="0">
                <a:solidFill>
                  <a:srgbClr val="595959"/>
                </a:solidFill>
                <a:latin typeface="Arial MT" charset="0"/>
                <a:ea typeface="+mn-ea"/>
                <a:cs typeface="+mn-cs"/>
              </a:rPr>
              <a:t>ERC Stakeholders</a:t>
            </a:r>
          </a:p>
          <a:p>
            <a:pPr marL="973836" lvl="1" indent="-342900" defTabSz="457200">
              <a:spcBef>
                <a:spcPts val="600"/>
              </a:spcBef>
              <a:buClrTx/>
              <a:buFont typeface="Courier New"/>
              <a:buChar char="o"/>
            </a:pPr>
            <a:r>
              <a:rPr lang="en-US" i="1" kern="1200" dirty="0">
                <a:solidFill>
                  <a:srgbClr val="0070B1"/>
                </a:solidFill>
                <a:latin typeface="Arial MT" charset="0"/>
                <a:ea typeface="+mn-ea"/>
                <a:cs typeface="+mn-cs"/>
              </a:rPr>
              <a:t>ILOs/SPIs</a:t>
            </a:r>
          </a:p>
          <a:p>
            <a:pPr marL="973836" lvl="1" indent="-342900" defTabSz="457200">
              <a:spcBef>
                <a:spcPts val="600"/>
              </a:spcBef>
              <a:buClrTx/>
              <a:buFont typeface="Courier New"/>
              <a:buChar char="o"/>
            </a:pPr>
            <a:endParaRPr lang="en-US" kern="1200" dirty="0">
              <a:solidFill>
                <a:srgbClr val="595959"/>
              </a:solidFill>
              <a:latin typeface="Arial MT" charset="0"/>
              <a:ea typeface="+mn-ea"/>
              <a:cs typeface="+mn-cs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15948" y="849132"/>
            <a:ext cx="356385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0"/>
              </a:spcBef>
              <a:buClrTx/>
            </a:pPr>
            <a:r>
              <a:rPr lang="en-US" sz="2800" b="1" i="1" kern="1200" dirty="0">
                <a:solidFill>
                  <a:srgbClr val="034995"/>
                </a:solidFill>
                <a:latin typeface="Arial MT" charset="0"/>
                <a:ea typeface="+mn-ea"/>
                <a:cs typeface="+mn-cs"/>
              </a:rPr>
              <a:t>Group Discussions</a:t>
            </a:r>
          </a:p>
        </p:txBody>
      </p:sp>
      <p:sp>
        <p:nvSpPr>
          <p:cNvPr id="2" name="Text Box 7">
            <a:extLst>
              <a:ext uri="{FF2B5EF4-FFF2-40B4-BE49-F238E27FC236}">
                <a16:creationId xmlns:a16="http://schemas.microsoft.com/office/drawing/2014/main" id="{58446046-FCDD-18D9-06B5-D136AC4C4B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818" y="3238879"/>
            <a:ext cx="796014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457200">
              <a:spcBef>
                <a:spcPct val="0"/>
              </a:spcBef>
              <a:buClrTx/>
            </a:pPr>
            <a:endParaRPr lang="en-US" sz="2000" kern="1200" dirty="0">
              <a:solidFill>
                <a:srgbClr val="595959"/>
              </a:solidFill>
              <a:latin typeface="Arial MT" charset="0"/>
              <a:ea typeface="+mn-ea"/>
              <a:cs typeface="+mn-cs"/>
            </a:endParaRPr>
          </a:p>
          <a:p>
            <a:pPr marL="342900" indent="-342900" defTabSz="457200">
              <a:spcBef>
                <a:spcPct val="0"/>
              </a:spcBef>
              <a:buClrTx/>
              <a:buFont typeface="Arial"/>
              <a:buChar char="•"/>
            </a:pPr>
            <a:r>
              <a:rPr lang="en-US" sz="2000" kern="1200" dirty="0">
                <a:solidFill>
                  <a:srgbClr val="595959"/>
                </a:solidFill>
                <a:latin typeface="Arial MT" charset="0"/>
                <a:ea typeface="+mn-ea"/>
                <a:cs typeface="+mn-cs"/>
              </a:rPr>
              <a:t>Discuss </a:t>
            </a:r>
            <a:r>
              <a:rPr lang="en-US" sz="2000" i="1" kern="1200" dirty="0">
                <a:solidFill>
                  <a:srgbClr val="0070B1"/>
                </a:solidFill>
                <a:latin typeface="Arial MT" charset="0"/>
                <a:ea typeface="+mn-ea"/>
                <a:cs typeface="+mn-cs"/>
              </a:rPr>
              <a:t>Practices</a:t>
            </a:r>
            <a:r>
              <a:rPr lang="en-US" sz="1600" kern="1200" dirty="0">
                <a:solidFill>
                  <a:srgbClr val="595959"/>
                </a:solidFill>
                <a:latin typeface="Arial MT" charset="0"/>
                <a:ea typeface="+mn-ea"/>
                <a:cs typeface="+mn-cs"/>
              </a:rPr>
              <a:t> </a:t>
            </a:r>
            <a:r>
              <a:rPr lang="en-US" sz="2000" kern="1200" dirty="0">
                <a:solidFill>
                  <a:srgbClr val="595959"/>
                </a:solidFill>
                <a:latin typeface="Arial MT" charset="0"/>
                <a:ea typeface="+mn-ea"/>
                <a:cs typeface="+mn-cs"/>
              </a:rPr>
              <a:t>That Have Been Helpful in Mitigating Risks</a:t>
            </a:r>
          </a:p>
        </p:txBody>
      </p:sp>
      <p:sp>
        <p:nvSpPr>
          <p:cNvPr id="3" name="Text Box 7">
            <a:extLst>
              <a:ext uri="{FF2B5EF4-FFF2-40B4-BE49-F238E27FC236}">
                <a16:creationId xmlns:a16="http://schemas.microsoft.com/office/drawing/2014/main" id="{BF12EFBC-02CC-E624-581C-1056DD41B2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818" y="3917056"/>
            <a:ext cx="796014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457200">
              <a:spcBef>
                <a:spcPct val="0"/>
              </a:spcBef>
              <a:buClrTx/>
            </a:pPr>
            <a:endParaRPr lang="en-US" sz="2000" kern="1200" dirty="0">
              <a:solidFill>
                <a:srgbClr val="595959"/>
              </a:solidFill>
              <a:latin typeface="Arial MT" charset="0"/>
              <a:ea typeface="+mn-ea"/>
              <a:cs typeface="+mn-cs"/>
            </a:endParaRPr>
          </a:p>
          <a:p>
            <a:pPr marL="342900" indent="-342900" defTabSz="457200">
              <a:spcBef>
                <a:spcPct val="0"/>
              </a:spcBef>
              <a:buClrTx/>
              <a:buFont typeface="Arial"/>
              <a:buChar char="•"/>
            </a:pPr>
            <a:r>
              <a:rPr lang="en-US" sz="2000" kern="1200" dirty="0">
                <a:solidFill>
                  <a:srgbClr val="595959"/>
                </a:solidFill>
                <a:latin typeface="Arial MT" charset="0"/>
                <a:ea typeface="+mn-ea"/>
                <a:cs typeface="+mn-cs"/>
              </a:rPr>
              <a:t>Share long-term </a:t>
            </a:r>
            <a:r>
              <a:rPr lang="en-US" sz="2000" i="1" u="sng" kern="1200" dirty="0">
                <a:solidFill>
                  <a:srgbClr val="0070B1"/>
                </a:solidFill>
                <a:latin typeface="Arial MT" charset="0"/>
                <a:ea typeface="+mn-ea"/>
                <a:cs typeface="+mn-cs"/>
              </a:rPr>
              <a:t>Plans</a:t>
            </a:r>
            <a:r>
              <a:rPr lang="en-US" sz="2000" kern="1200" dirty="0">
                <a:solidFill>
                  <a:srgbClr val="595959"/>
                </a:solidFill>
                <a:latin typeface="Arial MT" charset="0"/>
                <a:ea typeface="+mn-ea"/>
                <a:cs typeface="+mn-cs"/>
              </a:rPr>
              <a:t> for the </a:t>
            </a:r>
            <a:r>
              <a:rPr lang="en-US" sz="2000" i="1" kern="1200" dirty="0">
                <a:solidFill>
                  <a:srgbClr val="0070B1"/>
                </a:solidFill>
                <a:latin typeface="Arial MT" charset="0"/>
                <a:ea typeface="+mn-ea"/>
                <a:cs typeface="+mn-cs"/>
              </a:rPr>
              <a:t>Next Normal </a:t>
            </a:r>
          </a:p>
        </p:txBody>
      </p:sp>
      <p:sp>
        <p:nvSpPr>
          <p:cNvPr id="4" name="Text Box 7">
            <a:extLst>
              <a:ext uri="{FF2B5EF4-FFF2-40B4-BE49-F238E27FC236}">
                <a16:creationId xmlns:a16="http://schemas.microsoft.com/office/drawing/2014/main" id="{C5296978-7235-A0C8-2A61-773C0B78F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817" y="4655831"/>
            <a:ext cx="7960147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56616" lvl="1" defTabSz="457200">
              <a:spcBef>
                <a:spcPct val="0"/>
              </a:spcBef>
              <a:buClrTx/>
            </a:pPr>
            <a:endParaRPr lang="en-US" sz="1600" kern="1200" dirty="0">
              <a:solidFill>
                <a:srgbClr val="595959"/>
              </a:solidFill>
              <a:latin typeface="Arial MT" charset="0"/>
              <a:ea typeface="+mn-ea"/>
              <a:cs typeface="+mn-cs"/>
            </a:endParaRPr>
          </a:p>
          <a:p>
            <a:pPr marL="342900" indent="-342900" defTabSz="457200">
              <a:spcBef>
                <a:spcPct val="0"/>
              </a:spcBef>
              <a:buClrTx/>
              <a:buFont typeface="Arial"/>
              <a:buChar char="•"/>
            </a:pPr>
            <a:r>
              <a:rPr lang="en-US" sz="2000" kern="1200" dirty="0">
                <a:solidFill>
                  <a:srgbClr val="595959"/>
                </a:solidFill>
                <a:latin typeface="Arial MT" charset="0"/>
                <a:ea typeface="+mn-ea"/>
                <a:cs typeface="+mn-cs"/>
              </a:rPr>
              <a:t>Choose 1 Presenter, 1 PPT Scribe for Group</a:t>
            </a:r>
          </a:p>
          <a:p>
            <a:pPr marL="973836" lvl="1" indent="-342900" defTabSz="457200">
              <a:spcBef>
                <a:spcPts val="600"/>
              </a:spcBef>
              <a:buClrTx/>
              <a:buFont typeface="Courier New"/>
              <a:buChar char="o"/>
            </a:pPr>
            <a:r>
              <a:rPr lang="en-US" kern="1200" dirty="0">
                <a:solidFill>
                  <a:srgbClr val="0070B1"/>
                </a:solidFill>
                <a:latin typeface="Arial MT" charset="0"/>
                <a:ea typeface="+mn-ea"/>
                <a:cs typeface="+mn-cs"/>
              </a:rPr>
              <a:t>Summarize</a:t>
            </a:r>
            <a:r>
              <a:rPr lang="en-US" kern="1200" dirty="0">
                <a:solidFill>
                  <a:srgbClr val="595959"/>
                </a:solidFill>
                <a:latin typeface="Arial MT" charset="0"/>
                <a:ea typeface="+mn-ea"/>
                <a:cs typeface="+mn-cs"/>
              </a:rPr>
              <a:t> Perspectives / Practices / Plans</a:t>
            </a:r>
          </a:p>
          <a:p>
            <a:pPr marL="973836" lvl="1" indent="-342900" defTabSz="457200">
              <a:spcBef>
                <a:spcPts val="600"/>
              </a:spcBef>
              <a:buClrTx/>
              <a:buFont typeface="Courier New"/>
              <a:buChar char="o"/>
            </a:pPr>
            <a:r>
              <a:rPr lang="en-US" kern="1200" dirty="0">
                <a:solidFill>
                  <a:srgbClr val="0070B1"/>
                </a:solidFill>
                <a:latin typeface="Arial MT" charset="0"/>
                <a:ea typeface="+mn-ea"/>
                <a:cs typeface="+mn-cs"/>
              </a:rPr>
              <a:t>What Generated Most Discussion</a:t>
            </a:r>
            <a:r>
              <a:rPr lang="en-US" kern="1200" dirty="0">
                <a:solidFill>
                  <a:srgbClr val="595959"/>
                </a:solidFill>
                <a:latin typeface="Arial MT" charset="0"/>
                <a:ea typeface="+mn-ea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65770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27" grpId="0"/>
      <p:bldP spid="2" grpId="0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" name="Google Shape;2426;p68"/>
          <p:cNvSpPr txBox="1">
            <a:spLocks noGrp="1"/>
          </p:cNvSpPr>
          <p:nvPr>
            <p:ph type="ctrTitle"/>
          </p:nvPr>
        </p:nvSpPr>
        <p:spPr>
          <a:xfrm>
            <a:off x="1143000" y="2209800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000"/>
              <a:buFont typeface="Arial"/>
              <a:buNone/>
            </a:pPr>
            <a:r>
              <a:rPr lang="en-US" dirty="0" smtClean="0"/>
              <a:t>BREAK &amp; LUNCH</a:t>
            </a:r>
            <a:r>
              <a:rPr lang="en-US" dirty="0"/>
              <a:t/>
            </a:r>
            <a:br>
              <a:rPr lang="en-US" dirty="0"/>
            </a:b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2"/>
          <p:cNvSpPr txBox="1">
            <a:spLocks noGrp="1"/>
          </p:cNvSpPr>
          <p:nvPr>
            <p:ph type="title"/>
          </p:nvPr>
        </p:nvSpPr>
        <p:spPr>
          <a:xfrm>
            <a:off x="457200" y="-243682"/>
            <a:ext cx="8229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/>
              <a:t>AGENDA</a:t>
            </a:r>
            <a:endParaRPr/>
          </a:p>
        </p:txBody>
      </p:sp>
      <p:sp>
        <p:nvSpPr>
          <p:cNvPr id="445" name="Google Shape;445;p2"/>
          <p:cNvSpPr txBox="1">
            <a:spLocks noGrp="1"/>
          </p:cNvSpPr>
          <p:nvPr>
            <p:ph type="sldNum" idx="12"/>
          </p:nvPr>
        </p:nvSpPr>
        <p:spPr>
          <a:xfrm>
            <a:off x="8534400" y="6370637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12</a:t>
            </a:fld>
            <a:endParaRPr kumimoji="0" sz="1200" b="1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4390" y="1081881"/>
            <a:ext cx="4735627" cy="561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42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1" name="Google Shape;2431;p69"/>
          <p:cNvSpPr txBox="1">
            <a:spLocks noGrp="1"/>
          </p:cNvSpPr>
          <p:nvPr>
            <p:ph type="ctrTitle"/>
          </p:nvPr>
        </p:nvSpPr>
        <p:spPr>
          <a:xfrm>
            <a:off x="1143000" y="2971800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None/>
            </a:pPr>
            <a:r>
              <a:rPr lang="en-US" dirty="0" smtClean="0"/>
              <a:t>Introductions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r>
              <a:rPr lang="en-US" dirty="0" smtClean="0"/>
              <a:t>ILO, SPI’s, ERC’s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242888"/>
            <a:ext cx="8229600" cy="13255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Mentor Program, ILO Experience, Life Cycles of Centers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B2802-00B0-4AA1-A7A7-714F36B039F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52600" y="6383922"/>
            <a:ext cx="31536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Culture of Inclusion Pillar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24600" y="6400427"/>
            <a:ext cx="19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Theresa Chatman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826C28F4-572D-0D40-B058-D16244751C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9135459"/>
              </p:ext>
            </p:extLst>
          </p:nvPr>
        </p:nvGraphicFramePr>
        <p:xfrm>
          <a:off x="457200" y="1082675"/>
          <a:ext cx="8229600" cy="5043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4718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" name="Google Shape;2426;p68"/>
          <p:cNvSpPr txBox="1">
            <a:spLocks noGrp="1"/>
          </p:cNvSpPr>
          <p:nvPr>
            <p:ph type="ctrTitle"/>
          </p:nvPr>
        </p:nvSpPr>
        <p:spPr>
          <a:xfrm>
            <a:off x="1143000" y="2209800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000"/>
              <a:buFont typeface="Arial"/>
              <a:buNone/>
            </a:pPr>
            <a:r>
              <a:rPr lang="en-US"/>
              <a:t>BREAK</a:t>
            </a:r>
            <a:br>
              <a:rPr lang="en-US"/>
            </a:br>
            <a:endParaRPr/>
          </a:p>
        </p:txBody>
      </p:sp>
    </p:spTree>
    <p:extLst>
      <p:ext uri="{BB962C8B-B14F-4D97-AF65-F5344CB8AC3E}">
        <p14:creationId xmlns:p14="http://schemas.microsoft.com/office/powerpoint/2010/main" val="423979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2"/>
          <p:cNvSpPr txBox="1">
            <a:spLocks noGrp="1"/>
          </p:cNvSpPr>
          <p:nvPr>
            <p:ph type="title"/>
          </p:nvPr>
        </p:nvSpPr>
        <p:spPr>
          <a:xfrm>
            <a:off x="457200" y="-243682"/>
            <a:ext cx="8229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/>
              <a:t>AGENDA</a:t>
            </a:r>
            <a:endParaRPr/>
          </a:p>
        </p:txBody>
      </p:sp>
      <p:sp>
        <p:nvSpPr>
          <p:cNvPr id="445" name="Google Shape;445;p2"/>
          <p:cNvSpPr txBox="1">
            <a:spLocks noGrp="1"/>
          </p:cNvSpPr>
          <p:nvPr>
            <p:ph type="sldNum" idx="12"/>
          </p:nvPr>
        </p:nvSpPr>
        <p:spPr>
          <a:xfrm>
            <a:off x="8534400" y="6370637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16</a:t>
            </a:fld>
            <a:endParaRPr kumimoji="0" sz="1200" b="1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4390" y="1081881"/>
            <a:ext cx="4735627" cy="561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78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>
            <a:extLst>
              <a:ext uri="{FF2B5EF4-FFF2-40B4-BE49-F238E27FC236}">
                <a16:creationId xmlns:a16="http://schemas.microsoft.com/office/drawing/2014/main" id="{1B70F122-5012-041D-209B-90E6FA8EB232}"/>
              </a:ext>
            </a:extLst>
          </p:cNvPr>
          <p:cNvSpPr txBox="1">
            <a:spLocks/>
          </p:cNvSpPr>
          <p:nvPr/>
        </p:nvSpPr>
        <p:spPr>
          <a:xfrm>
            <a:off x="259556" y="1549569"/>
            <a:ext cx="4475490" cy="2304288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85800">
              <a:buClrTx/>
            </a:pPr>
            <a:r>
              <a:rPr lang="en-US" sz="2400" b="1" dirty="0">
                <a:solidFill>
                  <a:prstClr val="black"/>
                </a:solidFill>
                <a:latin typeface="Calibri Light" panose="020F0302020204030204"/>
              </a:rPr>
              <a:t>NSF ERC Site Visit Best Practices</a:t>
            </a:r>
            <a:br>
              <a:rPr lang="en-US" sz="2400" b="1" dirty="0">
                <a:solidFill>
                  <a:prstClr val="black"/>
                </a:solidFill>
                <a:latin typeface="Calibri Light" panose="020F0302020204030204"/>
              </a:rPr>
            </a:br>
            <a:r>
              <a:rPr lang="en-US" sz="2400" b="1" dirty="0">
                <a:solidFill>
                  <a:prstClr val="black"/>
                </a:solidFill>
                <a:latin typeface="Calibri Light" panose="020F0302020204030204"/>
              </a:rPr>
              <a:t>from a Gen-3 ILO’s perspective</a:t>
            </a:r>
            <a:br>
              <a:rPr lang="en-US" sz="2400" b="1" dirty="0">
                <a:solidFill>
                  <a:prstClr val="black"/>
                </a:solidFill>
                <a:latin typeface="Calibri Light" panose="020F0302020204030204"/>
              </a:rPr>
            </a:br>
            <a:r>
              <a:rPr lang="en-US" sz="2400" b="1" dirty="0">
                <a:solidFill>
                  <a:prstClr val="black"/>
                </a:solidFill>
                <a:latin typeface="Calibri Light" panose="020F0302020204030204"/>
              </a:rPr>
              <a:t/>
            </a:r>
            <a:br>
              <a:rPr lang="en-US" sz="2400" b="1" dirty="0">
                <a:solidFill>
                  <a:prstClr val="black"/>
                </a:solidFill>
                <a:latin typeface="Calibri Light" panose="020F0302020204030204"/>
              </a:rPr>
            </a:br>
            <a:r>
              <a:rPr lang="en-US" sz="1950" dirty="0">
                <a:solidFill>
                  <a:prstClr val="black"/>
                </a:solidFill>
                <a:latin typeface="Calibri Light" panose="020F0302020204030204"/>
              </a:rPr>
              <a:t>Cynthia </a:t>
            </a:r>
            <a:r>
              <a:rPr lang="en-US" sz="1950" dirty="0" err="1">
                <a:solidFill>
                  <a:prstClr val="black"/>
                </a:solidFill>
                <a:latin typeface="Calibri Light" panose="020F0302020204030204"/>
              </a:rPr>
              <a:t>Sundell</a:t>
            </a:r>
            <a:r>
              <a:rPr lang="en-US" sz="1950" dirty="0">
                <a:solidFill>
                  <a:prstClr val="black"/>
                </a:solidFill>
                <a:latin typeface="Calibri Light" panose="020F0302020204030204"/>
              </a:rPr>
              <a:t>, PhD</a:t>
            </a:r>
            <a:br>
              <a:rPr lang="en-US" sz="1950" dirty="0">
                <a:solidFill>
                  <a:prstClr val="black"/>
                </a:solidFill>
                <a:latin typeface="Calibri Light" panose="020F0302020204030204"/>
              </a:rPr>
            </a:br>
            <a:r>
              <a:rPr lang="en-US" sz="1950" dirty="0">
                <a:solidFill>
                  <a:prstClr val="black"/>
                </a:solidFill>
                <a:latin typeface="Calibri Light" panose="020F0302020204030204"/>
              </a:rPr>
              <a:t/>
            </a:r>
            <a:br>
              <a:rPr lang="en-US" sz="1950" dirty="0">
                <a:solidFill>
                  <a:prstClr val="black"/>
                </a:solidFill>
                <a:latin typeface="Calibri Light" panose="020F0302020204030204"/>
              </a:rPr>
            </a:br>
            <a:r>
              <a:rPr lang="en-US" sz="1950" dirty="0">
                <a:solidFill>
                  <a:prstClr val="black"/>
                </a:solidFill>
                <a:latin typeface="Calibri Light" panose="020F0302020204030204"/>
              </a:rPr>
              <a:t>ILO Summit</a:t>
            </a:r>
            <a:br>
              <a:rPr lang="en-US" sz="1950" dirty="0">
                <a:solidFill>
                  <a:prstClr val="black"/>
                </a:solidFill>
                <a:latin typeface="Calibri Light" panose="020F0302020204030204"/>
              </a:rPr>
            </a:br>
            <a:r>
              <a:rPr lang="en-US" sz="1950" dirty="0">
                <a:solidFill>
                  <a:prstClr val="black"/>
                </a:solidFill>
                <a:latin typeface="Calibri Light" panose="020F0302020204030204"/>
              </a:rPr>
              <a:t>September 2022</a:t>
            </a:r>
            <a:br>
              <a:rPr lang="en-US" sz="1950" dirty="0">
                <a:solidFill>
                  <a:prstClr val="black"/>
                </a:solidFill>
                <a:latin typeface="Calibri Light" panose="020F0302020204030204"/>
              </a:rPr>
            </a:br>
            <a:r>
              <a:rPr lang="en-US" sz="1950" dirty="0">
                <a:solidFill>
                  <a:prstClr val="black"/>
                </a:solidFill>
                <a:latin typeface="Calibri Light" panose="020F0302020204030204"/>
              </a:rPr>
              <a:t>  </a:t>
            </a: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FA46A0BC-D25B-0A8C-4448-875994DB87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599" y="1838040"/>
            <a:ext cx="4785973" cy="2774782"/>
          </a:xfrm>
        </p:spPr>
        <p:txBody>
          <a:bodyPr vert="horz" lIns="68580" tIns="34290" rIns="68580" bIns="34290" rtlCol="0" anchor="b">
            <a:normAutofit fontScale="90000"/>
          </a:bodyPr>
          <a:lstStyle/>
          <a:p>
            <a:pPr algn="l"/>
            <a:r>
              <a:rPr lang="en-US" sz="3000" b="1" dirty="0">
                <a:solidFill>
                  <a:schemeClr val="bg1"/>
                </a:solidFill>
              </a:rPr>
              <a:t>NSF ERC Site Visit Best Practices</a:t>
            </a:r>
            <a:br>
              <a:rPr lang="en-US" sz="3000" b="1" dirty="0">
                <a:solidFill>
                  <a:schemeClr val="bg1"/>
                </a:solidFill>
              </a:rPr>
            </a:br>
            <a:r>
              <a:rPr lang="en-US" sz="3000" b="1" dirty="0">
                <a:solidFill>
                  <a:schemeClr val="bg1"/>
                </a:solidFill>
              </a:rPr>
              <a:t>from a Gen-3 ILO’s perspective</a:t>
            </a:r>
            <a:r>
              <a:rPr lang="en-US" sz="2400" b="1" dirty="0">
                <a:solidFill>
                  <a:schemeClr val="bg1"/>
                </a:solidFill>
              </a:rPr>
              <a:t/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/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325" dirty="0">
                <a:solidFill>
                  <a:schemeClr val="bg1"/>
                </a:solidFill>
              </a:rPr>
              <a:t>Cynthia </a:t>
            </a:r>
            <a:r>
              <a:rPr lang="en-US" sz="2325" dirty="0" err="1">
                <a:solidFill>
                  <a:schemeClr val="bg1"/>
                </a:solidFill>
              </a:rPr>
              <a:t>Sundell</a:t>
            </a:r>
            <a:r>
              <a:rPr lang="en-US" sz="2325" dirty="0">
                <a:solidFill>
                  <a:schemeClr val="bg1"/>
                </a:solidFill>
              </a:rPr>
              <a:t>, PhD</a:t>
            </a:r>
            <a:br>
              <a:rPr lang="en-US" sz="2325" dirty="0">
                <a:solidFill>
                  <a:schemeClr val="bg1"/>
                </a:solidFill>
              </a:rPr>
            </a:br>
            <a:r>
              <a:rPr lang="en-US" sz="2325" dirty="0">
                <a:solidFill>
                  <a:schemeClr val="bg1"/>
                </a:solidFill>
              </a:rPr>
              <a:t/>
            </a:r>
            <a:br>
              <a:rPr lang="en-US" sz="2325" dirty="0">
                <a:solidFill>
                  <a:schemeClr val="bg1"/>
                </a:solidFill>
              </a:rPr>
            </a:br>
            <a:r>
              <a:rPr lang="en-US" sz="2325" dirty="0">
                <a:solidFill>
                  <a:schemeClr val="bg1"/>
                </a:solidFill>
              </a:rPr>
              <a:t>ILO Summit</a:t>
            </a:r>
            <a:br>
              <a:rPr lang="en-US" sz="2325" dirty="0">
                <a:solidFill>
                  <a:schemeClr val="bg1"/>
                </a:solidFill>
              </a:rPr>
            </a:br>
            <a:r>
              <a:rPr lang="en-US" sz="2325" dirty="0">
                <a:solidFill>
                  <a:schemeClr val="bg1"/>
                </a:solidFill>
              </a:rPr>
              <a:t>September 22, 2022</a:t>
            </a:r>
            <a:br>
              <a:rPr lang="en-US" sz="2325" dirty="0">
                <a:solidFill>
                  <a:schemeClr val="bg1"/>
                </a:solidFill>
              </a:rPr>
            </a:br>
            <a:r>
              <a:rPr lang="en-US" sz="2325" dirty="0">
                <a:solidFill>
                  <a:schemeClr val="bg1"/>
                </a:solidFill>
              </a:rPr>
              <a:t>Washington, DC</a:t>
            </a:r>
            <a:br>
              <a:rPr lang="en-US" sz="2325" dirty="0">
                <a:solidFill>
                  <a:schemeClr val="bg1"/>
                </a:solidFill>
              </a:rPr>
            </a:br>
            <a:r>
              <a:rPr lang="en-US" sz="2325" dirty="0">
                <a:solidFill>
                  <a:schemeClr val="bg1"/>
                </a:solidFill>
              </a:rPr>
              <a:t>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8B87437-85E2-4EBA-9E0B-620F7B9814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7241" y="1838040"/>
            <a:ext cx="2842491" cy="11962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B784A68-145F-8F45-BB76-8829912E8E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9534" y="3399728"/>
            <a:ext cx="1389024" cy="5916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E9BAA44-581F-2243-ABA4-BD85C1EAF6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4984" y="3399728"/>
            <a:ext cx="1562820" cy="5983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29622C-22B5-4448-8A05-7499B9D19CA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251"/>
          <a:stretch/>
        </p:blipFill>
        <p:spPr>
          <a:xfrm>
            <a:off x="5436775" y="4291966"/>
            <a:ext cx="1551029" cy="6417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651DB0-488A-6346-9087-FDD2CCF96D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3632" y="4154923"/>
            <a:ext cx="920829" cy="91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80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6BF4E5-9564-6D49-92EE-8BE4BF6ED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92" y="1782578"/>
            <a:ext cx="4504576" cy="3582962"/>
          </a:xfrm>
        </p:spPr>
        <p:txBody>
          <a:bodyPr vert="horz" lIns="68580" tIns="34290" rIns="68580" bIns="34290" rtlCol="0">
            <a:normAutofit/>
          </a:bodyPr>
          <a:lstStyle/>
          <a:p>
            <a:pPr marL="0">
              <a:lnSpc>
                <a:spcPct val="100000"/>
              </a:lnSpc>
            </a:pPr>
            <a:endParaRPr lang="en-US" sz="1800" dirty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+mj-lt"/>
              </a:rPr>
              <a:t>My personal observations from the Gen-3 IE pillar / ILO perspective 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+mj-lt"/>
              </a:rPr>
              <a:t>Focus will be on Innovation Ecosystem-related components of the Site Visit 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+mj-lt"/>
              </a:rPr>
              <a:t>Refer to NSF guidance documents for up-to-date information on site visit procedures/requirements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+mj-lt"/>
              </a:rPr>
              <a:t>No 2 ERCs are alike, so my comments may not apply to your ERCs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A14B6E-3DEC-B54B-9629-16FC23AC15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4261" y="857246"/>
            <a:ext cx="3029732" cy="5143499"/>
          </a:xfrm>
          <a:prstGeom prst="rect">
            <a:avLst/>
          </a:prstGeom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C1CD8BC1-BF45-3E76-FF6A-BCCAA1962D5A}"/>
              </a:ext>
            </a:extLst>
          </p:cNvPr>
          <p:cNvSpPr txBox="1">
            <a:spLocks/>
          </p:cNvSpPr>
          <p:nvPr/>
        </p:nvSpPr>
        <p:spPr>
          <a:xfrm>
            <a:off x="768770" y="936506"/>
            <a:ext cx="3600450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buClrTx/>
            </a:pPr>
            <a:r>
              <a:rPr lang="en-US" sz="3300" dirty="0">
                <a:solidFill>
                  <a:prstClr val="white"/>
                </a:solidFill>
                <a:latin typeface="Calibri Light" panose="020F0302020204030204"/>
              </a:rPr>
              <a:t>Caveat emptor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75A5CBB-065F-9D44-1ABA-AB08DBC6824A}"/>
              </a:ext>
            </a:extLst>
          </p:cNvPr>
          <p:cNvCxnSpPr>
            <a:cxnSpLocks/>
          </p:cNvCxnSpPr>
          <p:nvPr/>
        </p:nvCxnSpPr>
        <p:spPr>
          <a:xfrm>
            <a:off x="1" y="2079011"/>
            <a:ext cx="6114260" cy="0"/>
          </a:xfrm>
          <a:prstGeom prst="line">
            <a:avLst/>
          </a:prstGeom>
          <a:ln w="317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333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0AFB78D-5788-9443-847A-FDEAA6CB3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770" y="879356"/>
            <a:ext cx="5237189" cy="994172"/>
          </a:xfr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en-US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Typical Site Visit Agenda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1BAFA8-37FF-5D4F-983D-F8824F44AA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07" t="6892" r="4760" b="5073"/>
          <a:stretch/>
        </p:blipFill>
        <p:spPr>
          <a:xfrm>
            <a:off x="6206569" y="1244938"/>
            <a:ext cx="2549627" cy="1628957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BF60786-492A-846E-C2A2-7ACD638D0EF6}"/>
              </a:ext>
            </a:extLst>
          </p:cNvPr>
          <p:cNvCxnSpPr>
            <a:cxnSpLocks/>
          </p:cNvCxnSpPr>
          <p:nvPr/>
        </p:nvCxnSpPr>
        <p:spPr>
          <a:xfrm>
            <a:off x="1" y="2059417"/>
            <a:ext cx="6114260" cy="0"/>
          </a:xfrm>
          <a:prstGeom prst="line">
            <a:avLst/>
          </a:prstGeom>
          <a:ln w="317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6B4CBE7C-A1A1-0EC2-80A8-0CAEBFA33A3C}"/>
              </a:ext>
            </a:extLst>
          </p:cNvPr>
          <p:cNvSpPr txBox="1">
            <a:spLocks/>
          </p:cNvSpPr>
          <p:nvPr/>
        </p:nvSpPr>
        <p:spPr>
          <a:xfrm>
            <a:off x="725298" y="1895756"/>
            <a:ext cx="4555364" cy="401873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171450" defTabSz="685800">
              <a:spcBef>
                <a:spcPts val="750"/>
              </a:spcBef>
              <a:buClrTx/>
            </a:pPr>
            <a:endParaRPr lang="en-US" sz="1800" dirty="0">
              <a:solidFill>
                <a:prstClr val="white"/>
              </a:solidFill>
              <a:latin typeface="Calibri Light" panose="020F0302020204030204"/>
            </a:endParaRPr>
          </a:p>
          <a:p>
            <a:pPr marL="171450" indent="-171450" defTabSz="685800">
              <a:spcBef>
                <a:spcPts val="750"/>
              </a:spcBef>
              <a:buClrTx/>
            </a:pPr>
            <a:r>
              <a:rPr lang="en-US" sz="1800" dirty="0">
                <a:solidFill>
                  <a:prstClr val="white"/>
                </a:solidFill>
                <a:latin typeface="Calibri Light" panose="020F0302020204030204"/>
              </a:rPr>
              <a:t>Director’s Overview</a:t>
            </a:r>
          </a:p>
          <a:p>
            <a:pPr marL="171450" indent="-171450" defTabSz="685800">
              <a:spcBef>
                <a:spcPts val="750"/>
              </a:spcBef>
              <a:buClrTx/>
            </a:pPr>
            <a:r>
              <a:rPr lang="en-US" sz="1800" dirty="0">
                <a:solidFill>
                  <a:prstClr val="white"/>
                </a:solidFill>
                <a:latin typeface="Calibri Light" panose="020F0302020204030204"/>
              </a:rPr>
              <a:t>Research Overview by Thrust and Test Bed</a:t>
            </a:r>
          </a:p>
          <a:p>
            <a:pPr marL="171450" indent="-171450" defTabSz="685800">
              <a:spcBef>
                <a:spcPts val="750"/>
              </a:spcBef>
              <a:buClrTx/>
            </a:pPr>
            <a:r>
              <a:rPr lang="en-US" sz="1800" dirty="0">
                <a:solidFill>
                  <a:prstClr val="white"/>
                </a:solidFill>
                <a:latin typeface="Calibri Light" panose="020F0302020204030204"/>
              </a:rPr>
              <a:t>Poster Session</a:t>
            </a:r>
          </a:p>
          <a:p>
            <a:pPr marL="171450" indent="-171450" defTabSz="685800">
              <a:spcBef>
                <a:spcPts val="750"/>
              </a:spcBef>
              <a:buClrTx/>
            </a:pPr>
            <a:r>
              <a:rPr lang="en-US" sz="1800" dirty="0">
                <a:solidFill>
                  <a:prstClr val="white"/>
                </a:solidFill>
                <a:latin typeface="Calibri Light" panose="020F0302020204030204"/>
              </a:rPr>
              <a:t>IE, EWD, D&amp;I presentations</a:t>
            </a:r>
          </a:p>
          <a:p>
            <a:pPr marL="171450" indent="-171450" defTabSz="685800">
              <a:spcBef>
                <a:spcPts val="750"/>
              </a:spcBef>
              <a:buClrTx/>
            </a:pPr>
            <a:r>
              <a:rPr lang="en-US" sz="1800" dirty="0">
                <a:solidFill>
                  <a:prstClr val="white"/>
                </a:solidFill>
                <a:latin typeface="Calibri Light" panose="020F0302020204030204"/>
              </a:rPr>
              <a:t>Assessment</a:t>
            </a:r>
          </a:p>
          <a:p>
            <a:pPr marL="171450" indent="-171450" defTabSz="685800">
              <a:spcBef>
                <a:spcPts val="750"/>
              </a:spcBef>
              <a:buClrTx/>
            </a:pPr>
            <a:r>
              <a:rPr lang="en-US" sz="1800" dirty="0">
                <a:solidFill>
                  <a:prstClr val="white"/>
                </a:solidFill>
                <a:latin typeface="Calibri Light" panose="020F0302020204030204"/>
              </a:rPr>
              <a:t>SVT Closed Door Meetings</a:t>
            </a:r>
          </a:p>
          <a:p>
            <a:pPr marL="342900" lvl="1" indent="0" defTabSz="685800">
              <a:spcBef>
                <a:spcPts val="375"/>
              </a:spcBef>
              <a:buClrTx/>
              <a:buNone/>
            </a:pPr>
            <a:r>
              <a:rPr lang="en-US" sz="1800" i="1" dirty="0">
                <a:solidFill>
                  <a:prstClr val="white"/>
                </a:solidFill>
                <a:latin typeface="Calibri Light" panose="020F0302020204030204"/>
              </a:rPr>
              <a:t>Deans, Trainees, Industry partners, advisory board members, Executive Committee </a:t>
            </a:r>
          </a:p>
          <a:p>
            <a:pPr marL="171450" indent="-171450" defTabSz="685800">
              <a:spcBef>
                <a:spcPts val="750"/>
              </a:spcBef>
              <a:buClrTx/>
            </a:pPr>
            <a:r>
              <a:rPr lang="en-US" sz="1800" dirty="0">
                <a:solidFill>
                  <a:prstClr val="white"/>
                </a:solidFill>
                <a:latin typeface="Calibri Light" panose="020F0302020204030204"/>
              </a:rPr>
              <a:t>NSF Report Writing</a:t>
            </a:r>
          </a:p>
          <a:p>
            <a:pPr marL="171450" indent="-171450" defTabSz="685800">
              <a:spcBef>
                <a:spcPts val="750"/>
              </a:spcBef>
              <a:buClrTx/>
            </a:pPr>
            <a:r>
              <a:rPr lang="en-US" sz="1800" dirty="0">
                <a:solidFill>
                  <a:prstClr val="white"/>
                </a:solidFill>
                <a:latin typeface="Calibri Light" panose="020F0302020204030204"/>
              </a:rPr>
              <a:t>Overnight Questions </a:t>
            </a:r>
          </a:p>
          <a:p>
            <a:pPr marL="171450" indent="-171450" defTabSz="685800">
              <a:spcBef>
                <a:spcPts val="750"/>
              </a:spcBef>
              <a:buClrTx/>
            </a:pPr>
            <a:r>
              <a:rPr lang="en-US" sz="1800" dirty="0">
                <a:solidFill>
                  <a:prstClr val="white"/>
                </a:solidFill>
                <a:latin typeface="Calibri Light" panose="020F0302020204030204"/>
              </a:rPr>
              <a:t>Response to Overnight Questions</a:t>
            </a:r>
          </a:p>
          <a:p>
            <a:pPr marL="171450" indent="-171450" defTabSz="685800">
              <a:spcBef>
                <a:spcPts val="750"/>
              </a:spcBef>
              <a:buClrTx/>
            </a:pPr>
            <a:endParaRPr lang="en-US" sz="1800" dirty="0">
              <a:solidFill>
                <a:prstClr val="white"/>
              </a:solidFill>
              <a:latin typeface="Calibri Light" panose="020F0302020204030204"/>
            </a:endParaRPr>
          </a:p>
          <a:p>
            <a:pPr marL="171450" indent="-171450" defTabSz="685800">
              <a:spcBef>
                <a:spcPts val="750"/>
              </a:spcBef>
              <a:buClrTx/>
            </a:pPr>
            <a:endParaRPr lang="en-US" sz="1800" dirty="0">
              <a:solidFill>
                <a:prstClr val="white"/>
              </a:solidFill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029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2"/>
          <p:cNvSpPr txBox="1">
            <a:spLocks noGrp="1"/>
          </p:cNvSpPr>
          <p:nvPr>
            <p:ph type="title"/>
          </p:nvPr>
        </p:nvSpPr>
        <p:spPr>
          <a:xfrm>
            <a:off x="457200" y="-243682"/>
            <a:ext cx="8229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/>
              <a:t>AGENDA</a:t>
            </a:r>
            <a:endParaRPr/>
          </a:p>
        </p:txBody>
      </p:sp>
      <p:sp>
        <p:nvSpPr>
          <p:cNvPr id="445" name="Google Shape;445;p2"/>
          <p:cNvSpPr txBox="1">
            <a:spLocks noGrp="1"/>
          </p:cNvSpPr>
          <p:nvPr>
            <p:ph type="sldNum" idx="12"/>
          </p:nvPr>
        </p:nvSpPr>
        <p:spPr>
          <a:xfrm>
            <a:off x="8534400" y="6370637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4390" y="1081881"/>
            <a:ext cx="4735627" cy="56189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25F29535-56EB-39A3-AF65-EDDA8B151A1A}"/>
              </a:ext>
            </a:extLst>
          </p:cNvPr>
          <p:cNvSpPr txBox="1">
            <a:spLocks/>
          </p:cNvSpPr>
          <p:nvPr/>
        </p:nvSpPr>
        <p:spPr>
          <a:xfrm>
            <a:off x="768770" y="879356"/>
            <a:ext cx="3600450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buClrTx/>
            </a:pPr>
            <a:r>
              <a:rPr lang="en-US" sz="3300" dirty="0">
                <a:solidFill>
                  <a:prstClr val="white"/>
                </a:solidFill>
                <a:latin typeface="Calibri Light" panose="020F0302020204030204"/>
              </a:rPr>
              <a:t>Site Visit Agenda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8114210E-FB28-A715-07E8-E834ED967D2F}"/>
              </a:ext>
            </a:extLst>
          </p:cNvPr>
          <p:cNvSpPr txBox="1">
            <a:spLocks/>
          </p:cNvSpPr>
          <p:nvPr/>
        </p:nvSpPr>
        <p:spPr>
          <a:xfrm>
            <a:off x="725298" y="1719405"/>
            <a:ext cx="4555364" cy="401873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171450" defTabSz="685800">
              <a:spcBef>
                <a:spcPts val="750"/>
              </a:spcBef>
              <a:buClrTx/>
            </a:pPr>
            <a:endParaRPr lang="en-US" sz="1800" dirty="0">
              <a:solidFill>
                <a:prstClr val="white"/>
              </a:solidFill>
              <a:latin typeface="Calibri Light" panose="020F0302020204030204"/>
            </a:endParaRPr>
          </a:p>
          <a:p>
            <a:pPr marL="171450" indent="-171450" defTabSz="685800">
              <a:spcBef>
                <a:spcPts val="750"/>
              </a:spcBef>
              <a:buClrTx/>
            </a:pPr>
            <a:r>
              <a:rPr lang="en-US" sz="1800" dirty="0">
                <a:solidFill>
                  <a:prstClr val="white"/>
                </a:solidFill>
                <a:latin typeface="Calibri Light" panose="020F0302020204030204"/>
              </a:rPr>
              <a:t>Director’s Overview</a:t>
            </a:r>
          </a:p>
          <a:p>
            <a:pPr marL="171450" indent="-171450" defTabSz="685800">
              <a:spcBef>
                <a:spcPts val="750"/>
              </a:spcBef>
              <a:buClrTx/>
            </a:pPr>
            <a:r>
              <a:rPr lang="en-US" sz="1800" dirty="0">
                <a:solidFill>
                  <a:prstClr val="white"/>
                </a:solidFill>
                <a:latin typeface="Calibri Light" panose="020F0302020204030204"/>
              </a:rPr>
              <a:t>Research Overview by Thrust and Test Bed</a:t>
            </a:r>
          </a:p>
          <a:p>
            <a:pPr marL="171450" indent="-171450" defTabSz="685800">
              <a:spcBef>
                <a:spcPts val="750"/>
              </a:spcBef>
              <a:buClrTx/>
            </a:pPr>
            <a:r>
              <a:rPr lang="en-US" sz="1800" dirty="0">
                <a:solidFill>
                  <a:prstClr val="white"/>
                </a:solidFill>
                <a:latin typeface="Calibri Light" panose="020F0302020204030204"/>
              </a:rPr>
              <a:t>Poster Session</a:t>
            </a:r>
          </a:p>
          <a:p>
            <a:pPr marL="171450" indent="-171450" defTabSz="685800">
              <a:spcBef>
                <a:spcPts val="750"/>
              </a:spcBef>
              <a:buClrTx/>
            </a:pPr>
            <a:r>
              <a:rPr lang="en-US" sz="1800" dirty="0">
                <a:solidFill>
                  <a:prstClr val="white"/>
                </a:solidFill>
                <a:latin typeface="Calibri Light" panose="020F0302020204030204"/>
              </a:rPr>
              <a:t>IE, EWD, D&amp;I presentations</a:t>
            </a:r>
          </a:p>
          <a:p>
            <a:pPr marL="171450" indent="-171450" defTabSz="685800">
              <a:spcBef>
                <a:spcPts val="750"/>
              </a:spcBef>
              <a:buClrTx/>
            </a:pPr>
            <a:r>
              <a:rPr lang="en-US" sz="1800" dirty="0">
                <a:solidFill>
                  <a:prstClr val="white"/>
                </a:solidFill>
                <a:latin typeface="Calibri Light" panose="020F0302020204030204"/>
              </a:rPr>
              <a:t>Assessment</a:t>
            </a:r>
          </a:p>
          <a:p>
            <a:pPr marL="171450" indent="-171450" defTabSz="685800">
              <a:spcBef>
                <a:spcPts val="750"/>
              </a:spcBef>
              <a:buClrTx/>
            </a:pPr>
            <a:r>
              <a:rPr lang="en-US" sz="1800" dirty="0">
                <a:solidFill>
                  <a:prstClr val="white"/>
                </a:solidFill>
                <a:latin typeface="Calibri Light" panose="020F0302020204030204"/>
              </a:rPr>
              <a:t>SVT Closed Door Meetings</a:t>
            </a:r>
          </a:p>
          <a:p>
            <a:pPr marL="342900" lvl="1" indent="0" defTabSz="685800">
              <a:spcBef>
                <a:spcPts val="375"/>
              </a:spcBef>
              <a:buClrTx/>
              <a:buNone/>
            </a:pPr>
            <a:r>
              <a:rPr lang="en-US" sz="1800" dirty="0">
                <a:solidFill>
                  <a:prstClr val="white"/>
                </a:solidFill>
                <a:latin typeface="Calibri Light" panose="020F0302020204030204"/>
              </a:rPr>
              <a:t>Deans, Trainees, Industry partners, advisory board members, Executive Committee </a:t>
            </a:r>
          </a:p>
          <a:p>
            <a:pPr marL="171450" indent="-171450" defTabSz="685800">
              <a:spcBef>
                <a:spcPts val="750"/>
              </a:spcBef>
              <a:buClrTx/>
            </a:pPr>
            <a:r>
              <a:rPr lang="en-US" sz="1800" dirty="0">
                <a:solidFill>
                  <a:prstClr val="white"/>
                </a:solidFill>
                <a:latin typeface="Calibri Light" panose="020F0302020204030204"/>
              </a:rPr>
              <a:t>Demonstrations/Tours</a:t>
            </a:r>
          </a:p>
          <a:p>
            <a:pPr marL="171450" indent="-171450" defTabSz="685800">
              <a:spcBef>
                <a:spcPts val="750"/>
              </a:spcBef>
              <a:buClrTx/>
            </a:pPr>
            <a:r>
              <a:rPr lang="en-US" sz="1800" dirty="0">
                <a:solidFill>
                  <a:prstClr val="white"/>
                </a:solidFill>
                <a:latin typeface="Calibri Light" panose="020F0302020204030204"/>
              </a:rPr>
              <a:t>NSF Report Writing</a:t>
            </a:r>
          </a:p>
          <a:p>
            <a:pPr marL="171450" indent="-171450" defTabSz="685800">
              <a:spcBef>
                <a:spcPts val="750"/>
              </a:spcBef>
              <a:buClrTx/>
            </a:pPr>
            <a:r>
              <a:rPr lang="en-US" sz="1800" dirty="0">
                <a:solidFill>
                  <a:prstClr val="white"/>
                </a:solidFill>
                <a:latin typeface="Calibri Light" panose="020F0302020204030204"/>
              </a:rPr>
              <a:t>Overnight Questions </a:t>
            </a:r>
          </a:p>
          <a:p>
            <a:pPr marL="171450" indent="-171450" defTabSz="685800">
              <a:spcBef>
                <a:spcPts val="750"/>
              </a:spcBef>
              <a:buClrTx/>
            </a:pPr>
            <a:r>
              <a:rPr lang="en-US" sz="1800" dirty="0">
                <a:solidFill>
                  <a:prstClr val="white"/>
                </a:solidFill>
                <a:latin typeface="Calibri Light" panose="020F0302020204030204"/>
              </a:rPr>
              <a:t>Response to Overnight Questions</a:t>
            </a:r>
          </a:p>
          <a:p>
            <a:pPr marL="171450" indent="-171450" defTabSz="685800">
              <a:spcBef>
                <a:spcPts val="750"/>
              </a:spcBef>
              <a:buClrTx/>
            </a:pPr>
            <a:endParaRPr lang="en-US" sz="1800" dirty="0">
              <a:solidFill>
                <a:prstClr val="white"/>
              </a:solidFill>
              <a:latin typeface="Calibri Light" panose="020F0302020204030204"/>
            </a:endParaRPr>
          </a:p>
          <a:p>
            <a:pPr marL="171450" indent="-171450" defTabSz="685800">
              <a:spcBef>
                <a:spcPts val="750"/>
              </a:spcBef>
              <a:buClrTx/>
            </a:pPr>
            <a:endParaRPr lang="en-US" sz="1800" dirty="0">
              <a:solidFill>
                <a:prstClr val="white"/>
              </a:solidFill>
              <a:latin typeface="Calibri Light" panose="020F0302020204030204"/>
            </a:endParaRP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0D682A92-8D32-533F-358A-486C1CDD481E}"/>
              </a:ext>
            </a:extLst>
          </p:cNvPr>
          <p:cNvSpPr txBox="1">
            <a:spLocks/>
          </p:cNvSpPr>
          <p:nvPr/>
        </p:nvSpPr>
        <p:spPr>
          <a:xfrm>
            <a:off x="5555285" y="3213907"/>
            <a:ext cx="3600450" cy="278367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ClrTx/>
              <a:buNone/>
            </a:pPr>
            <a:r>
              <a:rPr lang="en-US" sz="3000" dirty="0">
                <a:solidFill>
                  <a:prstClr val="white"/>
                </a:solidFill>
                <a:latin typeface="Calibri Light" panose="020F0302020204030204"/>
              </a:rPr>
              <a:t>Optional</a:t>
            </a:r>
          </a:p>
          <a:p>
            <a:pPr marL="171450" indent="-171450" defTabSz="685800">
              <a:spcBef>
                <a:spcPts val="750"/>
              </a:spcBef>
              <a:buClrTx/>
            </a:pPr>
            <a:r>
              <a:rPr lang="en-US" sz="1800" dirty="0">
                <a:solidFill>
                  <a:prstClr val="white"/>
                </a:solidFill>
                <a:latin typeface="Calibri Light" panose="020F0302020204030204"/>
              </a:rPr>
              <a:t>Trainee networking with Industry</a:t>
            </a:r>
          </a:p>
          <a:p>
            <a:pPr marL="171450" indent="-171450" defTabSz="685800">
              <a:spcBef>
                <a:spcPts val="750"/>
              </a:spcBef>
              <a:buClrTx/>
            </a:pPr>
            <a:r>
              <a:rPr lang="en-US" sz="1800" dirty="0">
                <a:solidFill>
                  <a:prstClr val="white"/>
                </a:solidFill>
                <a:latin typeface="Calibri Light" panose="020F0302020204030204"/>
              </a:rPr>
              <a:t>Trainee icebreaker/social event </a:t>
            </a:r>
          </a:p>
          <a:p>
            <a:pPr marL="171450" indent="-171450" defTabSz="685800">
              <a:spcBef>
                <a:spcPts val="750"/>
              </a:spcBef>
              <a:buClrTx/>
            </a:pPr>
            <a:r>
              <a:rPr lang="en-US" sz="1800" dirty="0">
                <a:solidFill>
                  <a:prstClr val="white"/>
                </a:solidFill>
                <a:latin typeface="Calibri" panose="020F0502020204030204"/>
              </a:rPr>
              <a:t>Demonstrations/Tours</a:t>
            </a:r>
            <a:endParaRPr lang="en-US" sz="1800" dirty="0">
              <a:solidFill>
                <a:prstClr val="white"/>
              </a:solidFill>
              <a:latin typeface="Calibri Light" panose="020F0302020204030204"/>
            </a:endParaRPr>
          </a:p>
          <a:p>
            <a:pPr marL="171450" indent="-171450" defTabSz="685800">
              <a:spcBef>
                <a:spcPts val="750"/>
              </a:spcBef>
              <a:buClrTx/>
            </a:pPr>
            <a:r>
              <a:rPr lang="en-US" sz="1800" dirty="0">
                <a:solidFill>
                  <a:prstClr val="white"/>
                </a:solidFill>
                <a:latin typeface="Calibri Light" panose="020F0302020204030204"/>
              </a:rPr>
              <a:t>All Center Dinner night before </a:t>
            </a:r>
          </a:p>
          <a:p>
            <a:pPr marL="171450" indent="-171450" defTabSz="685800">
              <a:spcBef>
                <a:spcPts val="750"/>
              </a:spcBef>
              <a:buClrTx/>
            </a:pPr>
            <a:endParaRPr lang="en-US" sz="1800" dirty="0">
              <a:solidFill>
                <a:prstClr val="white"/>
              </a:solidFill>
              <a:latin typeface="Calibri Light" panose="020F0302020204030204"/>
            </a:endParaRPr>
          </a:p>
          <a:p>
            <a:pPr marL="171450" indent="-171450" defTabSz="685800">
              <a:spcBef>
                <a:spcPts val="750"/>
              </a:spcBef>
              <a:buClrTx/>
            </a:pPr>
            <a:endParaRPr lang="en-US" sz="1800" dirty="0">
              <a:solidFill>
                <a:prstClr val="white"/>
              </a:solidFill>
              <a:latin typeface="Calibri Light" panose="020F03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996B75-BB6E-A8C5-F43A-551B9D25EC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07" t="6892" r="4760" b="5073"/>
          <a:stretch/>
        </p:blipFill>
        <p:spPr>
          <a:xfrm>
            <a:off x="6206569" y="1244938"/>
            <a:ext cx="2549627" cy="1628957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3F1234C-0145-EFD3-1AA3-90D1B18CA0AB}"/>
              </a:ext>
            </a:extLst>
          </p:cNvPr>
          <p:cNvCxnSpPr>
            <a:cxnSpLocks/>
          </p:cNvCxnSpPr>
          <p:nvPr/>
        </p:nvCxnSpPr>
        <p:spPr>
          <a:xfrm>
            <a:off x="1" y="2059417"/>
            <a:ext cx="6114260" cy="0"/>
          </a:xfrm>
          <a:prstGeom prst="line">
            <a:avLst/>
          </a:prstGeom>
          <a:ln w="317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1AB44913-D9AC-16BA-812B-D57B6A3CD736}"/>
              </a:ext>
            </a:extLst>
          </p:cNvPr>
          <p:cNvSpPr/>
          <p:nvPr/>
        </p:nvSpPr>
        <p:spPr>
          <a:xfrm>
            <a:off x="646612" y="2108404"/>
            <a:ext cx="4634050" cy="3870242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0858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BC6FAA8-A9DD-114B-B764-D9B0114A3C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175" y="2105020"/>
            <a:ext cx="5191734" cy="3373415"/>
          </a:xfrm>
        </p:spPr>
        <p:txBody>
          <a:bodyPr vert="horz" lIns="68580" tIns="34290" rIns="68580" bIns="34290" rtlCol="0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50" dirty="0">
                <a:solidFill>
                  <a:schemeClr val="bg1"/>
                </a:solidFill>
                <a:latin typeface="+mj-lt"/>
              </a:rPr>
              <a:t>Review NSF Guidelines &amp; Performance Criteria Documents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50" dirty="0">
                <a:solidFill>
                  <a:schemeClr val="bg1"/>
                </a:solidFill>
                <a:latin typeface="+mj-lt"/>
              </a:rPr>
              <a:t>Review Strategic Plan/ Milestone Chart &amp; Logic Diagram:   Highlight where you’ve exceeded expectations,                   but be able to address shortfalls.</a:t>
            </a:r>
          </a:p>
          <a:p>
            <a:r>
              <a:rPr lang="en-US" sz="1650" dirty="0">
                <a:solidFill>
                  <a:schemeClr val="bg1"/>
                </a:solidFill>
                <a:latin typeface="+mj-lt"/>
              </a:rPr>
              <a:t>Review SVT </a:t>
            </a:r>
            <a:r>
              <a:rPr lang="en-US" sz="1650" dirty="0" err="1">
                <a:solidFill>
                  <a:schemeClr val="bg1"/>
                </a:solidFill>
                <a:latin typeface="+mj-lt"/>
              </a:rPr>
              <a:t>BioSketches</a:t>
            </a:r>
            <a:r>
              <a:rPr lang="en-US" sz="1650" dirty="0">
                <a:solidFill>
                  <a:schemeClr val="bg1"/>
                </a:solidFill>
                <a:latin typeface="+mj-lt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50" dirty="0">
                <a:solidFill>
                  <a:schemeClr val="bg1"/>
                </a:solidFill>
                <a:latin typeface="+mj-lt"/>
              </a:rPr>
              <a:t>Consider one or more dress rehearsals with leadership team to ensure seamless transitions and timing</a:t>
            </a:r>
          </a:p>
          <a:p>
            <a:pPr>
              <a:tabLst>
                <a:tab pos="247650" algn="l"/>
              </a:tabLst>
            </a:pPr>
            <a:r>
              <a:rPr lang="en-US" sz="1650" dirty="0">
                <a:solidFill>
                  <a:schemeClr val="bg1"/>
                </a:solidFill>
                <a:latin typeface="+mj-lt"/>
              </a:rPr>
              <a:t>Emphasize importance of industry participation:               IPAB meeting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50" dirty="0">
                <a:solidFill>
                  <a:schemeClr val="bg1"/>
                </a:solidFill>
                <a:latin typeface="+mj-lt"/>
              </a:rPr>
              <a:t>Meet with IPAB </a:t>
            </a:r>
            <a:r>
              <a:rPr lang="en-US" sz="1650" u="sng" dirty="0">
                <a:solidFill>
                  <a:schemeClr val="bg1"/>
                </a:solidFill>
                <a:latin typeface="+mj-lt"/>
              </a:rPr>
              <a:t>before</a:t>
            </a:r>
            <a:r>
              <a:rPr lang="en-US" sz="1650" dirty="0">
                <a:solidFill>
                  <a:schemeClr val="bg1"/>
                </a:solidFill>
                <a:latin typeface="+mj-lt"/>
              </a:rPr>
              <a:t> site visit to review SWOT/ progress on any weaknesses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50" dirty="0">
                <a:solidFill>
                  <a:schemeClr val="bg1"/>
                </a:solidFill>
                <a:latin typeface="+mj-lt"/>
              </a:rPr>
              <a:t>Make sure industry knows what to expect in the closed-door session with the SVT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5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808DD7-DDE1-4648-95A8-F51F518B48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8909" y="2042875"/>
            <a:ext cx="3221170" cy="2062901"/>
          </a:xfrm>
          <a:prstGeom prst="rect">
            <a:avLst/>
          </a:prstGeom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BB0E2B4C-9609-FDD0-A921-6106E408E93E}"/>
              </a:ext>
            </a:extLst>
          </p:cNvPr>
          <p:cNvSpPr txBox="1">
            <a:spLocks/>
          </p:cNvSpPr>
          <p:nvPr/>
        </p:nvSpPr>
        <p:spPr>
          <a:xfrm>
            <a:off x="759245" y="879356"/>
            <a:ext cx="3600450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buClrTx/>
            </a:pPr>
            <a:r>
              <a:rPr lang="en-US" sz="3300" dirty="0">
                <a:solidFill>
                  <a:prstClr val="white"/>
                </a:solidFill>
                <a:latin typeface="Calibri Light" panose="020F0302020204030204"/>
              </a:rPr>
              <a:t>Preparation Tips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F185EEE-7ABE-9711-4DA2-429D725988F9}"/>
              </a:ext>
            </a:extLst>
          </p:cNvPr>
          <p:cNvCxnSpPr>
            <a:cxnSpLocks/>
          </p:cNvCxnSpPr>
          <p:nvPr/>
        </p:nvCxnSpPr>
        <p:spPr>
          <a:xfrm>
            <a:off x="1" y="2059417"/>
            <a:ext cx="6114260" cy="0"/>
          </a:xfrm>
          <a:prstGeom prst="line">
            <a:avLst/>
          </a:prstGeom>
          <a:ln w="317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726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86C9C67-73B4-4E4B-962E-65B046FC0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288" y="2111115"/>
            <a:ext cx="4824158" cy="3962371"/>
          </a:xfrm>
        </p:spPr>
        <p:txBody>
          <a:bodyPr vert="horz" lIns="68580" tIns="34290" rIns="68580" bIns="34290" rtlCol="0">
            <a:noAutofit/>
          </a:bodyPr>
          <a:lstStyle/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650" dirty="0">
                <a:solidFill>
                  <a:schemeClr val="bg1"/>
                </a:solidFill>
                <a:latin typeface="+mj-lt"/>
              </a:rPr>
              <a:t>Length ~ 15 mins + 10 mins Q&amp;A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650" dirty="0">
                <a:solidFill>
                  <a:schemeClr val="bg1"/>
                </a:solidFill>
                <a:latin typeface="+mj-lt"/>
              </a:rPr>
              <a:t>Key Metrics Based on Strategic Plan (Goals vs Actual)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650" dirty="0">
                <a:solidFill>
                  <a:schemeClr val="bg1"/>
                </a:solidFill>
                <a:latin typeface="+mj-lt"/>
              </a:rPr>
              <a:t>Membership and Value Chain 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650" dirty="0">
                <a:solidFill>
                  <a:schemeClr val="bg1"/>
                </a:solidFill>
                <a:latin typeface="+mj-lt"/>
              </a:rPr>
              <a:t>Stakeholder Community Connections and Impact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650" dirty="0">
                <a:solidFill>
                  <a:schemeClr val="bg1"/>
                </a:solidFill>
                <a:latin typeface="+mj-lt"/>
              </a:rPr>
              <a:t>Working with Industry – specific examples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650" dirty="0">
                <a:solidFill>
                  <a:schemeClr val="bg1"/>
                </a:solidFill>
                <a:latin typeface="+mj-lt"/>
              </a:rPr>
              <a:t>New projects funded by Membership fees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650" dirty="0">
                <a:solidFill>
                  <a:schemeClr val="bg1"/>
                </a:solidFill>
                <a:latin typeface="+mj-lt"/>
              </a:rPr>
              <a:t>Trainee Internships and Hires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650" dirty="0">
                <a:solidFill>
                  <a:schemeClr val="bg1"/>
                </a:solidFill>
                <a:latin typeface="+mj-lt"/>
              </a:rPr>
              <a:t>Notable Activities (industry, EWD, D&amp;I, 3MT)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650" dirty="0">
                <a:solidFill>
                  <a:schemeClr val="bg1"/>
                </a:solidFill>
                <a:latin typeface="+mj-lt"/>
              </a:rPr>
              <a:t>Entrepreneurship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650" dirty="0">
                <a:solidFill>
                  <a:schemeClr val="bg1"/>
                </a:solidFill>
                <a:latin typeface="+mj-lt"/>
              </a:rPr>
              <a:t>New Inventions and IP landscape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650" dirty="0">
                <a:solidFill>
                  <a:schemeClr val="bg1"/>
                </a:solidFill>
                <a:latin typeface="+mj-lt"/>
              </a:rPr>
              <a:t>Technology Translation 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650" dirty="0">
                <a:solidFill>
                  <a:schemeClr val="bg1"/>
                </a:solidFill>
                <a:latin typeface="+mj-lt"/>
              </a:rPr>
              <a:t>Response to SVT feedback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650" dirty="0">
                <a:solidFill>
                  <a:schemeClr val="bg1"/>
                </a:solidFill>
                <a:latin typeface="+mj-lt"/>
              </a:rPr>
              <a:t>Bulleted summary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2A75FA4-FA2A-A65C-0210-14D5D6D460CD}"/>
              </a:ext>
            </a:extLst>
          </p:cNvPr>
          <p:cNvCxnSpPr>
            <a:cxnSpLocks/>
          </p:cNvCxnSpPr>
          <p:nvPr/>
        </p:nvCxnSpPr>
        <p:spPr>
          <a:xfrm>
            <a:off x="1" y="2067581"/>
            <a:ext cx="6114260" cy="0"/>
          </a:xfrm>
          <a:prstGeom prst="line">
            <a:avLst/>
          </a:prstGeom>
          <a:ln w="317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2762EACA-009C-172E-3581-F8ED75CFD3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040" t="6357" r="16578" b="4273"/>
          <a:stretch/>
        </p:blipFill>
        <p:spPr>
          <a:xfrm>
            <a:off x="6114261" y="2059417"/>
            <a:ext cx="2997821" cy="3242538"/>
          </a:xfrm>
          <a:prstGeom prst="rect">
            <a:avLst/>
          </a:prstGeom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C72B8673-2B5E-54D8-4108-8434B5DDFD34}"/>
              </a:ext>
            </a:extLst>
          </p:cNvPr>
          <p:cNvSpPr txBox="1">
            <a:spLocks/>
          </p:cNvSpPr>
          <p:nvPr/>
        </p:nvSpPr>
        <p:spPr>
          <a:xfrm>
            <a:off x="759245" y="879356"/>
            <a:ext cx="6891711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buClrTx/>
            </a:pPr>
            <a:r>
              <a:rPr lang="en-US" sz="3300" dirty="0">
                <a:solidFill>
                  <a:prstClr val="white"/>
                </a:solidFill>
                <a:latin typeface="Calibri Light" panose="020F0302020204030204"/>
              </a:rPr>
              <a:t>IE Presentation: Key Ingredients</a:t>
            </a:r>
          </a:p>
        </p:txBody>
      </p:sp>
    </p:spTree>
    <p:extLst>
      <p:ext uri="{BB962C8B-B14F-4D97-AF65-F5344CB8AC3E}">
        <p14:creationId xmlns:p14="http://schemas.microsoft.com/office/powerpoint/2010/main" val="354465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9A2C07-3981-E249-8DDD-C50057ACD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151" y="2153044"/>
            <a:ext cx="4922617" cy="3420080"/>
          </a:xfrm>
        </p:spPr>
        <p:txBody>
          <a:bodyPr vert="horz" lIns="68580" tIns="34290" rIns="68580" bIns="34290" rtlCol="0">
            <a:no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+mj-lt"/>
              </a:rPr>
              <a:t>Similar to regular site visit, with a few differences</a:t>
            </a:r>
          </a:p>
          <a:p>
            <a:r>
              <a:rPr lang="en-US" sz="1800" dirty="0">
                <a:solidFill>
                  <a:schemeClr val="bg1"/>
                </a:solidFill>
                <a:latin typeface="+mj-lt"/>
              </a:rPr>
              <a:t>IE presentation longer: 25 mins + 10 mins Q&amp;A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+mj-lt"/>
              </a:rPr>
              <a:t>Overview of Year 1-4 accomplishments</a:t>
            </a:r>
          </a:p>
          <a:p>
            <a:pPr lvl="1">
              <a:buSzPct val="50000"/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1"/>
                </a:solidFill>
                <a:latin typeface="+mj-lt"/>
              </a:rPr>
              <a:t>Industry and Ecosystem Engagement </a:t>
            </a:r>
          </a:p>
          <a:p>
            <a:pPr lvl="1">
              <a:buSzPct val="50000"/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1"/>
                </a:solidFill>
                <a:latin typeface="+mj-lt"/>
              </a:rPr>
              <a:t>Student Training and Leadership</a:t>
            </a:r>
          </a:p>
          <a:p>
            <a:pPr lvl="1">
              <a:buSzPct val="50000"/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1"/>
                </a:solidFill>
                <a:latin typeface="+mj-lt"/>
              </a:rPr>
              <a:t>Entrepreneurship and Commercialization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+mj-lt"/>
              </a:rPr>
              <a:t>Future Directions: 1 slide with bullets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24B8B5-97FC-EA46-9B8A-9B9B53E369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43" r="6681" b="7210"/>
          <a:stretch/>
        </p:blipFill>
        <p:spPr>
          <a:xfrm>
            <a:off x="6082477" y="2040731"/>
            <a:ext cx="2925005" cy="260985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BDB38EC-8711-FD23-9D61-E8B1C7E9BE9E}"/>
              </a:ext>
            </a:extLst>
          </p:cNvPr>
          <p:cNvCxnSpPr>
            <a:cxnSpLocks/>
          </p:cNvCxnSpPr>
          <p:nvPr/>
        </p:nvCxnSpPr>
        <p:spPr>
          <a:xfrm>
            <a:off x="1" y="2059417"/>
            <a:ext cx="6114260" cy="0"/>
          </a:xfrm>
          <a:prstGeom prst="line">
            <a:avLst/>
          </a:prstGeom>
          <a:ln w="317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2">
            <a:extLst>
              <a:ext uri="{FF2B5EF4-FFF2-40B4-BE49-F238E27FC236}">
                <a16:creationId xmlns:a16="http://schemas.microsoft.com/office/drawing/2014/main" id="{A52A92FA-EA52-00D3-0388-46A9650394F1}"/>
              </a:ext>
            </a:extLst>
          </p:cNvPr>
          <p:cNvSpPr txBox="1">
            <a:spLocks/>
          </p:cNvSpPr>
          <p:nvPr/>
        </p:nvSpPr>
        <p:spPr>
          <a:xfrm>
            <a:off x="759245" y="879356"/>
            <a:ext cx="6891711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buClrTx/>
            </a:pPr>
            <a:r>
              <a:rPr lang="en-US" sz="3300" dirty="0">
                <a:solidFill>
                  <a:prstClr val="white"/>
                </a:solidFill>
                <a:latin typeface="Calibri Light" panose="020F0302020204030204"/>
              </a:rPr>
              <a:t>IE Presentation for a Renewal Site Visit</a:t>
            </a:r>
          </a:p>
        </p:txBody>
      </p:sp>
    </p:spTree>
    <p:extLst>
      <p:ext uri="{BB962C8B-B14F-4D97-AF65-F5344CB8AC3E}">
        <p14:creationId xmlns:p14="http://schemas.microsoft.com/office/powerpoint/2010/main" val="56091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11D4C7-6AED-F343-8AB3-3A83E4A67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924" y="2117447"/>
            <a:ext cx="4855342" cy="3104569"/>
          </a:xfrm>
        </p:spPr>
        <p:txBody>
          <a:bodyPr vert="horz" lIns="68580" tIns="34290" rIns="68580" bIns="34290" rtlCol="0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+mj-lt"/>
              </a:rPr>
              <a:t>SVT will provide Exec Committee with questions that need to be answered by next morning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+mj-lt"/>
              </a:rPr>
              <a:t>Leadership tasks qualified people to address a subset of these questions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+mj-lt"/>
              </a:rPr>
              <a:t>EC, Thrust, Test Bed, Pillar leads meet together   to hash out responses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+mj-lt"/>
              </a:rPr>
              <a:t>Director compiles answers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+mj-lt"/>
              </a:rPr>
              <a:t>Director provides response to SVT in a 1-hour session the following morning 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2FA37CB5-09AB-C878-CFD3-75BC63C34419}"/>
              </a:ext>
            </a:extLst>
          </p:cNvPr>
          <p:cNvSpPr txBox="1">
            <a:spLocks/>
          </p:cNvSpPr>
          <p:nvPr/>
        </p:nvSpPr>
        <p:spPr>
          <a:xfrm>
            <a:off x="759245" y="869831"/>
            <a:ext cx="3600450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buClrTx/>
            </a:pPr>
            <a:r>
              <a:rPr lang="en-US" sz="3300" dirty="0">
                <a:solidFill>
                  <a:prstClr val="white"/>
                </a:solidFill>
                <a:latin typeface="Calibri Light" panose="020F0302020204030204"/>
              </a:rPr>
              <a:t>Overnight Questions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7D65F14-9978-D364-C332-4B1C385C978E}"/>
              </a:ext>
            </a:extLst>
          </p:cNvPr>
          <p:cNvCxnSpPr>
            <a:cxnSpLocks/>
          </p:cNvCxnSpPr>
          <p:nvPr/>
        </p:nvCxnSpPr>
        <p:spPr>
          <a:xfrm>
            <a:off x="1" y="2066871"/>
            <a:ext cx="6114260" cy="0"/>
          </a:xfrm>
          <a:prstGeom prst="line">
            <a:avLst/>
          </a:prstGeom>
          <a:ln w="317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>
            <a:hlinkClick r:id="rId2"/>
            <a:extLst>
              <a:ext uri="{FF2B5EF4-FFF2-40B4-BE49-F238E27FC236}">
                <a16:creationId xmlns:a16="http://schemas.microsoft.com/office/drawing/2014/main" id="{2DF2A641-EA77-144E-B556-F9E259392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815" y="2066871"/>
            <a:ext cx="2646357" cy="2646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41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EAF4108-847C-6F4A-89E4-09458B522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569" y="2100454"/>
            <a:ext cx="4605951" cy="3785994"/>
          </a:xfrm>
        </p:spPr>
        <p:txBody>
          <a:bodyPr vert="horz" lIns="68580" tIns="34290" rIns="68580" bIns="34290" rtlCol="0">
            <a:noAutofit/>
          </a:bodyPr>
          <a:lstStyle/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725" dirty="0">
                <a:solidFill>
                  <a:schemeClr val="bg1"/>
                </a:solidFill>
                <a:latin typeface="+mj-lt"/>
              </a:rPr>
              <a:t>Practice, Practice, Practice</a:t>
            </a:r>
          </a:p>
          <a:p>
            <a:pPr>
              <a:lnSpc>
                <a:spcPct val="80000"/>
              </a:lnSpc>
            </a:pPr>
            <a:r>
              <a:rPr lang="en-US" sz="1725" dirty="0">
                <a:solidFill>
                  <a:schemeClr val="bg1"/>
                </a:solidFill>
                <a:latin typeface="+mj-lt"/>
              </a:rPr>
              <a:t>Address any weaknesses pointed out by previous SVT SWOT</a:t>
            </a:r>
          </a:p>
          <a:p>
            <a:pPr>
              <a:lnSpc>
                <a:spcPct val="80000"/>
              </a:lnSpc>
            </a:pPr>
            <a:r>
              <a:rPr lang="en-US" sz="1725" dirty="0">
                <a:solidFill>
                  <a:schemeClr val="bg1"/>
                </a:solidFill>
                <a:latin typeface="+mj-lt"/>
              </a:rPr>
              <a:t>Highlight where you have exceeded your goals, be prepared to address any short-falls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725" dirty="0">
                <a:solidFill>
                  <a:schemeClr val="bg1"/>
                </a:solidFill>
                <a:latin typeface="+mj-lt"/>
              </a:rPr>
              <a:t>Research SVT Bios – know your reviewers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725" dirty="0">
                <a:solidFill>
                  <a:schemeClr val="bg1"/>
                </a:solidFill>
                <a:latin typeface="+mj-lt"/>
              </a:rPr>
              <a:t>Meet with your IPAB beforehand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725" dirty="0">
                <a:solidFill>
                  <a:schemeClr val="bg1"/>
                </a:solidFill>
                <a:latin typeface="+mj-lt"/>
              </a:rPr>
              <a:t>Stress importance of Industry member presence 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725" dirty="0">
                <a:solidFill>
                  <a:schemeClr val="bg1"/>
                </a:solidFill>
                <a:latin typeface="+mj-lt"/>
              </a:rPr>
              <a:t>Coordinate with other pillars (EWD and D&amp;I) so key points are conveyed, messaging is cohesive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725" dirty="0">
                <a:solidFill>
                  <a:schemeClr val="bg1"/>
                </a:solidFill>
                <a:latin typeface="+mj-lt"/>
              </a:rPr>
              <a:t>Less Text more Figures, Intersperse videos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725" dirty="0">
                <a:solidFill>
                  <a:schemeClr val="bg1"/>
                </a:solidFill>
                <a:latin typeface="+mj-lt"/>
              </a:rPr>
              <a:t>Include a bulleted summary – but don’t read 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725" dirty="0">
                <a:solidFill>
                  <a:schemeClr val="bg1"/>
                </a:solidFill>
                <a:latin typeface="+mj-lt"/>
              </a:rPr>
              <a:t>Stay on Time 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1725" dirty="0">
              <a:solidFill>
                <a:schemeClr val="bg1"/>
              </a:solidFill>
              <a:latin typeface="+mj-lt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1725" dirty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1725" dirty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1725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3F597011-3493-B7BD-1072-8B7E5D507FDD}"/>
              </a:ext>
            </a:extLst>
          </p:cNvPr>
          <p:cNvSpPr txBox="1">
            <a:spLocks/>
          </p:cNvSpPr>
          <p:nvPr/>
        </p:nvSpPr>
        <p:spPr>
          <a:xfrm>
            <a:off x="759245" y="869831"/>
            <a:ext cx="3600450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buClrTx/>
            </a:pPr>
            <a:r>
              <a:rPr lang="en-US" sz="3300" dirty="0">
                <a:solidFill>
                  <a:prstClr val="white"/>
                </a:solidFill>
                <a:latin typeface="Calibri Light" panose="020F0302020204030204"/>
              </a:rPr>
              <a:t>ILO Site Visit Tips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36B3826-ABCB-08F9-1E00-C3A2073ADF08}"/>
              </a:ext>
            </a:extLst>
          </p:cNvPr>
          <p:cNvCxnSpPr>
            <a:cxnSpLocks/>
          </p:cNvCxnSpPr>
          <p:nvPr/>
        </p:nvCxnSpPr>
        <p:spPr>
          <a:xfrm>
            <a:off x="1" y="2059417"/>
            <a:ext cx="6114260" cy="0"/>
          </a:xfrm>
          <a:prstGeom prst="line">
            <a:avLst/>
          </a:prstGeom>
          <a:ln w="317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3867026-C7D7-B045-848A-18BF89A486F5}"/>
              </a:ext>
            </a:extLst>
          </p:cNvPr>
          <p:cNvGrpSpPr/>
          <p:nvPr/>
        </p:nvGrpSpPr>
        <p:grpSpPr>
          <a:xfrm>
            <a:off x="5573245" y="2038634"/>
            <a:ext cx="3421697" cy="3088082"/>
            <a:chOff x="7430992" y="1575179"/>
            <a:chExt cx="4562263" cy="411744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F91115C-F308-7923-EAE6-B7134F5EAC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30992" y="1575179"/>
              <a:ext cx="4562263" cy="4117442"/>
            </a:xfrm>
            <a:prstGeom prst="rect">
              <a:avLst/>
            </a:prstGeom>
          </p:spPr>
        </p:pic>
        <p:pic>
          <p:nvPicPr>
            <p:cNvPr id="9" name="Picture 2" descr="NSF Logo T - NIMET: Nanoscience Institute for Medical ...">
              <a:hlinkClick r:id="rId3"/>
              <a:extLst>
                <a:ext uri="{FF2B5EF4-FFF2-40B4-BE49-F238E27FC236}">
                  <a16:creationId xmlns:a16="http://schemas.microsoft.com/office/drawing/2014/main" id="{F739FD5E-11AB-3A43-6FF9-2BF5383FF1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2997" y="3307771"/>
              <a:ext cx="362175" cy="3640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28A3587-70A8-6ED2-3227-4E0AEBB8C5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2500" t="5750" r="6071" b="5750"/>
            <a:stretch/>
          </p:blipFill>
          <p:spPr>
            <a:xfrm>
              <a:off x="9178724" y="1828799"/>
              <a:ext cx="156436" cy="1619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4763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EAF4108-847C-6F4A-89E4-09458B522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208" y="1843220"/>
            <a:ext cx="4950760" cy="3854958"/>
          </a:xfrm>
        </p:spPr>
        <p:txBody>
          <a:bodyPr vert="horz" lIns="68580" tIns="34290" rIns="68580" bIns="34290" rtlCol="0">
            <a:noAutofit/>
          </a:bodyPr>
          <a:lstStyle/>
          <a:p>
            <a:pPr marL="0" indent="0">
              <a:lnSpc>
                <a:spcPct val="85000"/>
              </a:lnSpc>
              <a:buNone/>
            </a:pPr>
            <a:endParaRPr lang="en-US" sz="1650" dirty="0">
              <a:solidFill>
                <a:schemeClr val="bg1"/>
              </a:solidFill>
              <a:latin typeface="+mj-lt"/>
            </a:endParaRPr>
          </a:p>
          <a:p>
            <a:pPr marL="257175" indent="-257175">
              <a:lnSpc>
                <a:spcPct val="85000"/>
              </a:lnSpc>
            </a:pPr>
            <a:r>
              <a:rPr lang="en-US" sz="1650" b="1" dirty="0">
                <a:solidFill>
                  <a:schemeClr val="bg1"/>
                </a:solidFill>
              </a:rPr>
              <a:t>Make it mission driven</a:t>
            </a:r>
            <a:r>
              <a:rPr lang="en-US" sz="1650" dirty="0">
                <a:solidFill>
                  <a:schemeClr val="bg1"/>
                </a:solidFill>
                <a:latin typeface="+mj-lt"/>
              </a:rPr>
              <a:t>. The CMAT mission is</a:t>
            </a:r>
          </a:p>
          <a:p>
            <a:pPr marL="258366" indent="0">
              <a:lnSpc>
                <a:spcPct val="85000"/>
              </a:lnSpc>
              <a:buNone/>
            </a:pPr>
            <a:r>
              <a:rPr lang="en-US" sz="1650" i="1" dirty="0">
                <a:solidFill>
                  <a:schemeClr val="bg1"/>
                </a:solidFill>
                <a:latin typeface="+mj-lt"/>
              </a:rPr>
              <a:t>To </a:t>
            </a:r>
            <a:r>
              <a:rPr lang="en-US" sz="1650" b="1" i="1" dirty="0">
                <a:solidFill>
                  <a:schemeClr val="bg1"/>
                </a:solidFill>
                <a:latin typeface="+mj-lt"/>
              </a:rPr>
              <a:t>transform manufacture of cell-based therapeutics </a:t>
            </a:r>
            <a:r>
              <a:rPr lang="en-US" sz="1650" i="1" dirty="0">
                <a:solidFill>
                  <a:schemeClr val="bg1"/>
                </a:solidFill>
                <a:latin typeface="+mj-lt"/>
              </a:rPr>
              <a:t>into a </a:t>
            </a:r>
            <a:r>
              <a:rPr lang="en-US" sz="1650" b="1" i="1" dirty="0">
                <a:solidFill>
                  <a:schemeClr val="bg1"/>
                </a:solidFill>
                <a:latin typeface="+mj-lt"/>
              </a:rPr>
              <a:t>large-scale, lower-cost, reproducible</a:t>
            </a:r>
            <a:r>
              <a:rPr lang="en-US" sz="1650" i="1" dirty="0">
                <a:solidFill>
                  <a:schemeClr val="bg1"/>
                </a:solidFill>
                <a:latin typeface="+mj-lt"/>
              </a:rPr>
              <a:t>, and </a:t>
            </a:r>
            <a:r>
              <a:rPr lang="en-US" sz="1650" b="1" i="1" dirty="0">
                <a:solidFill>
                  <a:schemeClr val="bg1"/>
                </a:solidFill>
                <a:latin typeface="+mj-lt"/>
              </a:rPr>
              <a:t>high-quality engineered process </a:t>
            </a:r>
            <a:r>
              <a:rPr lang="en-US" sz="1650" i="1" dirty="0">
                <a:solidFill>
                  <a:schemeClr val="bg1"/>
                </a:solidFill>
                <a:latin typeface="+mj-lt"/>
              </a:rPr>
              <a:t>for broad industry and clinical use.</a:t>
            </a:r>
            <a:endParaRPr lang="en-US" sz="1650" dirty="0">
              <a:solidFill>
                <a:schemeClr val="bg1"/>
              </a:solidFill>
              <a:latin typeface="+mj-lt"/>
            </a:endParaRPr>
          </a:p>
          <a:p>
            <a:pPr marL="257175" indent="-257175">
              <a:lnSpc>
                <a:spcPct val="85000"/>
              </a:lnSpc>
            </a:pPr>
            <a:r>
              <a:rPr lang="en-US" sz="1650" b="1" dirty="0">
                <a:solidFill>
                  <a:schemeClr val="bg1"/>
                </a:solidFill>
              </a:rPr>
              <a:t>Move people</a:t>
            </a:r>
            <a:r>
              <a:rPr lang="en-US" sz="1650" dirty="0">
                <a:solidFill>
                  <a:schemeClr val="bg1"/>
                </a:solidFill>
              </a:rPr>
              <a:t>: </a:t>
            </a:r>
            <a:r>
              <a:rPr lang="en-US" sz="1650" dirty="0">
                <a:solidFill>
                  <a:schemeClr val="bg1"/>
                </a:solidFill>
                <a:latin typeface="+mj-lt"/>
              </a:rPr>
              <a:t>(A) </a:t>
            </a:r>
            <a:r>
              <a:rPr lang="en-US" sz="1650" u="sng" dirty="0">
                <a:solidFill>
                  <a:schemeClr val="bg1"/>
                </a:solidFill>
                <a:latin typeface="+mj-lt"/>
              </a:rPr>
              <a:t>Showcase consumer need</a:t>
            </a:r>
            <a:r>
              <a:rPr lang="en-US" sz="1650" dirty="0">
                <a:solidFill>
                  <a:schemeClr val="bg1"/>
                </a:solidFill>
                <a:latin typeface="+mj-lt"/>
              </a:rPr>
              <a:t>. We have a patient advocate/ patient family talk about their journey and the need for better access to cell therapies. (B) </a:t>
            </a:r>
            <a:r>
              <a:rPr lang="en-US" sz="1650" u="sng" dirty="0">
                <a:solidFill>
                  <a:schemeClr val="bg1"/>
                </a:solidFill>
                <a:latin typeface="+mj-lt"/>
              </a:rPr>
              <a:t>Focus on your Trainees</a:t>
            </a:r>
            <a:r>
              <a:rPr lang="en-US" sz="1650" dirty="0">
                <a:solidFill>
                  <a:schemeClr val="bg1"/>
                </a:solidFill>
                <a:latin typeface="+mj-lt"/>
              </a:rPr>
              <a:t>, allow your young stars to shine. (C) </a:t>
            </a:r>
            <a:r>
              <a:rPr lang="en-US" sz="1650" u="sng" dirty="0">
                <a:solidFill>
                  <a:schemeClr val="bg1"/>
                </a:solidFill>
                <a:latin typeface="+mj-lt"/>
              </a:rPr>
              <a:t>Create Live Demos</a:t>
            </a:r>
            <a:r>
              <a:rPr lang="en-US" sz="1650" dirty="0">
                <a:solidFill>
                  <a:schemeClr val="bg1"/>
                </a:solidFill>
                <a:latin typeface="+mj-lt"/>
              </a:rPr>
              <a:t> that demonstrate systems integration.</a:t>
            </a:r>
          </a:p>
          <a:p>
            <a:pPr marL="257175" indent="-257175">
              <a:lnSpc>
                <a:spcPct val="85000"/>
              </a:lnSpc>
            </a:pPr>
            <a:r>
              <a:rPr lang="en-US" sz="1650" b="1" dirty="0">
                <a:solidFill>
                  <a:schemeClr val="bg1"/>
                </a:solidFill>
              </a:rPr>
              <a:t>Balance your agenda</a:t>
            </a:r>
            <a:r>
              <a:rPr lang="en-US" sz="1650" b="1" dirty="0">
                <a:solidFill>
                  <a:schemeClr val="bg1"/>
                </a:solidFill>
                <a:latin typeface="+mj-lt"/>
              </a:rPr>
              <a:t>. </a:t>
            </a:r>
            <a:r>
              <a:rPr lang="en-US" sz="1650" dirty="0">
                <a:solidFill>
                  <a:schemeClr val="bg1"/>
                </a:solidFill>
                <a:latin typeface="+mj-lt"/>
              </a:rPr>
              <a:t>Mix</a:t>
            </a:r>
            <a:r>
              <a:rPr lang="en-US" sz="165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50" dirty="0">
                <a:solidFill>
                  <a:schemeClr val="bg1"/>
                </a:solidFill>
                <a:latin typeface="+mj-lt"/>
              </a:rPr>
              <a:t>talks, videos, perfect pitch competitions to make your site visit interesting. </a:t>
            </a:r>
          </a:p>
          <a:p>
            <a:pPr marL="257175" indent="-257175">
              <a:lnSpc>
                <a:spcPct val="85000"/>
              </a:lnSpc>
            </a:pPr>
            <a:r>
              <a:rPr lang="en-US" sz="1650" b="1" dirty="0">
                <a:solidFill>
                  <a:schemeClr val="bg1"/>
                </a:solidFill>
              </a:rPr>
              <a:t>Strengthen your team. </a:t>
            </a:r>
            <a:r>
              <a:rPr lang="en-US" sz="1650" dirty="0">
                <a:solidFill>
                  <a:schemeClr val="bg1"/>
                </a:solidFill>
                <a:latin typeface="+mj-lt"/>
              </a:rPr>
              <a:t>Make overnight questions a fun, team-building experience. Offer refreshments, invite people to wear comfortable clothes.</a:t>
            </a:r>
          </a:p>
          <a:p>
            <a:pPr>
              <a:lnSpc>
                <a:spcPct val="85000"/>
              </a:lnSpc>
              <a:buFont typeface="Arial" panose="020B0604020202020204" pitchFamily="34" charset="0"/>
              <a:buChar char="•"/>
            </a:pPr>
            <a:endParaRPr lang="en-US" sz="165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DC875D85-9D84-088A-FEA3-470540F65263}"/>
              </a:ext>
            </a:extLst>
          </p:cNvPr>
          <p:cNvSpPr txBox="1">
            <a:spLocks/>
          </p:cNvSpPr>
          <p:nvPr/>
        </p:nvSpPr>
        <p:spPr>
          <a:xfrm>
            <a:off x="759245" y="869831"/>
            <a:ext cx="4082918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buClrTx/>
            </a:pPr>
            <a:r>
              <a:rPr lang="en-US" sz="3300" dirty="0">
                <a:solidFill>
                  <a:prstClr val="white"/>
                </a:solidFill>
                <a:latin typeface="Calibri Light" panose="020F0302020204030204"/>
              </a:rPr>
              <a:t>General  Site Visit Tips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2924F18-E7D9-979D-3138-DE8EADEE0BF6}"/>
              </a:ext>
            </a:extLst>
          </p:cNvPr>
          <p:cNvCxnSpPr>
            <a:cxnSpLocks/>
          </p:cNvCxnSpPr>
          <p:nvPr/>
        </p:nvCxnSpPr>
        <p:spPr>
          <a:xfrm>
            <a:off x="1" y="2059417"/>
            <a:ext cx="6114260" cy="0"/>
          </a:xfrm>
          <a:prstGeom prst="line">
            <a:avLst/>
          </a:prstGeom>
          <a:ln w="317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76C11817-E109-7347-A811-1EC1977CEE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39"/>
          <a:stretch/>
        </p:blipFill>
        <p:spPr>
          <a:xfrm>
            <a:off x="5877113" y="2059417"/>
            <a:ext cx="3201573" cy="244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02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A1E320-2043-9241-BDA8-3830D429F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0892" y="2367844"/>
            <a:ext cx="3454005" cy="1790700"/>
          </a:xfr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/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 err="1">
                <a:solidFill>
                  <a:schemeClr val="bg1"/>
                </a:solidFill>
              </a:rPr>
              <a:t>Cynthia.sundell@ibb.gatech.edu</a:t>
            </a:r>
            <a:r>
              <a:rPr lang="en-US" sz="1800" dirty="0">
                <a:solidFill>
                  <a:schemeClr val="bg1"/>
                </a:solidFill>
              </a:rPr>
              <a:t/>
            </a:r>
            <a:br>
              <a:rPr lang="en-US" sz="1800" dirty="0">
                <a:solidFill>
                  <a:schemeClr val="bg1"/>
                </a:solidFill>
              </a:rPr>
            </a:b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D3706A-2344-BE49-BE83-8EE1B658DA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r="737"/>
          <a:stretch/>
        </p:blipFill>
        <p:spPr>
          <a:xfrm>
            <a:off x="5336383" y="943645"/>
            <a:ext cx="3712964" cy="4970711"/>
          </a:xfrm>
          <a:prstGeom prst="rect">
            <a:avLst/>
          </a:prstGeom>
        </p:spPr>
      </p:pic>
      <p:pic>
        <p:nvPicPr>
          <p:cNvPr id="2" name="Picture 1" descr="Image result for Gatech logo">
            <a:extLst>
              <a:ext uri="{FF2B5EF4-FFF2-40B4-BE49-F238E27FC236}">
                <a16:creationId xmlns:a16="http://schemas.microsoft.com/office/drawing/2014/main" id="{51FB70BA-CE4F-3324-D1B8-64C1EE31D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968" y="1491994"/>
            <a:ext cx="1751701" cy="175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71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B361D-86EA-2D4A-BF0B-28CB8FF5AC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500" y="1447800"/>
            <a:ext cx="8001000" cy="2179156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Pitching the ERC:</a:t>
            </a:r>
            <a:b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 Proposition &amp; Strategy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A164DA32-57AD-654D-BDED-D2CD27EF1B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3714750"/>
            <a:ext cx="73152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Schaffer Grimm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 Finberg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50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2514600"/>
            <a:ext cx="7772400" cy="1362075"/>
          </a:xfrm>
        </p:spPr>
        <p:txBody>
          <a:bodyPr/>
          <a:lstStyle/>
          <a:p>
            <a:pPr algn="ctr"/>
            <a:r>
              <a:rPr lang="en-US" dirty="0" smtClean="0"/>
              <a:t>Due Diligence Phase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14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3"/>
          <p:cNvSpPr txBox="1">
            <a:spLocks noGrp="1"/>
          </p:cNvSpPr>
          <p:nvPr>
            <p:ph type="title"/>
          </p:nvPr>
        </p:nvSpPr>
        <p:spPr>
          <a:xfrm>
            <a:off x="457200" y="-243682"/>
            <a:ext cx="8229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/>
              <a:t>AGENDA</a:t>
            </a:r>
            <a:endParaRPr/>
          </a:p>
        </p:txBody>
      </p:sp>
      <p:sp>
        <p:nvSpPr>
          <p:cNvPr id="452" name="Google Shape;452;p3"/>
          <p:cNvSpPr txBox="1"/>
          <p:nvPr/>
        </p:nvSpPr>
        <p:spPr>
          <a:xfrm>
            <a:off x="32657" y="914400"/>
            <a:ext cx="1107996" cy="464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/>
          </a:p>
        </p:txBody>
      </p:sp>
      <p:sp>
        <p:nvSpPr>
          <p:cNvPr id="453" name="Google Shape;453;p3"/>
          <p:cNvSpPr txBox="1">
            <a:spLocks noGrp="1"/>
          </p:cNvSpPr>
          <p:nvPr>
            <p:ph type="sldNum" idx="12"/>
          </p:nvPr>
        </p:nvSpPr>
        <p:spPr>
          <a:xfrm>
            <a:off x="8534400" y="6370637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2049" y="1146835"/>
            <a:ext cx="4959901" cy="51130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Proposition Canvas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20" y="1371600"/>
            <a:ext cx="7835080" cy="3886200"/>
          </a:xfrm>
        </p:spPr>
      </p:pic>
      <p:sp>
        <p:nvSpPr>
          <p:cNvPr id="3" name="TextBox 2"/>
          <p:cNvSpPr txBox="1"/>
          <p:nvPr/>
        </p:nvSpPr>
        <p:spPr>
          <a:xfrm>
            <a:off x="1537520" y="1066800"/>
            <a:ext cx="2443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Value Proposition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3031" y="1066800"/>
            <a:ext cx="2707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Customer Segments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8360" y="5420380"/>
            <a:ext cx="79248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Both sides need to align for a “Fit”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518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“Products &amp; Services”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1966" y="734658"/>
            <a:ext cx="6405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 are the “Products” &amp; “Services” of an ERC?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4800" y="1299865"/>
            <a:ext cx="8382000" cy="1981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000" b="1" u="sng" dirty="0" smtClean="0"/>
              <a:t>Employee Education &amp; Training</a:t>
            </a:r>
          </a:p>
          <a:p>
            <a:r>
              <a:rPr lang="en-US" sz="2000" dirty="0" smtClean="0"/>
              <a:t>On-line Courses</a:t>
            </a:r>
          </a:p>
          <a:p>
            <a:r>
              <a:rPr lang="en-US" sz="2000" dirty="0" smtClean="0"/>
              <a:t>Auditing of classes</a:t>
            </a:r>
          </a:p>
          <a:p>
            <a:r>
              <a:rPr lang="en-US" sz="2000" dirty="0" smtClean="0"/>
              <a:t>Attend on-going Research discussions</a:t>
            </a:r>
          </a:p>
          <a:p>
            <a:r>
              <a:rPr lang="en-US" sz="2000" dirty="0" smtClean="0"/>
              <a:t>On-site Courses / Seminars</a:t>
            </a:r>
          </a:p>
          <a:p>
            <a:r>
              <a:rPr lang="en-US" sz="2000" dirty="0" smtClean="0"/>
              <a:t>Opportunity to imbed Visiting Scientists in Labs</a:t>
            </a:r>
          </a:p>
          <a:p>
            <a:endParaRPr lang="en-US" sz="20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04800" y="3357264"/>
            <a:ext cx="8382000" cy="1447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9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Access &amp; Awareness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Intellectual Property (Rights)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Latest Research Publications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Talented Student Population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4800" y="4881264"/>
            <a:ext cx="8382000" cy="129093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9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Networking &amp; Collaboration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Leading Researchers in the field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Large and Small Company IAB members</a:t>
            </a:r>
          </a:p>
        </p:txBody>
      </p:sp>
      <p:sp>
        <p:nvSpPr>
          <p:cNvPr id="9" name="Oval 8"/>
          <p:cNvSpPr/>
          <p:nvPr/>
        </p:nvSpPr>
        <p:spPr>
          <a:xfrm>
            <a:off x="6530741" y="3166764"/>
            <a:ext cx="2209800" cy="1828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 ERC Specific Assets?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561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7" grpId="0" animBg="1"/>
      <p:bldP spid="8" grpId="0" animBg="1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“Customer Segments”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1966" y="734658"/>
            <a:ext cx="7108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 are the needs from your “Customers” of an ERC?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601" b="99435" l="39891" r="711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073" t="10991" r="30169"/>
          <a:stretch/>
        </p:blipFill>
        <p:spPr>
          <a:xfrm>
            <a:off x="7632834" y="4038600"/>
            <a:ext cx="1219200" cy="2051379"/>
          </a:xfrm>
          <a:prstGeom prst="rect">
            <a:avLst/>
          </a:prstGeom>
        </p:spPr>
      </p:pic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457200" y="1196323"/>
            <a:ext cx="8229600" cy="3407484"/>
          </a:xfrm>
        </p:spPr>
        <p:txBody>
          <a:bodyPr>
            <a:normAutofit/>
          </a:bodyPr>
          <a:lstStyle/>
          <a:p>
            <a:r>
              <a:rPr lang="en-US" dirty="0"/>
              <a:t>Research </a:t>
            </a:r>
            <a:r>
              <a:rPr lang="en-US" dirty="0" smtClean="0"/>
              <a:t>the companies</a:t>
            </a:r>
            <a:endParaRPr lang="en-US" dirty="0"/>
          </a:p>
          <a:p>
            <a:pPr lvl="1"/>
            <a:r>
              <a:rPr lang="en-US" dirty="0" smtClean="0"/>
              <a:t>Industry focus</a:t>
            </a:r>
          </a:p>
          <a:p>
            <a:pPr lvl="1"/>
            <a:r>
              <a:rPr lang="en-US" dirty="0" smtClean="0"/>
              <a:t>Investments</a:t>
            </a:r>
          </a:p>
          <a:p>
            <a:pPr lvl="1"/>
            <a:r>
              <a:rPr lang="en-US" dirty="0" smtClean="0"/>
              <a:t>Size of company</a:t>
            </a:r>
          </a:p>
          <a:p>
            <a:pPr lvl="1"/>
            <a:r>
              <a:rPr lang="en-US" dirty="0" smtClean="0"/>
              <a:t>Competitive forces</a:t>
            </a:r>
          </a:p>
          <a:p>
            <a:pPr lvl="1"/>
            <a:endParaRPr lang="en-US" dirty="0"/>
          </a:p>
          <a:p>
            <a:r>
              <a:rPr lang="en-US" dirty="0"/>
              <a:t>Research </a:t>
            </a:r>
            <a:r>
              <a:rPr lang="en-US" dirty="0" smtClean="0"/>
              <a:t>(</a:t>
            </a:r>
            <a:r>
              <a:rPr lang="en-US" dirty="0"/>
              <a:t>i.e. stalk) your audience</a:t>
            </a:r>
          </a:p>
          <a:p>
            <a:pPr lvl="1"/>
            <a:r>
              <a:rPr lang="en-US" dirty="0" smtClean="0"/>
              <a:t>Role at the company</a:t>
            </a:r>
          </a:p>
          <a:p>
            <a:pPr lvl="1"/>
            <a:r>
              <a:rPr lang="en-US" dirty="0" smtClean="0"/>
              <a:t>Decision making authority (required)</a:t>
            </a:r>
          </a:p>
          <a:p>
            <a:pPr lvl="1"/>
            <a:r>
              <a:rPr lang="en-US" dirty="0" smtClean="0"/>
              <a:t>Priorities / Needs vs. ERC Products &amp; Services</a:t>
            </a:r>
          </a:p>
          <a:p>
            <a:pPr lvl="1"/>
            <a:r>
              <a:rPr lang="en-US" dirty="0" smtClean="0"/>
              <a:t>Management incentives?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7" name="Right Brace 6"/>
          <p:cNvSpPr/>
          <p:nvPr/>
        </p:nvSpPr>
        <p:spPr>
          <a:xfrm>
            <a:off x="3962400" y="1371600"/>
            <a:ext cx="381000" cy="1272523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8200" y="1679645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 does your ERC need to complete your ecosystem?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4857972"/>
            <a:ext cx="31588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How do I find the right people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Network!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72276" y="4867870"/>
            <a:ext cx="28736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How do I find the right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info?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Ask Them!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612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2514600"/>
            <a:ext cx="7772400" cy="1362075"/>
          </a:xfrm>
        </p:spPr>
        <p:txBody>
          <a:bodyPr/>
          <a:lstStyle/>
          <a:p>
            <a:pPr algn="ctr"/>
            <a:r>
              <a:rPr lang="en-US" dirty="0" smtClean="0"/>
              <a:t>Strategy Phase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77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Pitch Deck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725577"/>
            <a:ext cx="8229600" cy="4913223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Ideas / Recommendations on developing a pitch deck:</a:t>
            </a:r>
          </a:p>
          <a:p>
            <a:pPr lvl="1"/>
            <a:r>
              <a:rPr lang="en-US" dirty="0" smtClean="0"/>
              <a:t>10,000 foot level – start with broad overview as base deck</a:t>
            </a:r>
          </a:p>
          <a:p>
            <a:pPr lvl="2"/>
            <a:r>
              <a:rPr lang="en-US" dirty="0" smtClean="0"/>
              <a:t>Easy to understand in 5-10 </a:t>
            </a:r>
            <a:r>
              <a:rPr lang="en-US" dirty="0" err="1" smtClean="0"/>
              <a:t>mins</a:t>
            </a:r>
            <a:r>
              <a:rPr lang="en-US" dirty="0" smtClean="0"/>
              <a:t> (attention span of most executives)</a:t>
            </a:r>
          </a:p>
          <a:p>
            <a:pPr lvl="3"/>
            <a:r>
              <a:rPr lang="en-US" dirty="0" smtClean="0"/>
              <a:t>What is the ERC, mission, how funded, workforce (expertise), etc. </a:t>
            </a:r>
          </a:p>
          <a:p>
            <a:pPr lvl="3"/>
            <a:r>
              <a:rPr lang="en-US" dirty="0" smtClean="0"/>
              <a:t>Current technologies, future roadmap, impact</a:t>
            </a:r>
          </a:p>
          <a:p>
            <a:pPr lvl="3"/>
            <a:r>
              <a:rPr lang="en-US" dirty="0" smtClean="0"/>
              <a:t>What is the ask?!?!</a:t>
            </a:r>
          </a:p>
          <a:p>
            <a:pPr lvl="1"/>
            <a:r>
              <a:rPr lang="en-US" dirty="0" smtClean="0"/>
              <a:t>Concise</a:t>
            </a:r>
          </a:p>
          <a:p>
            <a:pPr lvl="2"/>
            <a:r>
              <a:rPr lang="en-US" dirty="0" smtClean="0"/>
              <a:t>1 slide per topic</a:t>
            </a:r>
          </a:p>
          <a:p>
            <a:pPr lvl="2"/>
            <a:r>
              <a:rPr lang="en-US" dirty="0" smtClean="0"/>
              <a:t>Minimal words – show pictures if possible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Constantly Update!</a:t>
            </a:r>
          </a:p>
          <a:p>
            <a:pPr lvl="2"/>
            <a:endParaRPr lang="en-US" dirty="0"/>
          </a:p>
          <a:p>
            <a:r>
              <a:rPr lang="en-US" b="1" u="sng" dirty="0"/>
              <a:t>Tailor it according to the audience</a:t>
            </a:r>
          </a:p>
          <a:p>
            <a:pPr lvl="1"/>
            <a:r>
              <a:rPr lang="en-US" dirty="0" smtClean="0"/>
              <a:t>Company &amp; </a:t>
            </a:r>
            <a:r>
              <a:rPr lang="en-US" u="sng" dirty="0" smtClean="0"/>
              <a:t>Person</a:t>
            </a:r>
            <a:r>
              <a:rPr lang="en-US" dirty="0" smtClean="0"/>
              <a:t>: Specific to that Industry or area or technology</a:t>
            </a:r>
            <a:endParaRPr lang="en-US" dirty="0"/>
          </a:p>
          <a:p>
            <a:pPr lvl="2"/>
            <a:r>
              <a:rPr lang="en-US" dirty="0"/>
              <a:t>Ex.: If company puts a high priority on employee recruitment</a:t>
            </a:r>
          </a:p>
          <a:p>
            <a:pPr lvl="2"/>
            <a:r>
              <a:rPr lang="en-US" dirty="0"/>
              <a:t>Then: Lead with info on talented student population</a:t>
            </a:r>
          </a:p>
          <a:p>
            <a:pPr lvl="2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2809" y="5665113"/>
            <a:ext cx="8253991" cy="4308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Goal: Generate enough excitement / interest for a follow up discussion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763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Ideas / Recommendations:</a:t>
            </a:r>
          </a:p>
          <a:p>
            <a:pPr marL="0" indent="0">
              <a:buNone/>
            </a:pPr>
            <a:endParaRPr lang="en-US" b="1" u="sng" dirty="0" smtClean="0"/>
          </a:p>
          <a:p>
            <a:r>
              <a:rPr lang="en-US" dirty="0" smtClean="0"/>
              <a:t>Be present but not a nuisance</a:t>
            </a:r>
          </a:p>
          <a:p>
            <a:pPr lvl="1"/>
            <a:r>
              <a:rPr lang="en-US" dirty="0" smtClean="0"/>
              <a:t>Monthly or every couple of months tag up? </a:t>
            </a:r>
          </a:p>
          <a:p>
            <a:pPr lvl="1"/>
            <a:r>
              <a:rPr lang="en-US" dirty="0" smtClean="0"/>
              <a:t>When something that is important to THEM occurs</a:t>
            </a:r>
          </a:p>
          <a:p>
            <a:pPr lvl="1"/>
            <a:endParaRPr lang="en-US" dirty="0"/>
          </a:p>
          <a:p>
            <a:r>
              <a:rPr lang="en-US" dirty="0" smtClean="0"/>
              <a:t>Offer to host an overview of ERC to employees</a:t>
            </a:r>
          </a:p>
          <a:p>
            <a:endParaRPr lang="en-US" dirty="0"/>
          </a:p>
          <a:p>
            <a:r>
              <a:rPr lang="en-US" dirty="0" smtClean="0"/>
              <a:t>First call – initial contact and pitch deck have helped</a:t>
            </a:r>
          </a:p>
          <a:p>
            <a:pPr lvl="1"/>
            <a:r>
              <a:rPr lang="en-US" dirty="0" smtClean="0"/>
              <a:t>Ask questions – what are their pain points, roadmap, why interested</a:t>
            </a:r>
          </a:p>
          <a:p>
            <a:pPr lvl="2"/>
            <a:r>
              <a:rPr lang="en-US" dirty="0" smtClean="0"/>
              <a:t>Do you need to be a broker – match Center expertise with need</a:t>
            </a:r>
          </a:p>
          <a:p>
            <a:pPr lvl="2"/>
            <a:r>
              <a:rPr lang="en-US" dirty="0" smtClean="0"/>
              <a:t>What will be next steps – send internally, NDA, Zoom, in-person meeting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98465" y="5562600"/>
            <a:ext cx="7347076" cy="4308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Goal: Get them interested / vested enough to attend a meeting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5923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Attend a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Ideas / Recommendations:</a:t>
            </a:r>
          </a:p>
          <a:p>
            <a:endParaRPr lang="en-US" dirty="0" smtClean="0"/>
          </a:p>
          <a:p>
            <a:r>
              <a:rPr lang="en-US" dirty="0" smtClean="0"/>
              <a:t>Make it “easy” on them to attend</a:t>
            </a:r>
          </a:p>
          <a:p>
            <a:pPr lvl="1"/>
            <a:r>
              <a:rPr lang="en-US" dirty="0" smtClean="0"/>
              <a:t>Welcome packets</a:t>
            </a:r>
          </a:p>
          <a:p>
            <a:pPr lvl="1"/>
            <a:r>
              <a:rPr lang="en-US" dirty="0" smtClean="0"/>
              <a:t>Agendas</a:t>
            </a:r>
          </a:p>
          <a:p>
            <a:pPr lvl="1"/>
            <a:r>
              <a:rPr lang="en-US" dirty="0" smtClean="0"/>
              <a:t>Swag</a:t>
            </a:r>
          </a:p>
          <a:p>
            <a:endParaRPr lang="en-US" dirty="0" smtClean="0"/>
          </a:p>
          <a:p>
            <a:r>
              <a:rPr lang="en-US" dirty="0" smtClean="0"/>
              <a:t>Access </a:t>
            </a:r>
            <a:r>
              <a:rPr lang="en-US" dirty="0"/>
              <a:t>to students / </a:t>
            </a:r>
            <a:r>
              <a:rPr lang="en-US" dirty="0" smtClean="0"/>
              <a:t>faculty</a:t>
            </a:r>
          </a:p>
          <a:p>
            <a:pPr lvl="1"/>
            <a:r>
              <a:rPr lang="en-US" dirty="0" smtClean="0"/>
              <a:t>Do you have a “closer” faculty member you can introduce them to?</a:t>
            </a:r>
          </a:p>
          <a:p>
            <a:pPr lvl="1"/>
            <a:endParaRPr lang="en-US" dirty="0"/>
          </a:p>
          <a:p>
            <a:r>
              <a:rPr lang="en-US" dirty="0" smtClean="0"/>
              <a:t>Discussions with current IAB members</a:t>
            </a:r>
          </a:p>
          <a:p>
            <a:pPr lvl="1"/>
            <a:r>
              <a:rPr lang="en-US" dirty="0" smtClean="0"/>
              <a:t>Who is your most dedicated evangelist on the board?  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2809" y="5562600"/>
            <a:ext cx="8406147" cy="4308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Goal: Have them leave excited to sell the ERC up the management chain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7853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3"/>
            <a:ext cx="8229600" cy="457199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What was the outcome? </a:t>
            </a:r>
          </a:p>
          <a:p>
            <a:endParaRPr lang="en-US" dirty="0"/>
          </a:p>
          <a:p>
            <a:r>
              <a:rPr lang="en-US" dirty="0" smtClean="0"/>
              <a:t>Yes:</a:t>
            </a:r>
          </a:p>
          <a:p>
            <a:pPr lvl="1"/>
            <a:r>
              <a:rPr lang="en-US" dirty="0" smtClean="0"/>
              <a:t>Why did they join?  </a:t>
            </a:r>
          </a:p>
          <a:p>
            <a:pPr lvl="1"/>
            <a:r>
              <a:rPr lang="en-US" dirty="0" smtClean="0"/>
              <a:t>What was the deciding factor?</a:t>
            </a:r>
          </a:p>
          <a:p>
            <a:pPr lvl="1"/>
            <a:r>
              <a:rPr lang="en-US" dirty="0" smtClean="0"/>
              <a:t>Who was the final decision maker? </a:t>
            </a:r>
          </a:p>
          <a:p>
            <a:pPr lvl="2"/>
            <a:r>
              <a:rPr lang="en-US" dirty="0" smtClean="0"/>
              <a:t>How can you insure that they are not the single point of failure? </a:t>
            </a:r>
          </a:p>
          <a:p>
            <a:endParaRPr lang="en-US" dirty="0" smtClean="0"/>
          </a:p>
          <a:p>
            <a:r>
              <a:rPr lang="en-US" dirty="0" smtClean="0"/>
              <a:t>No:</a:t>
            </a:r>
          </a:p>
          <a:p>
            <a:pPr lvl="1"/>
            <a:r>
              <a:rPr lang="en-US" dirty="0" smtClean="0"/>
              <a:t>Why not? </a:t>
            </a:r>
          </a:p>
          <a:p>
            <a:pPr lvl="1"/>
            <a:r>
              <a:rPr lang="en-US" dirty="0" smtClean="0"/>
              <a:t>Was it a case of not meeting their expectations?</a:t>
            </a:r>
          </a:p>
          <a:p>
            <a:pPr lvl="1"/>
            <a:r>
              <a:rPr lang="en-US" dirty="0" smtClean="0"/>
              <a:t>Budgets? Chance to revisit or plant seed for following fiscal year?</a:t>
            </a:r>
          </a:p>
          <a:p>
            <a:pPr lvl="1"/>
            <a:endParaRPr lang="en-US" dirty="0"/>
          </a:p>
          <a:p>
            <a:r>
              <a:rPr lang="en-US" dirty="0" smtClean="0"/>
              <a:t>Maybe:</a:t>
            </a:r>
          </a:p>
          <a:p>
            <a:pPr lvl="1"/>
            <a:r>
              <a:rPr lang="en-US" dirty="0" smtClean="0"/>
              <a:t>What do they need to see to get to a Yes / No?</a:t>
            </a:r>
          </a:p>
          <a:p>
            <a:pPr lvl="1"/>
            <a:r>
              <a:rPr lang="en-US" dirty="0" smtClean="0"/>
              <a:t>Who else needs to opine?   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2809" y="5562600"/>
            <a:ext cx="8253991" cy="4308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Goal: To improve your pitch or targeting to increase odds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559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Friday’s meeting:</a:t>
            </a:r>
          </a:p>
          <a:p>
            <a:pPr lvl="1"/>
            <a:r>
              <a:rPr lang="en-US" dirty="0" smtClean="0"/>
              <a:t>Prepare a 2 minute Elevator Pitch</a:t>
            </a:r>
          </a:p>
          <a:p>
            <a:pPr lvl="1"/>
            <a:endParaRPr lang="en-US" dirty="0"/>
          </a:p>
          <a:p>
            <a:r>
              <a:rPr lang="en-US" dirty="0" smtClean="0"/>
              <a:t>Address: </a:t>
            </a:r>
          </a:p>
          <a:p>
            <a:pPr lvl="1"/>
            <a:r>
              <a:rPr lang="en-US" dirty="0" smtClean="0"/>
              <a:t>Who</a:t>
            </a:r>
          </a:p>
          <a:p>
            <a:pPr lvl="1"/>
            <a:r>
              <a:rPr lang="en-US" dirty="0" smtClean="0"/>
              <a:t>What</a:t>
            </a:r>
          </a:p>
          <a:p>
            <a:pPr lvl="1"/>
            <a:r>
              <a:rPr lang="en-US" dirty="0" smtClean="0"/>
              <a:t>Where</a:t>
            </a:r>
          </a:p>
          <a:p>
            <a:pPr lvl="1"/>
            <a:r>
              <a:rPr lang="en-US" dirty="0" smtClean="0"/>
              <a:t>When</a:t>
            </a:r>
          </a:p>
          <a:p>
            <a:endParaRPr lang="en-US" dirty="0"/>
          </a:p>
          <a:p>
            <a:r>
              <a:rPr lang="en-US" dirty="0" smtClean="0"/>
              <a:t>And if possible, answer </a:t>
            </a:r>
            <a:r>
              <a:rPr lang="en-US" dirty="0"/>
              <a:t>the Three Whys</a:t>
            </a:r>
          </a:p>
          <a:p>
            <a:pPr lvl="1"/>
            <a:r>
              <a:rPr lang="en-US" dirty="0"/>
              <a:t>Why this?</a:t>
            </a:r>
          </a:p>
          <a:p>
            <a:pPr lvl="1"/>
            <a:r>
              <a:rPr lang="en-US" dirty="0"/>
              <a:t>Why now?</a:t>
            </a:r>
          </a:p>
          <a:p>
            <a:pPr lvl="1"/>
            <a:r>
              <a:rPr lang="en-US" dirty="0"/>
              <a:t>Why this team?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28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6" name="Google Shape;2676;p82"/>
          <p:cNvSpPr txBox="1">
            <a:spLocks noGrp="1"/>
          </p:cNvSpPr>
          <p:nvPr>
            <p:ph type="ctrTitle"/>
          </p:nvPr>
        </p:nvSpPr>
        <p:spPr>
          <a:xfrm>
            <a:off x="1059025" y="2962469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Adjourn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Dinner &amp; Montana Grill</a:t>
            </a:r>
            <a:br>
              <a:rPr lang="en-US" dirty="0" smtClean="0"/>
            </a:br>
            <a:r>
              <a:rPr lang="en-US" dirty="0" smtClean="0"/>
              <a:t>(meet hotel lobby 5:30PM)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0272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5762" y="1749830"/>
            <a:ext cx="8422640" cy="3139293"/>
          </a:xfrm>
          <a:prstGeom prst="rect">
            <a:avLst/>
          </a:prstGeom>
          <a:noFill/>
        </p:spPr>
        <p:txBody>
          <a:bodyPr wrap="square" lIns="91415" tIns="45706" rIns="91415" bIns="45706" rtlCol="0">
            <a:spAutoFit/>
          </a:bodyPr>
          <a:lstStyle/>
          <a:p>
            <a:pPr algn="ctr" defTabSz="356515">
              <a:buClrTx/>
            </a:pPr>
            <a:endParaRPr lang="en-US" sz="3200" kern="1200" dirty="0">
              <a:solidFill>
                <a:srgbClr val="034995"/>
              </a:solidFill>
              <a:latin typeface="Sukhumvit Set"/>
              <a:ea typeface="+mn-ea"/>
              <a:cs typeface="Sukhumvit Set"/>
            </a:endParaRPr>
          </a:p>
          <a:p>
            <a:pPr algn="ctr" defTabSz="356515">
              <a:buClrTx/>
            </a:pPr>
            <a:r>
              <a:rPr lang="en-US" sz="3600" b="1" kern="1200" dirty="0">
                <a:solidFill>
                  <a:srgbClr val="034995"/>
                </a:solidFill>
                <a:latin typeface="Sukhumvit Set"/>
                <a:ea typeface="+mn-ea"/>
                <a:cs typeface="Sukhumvit Set"/>
              </a:rPr>
              <a:t>Post-COVID:  Perspectives, Practices and Plans for the ”Next Normal” </a:t>
            </a:r>
          </a:p>
          <a:p>
            <a:pPr algn="ctr" defTabSz="356515">
              <a:buClrTx/>
            </a:pPr>
            <a:r>
              <a:rPr lang="en-US" sz="2400" i="1" kern="1200" dirty="0">
                <a:solidFill>
                  <a:srgbClr val="034995"/>
                </a:solidFill>
                <a:latin typeface="Sukhumvit Set"/>
                <a:ea typeface="+mn-ea"/>
                <a:cs typeface="Sukhumvit Set"/>
              </a:rPr>
              <a:t>ILO/SPI Summit</a:t>
            </a:r>
          </a:p>
          <a:p>
            <a:pPr algn="ctr" defTabSz="356515">
              <a:buClrTx/>
            </a:pPr>
            <a:endParaRPr lang="en-US" i="1" kern="1200" dirty="0">
              <a:solidFill>
                <a:srgbClr val="034995"/>
              </a:solidFill>
              <a:latin typeface="Sukhumvit Set"/>
              <a:ea typeface="+mn-ea"/>
              <a:cs typeface="Sukhumvit Set"/>
            </a:endParaRPr>
          </a:p>
          <a:p>
            <a:pPr algn="ctr" defTabSz="356515">
              <a:buClrTx/>
            </a:pPr>
            <a:endParaRPr lang="en-US" sz="2000" i="1" kern="1200" dirty="0">
              <a:solidFill>
                <a:srgbClr val="034995"/>
              </a:solidFill>
              <a:latin typeface="Sukhumvit Set"/>
              <a:ea typeface="+mn-ea"/>
              <a:cs typeface="Sukhumvit Set"/>
            </a:endParaRPr>
          </a:p>
          <a:p>
            <a:pPr algn="ctr" defTabSz="356515">
              <a:buClrTx/>
            </a:pPr>
            <a:r>
              <a:rPr lang="en-US" sz="2000" kern="1200" dirty="0">
                <a:solidFill>
                  <a:srgbClr val="034995"/>
                </a:solidFill>
                <a:latin typeface="Sukhumvit Set"/>
                <a:ea typeface="+mn-ea"/>
                <a:cs typeface="Sukhumvit Set"/>
              </a:rPr>
              <a:t>Ernest Davis, Chris Finberg</a:t>
            </a:r>
          </a:p>
          <a:p>
            <a:pPr algn="ctr" defTabSz="356515">
              <a:buClrTx/>
            </a:pPr>
            <a:r>
              <a:rPr lang="en-US" sz="1600" i="1" kern="1200" dirty="0">
                <a:solidFill>
                  <a:srgbClr val="034995"/>
                </a:solidFill>
                <a:latin typeface="Sukhumvit Set"/>
                <a:ea typeface="+mn-ea"/>
                <a:cs typeface="Sukhumvit Set"/>
              </a:rPr>
              <a:t>September 2022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28849"/>
          <a:stretch/>
        </p:blipFill>
        <p:spPr>
          <a:xfrm>
            <a:off x="3447023" y="4863762"/>
            <a:ext cx="2475117" cy="89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33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2"/>
          <p:cNvSpPr txBox="1">
            <a:spLocks noGrp="1"/>
          </p:cNvSpPr>
          <p:nvPr>
            <p:ph type="title"/>
          </p:nvPr>
        </p:nvSpPr>
        <p:spPr>
          <a:xfrm>
            <a:off x="457200" y="-243682"/>
            <a:ext cx="8229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/>
              <a:t>AGENDA</a:t>
            </a:r>
            <a:endParaRPr/>
          </a:p>
        </p:txBody>
      </p:sp>
      <p:sp>
        <p:nvSpPr>
          <p:cNvPr id="445" name="Google Shape;445;p2"/>
          <p:cNvSpPr txBox="1">
            <a:spLocks noGrp="1"/>
          </p:cNvSpPr>
          <p:nvPr>
            <p:ph type="sldNum" idx="12"/>
          </p:nvPr>
        </p:nvSpPr>
        <p:spPr>
          <a:xfrm>
            <a:off x="8534400" y="6370637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40</a:t>
            </a:fld>
            <a:endParaRPr kumimoji="0" sz="1200" b="1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4390" y="1081881"/>
            <a:ext cx="4735627" cy="561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78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6" name="Google Shape;2676;p82"/>
          <p:cNvSpPr txBox="1">
            <a:spLocks noGrp="1"/>
          </p:cNvSpPr>
          <p:nvPr>
            <p:ph type="ctrTitle"/>
          </p:nvPr>
        </p:nvSpPr>
        <p:spPr>
          <a:xfrm>
            <a:off x="1143000" y="2971800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None/>
            </a:pPr>
            <a:r>
              <a:rPr lang="en-US" dirty="0" smtClean="0"/>
              <a:t>Day 2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9441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3"/>
          <p:cNvSpPr txBox="1">
            <a:spLocks noGrp="1"/>
          </p:cNvSpPr>
          <p:nvPr>
            <p:ph type="title"/>
          </p:nvPr>
        </p:nvSpPr>
        <p:spPr>
          <a:xfrm>
            <a:off x="457200" y="-243682"/>
            <a:ext cx="8229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/>
              <a:t>AGENDA</a:t>
            </a:r>
            <a:endParaRPr/>
          </a:p>
        </p:txBody>
      </p:sp>
      <p:sp>
        <p:nvSpPr>
          <p:cNvPr id="452" name="Google Shape;452;p3"/>
          <p:cNvSpPr txBox="1"/>
          <p:nvPr/>
        </p:nvSpPr>
        <p:spPr>
          <a:xfrm>
            <a:off x="32657" y="914400"/>
            <a:ext cx="1107996" cy="464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	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3" name="Google Shape;453;p3"/>
          <p:cNvSpPr txBox="1">
            <a:spLocks noGrp="1"/>
          </p:cNvSpPr>
          <p:nvPr>
            <p:ph type="sldNum" idx="12"/>
          </p:nvPr>
        </p:nvSpPr>
        <p:spPr>
          <a:xfrm>
            <a:off x="8534400" y="6370637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42</a:t>
            </a:fld>
            <a:endParaRPr kumimoji="0" sz="1200" b="1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2049" y="1146835"/>
            <a:ext cx="4959901" cy="511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40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4" name="Google Shape;3454;p121"/>
          <p:cNvSpPr txBox="1">
            <a:spLocks noGrp="1"/>
          </p:cNvSpPr>
          <p:nvPr>
            <p:ph type="title"/>
          </p:nvPr>
        </p:nvSpPr>
        <p:spPr>
          <a:xfrm>
            <a:off x="0" y="-243682"/>
            <a:ext cx="9144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dirty="0" smtClean="0"/>
              <a:t>Panel Discussion - Sustainability</a:t>
            </a:r>
            <a:endParaRPr dirty="0"/>
          </a:p>
        </p:txBody>
      </p:sp>
      <p:sp>
        <p:nvSpPr>
          <p:cNvPr id="3456" name="Google Shape;3456;p121"/>
          <p:cNvSpPr txBox="1">
            <a:spLocks noGrp="1"/>
          </p:cNvSpPr>
          <p:nvPr>
            <p:ph type="sldNum" idx="12"/>
          </p:nvPr>
        </p:nvSpPr>
        <p:spPr>
          <a:xfrm>
            <a:off x="8534400" y="6370637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43</a:t>
            </a:fld>
            <a:endParaRPr sz="1200" b="1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7" name="Google Shape;3457;p121"/>
          <p:cNvSpPr txBox="1"/>
          <p:nvPr/>
        </p:nvSpPr>
        <p:spPr>
          <a:xfrm>
            <a:off x="2716009" y="5105766"/>
            <a:ext cx="150966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Calibri"/>
              <a:buNone/>
            </a:pPr>
            <a:r>
              <a:rPr lang="en-US" sz="12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Panelist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Calibri"/>
              <a:buNone/>
            </a:pPr>
            <a:r>
              <a:rPr lang="en-US" sz="1200" dirty="0" smtClean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Scott Ransom</a:t>
            </a:r>
            <a:endParaRPr sz="1200" b="0" i="0" u="none" strike="noStrike" cap="none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Calibri"/>
              <a:buNone/>
            </a:pPr>
            <a:r>
              <a:rPr lang="en-US" sz="1200" b="1" dirty="0" smtClean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CNT</a:t>
            </a:r>
            <a:endParaRPr sz="1200" b="1" i="0" u="none" strike="noStrike" cap="none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8" name="Google Shape;3458;p121"/>
          <p:cNvSpPr txBox="1"/>
          <p:nvPr/>
        </p:nvSpPr>
        <p:spPr>
          <a:xfrm>
            <a:off x="4733689" y="5022621"/>
            <a:ext cx="134116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Calibri"/>
              <a:buNone/>
            </a:pPr>
            <a:r>
              <a:rPr lang="en-US" sz="12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Panelist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Calibri"/>
              <a:buNone/>
            </a:pPr>
            <a:r>
              <a:rPr lang="en-US" sz="1200" dirty="0" smtClean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Ken </a:t>
            </a:r>
            <a:r>
              <a:rPr lang="en-US" sz="1200" dirty="0" err="1" smtClean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Dulaney</a:t>
            </a:r>
            <a:endParaRPr sz="1200" b="1" i="1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Calibri"/>
              <a:buNone/>
            </a:pPr>
            <a:r>
              <a:rPr lang="en-US" sz="1200" b="1" dirty="0" err="1" smtClean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Freedm</a:t>
            </a:r>
            <a:endParaRPr sz="1200" b="0" u="none" strike="noStrike" cap="none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3" name="Google Shape;3463;p121"/>
          <p:cNvSpPr txBox="1"/>
          <p:nvPr/>
        </p:nvSpPr>
        <p:spPr>
          <a:xfrm>
            <a:off x="3250457" y="2536831"/>
            <a:ext cx="2590799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Calibri"/>
              <a:buNone/>
            </a:pPr>
            <a:r>
              <a:rPr lang="en-US" sz="12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Moderator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Calibri"/>
              <a:buNone/>
            </a:pPr>
            <a:r>
              <a:rPr lang="en-US" sz="1200" dirty="0" smtClean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Chris Finberg</a:t>
            </a:r>
            <a:endParaRPr sz="1200" b="0" i="0" u="none" strike="noStrike" cap="none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Calibri"/>
              <a:buNone/>
            </a:pPr>
            <a:r>
              <a:rPr lang="en-US" sz="1200" b="1" dirty="0" smtClean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PATHS-UP </a:t>
            </a:r>
            <a:endParaRPr sz="1200" b="1" i="0" u="none" strike="noStrike" cap="none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 descr="Chris Finber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093" y="1192288"/>
            <a:ext cx="1261526" cy="1261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cott Ransom, Ph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514" y="3651969"/>
            <a:ext cx="1370652" cy="1370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en Dulane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237" y="3651969"/>
            <a:ext cx="1338618" cy="133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8" name="Google Shape;3468;p122"/>
          <p:cNvSpPr txBox="1">
            <a:spLocks noGrp="1"/>
          </p:cNvSpPr>
          <p:nvPr>
            <p:ph type="ctrTitle"/>
          </p:nvPr>
        </p:nvSpPr>
        <p:spPr>
          <a:xfrm>
            <a:off x="1143000" y="2209800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000"/>
              <a:buFont typeface="Arial"/>
              <a:buNone/>
            </a:pPr>
            <a:r>
              <a:rPr lang="en-US"/>
              <a:t>BREAK</a:t>
            </a:r>
            <a:br>
              <a:rPr lang="en-US"/>
            </a:b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3"/>
          <p:cNvSpPr txBox="1">
            <a:spLocks noGrp="1"/>
          </p:cNvSpPr>
          <p:nvPr>
            <p:ph type="title"/>
          </p:nvPr>
        </p:nvSpPr>
        <p:spPr>
          <a:xfrm>
            <a:off x="457200" y="-243682"/>
            <a:ext cx="8229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/>
              <a:t>AGENDA</a:t>
            </a:r>
            <a:endParaRPr/>
          </a:p>
        </p:txBody>
      </p:sp>
      <p:sp>
        <p:nvSpPr>
          <p:cNvPr id="452" name="Google Shape;452;p3"/>
          <p:cNvSpPr txBox="1"/>
          <p:nvPr/>
        </p:nvSpPr>
        <p:spPr>
          <a:xfrm>
            <a:off x="32657" y="914400"/>
            <a:ext cx="1107996" cy="464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	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3" name="Google Shape;453;p3"/>
          <p:cNvSpPr txBox="1">
            <a:spLocks noGrp="1"/>
          </p:cNvSpPr>
          <p:nvPr>
            <p:ph type="sldNum" idx="12"/>
          </p:nvPr>
        </p:nvSpPr>
        <p:spPr>
          <a:xfrm>
            <a:off x="8534400" y="6370637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45</a:t>
            </a:fld>
            <a:endParaRPr kumimoji="0" sz="1200" b="1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2049" y="1146835"/>
            <a:ext cx="4959901" cy="511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3180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2514600"/>
            <a:ext cx="7772400" cy="1362075"/>
          </a:xfrm>
        </p:spPr>
        <p:txBody>
          <a:bodyPr/>
          <a:lstStyle/>
          <a:p>
            <a:pPr algn="ctr"/>
            <a:r>
              <a:rPr lang="en-US" dirty="0" smtClean="0"/>
              <a:t>Role Playing</a:t>
            </a:r>
            <a:br>
              <a:rPr lang="en-US" dirty="0" smtClean="0"/>
            </a:br>
            <a:r>
              <a:rPr lang="en-US" dirty="0" smtClean="0"/>
              <a:t>Pitching your ERC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65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Friday’s meeting:</a:t>
            </a:r>
          </a:p>
          <a:p>
            <a:pPr lvl="1"/>
            <a:r>
              <a:rPr lang="en-US" dirty="0" smtClean="0"/>
              <a:t>Prepare a 2 minute Elevator Pitch</a:t>
            </a:r>
          </a:p>
          <a:p>
            <a:pPr lvl="1"/>
            <a:endParaRPr lang="en-US" dirty="0"/>
          </a:p>
          <a:p>
            <a:r>
              <a:rPr lang="en-US" dirty="0" smtClean="0"/>
              <a:t>Address: </a:t>
            </a:r>
          </a:p>
          <a:p>
            <a:pPr lvl="1"/>
            <a:r>
              <a:rPr lang="en-US" dirty="0" smtClean="0"/>
              <a:t>Who</a:t>
            </a:r>
          </a:p>
          <a:p>
            <a:pPr lvl="1"/>
            <a:r>
              <a:rPr lang="en-US" dirty="0" smtClean="0"/>
              <a:t>What</a:t>
            </a:r>
          </a:p>
          <a:p>
            <a:pPr lvl="1"/>
            <a:r>
              <a:rPr lang="en-US" dirty="0" smtClean="0"/>
              <a:t>Where</a:t>
            </a:r>
          </a:p>
          <a:p>
            <a:pPr lvl="1"/>
            <a:r>
              <a:rPr lang="en-US" dirty="0" smtClean="0"/>
              <a:t>When</a:t>
            </a:r>
          </a:p>
          <a:p>
            <a:endParaRPr lang="en-US" dirty="0"/>
          </a:p>
          <a:p>
            <a:r>
              <a:rPr lang="en-US" dirty="0" smtClean="0"/>
              <a:t>And if possible, answer </a:t>
            </a:r>
            <a:r>
              <a:rPr lang="en-US" dirty="0"/>
              <a:t>the Three Whys</a:t>
            </a:r>
          </a:p>
          <a:p>
            <a:pPr lvl="1"/>
            <a:r>
              <a:rPr lang="en-US" dirty="0"/>
              <a:t>Why this?</a:t>
            </a:r>
          </a:p>
          <a:p>
            <a:pPr lvl="1"/>
            <a:r>
              <a:rPr lang="en-US" dirty="0"/>
              <a:t>Why now?</a:t>
            </a:r>
          </a:p>
          <a:p>
            <a:pPr lvl="1"/>
            <a:r>
              <a:rPr lang="en-US" dirty="0"/>
              <a:t>Why this team?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3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Separate into same Groups as yesterday:</a:t>
            </a:r>
          </a:p>
          <a:p>
            <a:pPr lvl="1"/>
            <a:r>
              <a:rPr lang="en-US" dirty="0"/>
              <a:t>Scott, </a:t>
            </a:r>
            <a:r>
              <a:rPr lang="en-US" dirty="0" err="1"/>
              <a:t>Jafar</a:t>
            </a:r>
            <a:r>
              <a:rPr lang="en-US" dirty="0"/>
              <a:t>, Steven W., (new ILO?)</a:t>
            </a:r>
          </a:p>
          <a:p>
            <a:pPr lvl="1"/>
            <a:r>
              <a:rPr lang="en-US" dirty="0"/>
              <a:t>Schaffer, Owen, Stephan F., (New ILO?)</a:t>
            </a:r>
          </a:p>
          <a:p>
            <a:pPr lvl="1"/>
            <a:r>
              <a:rPr lang="en-US" dirty="0"/>
              <a:t>Cynthia, John H. Don l., (New ILO?)</a:t>
            </a:r>
          </a:p>
          <a:p>
            <a:pPr lvl="1"/>
            <a:r>
              <a:rPr lang="en-US" dirty="0"/>
              <a:t>Ernie, Alyssa, Chris, (New ILO</a:t>
            </a:r>
            <a:r>
              <a:rPr lang="en-US" dirty="0" smtClean="0"/>
              <a:t>?)</a:t>
            </a:r>
          </a:p>
          <a:p>
            <a:pPr lvl="1"/>
            <a:endParaRPr lang="en-US" dirty="0"/>
          </a:p>
          <a:p>
            <a:r>
              <a:rPr lang="en-US" dirty="0" smtClean="0"/>
              <a:t>Each person takes a turn giving their 2 minute pitch</a:t>
            </a:r>
          </a:p>
          <a:p>
            <a:pPr lvl="1"/>
            <a:r>
              <a:rPr lang="en-US" dirty="0" smtClean="0"/>
              <a:t>Group provides feedback to the presenter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After everyone in the group has had a turn:</a:t>
            </a:r>
          </a:p>
          <a:p>
            <a:pPr lvl="1"/>
            <a:r>
              <a:rPr lang="en-US" dirty="0" smtClean="0"/>
              <a:t>Collaborate on identifying 3-5 things that were effective</a:t>
            </a:r>
          </a:p>
          <a:p>
            <a:pPr lvl="1"/>
            <a:endParaRPr lang="en-US" dirty="0"/>
          </a:p>
          <a:p>
            <a:r>
              <a:rPr lang="en-US" dirty="0" smtClean="0"/>
              <a:t>Report back to the entire group</a:t>
            </a:r>
          </a:p>
          <a:p>
            <a:pPr marL="914400" lvl="2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4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8" name="Google Shape;3478;p124"/>
          <p:cNvSpPr/>
          <p:nvPr/>
        </p:nvSpPr>
        <p:spPr>
          <a:xfrm>
            <a:off x="1066800" y="2438400"/>
            <a:ext cx="7615274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Free Discussions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Adjourn &amp; Mentor Match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52" y="2657745"/>
            <a:ext cx="8422640" cy="830968"/>
          </a:xfrm>
          <a:prstGeom prst="rect">
            <a:avLst/>
          </a:prstGeom>
          <a:noFill/>
        </p:spPr>
        <p:txBody>
          <a:bodyPr wrap="square" lIns="91415" tIns="45706" rIns="91415" bIns="45706" rtlCol="0">
            <a:spAutoFit/>
          </a:bodyPr>
          <a:lstStyle/>
          <a:p>
            <a:pPr algn="ctr" defTabSz="356515">
              <a:buClrTx/>
            </a:pPr>
            <a:r>
              <a:rPr lang="en-US" sz="4800" b="1" kern="1200" dirty="0">
                <a:solidFill>
                  <a:srgbClr val="034995"/>
                </a:solidFill>
                <a:latin typeface="Sukhumvit Set"/>
                <a:ea typeface="+mn-ea"/>
                <a:cs typeface="Sukhumvit Set"/>
              </a:rPr>
              <a:t>Perspectives</a:t>
            </a:r>
          </a:p>
        </p:txBody>
      </p:sp>
    </p:spTree>
    <p:extLst>
      <p:ext uri="{BB962C8B-B14F-4D97-AF65-F5344CB8AC3E}">
        <p14:creationId xmlns:p14="http://schemas.microsoft.com/office/powerpoint/2010/main" val="379450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7" name="Text Box 7"/>
          <p:cNvSpPr txBox="1">
            <a:spLocks noChangeArrowheads="1"/>
          </p:cNvSpPr>
          <p:nvPr/>
        </p:nvSpPr>
        <p:spPr bwMode="auto">
          <a:xfrm>
            <a:off x="6185138" y="2068873"/>
            <a:ext cx="26256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457200">
              <a:spcBef>
                <a:spcPct val="0"/>
              </a:spcBef>
              <a:buClrTx/>
            </a:pPr>
            <a:r>
              <a:rPr lang="en-US" sz="2400" b="1" i="1" kern="1200" dirty="0">
                <a:solidFill>
                  <a:prstClr val="white">
                    <a:lumMod val="50000"/>
                  </a:prstClr>
                </a:solidFill>
                <a:latin typeface="Arial MT" charset="0"/>
                <a:ea typeface="+mn-ea"/>
                <a:cs typeface="+mn-cs"/>
              </a:rPr>
              <a:t>Evolving Story…</a:t>
            </a:r>
            <a:endParaRPr lang="en-US" sz="1800" kern="1200" dirty="0">
              <a:solidFill>
                <a:srgbClr val="0070B1"/>
              </a:solidFill>
              <a:latin typeface="Arial MT" charset="0"/>
              <a:ea typeface="+mn-ea"/>
              <a:cs typeface="+mn-cs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15947" y="1097671"/>
            <a:ext cx="76721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457200">
              <a:spcBef>
                <a:spcPct val="0"/>
              </a:spcBef>
              <a:buClrTx/>
            </a:pPr>
            <a:r>
              <a:rPr lang="en-US" sz="2800" b="1" kern="1200" dirty="0">
                <a:solidFill>
                  <a:srgbClr val="034995"/>
                </a:solidFill>
                <a:latin typeface="Arial MT" charset="0"/>
                <a:ea typeface="+mn-ea"/>
                <a:cs typeface="+mn-cs"/>
              </a:rPr>
              <a:t>COVID-19 Impacts </a:t>
            </a:r>
            <a:r>
              <a:rPr lang="en-US" sz="1800" b="1" kern="1200" dirty="0">
                <a:solidFill>
                  <a:srgbClr val="034995"/>
                </a:solidFill>
                <a:latin typeface="Arial MT" charset="0"/>
                <a:ea typeface="+mn-ea"/>
                <a:cs typeface="+mn-cs"/>
                <a:sym typeface="Wingdings" pitchFamily="2" charset="2"/>
              </a:rPr>
              <a:t></a:t>
            </a:r>
            <a:r>
              <a:rPr lang="en-US" sz="2800" b="1" kern="1200" dirty="0">
                <a:solidFill>
                  <a:srgbClr val="034995"/>
                </a:solidFill>
                <a:latin typeface="Arial MT" charset="0"/>
                <a:ea typeface="+mn-ea"/>
                <a:cs typeface="+mn-cs"/>
              </a:rPr>
              <a:t> The “Next Normal”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1F0681-0691-09C1-11D0-76FE451CEA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946" y="2115289"/>
            <a:ext cx="5558643" cy="3586262"/>
          </a:xfrm>
          <a:prstGeom prst="rect">
            <a:avLst/>
          </a:prstGeom>
        </p:spPr>
      </p:pic>
      <p:sp>
        <p:nvSpPr>
          <p:cNvPr id="4" name="Text Box 7">
            <a:extLst>
              <a:ext uri="{FF2B5EF4-FFF2-40B4-BE49-F238E27FC236}">
                <a16:creationId xmlns:a16="http://schemas.microsoft.com/office/drawing/2014/main" id="{78D774D8-E5CC-AE82-A111-1EF105B515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7669" y="4285779"/>
            <a:ext cx="2625660" cy="141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457200">
              <a:spcBef>
                <a:spcPct val="0"/>
              </a:spcBef>
              <a:buClrTx/>
            </a:pPr>
            <a:r>
              <a:rPr lang="en-US" b="1" i="1" kern="1200" dirty="0">
                <a:solidFill>
                  <a:srgbClr val="034995"/>
                </a:solidFill>
                <a:latin typeface="Arial MT" charset="0"/>
                <a:ea typeface="+mn-ea"/>
                <a:cs typeface="+mn-cs"/>
              </a:rPr>
              <a:t>“Micro” Impacts</a:t>
            </a:r>
            <a:r>
              <a:rPr lang="en-US" sz="1000" i="1" kern="1200" dirty="0">
                <a:solidFill>
                  <a:prstClr val="white">
                    <a:lumMod val="50000"/>
                  </a:prstClr>
                </a:solidFill>
                <a:latin typeface="Arial MT" charset="0"/>
                <a:ea typeface="+mn-ea"/>
                <a:cs typeface="+mn-cs"/>
              </a:rPr>
              <a:t/>
            </a:r>
            <a:br>
              <a:rPr lang="en-US" sz="1000" i="1" kern="1200" dirty="0">
                <a:solidFill>
                  <a:prstClr val="white">
                    <a:lumMod val="50000"/>
                  </a:prstClr>
                </a:solidFill>
                <a:latin typeface="Arial MT" charset="0"/>
                <a:ea typeface="+mn-ea"/>
                <a:cs typeface="+mn-cs"/>
              </a:rPr>
            </a:br>
            <a:endParaRPr lang="en-US" sz="1000" kern="1200" dirty="0">
              <a:solidFill>
                <a:srgbClr val="0070B1"/>
              </a:solidFill>
              <a:latin typeface="Arial MT" charset="0"/>
              <a:ea typeface="+mn-ea"/>
              <a:cs typeface="+mn-cs"/>
            </a:endParaRPr>
          </a:p>
          <a:p>
            <a:pPr marL="539496" lvl="1" indent="-285750" defTabSz="457200">
              <a:spcBef>
                <a:spcPct val="0"/>
              </a:spcBef>
              <a:buClrTx/>
              <a:buFont typeface="Courier New" panose="02070309020205020404" pitchFamily="49" charset="0"/>
              <a:buChar char="o"/>
            </a:pPr>
            <a:r>
              <a:rPr lang="en-US" kern="1200" dirty="0">
                <a:solidFill>
                  <a:srgbClr val="3788BF"/>
                </a:solidFill>
                <a:latin typeface="Arial MT" charset="0"/>
                <a:ea typeface="+mn-ea"/>
                <a:cs typeface="+mn-cs"/>
              </a:rPr>
              <a:t>Universities / ERCs</a:t>
            </a:r>
            <a:r>
              <a:rPr lang="en-US" sz="1000" kern="1200" dirty="0">
                <a:solidFill>
                  <a:srgbClr val="3788BF"/>
                </a:solidFill>
                <a:latin typeface="Arial MT" charset="0"/>
                <a:ea typeface="+mn-ea"/>
                <a:cs typeface="+mn-cs"/>
              </a:rPr>
              <a:t/>
            </a:r>
            <a:br>
              <a:rPr lang="en-US" sz="1000" kern="1200" dirty="0">
                <a:solidFill>
                  <a:srgbClr val="3788BF"/>
                </a:solidFill>
                <a:latin typeface="Arial MT" charset="0"/>
                <a:ea typeface="+mn-ea"/>
                <a:cs typeface="+mn-cs"/>
              </a:rPr>
            </a:br>
            <a:endParaRPr lang="en-US" sz="1000" kern="1200" dirty="0">
              <a:solidFill>
                <a:srgbClr val="3788BF"/>
              </a:solidFill>
              <a:latin typeface="Arial MT" charset="0"/>
              <a:ea typeface="+mn-ea"/>
              <a:cs typeface="+mn-cs"/>
            </a:endParaRPr>
          </a:p>
          <a:p>
            <a:pPr marL="539496" lvl="1" indent="-285750" defTabSz="457200">
              <a:spcBef>
                <a:spcPct val="0"/>
              </a:spcBef>
              <a:buClrTx/>
              <a:buFont typeface="Courier New" panose="02070309020205020404" pitchFamily="49" charset="0"/>
              <a:buChar char="o"/>
            </a:pPr>
            <a:r>
              <a:rPr lang="en-US" kern="1200" dirty="0">
                <a:solidFill>
                  <a:srgbClr val="3788BF"/>
                </a:solidFill>
                <a:latin typeface="Arial MT" charset="0"/>
                <a:ea typeface="+mn-ea"/>
                <a:cs typeface="+mn-cs"/>
              </a:rPr>
              <a:t>ERC Stakeholders</a:t>
            </a:r>
            <a:r>
              <a:rPr lang="en-US" sz="1000" kern="1200" dirty="0">
                <a:solidFill>
                  <a:srgbClr val="3788BF"/>
                </a:solidFill>
                <a:latin typeface="Arial MT" charset="0"/>
                <a:ea typeface="+mn-ea"/>
                <a:cs typeface="+mn-cs"/>
              </a:rPr>
              <a:t/>
            </a:r>
            <a:br>
              <a:rPr lang="en-US" sz="1000" kern="1200" dirty="0">
                <a:solidFill>
                  <a:srgbClr val="3788BF"/>
                </a:solidFill>
                <a:latin typeface="Arial MT" charset="0"/>
                <a:ea typeface="+mn-ea"/>
                <a:cs typeface="+mn-cs"/>
              </a:rPr>
            </a:br>
            <a:endParaRPr lang="en-US" sz="1000" kern="1200" dirty="0">
              <a:solidFill>
                <a:srgbClr val="3788BF"/>
              </a:solidFill>
              <a:latin typeface="Arial MT" charset="0"/>
              <a:ea typeface="+mn-ea"/>
              <a:cs typeface="+mn-cs"/>
            </a:endParaRPr>
          </a:p>
          <a:p>
            <a:pPr marL="539496" lvl="1" indent="-285750" defTabSz="457200">
              <a:spcBef>
                <a:spcPct val="0"/>
              </a:spcBef>
              <a:buClrTx/>
              <a:buFont typeface="Courier New" panose="02070309020205020404" pitchFamily="49" charset="0"/>
              <a:buChar char="o"/>
            </a:pPr>
            <a:r>
              <a:rPr lang="en-US" kern="1200" dirty="0">
                <a:solidFill>
                  <a:srgbClr val="3788BF"/>
                </a:solidFill>
                <a:latin typeface="Arial MT" charset="0"/>
                <a:ea typeface="+mn-ea"/>
                <a:cs typeface="+mn-cs"/>
              </a:rPr>
              <a:t>ILOs / SPIs</a:t>
            </a: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8402380F-B3E2-B8A2-0A63-8AEA22C078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7669" y="2721114"/>
            <a:ext cx="2625660" cy="141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457200">
              <a:spcBef>
                <a:spcPct val="0"/>
              </a:spcBef>
              <a:buClrTx/>
            </a:pPr>
            <a:r>
              <a:rPr lang="en-US" b="1" i="1" kern="1200" dirty="0">
                <a:solidFill>
                  <a:srgbClr val="034995"/>
                </a:solidFill>
                <a:latin typeface="Arial MT" charset="0"/>
                <a:ea typeface="+mn-ea"/>
                <a:cs typeface="+mn-cs"/>
              </a:rPr>
              <a:t>“Macro” Impacts (</a:t>
            </a:r>
            <a:r>
              <a:rPr lang="en-US" b="1" i="1" kern="1200">
                <a:solidFill>
                  <a:srgbClr val="034995"/>
                </a:solidFill>
                <a:latin typeface="Arial MT" charset="0"/>
                <a:ea typeface="+mn-ea"/>
                <a:cs typeface="+mn-cs"/>
              </a:rPr>
              <a:t>e.g.):</a:t>
            </a:r>
            <a:r>
              <a:rPr lang="en-US" sz="1000" i="1" kern="1200" dirty="0">
                <a:solidFill>
                  <a:prstClr val="white">
                    <a:lumMod val="50000"/>
                  </a:prstClr>
                </a:solidFill>
                <a:latin typeface="Arial MT" charset="0"/>
                <a:ea typeface="+mn-ea"/>
                <a:cs typeface="+mn-cs"/>
              </a:rPr>
              <a:t/>
            </a:r>
            <a:br>
              <a:rPr lang="en-US" sz="1000" i="1" kern="1200" dirty="0">
                <a:solidFill>
                  <a:prstClr val="white">
                    <a:lumMod val="50000"/>
                  </a:prstClr>
                </a:solidFill>
                <a:latin typeface="Arial MT" charset="0"/>
                <a:ea typeface="+mn-ea"/>
                <a:cs typeface="+mn-cs"/>
              </a:rPr>
            </a:br>
            <a:endParaRPr lang="en-US" sz="1000" kern="1200" dirty="0">
              <a:solidFill>
                <a:srgbClr val="0070B1"/>
              </a:solidFill>
              <a:latin typeface="Arial MT" charset="0"/>
              <a:ea typeface="+mn-ea"/>
              <a:cs typeface="+mn-cs"/>
            </a:endParaRPr>
          </a:p>
          <a:p>
            <a:pPr marL="539496" lvl="1" indent="-285750" defTabSz="457200">
              <a:spcBef>
                <a:spcPct val="0"/>
              </a:spcBef>
              <a:buClrTx/>
              <a:buFont typeface="Courier New" panose="02070309020205020404" pitchFamily="49" charset="0"/>
              <a:buChar char="o"/>
            </a:pPr>
            <a:r>
              <a:rPr lang="en-US" kern="1200" dirty="0">
                <a:solidFill>
                  <a:srgbClr val="3788BF"/>
                </a:solidFill>
                <a:latin typeface="Arial MT" charset="0"/>
                <a:ea typeface="+mn-ea"/>
                <a:cs typeface="+mn-cs"/>
              </a:rPr>
              <a:t>Healthcare Delivery</a:t>
            </a:r>
            <a:r>
              <a:rPr lang="en-US" sz="1000" kern="1200" dirty="0">
                <a:solidFill>
                  <a:srgbClr val="3788BF"/>
                </a:solidFill>
                <a:latin typeface="Arial MT" charset="0"/>
                <a:ea typeface="+mn-ea"/>
                <a:cs typeface="+mn-cs"/>
              </a:rPr>
              <a:t/>
            </a:r>
            <a:br>
              <a:rPr lang="en-US" sz="1000" kern="1200" dirty="0">
                <a:solidFill>
                  <a:srgbClr val="3788BF"/>
                </a:solidFill>
                <a:latin typeface="Arial MT" charset="0"/>
                <a:ea typeface="+mn-ea"/>
                <a:cs typeface="+mn-cs"/>
              </a:rPr>
            </a:br>
            <a:endParaRPr lang="en-US" sz="1000" kern="1200" dirty="0">
              <a:solidFill>
                <a:srgbClr val="3788BF"/>
              </a:solidFill>
              <a:latin typeface="Arial MT" charset="0"/>
              <a:ea typeface="+mn-ea"/>
              <a:cs typeface="+mn-cs"/>
            </a:endParaRPr>
          </a:p>
          <a:p>
            <a:pPr marL="539496" lvl="1" indent="-285750" defTabSz="457200">
              <a:spcBef>
                <a:spcPct val="0"/>
              </a:spcBef>
              <a:buClrTx/>
              <a:buFont typeface="Courier New" panose="02070309020205020404" pitchFamily="49" charset="0"/>
              <a:buChar char="o"/>
            </a:pPr>
            <a:r>
              <a:rPr lang="en-US" kern="1200" dirty="0">
                <a:solidFill>
                  <a:srgbClr val="3788BF"/>
                </a:solidFill>
                <a:latin typeface="Arial MT" charset="0"/>
                <a:ea typeface="+mn-ea"/>
                <a:cs typeface="+mn-cs"/>
              </a:rPr>
              <a:t>Deglobalization</a:t>
            </a:r>
            <a:r>
              <a:rPr lang="en-US" sz="1000" kern="1200" dirty="0">
                <a:solidFill>
                  <a:srgbClr val="3788BF"/>
                </a:solidFill>
                <a:latin typeface="Arial MT" charset="0"/>
                <a:ea typeface="+mn-ea"/>
                <a:cs typeface="+mn-cs"/>
              </a:rPr>
              <a:t/>
            </a:r>
            <a:br>
              <a:rPr lang="en-US" sz="1000" kern="1200" dirty="0">
                <a:solidFill>
                  <a:srgbClr val="3788BF"/>
                </a:solidFill>
                <a:latin typeface="Arial MT" charset="0"/>
                <a:ea typeface="+mn-ea"/>
                <a:cs typeface="+mn-cs"/>
              </a:rPr>
            </a:br>
            <a:endParaRPr lang="en-US" sz="1000" kern="1200" dirty="0">
              <a:solidFill>
                <a:srgbClr val="3788BF"/>
              </a:solidFill>
              <a:latin typeface="Arial MT" charset="0"/>
              <a:ea typeface="+mn-ea"/>
              <a:cs typeface="+mn-cs"/>
            </a:endParaRPr>
          </a:p>
          <a:p>
            <a:pPr marL="539496" lvl="1" indent="-285750" defTabSz="457200">
              <a:spcBef>
                <a:spcPct val="0"/>
              </a:spcBef>
              <a:buClrTx/>
              <a:buFont typeface="Courier New" panose="02070309020205020404" pitchFamily="49" charset="0"/>
              <a:buChar char="o"/>
            </a:pPr>
            <a:r>
              <a:rPr lang="en-US" kern="1200" dirty="0">
                <a:solidFill>
                  <a:srgbClr val="3788BF"/>
                </a:solidFill>
                <a:latin typeface="Arial MT" charset="0"/>
                <a:ea typeface="+mn-ea"/>
                <a:cs typeface="+mn-cs"/>
              </a:rPr>
              <a:t>Urban Density</a:t>
            </a:r>
          </a:p>
        </p:txBody>
      </p:sp>
    </p:spTree>
    <p:extLst>
      <p:ext uri="{BB962C8B-B14F-4D97-AF65-F5344CB8AC3E}">
        <p14:creationId xmlns:p14="http://schemas.microsoft.com/office/powerpoint/2010/main" val="615098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27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52" y="2657745"/>
            <a:ext cx="8422640" cy="830968"/>
          </a:xfrm>
          <a:prstGeom prst="rect">
            <a:avLst/>
          </a:prstGeom>
          <a:noFill/>
        </p:spPr>
        <p:txBody>
          <a:bodyPr wrap="square" lIns="91415" tIns="45706" rIns="91415" bIns="45706" rtlCol="0">
            <a:spAutoFit/>
          </a:bodyPr>
          <a:lstStyle/>
          <a:p>
            <a:pPr algn="ctr" defTabSz="356515">
              <a:buClrTx/>
            </a:pPr>
            <a:r>
              <a:rPr lang="en-US" sz="4800" b="1" kern="1200" dirty="0">
                <a:solidFill>
                  <a:srgbClr val="034995"/>
                </a:solidFill>
                <a:latin typeface="Sukhumvit Set"/>
                <a:ea typeface="+mn-ea"/>
                <a:cs typeface="Sukhumvit Set"/>
              </a:rPr>
              <a:t>Practices</a:t>
            </a:r>
          </a:p>
        </p:txBody>
      </p:sp>
    </p:spTree>
    <p:extLst>
      <p:ext uri="{BB962C8B-B14F-4D97-AF65-F5344CB8AC3E}">
        <p14:creationId xmlns:p14="http://schemas.microsoft.com/office/powerpoint/2010/main" val="182151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0680" y="1061859"/>
            <a:ext cx="8422640" cy="769413"/>
          </a:xfrm>
          <a:prstGeom prst="rect">
            <a:avLst/>
          </a:prstGeom>
          <a:noFill/>
        </p:spPr>
        <p:txBody>
          <a:bodyPr wrap="square" lIns="91415" tIns="45706" rIns="91415" bIns="45706" rtlCol="0">
            <a:spAutoFit/>
          </a:bodyPr>
          <a:lstStyle/>
          <a:p>
            <a:pPr algn="ctr" defTabSz="356515">
              <a:buClrTx/>
            </a:pPr>
            <a:r>
              <a:rPr lang="en-US" sz="2800" b="1" kern="1200" dirty="0">
                <a:solidFill>
                  <a:srgbClr val="034995"/>
                </a:solidFill>
                <a:latin typeface="Sukhumvit Set"/>
                <a:ea typeface="+mn-ea"/>
                <a:cs typeface="Sukhumvit Set"/>
              </a:rPr>
              <a:t>Temporary &amp; Long-Term Adaptations</a:t>
            </a:r>
            <a:br>
              <a:rPr lang="en-US" sz="2800" b="1" kern="1200" dirty="0">
                <a:solidFill>
                  <a:srgbClr val="034995"/>
                </a:solidFill>
                <a:latin typeface="Sukhumvit Set"/>
                <a:ea typeface="+mn-ea"/>
                <a:cs typeface="Sukhumvit Set"/>
              </a:rPr>
            </a:br>
            <a:r>
              <a:rPr lang="en-US" sz="1600" i="1" kern="1200" dirty="0">
                <a:solidFill>
                  <a:srgbClr val="034995"/>
                </a:solidFill>
                <a:latin typeface="Sukhumvit Set"/>
                <a:ea typeface="+mn-ea"/>
                <a:cs typeface="Sukhumvit Set"/>
              </a:rPr>
              <a:t>ERCs, Stakeholders, ILOs/SPIs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10DE8FE-710F-E01D-C57E-B5CF3C511367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454028" y="2228037"/>
          <a:ext cx="4689973" cy="3364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C17DDFC-1F97-8CEF-9BA1-C901E304AFE9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80249" y="2228035"/>
          <a:ext cx="4414345" cy="3364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7636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0680" y="2144033"/>
            <a:ext cx="8422640" cy="2062075"/>
          </a:xfrm>
          <a:prstGeom prst="rect">
            <a:avLst/>
          </a:prstGeom>
          <a:noFill/>
        </p:spPr>
        <p:txBody>
          <a:bodyPr wrap="square" lIns="91415" tIns="45706" rIns="91415" bIns="45706" rtlCol="0">
            <a:spAutoFit/>
          </a:bodyPr>
          <a:lstStyle/>
          <a:p>
            <a:pPr algn="ctr" defTabSz="356515">
              <a:buClrTx/>
            </a:pPr>
            <a:r>
              <a:rPr lang="en-US" sz="4800" b="1" kern="1200" dirty="0">
                <a:solidFill>
                  <a:srgbClr val="034995"/>
                </a:solidFill>
                <a:latin typeface="Sukhumvit Set"/>
                <a:ea typeface="+mn-ea"/>
                <a:cs typeface="Sukhumvit Set"/>
              </a:rPr>
              <a:t>Group </a:t>
            </a:r>
          </a:p>
          <a:p>
            <a:pPr algn="ctr" defTabSz="356515">
              <a:buClrTx/>
            </a:pPr>
            <a:r>
              <a:rPr lang="en-US" sz="4800" b="1" kern="1200" dirty="0">
                <a:solidFill>
                  <a:srgbClr val="034995"/>
                </a:solidFill>
                <a:latin typeface="Sukhumvit Set"/>
                <a:ea typeface="+mn-ea"/>
                <a:cs typeface="Sukhumvit Set"/>
              </a:rPr>
              <a:t>Discussions</a:t>
            </a:r>
            <a:br>
              <a:rPr lang="en-US" sz="4800" b="1" kern="1200" dirty="0">
                <a:solidFill>
                  <a:srgbClr val="034995"/>
                </a:solidFill>
                <a:latin typeface="Sukhumvit Set"/>
                <a:ea typeface="+mn-ea"/>
                <a:cs typeface="Sukhumvit Set"/>
              </a:rPr>
            </a:br>
            <a:r>
              <a:rPr lang="en-US" sz="3200" kern="1200" dirty="0">
                <a:solidFill>
                  <a:srgbClr val="034995"/>
                </a:solidFill>
                <a:latin typeface="Sukhumvit Set"/>
                <a:ea typeface="+mn-ea"/>
                <a:cs typeface="Sukhumvit Set"/>
              </a:rPr>
              <a:t>(Perspectives, Practices and </a:t>
            </a:r>
            <a:r>
              <a:rPr lang="en-US" sz="3200" i="1" u="sng" kern="1200" dirty="0">
                <a:solidFill>
                  <a:srgbClr val="034995"/>
                </a:solidFill>
                <a:latin typeface="Sukhumvit Set"/>
                <a:ea typeface="+mn-ea"/>
                <a:cs typeface="Sukhumvit Set"/>
              </a:rPr>
              <a:t>Plans</a:t>
            </a:r>
            <a:r>
              <a:rPr lang="en-US" sz="3200" kern="1200" dirty="0">
                <a:solidFill>
                  <a:srgbClr val="034995"/>
                </a:solidFill>
                <a:latin typeface="Sukhumvit Set"/>
                <a:ea typeface="+mn-ea"/>
                <a:cs typeface="Sukhumvit Se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0086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EWT-Template-Arial-100214">
  <a:themeElements>
    <a:clrScheme name="NSF">
      <a:dk1>
        <a:srgbClr val="032D5B"/>
      </a:dk1>
      <a:lt1>
        <a:sysClr val="window" lastClr="FFFFFF"/>
      </a:lt1>
      <a:dk2>
        <a:srgbClr val="0070B1"/>
      </a:dk2>
      <a:lt2>
        <a:srgbClr val="FFFFFF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EDB627"/>
      </a:hlink>
      <a:folHlink>
        <a:srgbClr val="EDB62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Body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ANMS Presentation Template (white background).potx" id="{D6B308A4-A37A-4248-A9A8-3D4826904699}" vid="{A5248970-9693-4505-8AC8-220B561F8529}"/>
    </a:ext>
  </a:extLst>
</a:theme>
</file>

<file path=ppt/theme/theme5.xml><?xml version="1.0" encoding="utf-8"?>
<a:theme xmlns:a="http://schemas.openxmlformats.org/drawingml/2006/main" name="1_NEWT-Template-Arial-100214">
  <a:themeElements>
    <a:clrScheme name="NSF">
      <a:dk1>
        <a:srgbClr val="032D5B"/>
      </a:dk1>
      <a:lt1>
        <a:sysClr val="window" lastClr="FFFFFF"/>
      </a:lt1>
      <a:dk2>
        <a:srgbClr val="0070B1"/>
      </a:dk2>
      <a:lt2>
        <a:srgbClr val="FFFFFF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EDB627"/>
      </a:hlink>
      <a:folHlink>
        <a:srgbClr val="EDB62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1767</Words>
  <Application>Microsoft Office PowerPoint</Application>
  <PresentationFormat>On-screen Show (4:3)</PresentationFormat>
  <Paragraphs>344</Paragraphs>
  <Slides>49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49</vt:i4>
      </vt:variant>
    </vt:vector>
  </HeadingPairs>
  <TitlesOfParts>
    <vt:vector size="63" baseType="lpstr">
      <vt:lpstr>Sukhumvit Set</vt:lpstr>
      <vt:lpstr>Wingdings 3</vt:lpstr>
      <vt:lpstr>Arial</vt:lpstr>
      <vt:lpstr>Calibri Light</vt:lpstr>
      <vt:lpstr>Calibri</vt:lpstr>
      <vt:lpstr>Wingdings</vt:lpstr>
      <vt:lpstr>Arial MT</vt:lpstr>
      <vt:lpstr>Times New Roman</vt:lpstr>
      <vt:lpstr>Courier New</vt:lpstr>
      <vt:lpstr>1_Office Theme</vt:lpstr>
      <vt:lpstr>NEWT-Template-Arial-100214</vt:lpstr>
      <vt:lpstr>Office Theme</vt:lpstr>
      <vt:lpstr>Body Slides</vt:lpstr>
      <vt:lpstr>1_NEWT-Template-Arial-100214</vt:lpstr>
      <vt:lpstr>PowerPoint Presentation</vt:lpstr>
      <vt:lpstr>AGENDA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BREAK &amp; LUNCH </vt:lpstr>
      <vt:lpstr>AGENDA</vt:lpstr>
      <vt:lpstr>Introductions   ILO, SPI’s, ERC’s  </vt:lpstr>
      <vt:lpstr>Mentor Program, ILO Experience, Life Cycles of Centers </vt:lpstr>
      <vt:lpstr>BREAK </vt:lpstr>
      <vt:lpstr>AGENDA</vt:lpstr>
      <vt:lpstr>NSF ERC Site Visit Best Practices from a Gen-3 ILO’s perspective  Cynthia Sundell, PhD  ILO Summit September 22, 2022 Washington, DC   </vt:lpstr>
      <vt:lpstr>PowerPoint Presentation</vt:lpstr>
      <vt:lpstr>Typical Site Visit 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Cynthia.sundell@ibb.gatech.edu </vt:lpstr>
      <vt:lpstr>Pitching the ERC: Value Proposition &amp; Strategy</vt:lpstr>
      <vt:lpstr>Due Diligence Phase</vt:lpstr>
      <vt:lpstr>Value Proposition Canvas</vt:lpstr>
      <vt:lpstr>“Products &amp; Services”</vt:lpstr>
      <vt:lpstr>“Customer Segments”</vt:lpstr>
      <vt:lpstr>Strategy Phase</vt:lpstr>
      <vt:lpstr>Pitch Deck</vt:lpstr>
      <vt:lpstr>Engagement</vt:lpstr>
      <vt:lpstr>Attend a Meeting</vt:lpstr>
      <vt:lpstr>Post Analysis</vt:lpstr>
      <vt:lpstr>Homework</vt:lpstr>
      <vt:lpstr>   Adjourn  Dinner &amp; Montana Grill (meet hotel lobby 5:30PM)</vt:lpstr>
      <vt:lpstr>AGENDA</vt:lpstr>
      <vt:lpstr>Day 2    </vt:lpstr>
      <vt:lpstr>AGENDA</vt:lpstr>
      <vt:lpstr>Panel Discussion - Sustainability</vt:lpstr>
      <vt:lpstr>BREAK </vt:lpstr>
      <vt:lpstr>AGENDA</vt:lpstr>
      <vt:lpstr>Role Playing Pitching your ERC</vt:lpstr>
      <vt:lpstr>Homework</vt:lpstr>
      <vt:lpstr>Exercise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Grunlan, Melissa A</dc:creator>
  <cp:lastModifiedBy>Finberg, Christopher Jason</cp:lastModifiedBy>
  <cp:revision>10</cp:revision>
  <dcterms:created xsi:type="dcterms:W3CDTF">2017-11-02T18:35:04Z</dcterms:created>
  <dcterms:modified xsi:type="dcterms:W3CDTF">2022-09-22T20:59:23Z</dcterms:modified>
</cp:coreProperties>
</file>