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7"/>
  </p:notesMasterIdLst>
  <p:sldIdLst>
    <p:sldId id="270" r:id="rId2"/>
    <p:sldId id="271" r:id="rId3"/>
    <p:sldId id="269" r:id="rId4"/>
    <p:sldId id="268" r:id="rId5"/>
    <p:sldId id="26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C900"/>
    <a:srgbClr val="9BBCE5"/>
    <a:srgbClr val="87AEDD"/>
    <a:srgbClr val="5D91D1"/>
    <a:srgbClr val="EBF6F9"/>
    <a:srgbClr val="FF3333"/>
    <a:srgbClr val="00CC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572" autoAdjust="0"/>
  </p:normalViewPr>
  <p:slideViewPr>
    <p:cSldViewPr>
      <p:cViewPr varScale="1">
        <p:scale>
          <a:sx n="110" d="100"/>
          <a:sy n="110" d="100"/>
        </p:scale>
        <p:origin x="164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F2CC86-AAA2-41A5-A914-E8601E313DF9}" type="datetimeFigureOut">
              <a:rPr lang="en-US" smtClean="0"/>
              <a:pPr/>
              <a:t>8/9/2021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7C1D8B-8D33-42F4-B33F-C3C0D0734D4C}" type="slidenum">
              <a:rPr lang="en-US" smtClean="0"/>
              <a:pPr/>
              <a:t>‹#›</a:t>
            </a:fld>
            <a:endParaRPr lang="en-US"/>
          </a:p>
        </p:txBody>
      </p:sp>
    </p:spTree>
    <p:extLst>
      <p:ext uri="{BB962C8B-B14F-4D97-AF65-F5344CB8AC3E}">
        <p14:creationId xmlns:p14="http://schemas.microsoft.com/office/powerpoint/2010/main" val="3449682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BC7C1D8B-8D33-42F4-B33F-C3C0D0734D4C}"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756827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BC7C1D8B-8D33-42F4-B33F-C3C0D0734D4C}"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981617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5508D89-6BE7-4307-9C0C-D62D9956D7BB}" type="datetimeFigureOut">
              <a:rPr lang="en-US" smtClean="0"/>
              <a:pPr/>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7F696-3ADB-4F53-8D71-B6C63EE3FDF1}" type="slidenum">
              <a:rPr lang="en-US" smtClean="0"/>
              <a:pPr/>
              <a:t>‹#›</a:t>
            </a:fld>
            <a:endParaRPr lang="en-US"/>
          </a:p>
        </p:txBody>
      </p:sp>
    </p:spTree>
    <p:extLst>
      <p:ext uri="{BB962C8B-B14F-4D97-AF65-F5344CB8AC3E}">
        <p14:creationId xmlns:p14="http://schemas.microsoft.com/office/powerpoint/2010/main" val="2133082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508D89-6BE7-4307-9C0C-D62D9956D7BB}" type="datetimeFigureOut">
              <a:rPr lang="en-US" smtClean="0"/>
              <a:pPr/>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7F696-3ADB-4F53-8D71-B6C63EE3FDF1}" type="slidenum">
              <a:rPr lang="en-US" smtClean="0"/>
              <a:pPr/>
              <a:t>‹#›</a:t>
            </a:fld>
            <a:endParaRPr lang="en-US"/>
          </a:p>
        </p:txBody>
      </p:sp>
    </p:spTree>
    <p:extLst>
      <p:ext uri="{BB962C8B-B14F-4D97-AF65-F5344CB8AC3E}">
        <p14:creationId xmlns:p14="http://schemas.microsoft.com/office/powerpoint/2010/main" val="604798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508D89-6BE7-4307-9C0C-D62D9956D7BB}" type="datetimeFigureOut">
              <a:rPr lang="en-US" smtClean="0"/>
              <a:pPr/>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7F696-3ADB-4F53-8D71-B6C63EE3FDF1}" type="slidenum">
              <a:rPr lang="en-US" smtClean="0"/>
              <a:pPr/>
              <a:t>‹#›</a:t>
            </a:fld>
            <a:endParaRPr lang="en-US"/>
          </a:p>
        </p:txBody>
      </p:sp>
    </p:spTree>
    <p:extLst>
      <p:ext uri="{BB962C8B-B14F-4D97-AF65-F5344CB8AC3E}">
        <p14:creationId xmlns:p14="http://schemas.microsoft.com/office/powerpoint/2010/main" val="4194338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accent1">
                <a:lumMod val="75000"/>
              </a:schemeClr>
            </a:gs>
            <a:gs pos="100000">
              <a:schemeClr val="bg1"/>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508D89-6BE7-4307-9C0C-D62D9956D7BB}" type="datetimeFigureOut">
              <a:rPr lang="en-US" smtClean="0"/>
              <a:pPr/>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7F696-3ADB-4F53-8D71-B6C63EE3FDF1}" type="slidenum">
              <a:rPr lang="en-US" smtClean="0"/>
              <a:pPr/>
              <a:t>‹#›</a:t>
            </a:fld>
            <a:endParaRPr lang="en-US"/>
          </a:p>
        </p:txBody>
      </p:sp>
    </p:spTree>
    <p:extLst>
      <p:ext uri="{BB962C8B-B14F-4D97-AF65-F5344CB8AC3E}">
        <p14:creationId xmlns:p14="http://schemas.microsoft.com/office/powerpoint/2010/main" val="3636670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508D89-6BE7-4307-9C0C-D62D9956D7BB}" type="datetimeFigureOut">
              <a:rPr lang="en-US" smtClean="0"/>
              <a:pPr/>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7F696-3ADB-4F53-8D71-B6C63EE3FDF1}" type="slidenum">
              <a:rPr lang="en-US" smtClean="0"/>
              <a:pPr/>
              <a:t>‹#›</a:t>
            </a:fld>
            <a:endParaRPr lang="en-US"/>
          </a:p>
        </p:txBody>
      </p:sp>
    </p:spTree>
    <p:extLst>
      <p:ext uri="{BB962C8B-B14F-4D97-AF65-F5344CB8AC3E}">
        <p14:creationId xmlns:p14="http://schemas.microsoft.com/office/powerpoint/2010/main" val="686756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5508D89-6BE7-4307-9C0C-D62D9956D7BB}" type="datetimeFigureOut">
              <a:rPr lang="en-US" smtClean="0"/>
              <a:pPr/>
              <a:t>8/9/2021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7F696-3ADB-4F53-8D71-B6C63EE3FDF1}" type="slidenum">
              <a:rPr lang="en-US" smtClean="0"/>
              <a:pPr/>
              <a:t>‹#›</a:t>
            </a:fld>
            <a:endParaRPr lang="en-US"/>
          </a:p>
        </p:txBody>
      </p:sp>
    </p:spTree>
    <p:extLst>
      <p:ext uri="{BB962C8B-B14F-4D97-AF65-F5344CB8AC3E}">
        <p14:creationId xmlns:p14="http://schemas.microsoft.com/office/powerpoint/2010/main" val="2988946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5508D89-6BE7-4307-9C0C-D62D9956D7BB}" type="datetimeFigureOut">
              <a:rPr lang="en-US" smtClean="0"/>
              <a:pPr/>
              <a:t>8/9/2021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17F696-3ADB-4F53-8D71-B6C63EE3FDF1}" type="slidenum">
              <a:rPr lang="en-US" smtClean="0"/>
              <a:pPr/>
              <a:t>‹#›</a:t>
            </a:fld>
            <a:endParaRPr lang="en-US"/>
          </a:p>
        </p:txBody>
      </p:sp>
    </p:spTree>
    <p:extLst>
      <p:ext uri="{BB962C8B-B14F-4D97-AF65-F5344CB8AC3E}">
        <p14:creationId xmlns:p14="http://schemas.microsoft.com/office/powerpoint/2010/main" val="3410205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5508D89-6BE7-4307-9C0C-D62D9956D7BB}" type="datetimeFigureOut">
              <a:rPr lang="en-US" smtClean="0"/>
              <a:pPr/>
              <a:t>8/9/2021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17F696-3ADB-4F53-8D71-B6C63EE3FDF1}" type="slidenum">
              <a:rPr lang="en-US" smtClean="0"/>
              <a:pPr/>
              <a:t>‹#›</a:t>
            </a:fld>
            <a:endParaRPr lang="en-US"/>
          </a:p>
        </p:txBody>
      </p:sp>
    </p:spTree>
    <p:extLst>
      <p:ext uri="{BB962C8B-B14F-4D97-AF65-F5344CB8AC3E}">
        <p14:creationId xmlns:p14="http://schemas.microsoft.com/office/powerpoint/2010/main" val="3586872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508D89-6BE7-4307-9C0C-D62D9956D7BB}" type="datetimeFigureOut">
              <a:rPr lang="en-US" smtClean="0"/>
              <a:pPr/>
              <a:t>8/9/2021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17F696-3ADB-4F53-8D71-B6C63EE3FDF1}" type="slidenum">
              <a:rPr lang="en-US" smtClean="0"/>
              <a:pPr/>
              <a:t>‹#›</a:t>
            </a:fld>
            <a:endParaRPr lang="en-US"/>
          </a:p>
        </p:txBody>
      </p:sp>
    </p:spTree>
    <p:extLst>
      <p:ext uri="{BB962C8B-B14F-4D97-AF65-F5344CB8AC3E}">
        <p14:creationId xmlns:p14="http://schemas.microsoft.com/office/powerpoint/2010/main" val="3820298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508D89-6BE7-4307-9C0C-D62D9956D7BB}" type="datetimeFigureOut">
              <a:rPr lang="en-US" smtClean="0"/>
              <a:pPr/>
              <a:t>8/9/2021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7F696-3ADB-4F53-8D71-B6C63EE3FDF1}" type="slidenum">
              <a:rPr lang="en-US" smtClean="0"/>
              <a:pPr/>
              <a:t>‹#›</a:t>
            </a:fld>
            <a:endParaRPr lang="en-US"/>
          </a:p>
        </p:txBody>
      </p:sp>
    </p:spTree>
    <p:extLst>
      <p:ext uri="{BB962C8B-B14F-4D97-AF65-F5344CB8AC3E}">
        <p14:creationId xmlns:p14="http://schemas.microsoft.com/office/powerpoint/2010/main" val="2591812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508D89-6BE7-4307-9C0C-D62D9956D7BB}" type="datetimeFigureOut">
              <a:rPr lang="en-US" smtClean="0"/>
              <a:pPr/>
              <a:t>8/9/2021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7F696-3ADB-4F53-8D71-B6C63EE3FDF1}" type="slidenum">
              <a:rPr lang="en-US" smtClean="0"/>
              <a:pPr/>
              <a:t>‹#›</a:t>
            </a:fld>
            <a:endParaRPr lang="en-US"/>
          </a:p>
        </p:txBody>
      </p:sp>
    </p:spTree>
    <p:extLst>
      <p:ext uri="{BB962C8B-B14F-4D97-AF65-F5344CB8AC3E}">
        <p14:creationId xmlns:p14="http://schemas.microsoft.com/office/powerpoint/2010/main" val="1956291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508D89-6BE7-4307-9C0C-D62D9956D7BB}" type="datetimeFigureOut">
              <a:rPr lang="en-US" smtClean="0"/>
              <a:pPr/>
              <a:t>8/9/2021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17F696-3ADB-4F53-8D71-B6C63EE3FDF1}" type="slidenum">
              <a:rPr lang="en-US" smtClean="0"/>
              <a:pPr/>
              <a:t>‹#›</a:t>
            </a:fld>
            <a:endParaRPr lang="en-US"/>
          </a:p>
        </p:txBody>
      </p:sp>
    </p:spTree>
    <p:extLst>
      <p:ext uri="{BB962C8B-B14F-4D97-AF65-F5344CB8AC3E}">
        <p14:creationId xmlns:p14="http://schemas.microsoft.com/office/powerpoint/2010/main" val="2781819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3"/>
          <p:cNvSpPr txBox="1">
            <a:spLocks/>
          </p:cNvSpPr>
          <p:nvPr/>
        </p:nvSpPr>
        <p:spPr bwMode="auto">
          <a:xfrm>
            <a:off x="662539" y="180474"/>
            <a:ext cx="79248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400" b="1">
                <a:solidFill>
                  <a:schemeClr val="bg2"/>
                </a:solidFill>
                <a:latin typeface="Arial" charset="0"/>
              </a:defRPr>
            </a:lvl2pPr>
            <a:lvl3pPr algn="ctr" rtl="0" eaLnBrk="1" fontAlgn="base" hangingPunct="1">
              <a:spcBef>
                <a:spcPct val="0"/>
              </a:spcBef>
              <a:spcAft>
                <a:spcPct val="0"/>
              </a:spcAft>
              <a:defRPr sz="4400" b="1">
                <a:solidFill>
                  <a:schemeClr val="bg2"/>
                </a:solidFill>
                <a:latin typeface="Arial" charset="0"/>
              </a:defRPr>
            </a:lvl3pPr>
            <a:lvl4pPr algn="ctr" rtl="0" eaLnBrk="1" fontAlgn="base" hangingPunct="1">
              <a:spcBef>
                <a:spcPct val="0"/>
              </a:spcBef>
              <a:spcAft>
                <a:spcPct val="0"/>
              </a:spcAft>
              <a:defRPr sz="4400" b="1">
                <a:solidFill>
                  <a:schemeClr val="bg2"/>
                </a:solidFill>
                <a:latin typeface="Arial" charset="0"/>
              </a:defRPr>
            </a:lvl4pPr>
            <a:lvl5pPr algn="ctr" rtl="0" eaLnBrk="1" fontAlgn="base" hangingPunct="1">
              <a:spcBef>
                <a:spcPct val="0"/>
              </a:spcBef>
              <a:spcAft>
                <a:spcPct val="0"/>
              </a:spcAft>
              <a:defRPr sz="4400" b="1">
                <a:solidFill>
                  <a:schemeClr val="bg2"/>
                </a:solidFill>
                <a:latin typeface="Arial" charset="0"/>
              </a:defRPr>
            </a:lvl5pPr>
            <a:lvl6pPr marL="457200" algn="ctr" rtl="0" eaLnBrk="1" fontAlgn="base" hangingPunct="1">
              <a:spcBef>
                <a:spcPct val="0"/>
              </a:spcBef>
              <a:spcAft>
                <a:spcPct val="0"/>
              </a:spcAft>
              <a:defRPr sz="4400" b="1">
                <a:solidFill>
                  <a:schemeClr val="bg2"/>
                </a:solidFill>
                <a:latin typeface="Arial" charset="0"/>
              </a:defRPr>
            </a:lvl6pPr>
            <a:lvl7pPr marL="914400" algn="ctr" rtl="0" eaLnBrk="1" fontAlgn="base" hangingPunct="1">
              <a:spcBef>
                <a:spcPct val="0"/>
              </a:spcBef>
              <a:spcAft>
                <a:spcPct val="0"/>
              </a:spcAft>
              <a:defRPr sz="4400" b="1">
                <a:solidFill>
                  <a:schemeClr val="bg2"/>
                </a:solidFill>
                <a:latin typeface="Arial" charset="0"/>
              </a:defRPr>
            </a:lvl7pPr>
            <a:lvl8pPr marL="1371600" algn="ctr" rtl="0" eaLnBrk="1" fontAlgn="base" hangingPunct="1">
              <a:spcBef>
                <a:spcPct val="0"/>
              </a:spcBef>
              <a:spcAft>
                <a:spcPct val="0"/>
              </a:spcAft>
              <a:defRPr sz="4400" b="1">
                <a:solidFill>
                  <a:schemeClr val="bg2"/>
                </a:solidFill>
                <a:latin typeface="Arial" charset="0"/>
              </a:defRPr>
            </a:lvl8pPr>
            <a:lvl9pPr marL="1828800" algn="ctr" rtl="0" eaLnBrk="1" fontAlgn="base" hangingPunct="1">
              <a:spcBef>
                <a:spcPct val="0"/>
              </a:spcBef>
              <a:spcAft>
                <a:spcPct val="0"/>
              </a:spcAft>
              <a:defRPr sz="4400" b="1">
                <a:solidFill>
                  <a:schemeClr val="bg2"/>
                </a:solidFill>
                <a:latin typeface="Arial" charset="0"/>
              </a:defRPr>
            </a:lvl9pPr>
          </a:lstStyle>
          <a:p>
            <a:pPr>
              <a:defRPr/>
            </a:pPr>
            <a:r>
              <a:rPr lang="en-US" sz="2400" kern="0" dirty="0">
                <a:solidFill>
                  <a:prstClr val="black"/>
                </a:solidFill>
                <a:latin typeface="Arial"/>
              </a:rPr>
              <a:t>ERC Perfect Pitch Contest</a:t>
            </a:r>
          </a:p>
        </p:txBody>
      </p:sp>
      <p:sp>
        <p:nvSpPr>
          <p:cNvPr id="2" name="TextBox 1"/>
          <p:cNvSpPr txBox="1"/>
          <p:nvPr/>
        </p:nvSpPr>
        <p:spPr>
          <a:xfrm>
            <a:off x="457200" y="990600"/>
            <a:ext cx="8191099" cy="4678204"/>
          </a:xfrm>
          <a:prstGeom prst="rect">
            <a:avLst/>
          </a:prstGeom>
          <a:noFill/>
        </p:spPr>
        <p:txBody>
          <a:bodyPr wrap="square" rtlCol="0">
            <a:spAutoFit/>
          </a:bodyPr>
          <a:lstStyle/>
          <a:p>
            <a:r>
              <a:rPr lang="en-US" sz="2000" dirty="0"/>
              <a:t>Contestants in the ERC Perfect Pitch Contest will pitch a problem or opportunity connected with their ERC’s strategic vision in a clear, compelling manner in 90 seconds. Contestants will use one PowerPoint slide to assist in their pitch.</a:t>
            </a:r>
          </a:p>
          <a:p>
            <a:endParaRPr lang="en-US" sz="2000" u="sng" dirty="0"/>
          </a:p>
          <a:p>
            <a:r>
              <a:rPr lang="en-US" sz="2000" u="sng" dirty="0"/>
              <a:t>Purpose of Slide:</a:t>
            </a:r>
          </a:p>
          <a:p>
            <a:pPr marL="171450" indent="-171450">
              <a:buFont typeface="Arial" panose="020B0604020202020204" pitchFamily="34" charset="0"/>
              <a:buChar char="•"/>
            </a:pPr>
            <a:r>
              <a:rPr lang="en-US" sz="2000" dirty="0"/>
              <a:t>Serve as a </a:t>
            </a:r>
            <a:r>
              <a:rPr lang="en-US" sz="2000" b="1" i="1" dirty="0"/>
              <a:t>visual anchor </a:t>
            </a:r>
            <a:r>
              <a:rPr lang="en-US" sz="2000" dirty="0"/>
              <a:t>to help judges remember the different pitches</a:t>
            </a:r>
          </a:p>
          <a:p>
            <a:pPr marL="171450" indent="-171450">
              <a:buFont typeface="Arial" panose="020B0604020202020204" pitchFamily="34" charset="0"/>
              <a:buChar char="•"/>
            </a:pPr>
            <a:r>
              <a:rPr lang="en-US" sz="2000" dirty="0"/>
              <a:t>Visual complement to the pitch</a:t>
            </a:r>
          </a:p>
          <a:p>
            <a:endParaRPr lang="en-US" sz="2000" u="sng" dirty="0"/>
          </a:p>
          <a:p>
            <a:r>
              <a:rPr lang="en-US" sz="2000" u="sng" dirty="0"/>
              <a:t>Format is Flexible:</a:t>
            </a:r>
          </a:p>
          <a:p>
            <a:pPr marL="171450" indent="-171450">
              <a:buFont typeface="Arial" panose="020B0604020202020204" pitchFamily="34" charset="0"/>
              <a:buChar char="•"/>
            </a:pPr>
            <a:r>
              <a:rPr lang="en-US" sz="2000" dirty="0"/>
              <a:t>Students are encouraged to be creative</a:t>
            </a:r>
          </a:p>
          <a:p>
            <a:pPr marL="171450" indent="-171450">
              <a:buFont typeface="Arial" panose="020B0604020202020204" pitchFamily="34" charset="0"/>
              <a:buChar char="•"/>
            </a:pPr>
            <a:r>
              <a:rPr lang="en-US" sz="2000" dirty="0"/>
              <a:t>Although pitch must address problem/opportunity, solution, and impact, slide content is not prescriptive</a:t>
            </a:r>
          </a:p>
          <a:p>
            <a:pPr marL="628650" lvl="1" indent="-171450">
              <a:buFont typeface="Arial" panose="020B0604020202020204" pitchFamily="34" charset="0"/>
              <a:buChar char="•"/>
            </a:pPr>
            <a:r>
              <a:rPr lang="en-US" dirty="0">
                <a:solidFill>
                  <a:prstClr val="black"/>
                </a:solidFill>
              </a:rPr>
              <a:t>see next slide for a template highlighting the only required elements</a:t>
            </a:r>
          </a:p>
          <a:p>
            <a:pPr marL="171450" indent="-171450">
              <a:buFont typeface="Arial" panose="020B0604020202020204" pitchFamily="34" charset="0"/>
              <a:buChar char="•"/>
            </a:pPr>
            <a:r>
              <a:rPr lang="en-US" sz="2000" i="1" dirty="0"/>
              <a:t>Videos, animations, and props are prohibited</a:t>
            </a:r>
          </a:p>
        </p:txBody>
      </p:sp>
    </p:spTree>
    <p:extLst>
      <p:ext uri="{BB962C8B-B14F-4D97-AF65-F5344CB8AC3E}">
        <p14:creationId xmlns:p14="http://schemas.microsoft.com/office/powerpoint/2010/main" val="307021251"/>
      </p:ext>
    </p:extLst>
  </p:cSld>
  <p:clrMapOvr>
    <a:masterClrMapping/>
  </p:clrMapOvr>
  <mc:AlternateContent xmlns:mc="http://schemas.openxmlformats.org/markup-compatibility/2006" xmlns:p14="http://schemas.microsoft.com/office/powerpoint/2010/main">
    <mc:Choice Requires="p14">
      <p:transition spd="slow" p14:dur="2000" advTm="23507"/>
    </mc:Choice>
    <mc:Fallback xmlns="">
      <p:transition spd="slow" advTm="2350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3"/>
          <p:cNvSpPr txBox="1">
            <a:spLocks/>
          </p:cNvSpPr>
          <p:nvPr/>
        </p:nvSpPr>
        <p:spPr bwMode="auto">
          <a:xfrm>
            <a:off x="662539" y="180474"/>
            <a:ext cx="79248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400" b="1">
                <a:solidFill>
                  <a:schemeClr val="bg2"/>
                </a:solidFill>
                <a:latin typeface="Arial" charset="0"/>
              </a:defRPr>
            </a:lvl2pPr>
            <a:lvl3pPr algn="ctr" rtl="0" eaLnBrk="1" fontAlgn="base" hangingPunct="1">
              <a:spcBef>
                <a:spcPct val="0"/>
              </a:spcBef>
              <a:spcAft>
                <a:spcPct val="0"/>
              </a:spcAft>
              <a:defRPr sz="4400" b="1">
                <a:solidFill>
                  <a:schemeClr val="bg2"/>
                </a:solidFill>
                <a:latin typeface="Arial" charset="0"/>
              </a:defRPr>
            </a:lvl3pPr>
            <a:lvl4pPr algn="ctr" rtl="0" eaLnBrk="1" fontAlgn="base" hangingPunct="1">
              <a:spcBef>
                <a:spcPct val="0"/>
              </a:spcBef>
              <a:spcAft>
                <a:spcPct val="0"/>
              </a:spcAft>
              <a:defRPr sz="4400" b="1">
                <a:solidFill>
                  <a:schemeClr val="bg2"/>
                </a:solidFill>
                <a:latin typeface="Arial" charset="0"/>
              </a:defRPr>
            </a:lvl4pPr>
            <a:lvl5pPr algn="ctr" rtl="0" eaLnBrk="1" fontAlgn="base" hangingPunct="1">
              <a:spcBef>
                <a:spcPct val="0"/>
              </a:spcBef>
              <a:spcAft>
                <a:spcPct val="0"/>
              </a:spcAft>
              <a:defRPr sz="4400" b="1">
                <a:solidFill>
                  <a:schemeClr val="bg2"/>
                </a:solidFill>
                <a:latin typeface="Arial" charset="0"/>
              </a:defRPr>
            </a:lvl5pPr>
            <a:lvl6pPr marL="457200" algn="ctr" rtl="0" eaLnBrk="1" fontAlgn="base" hangingPunct="1">
              <a:spcBef>
                <a:spcPct val="0"/>
              </a:spcBef>
              <a:spcAft>
                <a:spcPct val="0"/>
              </a:spcAft>
              <a:defRPr sz="4400" b="1">
                <a:solidFill>
                  <a:schemeClr val="bg2"/>
                </a:solidFill>
                <a:latin typeface="Arial" charset="0"/>
              </a:defRPr>
            </a:lvl6pPr>
            <a:lvl7pPr marL="914400" algn="ctr" rtl="0" eaLnBrk="1" fontAlgn="base" hangingPunct="1">
              <a:spcBef>
                <a:spcPct val="0"/>
              </a:spcBef>
              <a:spcAft>
                <a:spcPct val="0"/>
              </a:spcAft>
              <a:defRPr sz="4400" b="1">
                <a:solidFill>
                  <a:schemeClr val="bg2"/>
                </a:solidFill>
                <a:latin typeface="Arial" charset="0"/>
              </a:defRPr>
            </a:lvl7pPr>
            <a:lvl8pPr marL="1371600" algn="ctr" rtl="0" eaLnBrk="1" fontAlgn="base" hangingPunct="1">
              <a:spcBef>
                <a:spcPct val="0"/>
              </a:spcBef>
              <a:spcAft>
                <a:spcPct val="0"/>
              </a:spcAft>
              <a:defRPr sz="4400" b="1">
                <a:solidFill>
                  <a:schemeClr val="bg2"/>
                </a:solidFill>
                <a:latin typeface="Arial" charset="0"/>
              </a:defRPr>
            </a:lvl8pPr>
            <a:lvl9pPr marL="1828800" algn="ctr" rtl="0" eaLnBrk="1" fontAlgn="base" hangingPunct="1">
              <a:spcBef>
                <a:spcPct val="0"/>
              </a:spcBef>
              <a:spcAft>
                <a:spcPct val="0"/>
              </a:spcAft>
              <a:defRPr sz="4400" b="1">
                <a:solidFill>
                  <a:schemeClr val="bg2"/>
                </a:solidFill>
                <a:latin typeface="Arial" charset="0"/>
              </a:defRPr>
            </a:lvl9pPr>
          </a:lstStyle>
          <a:p>
            <a:pPr>
              <a:defRPr/>
            </a:pPr>
            <a:r>
              <a:rPr lang="en-US" sz="2400" kern="0" dirty="0">
                <a:solidFill>
                  <a:prstClr val="black"/>
                </a:solidFill>
                <a:latin typeface="Arial"/>
              </a:rPr>
              <a:t>Short  title  of  Perfect Pitch Project</a:t>
            </a:r>
          </a:p>
          <a:p>
            <a:pPr>
              <a:defRPr/>
            </a:pPr>
            <a:r>
              <a:rPr lang="en-US" sz="1800" b="0" kern="0" dirty="0">
                <a:solidFill>
                  <a:prstClr val="black"/>
                </a:solidFill>
                <a:latin typeface="Arial"/>
              </a:rPr>
              <a:t>Presenter Name, Presenter’s ERC</a:t>
            </a:r>
          </a:p>
        </p:txBody>
      </p:sp>
    </p:spTree>
    <p:extLst>
      <p:ext uri="{BB962C8B-B14F-4D97-AF65-F5344CB8AC3E}">
        <p14:creationId xmlns:p14="http://schemas.microsoft.com/office/powerpoint/2010/main" val="402618157"/>
      </p:ext>
    </p:extLst>
  </p:cSld>
  <p:clrMapOvr>
    <a:masterClrMapping/>
  </p:clrMapOvr>
  <mc:AlternateContent xmlns:mc="http://schemas.openxmlformats.org/markup-compatibility/2006" xmlns:p14="http://schemas.microsoft.com/office/powerpoint/2010/main">
    <mc:Choice Requires="p14">
      <p:transition spd="slow" p14:dur="2000" advTm="23507"/>
    </mc:Choice>
    <mc:Fallback xmlns="">
      <p:transition spd="slow" advTm="23507"/>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297182" y="1"/>
            <a:ext cx="8549637" cy="380999"/>
          </a:xfrm>
          <a:prstGeom prst="rect">
            <a:avLst/>
          </a:prstGeom>
          <a:solidFill>
            <a:schemeClr val="tx2"/>
          </a:solidFill>
          <a:ln>
            <a:noFill/>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solidFill>
                  <a:schemeClr val="bg1"/>
                </a:solidFill>
              </a:rPr>
              <a:t>2022 Judging Criteria</a:t>
            </a:r>
          </a:p>
        </p:txBody>
      </p:sp>
      <p:graphicFrame>
        <p:nvGraphicFramePr>
          <p:cNvPr id="8" name="Table 7"/>
          <p:cNvGraphicFramePr>
            <a:graphicFrameLocks noGrp="1"/>
          </p:cNvGraphicFramePr>
          <p:nvPr>
            <p:extLst>
              <p:ext uri="{D42A27DB-BD31-4B8C-83A1-F6EECF244321}">
                <p14:modId xmlns:p14="http://schemas.microsoft.com/office/powerpoint/2010/main" val="2939399509"/>
              </p:ext>
            </p:extLst>
          </p:nvPr>
        </p:nvGraphicFramePr>
        <p:xfrm>
          <a:off x="304800" y="381000"/>
          <a:ext cx="8534400" cy="1348086"/>
        </p:xfrm>
        <a:graphic>
          <a:graphicData uri="http://schemas.openxmlformats.org/drawingml/2006/table">
            <a:tbl>
              <a:tblPr firstRow="1" firstCol="1" bandRow="1"/>
              <a:tblGrid>
                <a:gridCol w="2133600">
                  <a:extLst>
                    <a:ext uri="{9D8B030D-6E8A-4147-A177-3AD203B41FA5}">
                      <a16:colId xmlns:a16="http://schemas.microsoft.com/office/drawing/2014/main" val="20000"/>
                    </a:ext>
                  </a:extLst>
                </a:gridCol>
                <a:gridCol w="6400800">
                  <a:extLst>
                    <a:ext uri="{9D8B030D-6E8A-4147-A177-3AD203B41FA5}">
                      <a16:colId xmlns:a16="http://schemas.microsoft.com/office/drawing/2014/main" val="20001"/>
                    </a:ext>
                  </a:extLst>
                </a:gridCol>
              </a:tblGrid>
              <a:tr h="219456">
                <a:tc>
                  <a:txBody>
                    <a:bodyPr/>
                    <a:lstStyle/>
                    <a:p>
                      <a:pPr marL="0" marR="0">
                        <a:lnSpc>
                          <a:spcPct val="115000"/>
                        </a:lnSpc>
                        <a:spcBef>
                          <a:spcPts val="0"/>
                        </a:spcBef>
                        <a:spcAft>
                          <a:spcPts val="0"/>
                        </a:spcAft>
                      </a:pPr>
                      <a:r>
                        <a:rPr lang="en-US" sz="1100" b="0" dirty="0">
                          <a:effectLst/>
                          <a:latin typeface="+mj-lt"/>
                          <a:ea typeface="Calibri" panose="020F0502020204030204" pitchFamily="34" charset="0"/>
                          <a:cs typeface="Times New Roman" panose="02020603050405020304" pitchFamily="18" charset="0"/>
                        </a:rPr>
                        <a:t>Presenter:</a:t>
                      </a:r>
                    </a:p>
                  </a:txBody>
                  <a:tcPr marL="61339" marR="61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100" b="0" dirty="0">
                          <a:effectLst/>
                          <a:latin typeface="+mj-lt"/>
                          <a:ea typeface="Calibri" panose="020F0502020204030204" pitchFamily="34" charset="0"/>
                          <a:cs typeface="Times New Roman" panose="02020603050405020304" pitchFamily="18" charset="0"/>
                        </a:rPr>
                        <a:t>First Last Name </a:t>
                      </a:r>
                    </a:p>
                  </a:txBody>
                  <a:tcPr marL="61339" marR="61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88105">
                <a:tc>
                  <a:txBody>
                    <a:bodyPr/>
                    <a:lstStyle/>
                    <a:p>
                      <a:pPr marL="0" marR="0">
                        <a:lnSpc>
                          <a:spcPct val="115000"/>
                        </a:lnSpc>
                        <a:spcBef>
                          <a:spcPts val="0"/>
                        </a:spcBef>
                        <a:spcAft>
                          <a:spcPts val="0"/>
                        </a:spcAft>
                      </a:pPr>
                      <a:r>
                        <a:rPr lang="en-US" sz="1100" b="0" dirty="0">
                          <a:effectLst/>
                          <a:latin typeface="+mj-lt"/>
                          <a:ea typeface="Calibri" panose="020F0502020204030204" pitchFamily="34" charset="0"/>
                          <a:cs typeface="Times New Roman" panose="02020603050405020304" pitchFamily="18" charset="0"/>
                        </a:rPr>
                        <a:t>Pitch Title:</a:t>
                      </a:r>
                    </a:p>
                  </a:txBody>
                  <a:tcPr marL="61339" marR="61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r">
                        <a:lnSpc>
                          <a:spcPct val="115000"/>
                        </a:lnSpc>
                        <a:spcBef>
                          <a:spcPts val="0"/>
                        </a:spcBef>
                        <a:spcAft>
                          <a:spcPts val="0"/>
                        </a:spcAft>
                      </a:pPr>
                      <a:r>
                        <a:rPr lang="en-US" sz="1100" b="0">
                          <a:effectLst/>
                          <a:latin typeface="+mj-lt"/>
                          <a:ea typeface="Calibri" panose="020F0502020204030204" pitchFamily="34" charset="0"/>
                          <a:cs typeface="Times New Roman" panose="02020603050405020304" pitchFamily="18" charset="0"/>
                        </a:rPr>
                        <a:t> </a:t>
                      </a:r>
                    </a:p>
                  </a:txBody>
                  <a:tcPr marL="61339" marR="61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01"/>
                  </a:ext>
                </a:extLst>
              </a:tr>
              <a:tr h="188105">
                <a:tc>
                  <a:txBody>
                    <a:bodyPr/>
                    <a:lstStyle/>
                    <a:p>
                      <a:pPr marL="0" marR="0">
                        <a:lnSpc>
                          <a:spcPct val="115000"/>
                        </a:lnSpc>
                        <a:spcBef>
                          <a:spcPts val="0"/>
                        </a:spcBef>
                        <a:spcAft>
                          <a:spcPts val="0"/>
                        </a:spcAft>
                      </a:pPr>
                      <a:r>
                        <a:rPr lang="en-US" sz="1100" b="0" dirty="0">
                          <a:effectLst/>
                          <a:latin typeface="+mj-lt"/>
                          <a:ea typeface="Calibri" panose="020F0502020204030204" pitchFamily="34" charset="0"/>
                          <a:cs typeface="Times New Roman" panose="02020603050405020304" pitchFamily="18" charset="0"/>
                        </a:rPr>
                        <a:t>Full ERC Name, ERC Acronym:</a:t>
                      </a:r>
                    </a:p>
                  </a:txBody>
                  <a:tcPr marL="61339" marR="61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100" b="0" dirty="0">
                          <a:effectLst/>
                          <a:latin typeface="+mj-lt"/>
                          <a:ea typeface="Calibri" panose="020F0502020204030204" pitchFamily="34" charset="0"/>
                          <a:cs typeface="Times New Roman" panose="02020603050405020304" pitchFamily="18" charset="0"/>
                        </a:rPr>
                        <a:t> </a:t>
                      </a:r>
                    </a:p>
                  </a:txBody>
                  <a:tcPr marL="61339" marR="61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8105">
                <a:tc>
                  <a:txBody>
                    <a:bodyPr/>
                    <a:lstStyle/>
                    <a:p>
                      <a:pPr marL="0" marR="0">
                        <a:lnSpc>
                          <a:spcPct val="115000"/>
                        </a:lnSpc>
                        <a:spcBef>
                          <a:spcPts val="0"/>
                        </a:spcBef>
                        <a:spcAft>
                          <a:spcPts val="0"/>
                        </a:spcAft>
                      </a:pPr>
                      <a:r>
                        <a:rPr lang="en-US" sz="1100" b="0" dirty="0">
                          <a:effectLst/>
                          <a:latin typeface="+mj-lt"/>
                          <a:ea typeface="Calibri" panose="020F0502020204030204" pitchFamily="34" charset="0"/>
                          <a:cs typeface="Times New Roman" panose="02020603050405020304" pitchFamily="18" charset="0"/>
                        </a:rPr>
                        <a:t>ERC Home University, Location:</a:t>
                      </a:r>
                    </a:p>
                  </a:txBody>
                  <a:tcPr marL="61339" marR="61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100" b="0">
                          <a:effectLst/>
                          <a:latin typeface="+mj-lt"/>
                          <a:ea typeface="Calibri" panose="020F0502020204030204" pitchFamily="34" charset="0"/>
                          <a:cs typeface="Times New Roman" panose="02020603050405020304" pitchFamily="18" charset="0"/>
                        </a:rPr>
                        <a:t> </a:t>
                      </a:r>
                    </a:p>
                  </a:txBody>
                  <a:tcPr marL="61339" marR="61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8105">
                <a:tc>
                  <a:txBody>
                    <a:bodyPr/>
                    <a:lstStyle/>
                    <a:p>
                      <a:pPr marL="0" marR="0">
                        <a:lnSpc>
                          <a:spcPct val="115000"/>
                        </a:lnSpc>
                        <a:spcBef>
                          <a:spcPts val="0"/>
                        </a:spcBef>
                        <a:spcAft>
                          <a:spcPts val="0"/>
                        </a:spcAft>
                      </a:pPr>
                      <a:r>
                        <a:rPr lang="en-US" sz="1100" b="0" dirty="0">
                          <a:effectLst/>
                          <a:latin typeface="+mj-lt"/>
                          <a:ea typeface="Calibri" panose="020F0502020204030204" pitchFamily="34" charset="0"/>
                          <a:cs typeface="Times New Roman" panose="02020603050405020304" pitchFamily="18" charset="0"/>
                        </a:rPr>
                        <a:t>Student Home University, Location:</a:t>
                      </a:r>
                    </a:p>
                  </a:txBody>
                  <a:tcPr marL="61339" marR="61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r">
                        <a:lnSpc>
                          <a:spcPct val="115000"/>
                        </a:lnSpc>
                        <a:spcBef>
                          <a:spcPts val="0"/>
                        </a:spcBef>
                        <a:spcAft>
                          <a:spcPts val="0"/>
                        </a:spcAft>
                      </a:pPr>
                      <a:r>
                        <a:rPr lang="en-US" sz="1100" b="0">
                          <a:effectLst/>
                          <a:latin typeface="+mj-lt"/>
                          <a:ea typeface="Calibri" panose="020F0502020204030204" pitchFamily="34" charset="0"/>
                          <a:cs typeface="Times New Roman" panose="02020603050405020304" pitchFamily="18" charset="0"/>
                        </a:rPr>
                        <a:t> </a:t>
                      </a:r>
                    </a:p>
                  </a:txBody>
                  <a:tcPr marL="61339" marR="61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04"/>
                  </a:ext>
                </a:extLst>
              </a:tr>
              <a:tr h="188105">
                <a:tc>
                  <a:txBody>
                    <a:bodyPr/>
                    <a:lstStyle/>
                    <a:p>
                      <a:pPr marL="0" marR="0">
                        <a:lnSpc>
                          <a:spcPct val="115000"/>
                        </a:lnSpc>
                        <a:spcBef>
                          <a:spcPts val="0"/>
                        </a:spcBef>
                        <a:spcAft>
                          <a:spcPts val="0"/>
                        </a:spcAft>
                      </a:pPr>
                      <a:r>
                        <a:rPr lang="en-US" sz="1100" b="0">
                          <a:effectLst/>
                          <a:latin typeface="+mj-lt"/>
                          <a:ea typeface="Calibri" panose="020F0502020204030204" pitchFamily="34" charset="0"/>
                          <a:cs typeface="Times New Roman" panose="02020603050405020304" pitchFamily="18" charset="0"/>
                        </a:rPr>
                        <a:t>Degree Program:</a:t>
                      </a:r>
                    </a:p>
                  </a:txBody>
                  <a:tcPr marL="61339" marR="61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100" b="0">
                          <a:effectLst/>
                          <a:latin typeface="+mj-lt"/>
                          <a:ea typeface="Calibri" panose="020F0502020204030204" pitchFamily="34" charset="0"/>
                          <a:cs typeface="Times New Roman" panose="02020603050405020304" pitchFamily="18" charset="0"/>
                        </a:rPr>
                        <a:t> </a:t>
                      </a:r>
                    </a:p>
                  </a:txBody>
                  <a:tcPr marL="61339" marR="61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88105">
                <a:tc>
                  <a:txBody>
                    <a:bodyPr/>
                    <a:lstStyle/>
                    <a:p>
                      <a:pPr marL="0" marR="0">
                        <a:lnSpc>
                          <a:spcPct val="115000"/>
                        </a:lnSpc>
                        <a:spcBef>
                          <a:spcPts val="0"/>
                        </a:spcBef>
                        <a:spcAft>
                          <a:spcPts val="0"/>
                        </a:spcAft>
                      </a:pPr>
                      <a:r>
                        <a:rPr lang="en-US" sz="1100" b="0">
                          <a:effectLst/>
                          <a:latin typeface="+mj-lt"/>
                          <a:ea typeface="Calibri" panose="020F0502020204030204" pitchFamily="34" charset="0"/>
                          <a:cs typeface="Times New Roman" panose="02020603050405020304" pitchFamily="18" charset="0"/>
                        </a:rPr>
                        <a:t>Advisor:</a:t>
                      </a:r>
                    </a:p>
                  </a:txBody>
                  <a:tcPr marL="61339" marR="61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100" b="0" dirty="0">
                          <a:effectLst/>
                          <a:latin typeface="+mj-lt"/>
                          <a:ea typeface="Calibri" panose="020F0502020204030204" pitchFamily="34" charset="0"/>
                          <a:cs typeface="Times New Roman" panose="02020603050405020304" pitchFamily="18" charset="0"/>
                        </a:rPr>
                        <a:t> </a:t>
                      </a:r>
                    </a:p>
                  </a:txBody>
                  <a:tcPr marL="61339" marR="61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642596369"/>
              </p:ext>
            </p:extLst>
          </p:nvPr>
        </p:nvGraphicFramePr>
        <p:xfrm>
          <a:off x="304799" y="1783207"/>
          <a:ext cx="8534402" cy="3794106"/>
        </p:xfrm>
        <a:graphic>
          <a:graphicData uri="http://schemas.openxmlformats.org/drawingml/2006/table">
            <a:tbl>
              <a:tblPr firstRow="1" firstCol="1" bandRow="1">
                <a:tableStyleId>{5202B0CA-FC54-4496-8BCA-5EF66A818D29}</a:tableStyleId>
              </a:tblPr>
              <a:tblGrid>
                <a:gridCol w="930597">
                  <a:extLst>
                    <a:ext uri="{9D8B030D-6E8A-4147-A177-3AD203B41FA5}">
                      <a16:colId xmlns:a16="http://schemas.microsoft.com/office/drawing/2014/main" val="20000"/>
                    </a:ext>
                  </a:extLst>
                </a:gridCol>
                <a:gridCol w="1710415">
                  <a:extLst>
                    <a:ext uri="{9D8B030D-6E8A-4147-A177-3AD203B41FA5}">
                      <a16:colId xmlns:a16="http://schemas.microsoft.com/office/drawing/2014/main" val="20001"/>
                    </a:ext>
                  </a:extLst>
                </a:gridCol>
                <a:gridCol w="1702388">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gridCol w="1828800">
                  <a:extLst>
                    <a:ext uri="{9D8B030D-6E8A-4147-A177-3AD203B41FA5}">
                      <a16:colId xmlns:a16="http://schemas.microsoft.com/office/drawing/2014/main" val="20004"/>
                    </a:ext>
                  </a:extLst>
                </a:gridCol>
                <a:gridCol w="609602">
                  <a:extLst>
                    <a:ext uri="{9D8B030D-6E8A-4147-A177-3AD203B41FA5}">
                      <a16:colId xmlns:a16="http://schemas.microsoft.com/office/drawing/2014/main" val="20005"/>
                    </a:ext>
                  </a:extLst>
                </a:gridCol>
              </a:tblGrid>
              <a:tr h="188105">
                <a:tc>
                  <a:txBody>
                    <a:bodyPr/>
                    <a:lstStyle/>
                    <a:p>
                      <a:pPr marL="0" marR="0" algn="ctr">
                        <a:lnSpc>
                          <a:spcPct val="115000"/>
                        </a:lnSpc>
                        <a:spcBef>
                          <a:spcPts val="0"/>
                        </a:spcBef>
                        <a:spcAft>
                          <a:spcPts val="0"/>
                        </a:spcAft>
                      </a:pPr>
                      <a:r>
                        <a:rPr lang="en-US" sz="10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rPr>
                        <a:t>Poor</a:t>
                      </a:r>
                    </a:p>
                    <a:p>
                      <a:pPr marL="0" marR="0" algn="ctr">
                        <a:lnSpc>
                          <a:spcPct val="115000"/>
                        </a:lnSpc>
                        <a:spcBef>
                          <a:spcPts val="0"/>
                        </a:spcBef>
                        <a:spcAft>
                          <a:spcPts val="0"/>
                        </a:spcAft>
                      </a:pPr>
                      <a:r>
                        <a:rPr lang="en-US" sz="1050" dirty="0">
                          <a:effectLst/>
                        </a:rPr>
                        <a:t>(0-4 points)</a:t>
                      </a:r>
                      <a:endParaRPr lang="en-US" sz="1050" dirty="0">
                        <a:effectLst/>
                        <a:latin typeface="Calibri"/>
                        <a:ea typeface="Calibri"/>
                        <a:cs typeface="Times New Roman"/>
                      </a:endParaRPr>
                    </a:p>
                  </a:txBody>
                  <a:tcPr marL="61339" marR="61339"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rPr>
                        <a:t>Fair </a:t>
                      </a:r>
                    </a:p>
                    <a:p>
                      <a:pPr marL="0" marR="0" algn="ctr">
                        <a:lnSpc>
                          <a:spcPct val="115000"/>
                        </a:lnSpc>
                        <a:spcBef>
                          <a:spcPts val="0"/>
                        </a:spcBef>
                        <a:spcAft>
                          <a:spcPts val="0"/>
                        </a:spcAft>
                      </a:pPr>
                      <a:r>
                        <a:rPr lang="en-US" sz="1050" dirty="0">
                          <a:effectLst/>
                        </a:rPr>
                        <a:t>(5-9</a:t>
                      </a:r>
                      <a:r>
                        <a:rPr lang="en-US" sz="1050" baseline="0" dirty="0">
                          <a:effectLst/>
                        </a:rPr>
                        <a:t> points)</a:t>
                      </a:r>
                      <a:endParaRPr lang="en-US" sz="1050" dirty="0">
                        <a:effectLst/>
                        <a:latin typeface="Calibri"/>
                        <a:ea typeface="Calibri"/>
                        <a:cs typeface="Times New Roman"/>
                      </a:endParaRPr>
                    </a:p>
                  </a:txBody>
                  <a:tcPr marL="61339" marR="61339"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rPr>
                        <a:t>Good</a:t>
                      </a:r>
                    </a:p>
                    <a:p>
                      <a:pPr marL="0" marR="0" algn="ctr">
                        <a:lnSpc>
                          <a:spcPct val="115000"/>
                        </a:lnSpc>
                        <a:spcBef>
                          <a:spcPts val="0"/>
                        </a:spcBef>
                        <a:spcAft>
                          <a:spcPts val="0"/>
                        </a:spcAft>
                      </a:pPr>
                      <a:r>
                        <a:rPr lang="en-US" sz="1050" dirty="0">
                          <a:effectLst/>
                        </a:rPr>
                        <a:t>(10-14</a:t>
                      </a:r>
                      <a:r>
                        <a:rPr lang="en-US" sz="1050" baseline="0" dirty="0">
                          <a:effectLst/>
                        </a:rPr>
                        <a:t> points)</a:t>
                      </a:r>
                      <a:endParaRPr lang="en-US" sz="1050" dirty="0">
                        <a:effectLst/>
                        <a:latin typeface="Calibri"/>
                        <a:ea typeface="Calibri"/>
                        <a:cs typeface="Times New Roman"/>
                      </a:endParaRPr>
                    </a:p>
                  </a:txBody>
                  <a:tcPr marL="61339" marR="61339"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rPr>
                        <a:t>Excellent</a:t>
                      </a:r>
                    </a:p>
                    <a:p>
                      <a:pPr marL="0" marR="0" algn="ctr">
                        <a:lnSpc>
                          <a:spcPct val="115000"/>
                        </a:lnSpc>
                        <a:spcBef>
                          <a:spcPts val="0"/>
                        </a:spcBef>
                        <a:spcAft>
                          <a:spcPts val="0"/>
                        </a:spcAft>
                      </a:pPr>
                      <a:r>
                        <a:rPr lang="en-US" sz="1050" dirty="0">
                          <a:effectLst/>
                        </a:rPr>
                        <a:t>(15-20 points)</a:t>
                      </a:r>
                      <a:endParaRPr lang="en-US" sz="1050" dirty="0">
                        <a:effectLst/>
                        <a:latin typeface="Calibri"/>
                        <a:ea typeface="Calibri"/>
                        <a:cs typeface="Times New Roman"/>
                      </a:endParaRPr>
                    </a:p>
                  </a:txBody>
                  <a:tcPr marL="61339" marR="61339"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rPr>
                        <a:t>Score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376210">
                <a:tc>
                  <a:txBody>
                    <a:bodyPr/>
                    <a:lstStyle/>
                    <a:p>
                      <a:pPr marL="0" marR="0" algn="ctr">
                        <a:lnSpc>
                          <a:spcPct val="115000"/>
                        </a:lnSpc>
                        <a:spcBef>
                          <a:spcPts val="0"/>
                        </a:spcBef>
                        <a:spcAft>
                          <a:spcPts val="0"/>
                        </a:spcAft>
                      </a:pPr>
                      <a:r>
                        <a:rPr lang="en-US" sz="1100" dirty="0">
                          <a:effectLst/>
                        </a:rPr>
                        <a:t>Problem Statement</a:t>
                      </a:r>
                      <a:endParaRPr lang="en-US" sz="1100" dirty="0">
                        <a:effectLst/>
                        <a:latin typeface="Calibri"/>
                        <a:ea typeface="Calibri"/>
                        <a:cs typeface="Times New Roman"/>
                      </a:endParaRPr>
                    </a:p>
                  </a:txBody>
                  <a:tcPr marL="61339" marR="61339"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rPr>
                        <a:t>Did not clearly explain the problem</a:t>
                      </a:r>
                      <a:endParaRPr lang="en-US" sz="1100" dirty="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rPr>
                        <a:t>Problem explained, but no connection to applications</a:t>
                      </a:r>
                      <a:endParaRPr lang="en-US" sz="1100" dirty="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rPr>
                        <a:t>Problem and connection to application  explained</a:t>
                      </a:r>
                      <a:endParaRPr lang="en-US" sz="110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rPr>
                        <a:t>Clearly and simply described the problem and application</a:t>
                      </a:r>
                      <a:endParaRPr lang="en-US" sz="110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564315">
                <a:tc>
                  <a:txBody>
                    <a:bodyPr/>
                    <a:lstStyle/>
                    <a:p>
                      <a:pPr marL="0" marR="0" algn="ctr">
                        <a:lnSpc>
                          <a:spcPct val="115000"/>
                        </a:lnSpc>
                        <a:spcBef>
                          <a:spcPts val="0"/>
                        </a:spcBef>
                        <a:spcAft>
                          <a:spcPts val="0"/>
                        </a:spcAft>
                      </a:pPr>
                      <a:r>
                        <a:rPr lang="en-US" sz="1100" dirty="0">
                          <a:effectLst/>
                        </a:rPr>
                        <a:t>Proposed solution</a:t>
                      </a:r>
                      <a:endParaRPr lang="en-US" sz="1100" dirty="0">
                        <a:effectLst/>
                        <a:latin typeface="Calibri"/>
                        <a:ea typeface="Calibri"/>
                        <a:cs typeface="Times New Roman"/>
                      </a:endParaRPr>
                    </a:p>
                  </a:txBody>
                  <a:tcPr marL="61339" marR="61339"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rPr>
                        <a:t>Did not clearly explain the solution</a:t>
                      </a:r>
                      <a:endParaRPr lang="en-US" sz="1100" dirty="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rPr>
                        <a:t>Solution explained  but not well connected to problem</a:t>
                      </a:r>
                      <a:endParaRPr lang="en-US" sz="1100" dirty="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rPr>
                        <a:t>Solution explained and connected to problem. </a:t>
                      </a:r>
                      <a:endParaRPr lang="en-US" sz="1100" dirty="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rPr>
                        <a:t>Exhibits clear expertise in how solution connects to problem</a:t>
                      </a:r>
                      <a:endParaRPr lang="en-US" sz="1100" dirty="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376210">
                <a:tc>
                  <a:txBody>
                    <a:bodyPr/>
                    <a:lstStyle/>
                    <a:p>
                      <a:pPr marL="0" marR="0" algn="ctr">
                        <a:lnSpc>
                          <a:spcPct val="115000"/>
                        </a:lnSpc>
                        <a:spcBef>
                          <a:spcPts val="0"/>
                        </a:spcBef>
                        <a:spcAft>
                          <a:spcPts val="0"/>
                        </a:spcAft>
                      </a:pPr>
                      <a:r>
                        <a:rPr lang="en-US" sz="1100" dirty="0">
                          <a:effectLst/>
                        </a:rPr>
                        <a:t>Broader Impact</a:t>
                      </a:r>
                      <a:endParaRPr lang="en-US" sz="1100" dirty="0">
                        <a:effectLst/>
                        <a:latin typeface="Calibri"/>
                        <a:ea typeface="Calibri"/>
                        <a:cs typeface="Times New Roman"/>
                      </a:endParaRPr>
                    </a:p>
                  </a:txBody>
                  <a:tcPr marL="61339" marR="61339"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rPr>
                        <a:t>Did not discuss benefits of the technology</a:t>
                      </a:r>
                      <a:endParaRPr lang="en-US" sz="1100" dirty="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rPr>
                        <a:t>Minimal description of benefits</a:t>
                      </a:r>
                      <a:endParaRPr lang="en-US" sz="1100" dirty="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rPr>
                        <a:t>Adequate description of benefits</a:t>
                      </a:r>
                      <a:endParaRPr lang="en-US" sz="1100" dirty="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rPr>
                        <a:t>Clear,</a:t>
                      </a:r>
                      <a:r>
                        <a:rPr lang="en-US" sz="1100" baseline="0" dirty="0">
                          <a:effectLst/>
                        </a:rPr>
                        <a:t> </a:t>
                      </a:r>
                      <a:r>
                        <a:rPr lang="en-US" sz="1100" dirty="0">
                          <a:effectLst/>
                        </a:rPr>
                        <a:t>compelling description of benefits</a:t>
                      </a:r>
                      <a:endParaRPr lang="en-US" sz="1100" dirty="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477266">
                <a:tc>
                  <a:txBody>
                    <a:bodyPr/>
                    <a:lstStyle/>
                    <a:p>
                      <a:pPr marL="0" marR="0" algn="ctr">
                        <a:lnSpc>
                          <a:spcPct val="115000"/>
                        </a:lnSpc>
                        <a:spcBef>
                          <a:spcPts val="0"/>
                        </a:spcBef>
                        <a:spcAft>
                          <a:spcPts val="0"/>
                        </a:spcAft>
                      </a:pPr>
                      <a:r>
                        <a:rPr lang="en-US" sz="1100" dirty="0">
                          <a:solidFill>
                            <a:schemeClr val="bg1">
                              <a:lumMod val="65000"/>
                            </a:schemeClr>
                          </a:solidFill>
                          <a:effectLst/>
                        </a:rPr>
                        <a:t>Mission Fit </a:t>
                      </a:r>
                      <a:r>
                        <a:rPr lang="en-US" sz="800" dirty="0">
                          <a:solidFill>
                            <a:schemeClr val="bg1">
                              <a:lumMod val="65000"/>
                            </a:schemeClr>
                          </a:solidFill>
                          <a:effectLst/>
                        </a:rPr>
                        <a:t>(for local competitions only)</a:t>
                      </a:r>
                      <a:endParaRPr lang="en-US" sz="1100" b="0" dirty="0">
                        <a:solidFill>
                          <a:schemeClr val="bg1">
                            <a:lumMod val="65000"/>
                          </a:schemeClr>
                        </a:solidFill>
                        <a:effectLst/>
                        <a:latin typeface="Calibri"/>
                        <a:ea typeface="Calibri"/>
                        <a:cs typeface="Times New Roman"/>
                      </a:endParaRPr>
                    </a:p>
                  </a:txBody>
                  <a:tcPr marL="61339" marR="61339"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solidFill>
                            <a:schemeClr val="bg1">
                              <a:lumMod val="65000"/>
                            </a:schemeClr>
                          </a:solidFill>
                          <a:effectLst/>
                        </a:rPr>
                        <a:t>Does</a:t>
                      </a:r>
                      <a:r>
                        <a:rPr lang="en-US" sz="1100" baseline="0" dirty="0">
                          <a:solidFill>
                            <a:schemeClr val="bg1">
                              <a:lumMod val="65000"/>
                            </a:schemeClr>
                          </a:solidFill>
                          <a:effectLst/>
                        </a:rPr>
                        <a:t> not fit within ERC mission</a:t>
                      </a:r>
                      <a:endParaRPr lang="en-US" sz="1100" dirty="0">
                        <a:solidFill>
                          <a:schemeClr val="bg1">
                            <a:lumMod val="65000"/>
                          </a:schemeClr>
                        </a:solidFill>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solidFill>
                            <a:schemeClr val="bg1">
                              <a:lumMod val="65000"/>
                            </a:schemeClr>
                          </a:solidFill>
                          <a:effectLst/>
                        </a:rPr>
                        <a:t>Fit within ERC mission is tenuous</a:t>
                      </a:r>
                      <a:r>
                        <a:rPr lang="en-US" sz="1100" baseline="0" dirty="0">
                          <a:solidFill>
                            <a:schemeClr val="bg1">
                              <a:lumMod val="65000"/>
                            </a:schemeClr>
                          </a:solidFill>
                          <a:effectLst/>
                        </a:rPr>
                        <a:t> or unclear</a:t>
                      </a:r>
                      <a:endParaRPr lang="en-US" sz="1100" dirty="0">
                        <a:solidFill>
                          <a:schemeClr val="bg1">
                            <a:lumMod val="65000"/>
                          </a:schemeClr>
                        </a:solidFill>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solidFill>
                            <a:schemeClr val="bg1">
                              <a:lumMod val="65000"/>
                            </a:schemeClr>
                          </a:solidFill>
                          <a:effectLst/>
                        </a:rPr>
                        <a:t>Fit</a:t>
                      </a:r>
                      <a:r>
                        <a:rPr lang="en-US" sz="1100" baseline="0" dirty="0">
                          <a:solidFill>
                            <a:schemeClr val="bg1">
                              <a:lumMod val="65000"/>
                            </a:schemeClr>
                          </a:solidFill>
                          <a:effectLst/>
                        </a:rPr>
                        <a:t> within ERC mission is appropriate</a:t>
                      </a:r>
                      <a:endParaRPr lang="en-US" sz="1100" dirty="0">
                        <a:solidFill>
                          <a:schemeClr val="bg1">
                            <a:lumMod val="65000"/>
                          </a:schemeClr>
                        </a:solidFill>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solidFill>
                            <a:schemeClr val="bg1">
                              <a:lumMod val="65000"/>
                            </a:schemeClr>
                          </a:solidFill>
                          <a:effectLst/>
                        </a:rPr>
                        <a:t>Fit</a:t>
                      </a:r>
                      <a:r>
                        <a:rPr lang="en-US" sz="1100" baseline="0" dirty="0">
                          <a:solidFill>
                            <a:schemeClr val="bg1">
                              <a:lumMod val="65000"/>
                            </a:schemeClr>
                          </a:solidFill>
                          <a:effectLst/>
                        </a:rPr>
                        <a:t> within ERC mission is clear and logical</a:t>
                      </a:r>
                      <a:endParaRPr lang="en-US" sz="1100" dirty="0">
                        <a:solidFill>
                          <a:schemeClr val="bg1">
                            <a:lumMod val="65000"/>
                          </a:schemeClr>
                        </a:solidFill>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r h="457200">
                <a:tc>
                  <a:txBody>
                    <a:bodyPr/>
                    <a:lstStyle/>
                    <a:p>
                      <a:pPr marL="0" marR="0" algn="ctr">
                        <a:lnSpc>
                          <a:spcPct val="115000"/>
                        </a:lnSpc>
                        <a:spcBef>
                          <a:spcPts val="0"/>
                        </a:spcBef>
                        <a:spcAft>
                          <a:spcPts val="0"/>
                        </a:spcAft>
                      </a:pPr>
                      <a:r>
                        <a:rPr lang="en-US" sz="1100" dirty="0">
                          <a:effectLst/>
                        </a:rPr>
                        <a:t>Call to Action</a:t>
                      </a:r>
                      <a:endParaRPr lang="en-US" sz="1100" dirty="0">
                        <a:effectLst/>
                        <a:latin typeface="Calibri"/>
                        <a:ea typeface="Calibri"/>
                        <a:cs typeface="Times New Roman"/>
                      </a:endParaRPr>
                    </a:p>
                  </a:txBody>
                  <a:tcPr marL="61339" marR="61339"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rPr>
                        <a:t>Call to action not included</a:t>
                      </a:r>
                      <a:endParaRPr lang="en-US" sz="1100" dirty="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rPr>
                        <a:t>Call to action is unclear or not compelling</a:t>
                      </a:r>
                      <a:endParaRPr lang="en-US" sz="1100" dirty="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rPr>
                        <a:t>Call</a:t>
                      </a:r>
                      <a:r>
                        <a:rPr lang="en-US" sz="1100" baseline="0" dirty="0">
                          <a:effectLst/>
                        </a:rPr>
                        <a:t> to action is clear and well articulated but only somewhat compelling</a:t>
                      </a:r>
                      <a:endParaRPr lang="en-US" sz="1100" dirty="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rPr>
                        <a:t>Call to action leaves you wanting to get started or yearning to learn more</a:t>
                      </a:r>
                      <a:endParaRPr lang="en-US" sz="1100" dirty="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5"/>
                  </a:ext>
                </a:extLst>
              </a:tr>
              <a:tr h="575945">
                <a:tc>
                  <a:txBody>
                    <a:bodyPr/>
                    <a:lstStyle/>
                    <a:p>
                      <a:pPr marL="0" marR="0" algn="ctr">
                        <a:lnSpc>
                          <a:spcPct val="115000"/>
                        </a:lnSpc>
                        <a:spcBef>
                          <a:spcPts val="0"/>
                        </a:spcBef>
                        <a:spcAft>
                          <a:spcPts val="0"/>
                        </a:spcAft>
                      </a:pPr>
                      <a:r>
                        <a:rPr lang="en-US" sz="1100" dirty="0">
                          <a:effectLst/>
                        </a:rPr>
                        <a:t>Visual</a:t>
                      </a:r>
                      <a:r>
                        <a:rPr lang="en-US" sz="1100" baseline="0" dirty="0">
                          <a:effectLst/>
                        </a:rPr>
                        <a:t> Anchor</a:t>
                      </a:r>
                      <a:endParaRPr lang="en-US" sz="1100" dirty="0">
                        <a:effectLst/>
                        <a:latin typeface="Calibri"/>
                        <a:ea typeface="Calibri"/>
                        <a:cs typeface="Times New Roman"/>
                      </a:endParaRPr>
                    </a:p>
                  </a:txBody>
                  <a:tcPr marL="61339" marR="61339"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rPr>
                        <a:t>Anchor negatively</a:t>
                      </a:r>
                      <a:r>
                        <a:rPr lang="en-US" sz="1100" baseline="0" dirty="0">
                          <a:effectLst/>
                        </a:rPr>
                        <a:t> </a:t>
                      </a:r>
                      <a:r>
                        <a:rPr lang="en-US" sz="1100" dirty="0">
                          <a:effectLst/>
                        </a:rPr>
                        <a:t>detracts</a:t>
                      </a:r>
                      <a:r>
                        <a:rPr lang="en-US" sz="1100" baseline="0" dirty="0">
                          <a:effectLst/>
                        </a:rPr>
                        <a:t> or </a:t>
                      </a:r>
                      <a:r>
                        <a:rPr lang="en-US" sz="1100" dirty="0">
                          <a:effectLst/>
                        </a:rPr>
                        <a:t>distracts from the message</a:t>
                      </a:r>
                      <a:r>
                        <a:rPr lang="en-US" sz="1100" baseline="0" dirty="0">
                          <a:effectLst/>
                        </a:rPr>
                        <a:t> of the pitch</a:t>
                      </a:r>
                      <a:endParaRPr lang="en-US" sz="1100" dirty="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rPr>
                        <a:t>Anchor is a</a:t>
                      </a:r>
                      <a:r>
                        <a:rPr lang="en-US" sz="1100" baseline="0" dirty="0">
                          <a:effectLst/>
                        </a:rPr>
                        <a:t> generic and not particularly memorable</a:t>
                      </a:r>
                      <a:endParaRPr lang="en-US" sz="1100" dirty="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100" dirty="0">
                          <a:effectLst/>
                        </a:rPr>
                        <a:t>Anchor complements</a:t>
                      </a:r>
                      <a:r>
                        <a:rPr lang="en-US" sz="1100" baseline="0" dirty="0">
                          <a:effectLst/>
                        </a:rPr>
                        <a:t> the pitch &amp; </a:t>
                      </a:r>
                      <a:r>
                        <a:rPr lang="en-US" sz="1100" dirty="0">
                          <a:effectLst/>
                        </a:rPr>
                        <a:t>helps the</a:t>
                      </a:r>
                      <a:r>
                        <a:rPr lang="en-US" sz="1100" baseline="0" dirty="0">
                          <a:effectLst/>
                        </a:rPr>
                        <a:t> judges </a:t>
                      </a:r>
                      <a:r>
                        <a:rPr lang="en-US" sz="1100" dirty="0">
                          <a:effectLst/>
                        </a:rPr>
                        <a:t>remember the pitch</a:t>
                      </a:r>
                      <a:endParaRPr lang="en-US" sz="1100" dirty="0">
                        <a:effectLst/>
                        <a:latin typeface="+mn-lt"/>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effectLst/>
                        </a:rPr>
                        <a:t>Anchor is visually engaging, informative, and easily</a:t>
                      </a:r>
                      <a:r>
                        <a:rPr lang="en-US" sz="1100" baseline="0" dirty="0">
                          <a:effectLst/>
                        </a:rPr>
                        <a:t> facilitates the intended message</a:t>
                      </a:r>
                      <a:endParaRPr lang="en-US" sz="1400" dirty="0"/>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6"/>
                  </a:ext>
                </a:extLst>
              </a:tr>
              <a:tr h="376210">
                <a:tc>
                  <a:txBody>
                    <a:bodyPr/>
                    <a:lstStyle/>
                    <a:p>
                      <a:pPr marL="0" marR="0" algn="ctr">
                        <a:lnSpc>
                          <a:spcPct val="115000"/>
                        </a:lnSpc>
                        <a:spcBef>
                          <a:spcPts val="0"/>
                        </a:spcBef>
                        <a:spcAft>
                          <a:spcPts val="0"/>
                        </a:spcAft>
                      </a:pPr>
                      <a:r>
                        <a:rPr lang="en-US" sz="1100" dirty="0">
                          <a:effectLst/>
                        </a:rPr>
                        <a:t>Poise/Style</a:t>
                      </a:r>
                      <a:endParaRPr lang="en-US" sz="1100" dirty="0">
                        <a:effectLst/>
                        <a:latin typeface="Calibri"/>
                        <a:ea typeface="Calibri"/>
                        <a:cs typeface="Times New Roman"/>
                      </a:endParaRPr>
                    </a:p>
                  </a:txBody>
                  <a:tcPr marL="61339" marR="61339"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rPr>
                        <a:t>Lacks confidence and enthusiasm</a:t>
                      </a:r>
                      <a:endParaRPr lang="en-US" sz="1100" dirty="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rPr>
                        <a:t>Mildly uncomfortable with audience</a:t>
                      </a:r>
                      <a:endParaRPr lang="en-US" sz="1100" dirty="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rPr>
                        <a:t>Makes eye contact and engages audience</a:t>
                      </a:r>
                      <a:endParaRPr lang="en-US" sz="1100" dirty="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rPr>
                        <a:t>Enthusiasm is contagious</a:t>
                      </a:r>
                      <a:endParaRPr lang="en-US" sz="1100" dirty="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2487319012"/>
              </p:ext>
            </p:extLst>
          </p:nvPr>
        </p:nvGraphicFramePr>
        <p:xfrm>
          <a:off x="304801" y="5638800"/>
          <a:ext cx="8534399" cy="1219200"/>
        </p:xfrm>
        <a:graphic>
          <a:graphicData uri="http://schemas.openxmlformats.org/drawingml/2006/table">
            <a:tbl>
              <a:tblPr firstRow="1" firstCol="1" bandRow="1"/>
              <a:tblGrid>
                <a:gridCol w="914400">
                  <a:extLst>
                    <a:ext uri="{9D8B030D-6E8A-4147-A177-3AD203B41FA5}">
                      <a16:colId xmlns:a16="http://schemas.microsoft.com/office/drawing/2014/main" val="20000"/>
                    </a:ext>
                  </a:extLst>
                </a:gridCol>
                <a:gridCol w="62484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609599">
                  <a:extLst>
                    <a:ext uri="{9D8B030D-6E8A-4147-A177-3AD203B41FA5}">
                      <a16:colId xmlns:a16="http://schemas.microsoft.com/office/drawing/2014/main" val="20003"/>
                    </a:ext>
                  </a:extLst>
                </a:gridCol>
              </a:tblGrid>
              <a:tr h="233796">
                <a:tc>
                  <a:txBody>
                    <a:bodyPr/>
                    <a:lstStyle/>
                    <a:p>
                      <a:pPr marL="0" marR="0">
                        <a:lnSpc>
                          <a:spcPct val="115000"/>
                        </a:lnSpc>
                        <a:spcBef>
                          <a:spcPts val="0"/>
                        </a:spcBef>
                        <a:spcAft>
                          <a:spcPts val="0"/>
                        </a:spcAft>
                      </a:pPr>
                      <a:r>
                        <a:rPr lang="en-US" sz="1100" b="1" dirty="0">
                          <a:effectLst/>
                          <a:latin typeface="+mn-lt"/>
                          <a:ea typeface="Calibri" panose="020F0502020204030204" pitchFamily="34" charset="0"/>
                          <a:cs typeface="Times New Roman" panose="02020603050405020304" pitchFamily="18" charset="0"/>
                        </a:rPr>
                        <a:t>Judge # ____</a:t>
                      </a:r>
                    </a:p>
                  </a:txBody>
                  <a:tcPr marL="61263" marR="61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mn-lt"/>
                          <a:ea typeface="Calibri" panose="020F0502020204030204" pitchFamily="34" charset="0"/>
                          <a:cs typeface="Times New Roman" panose="02020603050405020304" pitchFamily="18" charset="0"/>
                        </a:rPr>
                        <a:t>Comments</a:t>
                      </a:r>
                    </a:p>
                  </a:txBody>
                  <a:tcPr marL="61263" marR="61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en-US" sz="1100" b="1" dirty="0">
                          <a:effectLst/>
                          <a:latin typeface="+mn-lt"/>
                          <a:ea typeface="Calibri" panose="020F0502020204030204" pitchFamily="34" charset="0"/>
                          <a:cs typeface="Times New Roman" panose="02020603050405020304" pitchFamily="18" charset="0"/>
                        </a:rPr>
                        <a:t>Total Points:</a:t>
                      </a:r>
                    </a:p>
                  </a:txBody>
                  <a:tcPr marL="61263" marR="61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gn="ctr">
                        <a:lnSpc>
                          <a:spcPct val="115000"/>
                        </a:lnSpc>
                        <a:spcBef>
                          <a:spcPts val="0"/>
                        </a:spcBef>
                        <a:spcAft>
                          <a:spcPts val="0"/>
                        </a:spcAft>
                      </a:pPr>
                      <a:endParaRPr lang="en-US" sz="1100" b="1" dirty="0">
                        <a:effectLst/>
                        <a:latin typeface="+mn-lt"/>
                        <a:ea typeface="Calibri" panose="020F0502020204030204" pitchFamily="34" charset="0"/>
                        <a:cs typeface="Times New Roman" panose="02020603050405020304" pitchFamily="18" charset="0"/>
                      </a:endParaRPr>
                    </a:p>
                  </a:txBody>
                  <a:tcPr marL="61263" marR="61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497724">
                <a:tc>
                  <a:txBody>
                    <a:bodyPr/>
                    <a:lstStyle/>
                    <a:p>
                      <a:pPr marL="0" marR="0">
                        <a:lnSpc>
                          <a:spcPct val="115000"/>
                        </a:lnSpc>
                        <a:spcBef>
                          <a:spcPts val="0"/>
                        </a:spcBef>
                        <a:spcAft>
                          <a:spcPts val="0"/>
                        </a:spcAft>
                      </a:pPr>
                      <a:r>
                        <a:rPr lang="en-US" sz="1100" b="1" dirty="0">
                          <a:effectLst/>
                          <a:latin typeface="+mn-lt"/>
                          <a:ea typeface="Calibri" panose="020F0502020204030204" pitchFamily="34" charset="0"/>
                          <a:cs typeface="Times New Roman" panose="02020603050405020304" pitchFamily="18" charset="0"/>
                        </a:rPr>
                        <a:t>Strengths</a:t>
                      </a:r>
                    </a:p>
                  </a:txBody>
                  <a:tcPr marL="61263" marR="61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dirty="0">
                          <a:effectLst/>
                          <a:latin typeface="+mn-lt"/>
                          <a:ea typeface="Calibri" panose="020F0502020204030204" pitchFamily="34" charset="0"/>
                          <a:cs typeface="Times New Roman" panose="02020603050405020304" pitchFamily="18" charset="0"/>
                        </a:rPr>
                        <a:t> </a:t>
                      </a:r>
                    </a:p>
                  </a:txBody>
                  <a:tcPr marL="61263" marR="61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nSpc>
                          <a:spcPct val="115000"/>
                        </a:lnSpc>
                        <a:spcBef>
                          <a:spcPts val="0"/>
                        </a:spcBef>
                        <a:spcAft>
                          <a:spcPts val="0"/>
                        </a:spcAft>
                      </a:pPr>
                      <a:endParaRPr lang="en-US" sz="1100" b="1" dirty="0">
                        <a:effectLst/>
                        <a:latin typeface="+mn-lt"/>
                        <a:ea typeface="Calibri" panose="020F0502020204030204" pitchFamily="34" charset="0"/>
                        <a:cs typeface="Times New Roman" panose="02020603050405020304" pitchFamily="18" charset="0"/>
                      </a:endParaRPr>
                    </a:p>
                  </a:txBody>
                  <a:tcPr marL="61263" marR="61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nSpc>
                          <a:spcPct val="115000"/>
                        </a:lnSpc>
                        <a:spcBef>
                          <a:spcPts val="0"/>
                        </a:spcBef>
                        <a:spcAft>
                          <a:spcPts val="0"/>
                        </a:spcAft>
                      </a:pPr>
                      <a:endParaRPr lang="en-US" sz="1100" b="1" dirty="0">
                        <a:effectLst/>
                        <a:latin typeface="+mn-lt"/>
                        <a:ea typeface="Calibri" panose="020F0502020204030204" pitchFamily="34" charset="0"/>
                        <a:cs typeface="Times New Roman" panose="02020603050405020304" pitchFamily="18" charset="0"/>
                      </a:endParaRPr>
                    </a:p>
                  </a:txBody>
                  <a:tcPr marL="61263" marR="61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87680">
                <a:tc>
                  <a:txBody>
                    <a:bodyPr/>
                    <a:lstStyle/>
                    <a:p>
                      <a:pPr marL="0" marR="0">
                        <a:lnSpc>
                          <a:spcPct val="115000"/>
                        </a:lnSpc>
                        <a:spcBef>
                          <a:spcPts val="0"/>
                        </a:spcBef>
                        <a:spcAft>
                          <a:spcPts val="0"/>
                        </a:spcAft>
                      </a:pPr>
                      <a:r>
                        <a:rPr lang="en-US" sz="1100" b="1" dirty="0">
                          <a:effectLst/>
                          <a:latin typeface="+mn-lt"/>
                          <a:ea typeface="Calibri" panose="020F0502020204030204" pitchFamily="34" charset="0"/>
                          <a:cs typeface="Times New Roman" panose="02020603050405020304" pitchFamily="18" charset="0"/>
                        </a:rPr>
                        <a:t>Suggestions</a:t>
                      </a:r>
                    </a:p>
                  </a:txBody>
                  <a:tcPr marL="61263" marR="61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nSpc>
                          <a:spcPct val="115000"/>
                        </a:lnSpc>
                        <a:spcBef>
                          <a:spcPts val="0"/>
                        </a:spcBef>
                        <a:spcAft>
                          <a:spcPts val="0"/>
                        </a:spcAft>
                      </a:pPr>
                      <a:r>
                        <a:rPr lang="en-US" sz="1100" b="1" dirty="0">
                          <a:effectLst/>
                          <a:latin typeface="+mn-lt"/>
                          <a:ea typeface="Calibri" panose="020F0502020204030204" pitchFamily="34" charset="0"/>
                          <a:cs typeface="Times New Roman" panose="02020603050405020304" pitchFamily="18" charset="0"/>
                        </a:rPr>
                        <a:t> </a:t>
                      </a:r>
                    </a:p>
                  </a:txBody>
                  <a:tcPr marL="61263" marR="61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nSpc>
                          <a:spcPct val="115000"/>
                        </a:lnSpc>
                        <a:spcBef>
                          <a:spcPts val="0"/>
                        </a:spcBef>
                        <a:spcAft>
                          <a:spcPts val="0"/>
                        </a:spcAft>
                      </a:pPr>
                      <a:endParaRPr lang="en-US" sz="1100" b="1" dirty="0">
                        <a:effectLst/>
                        <a:latin typeface="+mn-lt"/>
                        <a:ea typeface="Calibri" panose="020F0502020204030204" pitchFamily="34" charset="0"/>
                        <a:cs typeface="Times New Roman" panose="02020603050405020304" pitchFamily="18" charset="0"/>
                      </a:endParaRPr>
                    </a:p>
                  </a:txBody>
                  <a:tcPr marL="61263" marR="61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nSpc>
                          <a:spcPct val="115000"/>
                        </a:lnSpc>
                        <a:spcBef>
                          <a:spcPts val="0"/>
                        </a:spcBef>
                        <a:spcAft>
                          <a:spcPts val="0"/>
                        </a:spcAft>
                      </a:pPr>
                      <a:endParaRPr lang="en-US" sz="1100" b="1" dirty="0">
                        <a:effectLst/>
                        <a:latin typeface="+mn-lt"/>
                        <a:ea typeface="Calibri" panose="020F0502020204030204" pitchFamily="34" charset="0"/>
                        <a:cs typeface="Times New Roman" panose="02020603050405020304" pitchFamily="18" charset="0"/>
                      </a:endParaRPr>
                    </a:p>
                  </a:txBody>
                  <a:tcPr marL="61263" marR="61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300347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a:ln>
            <a:noFill/>
          </a:ln>
        </p:spPr>
        <p:txBody>
          <a:bodyPr vert="horz" lIns="91440" tIns="45720" rIns="91440" bIns="45720" rtlCol="0" anchor="ctr">
            <a:normAutofit/>
          </a:bodyPr>
          <a:lstStyle/>
          <a:p>
            <a:r>
              <a:rPr lang="en-US" dirty="0">
                <a:solidFill>
                  <a:schemeClr val="bg1"/>
                </a:solidFill>
              </a:rPr>
              <a:t>Prize Levels</a:t>
            </a:r>
          </a:p>
        </p:txBody>
      </p:sp>
      <p:sp>
        <p:nvSpPr>
          <p:cNvPr id="3" name="TextBox 2"/>
          <p:cNvSpPr txBox="1"/>
          <p:nvPr/>
        </p:nvSpPr>
        <p:spPr>
          <a:xfrm>
            <a:off x="3200400" y="2057400"/>
            <a:ext cx="3200400" cy="2523768"/>
          </a:xfrm>
          <a:prstGeom prst="rect">
            <a:avLst/>
          </a:prstGeom>
          <a:noFill/>
        </p:spPr>
        <p:txBody>
          <a:bodyPr wrap="square" rtlCol="0">
            <a:spAutoFit/>
          </a:bodyPr>
          <a:lstStyle/>
          <a:p>
            <a:pPr marL="0" lvl="1"/>
            <a:r>
              <a:rPr lang="en-US" sz="2800" dirty="0"/>
              <a:t>1</a:t>
            </a:r>
            <a:r>
              <a:rPr lang="en-US" sz="2800" baseline="30000" dirty="0"/>
              <a:t>st</a:t>
            </a:r>
            <a:r>
              <a:rPr lang="en-US" sz="2800" dirty="0"/>
              <a:t> Prize—$5000</a:t>
            </a:r>
          </a:p>
          <a:p>
            <a:pPr marL="0" lvl="1"/>
            <a:endParaRPr lang="en-US" sz="2800" dirty="0"/>
          </a:p>
          <a:p>
            <a:r>
              <a:rPr lang="en-US" sz="2800" dirty="0"/>
              <a:t>2</a:t>
            </a:r>
            <a:r>
              <a:rPr lang="en-US" sz="2800" baseline="30000" dirty="0"/>
              <a:t>nd</a:t>
            </a:r>
            <a:r>
              <a:rPr lang="en-US" sz="2800" dirty="0"/>
              <a:t> Prize—$2000</a:t>
            </a:r>
          </a:p>
          <a:p>
            <a:endParaRPr lang="en-US" sz="2800" dirty="0"/>
          </a:p>
          <a:p>
            <a:r>
              <a:rPr lang="en-US" sz="2800" dirty="0"/>
              <a:t>3</a:t>
            </a:r>
            <a:r>
              <a:rPr lang="en-US" sz="2800" baseline="30000" dirty="0"/>
              <a:t>rd</a:t>
            </a:r>
            <a:r>
              <a:rPr lang="en-US" sz="2800" dirty="0"/>
              <a:t> Prize—$1000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3"/>
          </p:nvPr>
        </p:nvSpPr>
        <p:spPr>
          <a:xfrm>
            <a:off x="4953000" y="838200"/>
            <a:ext cx="3660775" cy="1676400"/>
          </a:xfrm>
        </p:spPr>
        <p:txBody>
          <a:bodyPr>
            <a:normAutofit fontScale="55000" lnSpcReduction="20000"/>
          </a:bodyPr>
          <a:lstStyle/>
          <a:p>
            <a:pPr algn="ctr"/>
            <a:r>
              <a:rPr lang="en-US" u="sng" dirty="0"/>
              <a:t>Judges Concurrence Statement:  </a:t>
            </a:r>
          </a:p>
          <a:p>
            <a:endParaRPr lang="en-US" u="sng" dirty="0"/>
          </a:p>
          <a:p>
            <a:pPr algn="just"/>
            <a:r>
              <a:rPr lang="en-US" b="0" dirty="0">
                <a:solidFill>
                  <a:schemeClr val="accent1">
                    <a:lumMod val="75000"/>
                  </a:schemeClr>
                </a:solidFill>
              </a:rPr>
              <a:t>The assembled team of judges in the 2022 ERC-Wide Perfect Pitch Contest have discussed the merits of each presentation and concur with  the average scores posted here and the final selection of the winners in this competition, as indicated in the table to the left.</a:t>
            </a:r>
          </a:p>
        </p:txBody>
      </p:sp>
      <p:sp>
        <p:nvSpPr>
          <p:cNvPr id="22" name="Title 1"/>
          <p:cNvSpPr txBox="1">
            <a:spLocks/>
          </p:cNvSpPr>
          <p:nvPr/>
        </p:nvSpPr>
        <p:spPr>
          <a:xfrm>
            <a:off x="457200" y="0"/>
            <a:ext cx="8229600" cy="838200"/>
          </a:xfrm>
          <a:prstGeom prst="rect">
            <a:avLst/>
          </a:prstGeom>
          <a:solidFill>
            <a:schemeClr val="tx2"/>
          </a:solidFill>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bg1"/>
                </a:solidFill>
                <a:effectLst/>
                <a:uLnTx/>
                <a:uFillTx/>
                <a:latin typeface="+mj-lt"/>
                <a:ea typeface="+mj-ea"/>
                <a:cs typeface="+mj-cs"/>
              </a:rPr>
              <a:t>2022 Perfect Pitch</a:t>
            </a:r>
            <a:r>
              <a:rPr kumimoji="0" lang="en-US" sz="4400" b="0" i="0" u="none" strike="noStrike" kern="1200" cap="none" spc="0" normalizeH="0" noProof="0" dirty="0">
                <a:ln>
                  <a:noFill/>
                </a:ln>
                <a:solidFill>
                  <a:schemeClr val="bg1"/>
                </a:solidFill>
                <a:effectLst/>
                <a:uLnTx/>
                <a:uFillTx/>
                <a:latin typeface="+mj-lt"/>
                <a:ea typeface="+mj-ea"/>
                <a:cs typeface="+mj-cs"/>
              </a:rPr>
              <a:t> Contest Results</a:t>
            </a:r>
            <a:endParaRPr kumimoji="0" lang="en-US" sz="4400" b="0" i="0" u="none" strike="noStrike" kern="1200" cap="none" spc="0" normalizeH="0" baseline="0" noProof="0" dirty="0">
              <a:ln>
                <a:noFill/>
              </a:ln>
              <a:solidFill>
                <a:schemeClr val="bg1"/>
              </a:solidFill>
              <a:effectLst/>
              <a:uLnTx/>
              <a:uFillTx/>
              <a:latin typeface="+mj-lt"/>
              <a:ea typeface="+mj-ea"/>
              <a:cs typeface="+mj-cs"/>
            </a:endParaRPr>
          </a:p>
        </p:txBody>
      </p:sp>
      <p:graphicFrame>
        <p:nvGraphicFramePr>
          <p:cNvPr id="10" name="Content Placeholder 9"/>
          <p:cNvGraphicFramePr>
            <a:graphicFrameLocks noGrp="1"/>
          </p:cNvGraphicFramePr>
          <p:nvPr>
            <p:ph sz="quarter" idx="4"/>
          </p:nvPr>
        </p:nvGraphicFramePr>
        <p:xfrm>
          <a:off x="4953000" y="2667000"/>
          <a:ext cx="3657602" cy="251460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2133602">
                  <a:extLst>
                    <a:ext uri="{9D8B030D-6E8A-4147-A177-3AD203B41FA5}">
                      <a16:colId xmlns:a16="http://schemas.microsoft.com/office/drawing/2014/main" val="20001"/>
                    </a:ext>
                  </a:extLst>
                </a:gridCol>
              </a:tblGrid>
              <a:tr h="314325">
                <a:tc>
                  <a:txBody>
                    <a:bodyPr/>
                    <a:lstStyle/>
                    <a:p>
                      <a:pPr algn="l" fontAlgn="b"/>
                      <a:r>
                        <a:rPr lang="en-US" sz="1400" b="1" i="0" u="none" strike="noStrike" dirty="0">
                          <a:solidFill>
                            <a:schemeClr val="bg1"/>
                          </a:solidFill>
                          <a:latin typeface="Calibri"/>
                        </a:rPr>
                        <a:t>Judges Name</a:t>
                      </a:r>
                    </a:p>
                  </a:txBody>
                  <a:tcPr marL="9525" marR="9525" marT="9525" marB="0" anchor="b"/>
                </a:tc>
                <a:tc>
                  <a:txBody>
                    <a:bodyPr/>
                    <a:lstStyle/>
                    <a:p>
                      <a:pPr algn="l" fontAlgn="b"/>
                      <a:r>
                        <a:rPr lang="en-US" sz="1400" b="1" i="0" u="none" strike="noStrike" dirty="0">
                          <a:solidFill>
                            <a:schemeClr val="bg1"/>
                          </a:solidFill>
                          <a:latin typeface="Calibri"/>
                        </a:rPr>
                        <a:t>Concurrence Signature</a:t>
                      </a:r>
                    </a:p>
                  </a:txBody>
                  <a:tcPr marL="9525" marR="9525" marT="9525" marB="0" anchor="b"/>
                </a:tc>
                <a:extLst>
                  <a:ext uri="{0D108BD9-81ED-4DB2-BD59-A6C34878D82A}">
                    <a16:rowId xmlns:a16="http://schemas.microsoft.com/office/drawing/2014/main" val="10000"/>
                  </a:ext>
                </a:extLst>
              </a:tr>
              <a:tr h="314325">
                <a:tc>
                  <a:txBody>
                    <a:bodyPr/>
                    <a:lstStyle/>
                    <a:p>
                      <a:pPr algn="l" fontAlgn="b"/>
                      <a:r>
                        <a:rPr lang="en-US" sz="1400" b="1" i="0" u="none" strike="noStrike">
                          <a:solidFill>
                            <a:srgbClr val="000000"/>
                          </a:solidFill>
                          <a:latin typeface="Calibri"/>
                        </a:rPr>
                        <a:t>Judge #1</a:t>
                      </a:r>
                    </a:p>
                  </a:txBody>
                  <a:tcPr marL="9525" marR="9525" marT="9525" marB="0" anchor="b"/>
                </a:tc>
                <a:tc>
                  <a:txBody>
                    <a:bodyPr/>
                    <a:lstStyle/>
                    <a:p>
                      <a:pPr algn="l" fontAlgn="b"/>
                      <a:r>
                        <a:rPr lang="en-US" sz="1400" b="1" i="0" u="none" strike="noStrike">
                          <a:solidFill>
                            <a:srgbClr val="000000"/>
                          </a:solidFill>
                          <a:latin typeface="Calibri"/>
                        </a:rPr>
                        <a:t> </a:t>
                      </a:r>
                    </a:p>
                  </a:txBody>
                  <a:tcPr marL="9525" marR="9525" marT="9525" marB="0" anchor="b"/>
                </a:tc>
                <a:extLst>
                  <a:ext uri="{0D108BD9-81ED-4DB2-BD59-A6C34878D82A}">
                    <a16:rowId xmlns:a16="http://schemas.microsoft.com/office/drawing/2014/main" val="10001"/>
                  </a:ext>
                </a:extLst>
              </a:tr>
              <a:tr h="314325">
                <a:tc>
                  <a:txBody>
                    <a:bodyPr/>
                    <a:lstStyle/>
                    <a:p>
                      <a:pPr algn="l" fontAlgn="b"/>
                      <a:r>
                        <a:rPr lang="en-US" sz="1400" b="1" i="0" u="none" strike="noStrike">
                          <a:solidFill>
                            <a:srgbClr val="000000"/>
                          </a:solidFill>
                          <a:latin typeface="Calibri"/>
                        </a:rPr>
                        <a:t>Judge #2</a:t>
                      </a:r>
                    </a:p>
                  </a:txBody>
                  <a:tcPr marL="9525" marR="9525" marT="9525" marB="0" anchor="b"/>
                </a:tc>
                <a:tc>
                  <a:txBody>
                    <a:bodyPr/>
                    <a:lstStyle/>
                    <a:p>
                      <a:pPr algn="l" fontAlgn="b"/>
                      <a:r>
                        <a:rPr lang="en-US" sz="1400" b="1" i="0" u="none" strike="noStrike">
                          <a:solidFill>
                            <a:srgbClr val="000000"/>
                          </a:solidFill>
                          <a:latin typeface="Calibri"/>
                        </a:rPr>
                        <a:t> </a:t>
                      </a:r>
                    </a:p>
                  </a:txBody>
                  <a:tcPr marL="9525" marR="9525" marT="9525" marB="0" anchor="b"/>
                </a:tc>
                <a:extLst>
                  <a:ext uri="{0D108BD9-81ED-4DB2-BD59-A6C34878D82A}">
                    <a16:rowId xmlns:a16="http://schemas.microsoft.com/office/drawing/2014/main" val="10002"/>
                  </a:ext>
                </a:extLst>
              </a:tr>
              <a:tr h="314325">
                <a:tc>
                  <a:txBody>
                    <a:bodyPr/>
                    <a:lstStyle/>
                    <a:p>
                      <a:pPr algn="l" fontAlgn="b"/>
                      <a:r>
                        <a:rPr lang="en-US" sz="1400" b="1" i="0" u="none" strike="noStrike">
                          <a:solidFill>
                            <a:srgbClr val="000000"/>
                          </a:solidFill>
                          <a:latin typeface="Calibri"/>
                        </a:rPr>
                        <a:t>Judge #3</a:t>
                      </a:r>
                    </a:p>
                  </a:txBody>
                  <a:tcPr marL="9525" marR="9525" marT="9525" marB="0" anchor="b"/>
                </a:tc>
                <a:tc>
                  <a:txBody>
                    <a:bodyPr/>
                    <a:lstStyle/>
                    <a:p>
                      <a:pPr algn="l" fontAlgn="b"/>
                      <a:r>
                        <a:rPr lang="en-US" sz="1400" b="1" i="0" u="none" strike="noStrike">
                          <a:solidFill>
                            <a:srgbClr val="000000"/>
                          </a:solidFill>
                          <a:latin typeface="Calibri"/>
                        </a:rPr>
                        <a:t> </a:t>
                      </a:r>
                    </a:p>
                  </a:txBody>
                  <a:tcPr marL="9525" marR="9525" marT="9525" marB="0" anchor="b"/>
                </a:tc>
                <a:extLst>
                  <a:ext uri="{0D108BD9-81ED-4DB2-BD59-A6C34878D82A}">
                    <a16:rowId xmlns:a16="http://schemas.microsoft.com/office/drawing/2014/main" val="10003"/>
                  </a:ext>
                </a:extLst>
              </a:tr>
              <a:tr h="314325">
                <a:tc>
                  <a:txBody>
                    <a:bodyPr/>
                    <a:lstStyle/>
                    <a:p>
                      <a:pPr algn="l" fontAlgn="b"/>
                      <a:r>
                        <a:rPr lang="en-US" sz="1400" b="1" i="0" u="none" strike="noStrike">
                          <a:solidFill>
                            <a:srgbClr val="000000"/>
                          </a:solidFill>
                          <a:latin typeface="Calibri"/>
                        </a:rPr>
                        <a:t>Judge #4</a:t>
                      </a:r>
                    </a:p>
                  </a:txBody>
                  <a:tcPr marL="9525" marR="9525" marT="9525" marB="0" anchor="b"/>
                </a:tc>
                <a:tc>
                  <a:txBody>
                    <a:bodyPr/>
                    <a:lstStyle/>
                    <a:p>
                      <a:pPr algn="l" fontAlgn="b"/>
                      <a:r>
                        <a:rPr lang="en-US" sz="1400" b="1" i="0" u="none" strike="noStrike">
                          <a:solidFill>
                            <a:srgbClr val="000000"/>
                          </a:solidFill>
                          <a:latin typeface="Calibri"/>
                        </a:rPr>
                        <a:t> </a:t>
                      </a:r>
                    </a:p>
                  </a:txBody>
                  <a:tcPr marL="9525" marR="9525" marT="9525" marB="0" anchor="b"/>
                </a:tc>
                <a:extLst>
                  <a:ext uri="{0D108BD9-81ED-4DB2-BD59-A6C34878D82A}">
                    <a16:rowId xmlns:a16="http://schemas.microsoft.com/office/drawing/2014/main" val="10004"/>
                  </a:ext>
                </a:extLst>
              </a:tr>
              <a:tr h="314325">
                <a:tc>
                  <a:txBody>
                    <a:bodyPr/>
                    <a:lstStyle/>
                    <a:p>
                      <a:pPr algn="l" fontAlgn="b"/>
                      <a:r>
                        <a:rPr lang="en-US" sz="1400" b="1" i="0" u="none" strike="noStrike">
                          <a:solidFill>
                            <a:srgbClr val="000000"/>
                          </a:solidFill>
                          <a:latin typeface="Calibri"/>
                        </a:rPr>
                        <a:t>Judge #5</a:t>
                      </a:r>
                    </a:p>
                  </a:txBody>
                  <a:tcPr marL="9525" marR="9525" marT="9525" marB="0" anchor="b"/>
                </a:tc>
                <a:tc>
                  <a:txBody>
                    <a:bodyPr/>
                    <a:lstStyle/>
                    <a:p>
                      <a:pPr algn="l" fontAlgn="b"/>
                      <a:r>
                        <a:rPr lang="en-US" sz="1400" b="1" i="0" u="none" strike="noStrike">
                          <a:solidFill>
                            <a:srgbClr val="000000"/>
                          </a:solidFill>
                          <a:latin typeface="Calibri"/>
                        </a:rPr>
                        <a:t> </a:t>
                      </a:r>
                    </a:p>
                  </a:txBody>
                  <a:tcPr marL="9525" marR="9525" marT="9525" marB="0" anchor="b"/>
                </a:tc>
                <a:extLst>
                  <a:ext uri="{0D108BD9-81ED-4DB2-BD59-A6C34878D82A}">
                    <a16:rowId xmlns:a16="http://schemas.microsoft.com/office/drawing/2014/main" val="10005"/>
                  </a:ext>
                </a:extLst>
              </a:tr>
              <a:tr h="314325">
                <a:tc>
                  <a:txBody>
                    <a:bodyPr/>
                    <a:lstStyle/>
                    <a:p>
                      <a:pPr algn="l" fontAlgn="b"/>
                      <a:r>
                        <a:rPr lang="en-US" sz="1400" b="1" i="0" u="none" strike="noStrike">
                          <a:solidFill>
                            <a:srgbClr val="000000"/>
                          </a:solidFill>
                          <a:latin typeface="Calibri"/>
                        </a:rPr>
                        <a:t>Judge #6</a:t>
                      </a:r>
                    </a:p>
                  </a:txBody>
                  <a:tcPr marL="9525" marR="9525" marT="9525" marB="0" anchor="b"/>
                </a:tc>
                <a:tc>
                  <a:txBody>
                    <a:bodyPr/>
                    <a:lstStyle/>
                    <a:p>
                      <a:pPr algn="l" fontAlgn="b"/>
                      <a:r>
                        <a:rPr lang="en-US" sz="1400" b="1" i="0" u="none" strike="noStrike">
                          <a:solidFill>
                            <a:srgbClr val="000000"/>
                          </a:solidFill>
                          <a:latin typeface="Calibri"/>
                        </a:rPr>
                        <a:t> </a:t>
                      </a:r>
                    </a:p>
                  </a:txBody>
                  <a:tcPr marL="9525" marR="9525" marT="9525" marB="0" anchor="b"/>
                </a:tc>
                <a:extLst>
                  <a:ext uri="{0D108BD9-81ED-4DB2-BD59-A6C34878D82A}">
                    <a16:rowId xmlns:a16="http://schemas.microsoft.com/office/drawing/2014/main" val="10006"/>
                  </a:ext>
                </a:extLst>
              </a:tr>
              <a:tr h="314325">
                <a:tc>
                  <a:txBody>
                    <a:bodyPr/>
                    <a:lstStyle/>
                    <a:p>
                      <a:pPr algn="l" fontAlgn="b"/>
                      <a:r>
                        <a:rPr lang="en-US" sz="1400" b="1" i="0" u="none" strike="noStrike">
                          <a:solidFill>
                            <a:srgbClr val="000000"/>
                          </a:solidFill>
                          <a:latin typeface="Calibri"/>
                        </a:rPr>
                        <a:t>Judge #7</a:t>
                      </a:r>
                    </a:p>
                  </a:txBody>
                  <a:tcPr marL="9525" marR="9525" marT="9525" marB="0" anchor="b"/>
                </a:tc>
                <a:tc>
                  <a:txBody>
                    <a:bodyPr/>
                    <a:lstStyle/>
                    <a:p>
                      <a:pPr algn="l" fontAlgn="b"/>
                      <a:endParaRPr lang="en-US" sz="1400" b="1" i="0" u="none" strike="noStrike" dirty="0">
                        <a:solidFill>
                          <a:srgbClr val="000000"/>
                        </a:solidFill>
                        <a:latin typeface="Calibri"/>
                      </a:endParaRPr>
                    </a:p>
                  </a:txBody>
                  <a:tcPr marL="9525" marR="9525" marT="9525" marB="0" anchor="b"/>
                </a:tc>
                <a:extLst>
                  <a:ext uri="{0D108BD9-81ED-4DB2-BD59-A6C34878D82A}">
                    <a16:rowId xmlns:a16="http://schemas.microsoft.com/office/drawing/2014/main" val="10007"/>
                  </a:ext>
                </a:extLst>
              </a:tr>
            </a:tbl>
          </a:graphicData>
        </a:graphic>
      </p:graphicFrame>
      <p:sp>
        <p:nvSpPr>
          <p:cNvPr id="11" name="TextBox 10"/>
          <p:cNvSpPr txBox="1"/>
          <p:nvPr/>
        </p:nvSpPr>
        <p:spPr>
          <a:xfrm>
            <a:off x="5029200" y="5486400"/>
            <a:ext cx="3886200" cy="1015663"/>
          </a:xfrm>
          <a:prstGeom prst="rect">
            <a:avLst/>
          </a:prstGeom>
          <a:noFill/>
        </p:spPr>
        <p:txBody>
          <a:bodyPr wrap="square" rtlCol="0">
            <a:spAutoFit/>
          </a:bodyPr>
          <a:lstStyle/>
          <a:p>
            <a:pPr lvl="0" algn="ctr">
              <a:defRPr/>
            </a:pPr>
            <a:r>
              <a:rPr lang="en-US" sz="1200" b="1" u="sng" dirty="0"/>
              <a:t>Judging Instructions</a:t>
            </a:r>
          </a:p>
          <a:p>
            <a:pPr marL="342900" lvl="0" indent="-342900">
              <a:buFont typeface="+mj-lt"/>
              <a:buAutoNum type="arabicPeriod"/>
              <a:defRPr/>
            </a:pPr>
            <a:r>
              <a:rPr lang="en-US" sz="1200" dirty="0">
                <a:latin typeface="Calibri" pitchFamily="34" charset="0"/>
                <a:cs typeface="Times New Roman" pitchFamily="18" charset="0"/>
              </a:rPr>
              <a:t>Score each contestant.</a:t>
            </a:r>
          </a:p>
          <a:p>
            <a:pPr marL="342900" lvl="0" indent="-342900">
              <a:buFont typeface="+mj-lt"/>
              <a:buAutoNum type="arabicPeriod"/>
              <a:defRPr/>
            </a:pPr>
            <a:r>
              <a:rPr lang="en-US" sz="1200" dirty="0">
                <a:latin typeface="Calibri" pitchFamily="34" charset="0"/>
                <a:cs typeface="Times New Roman" pitchFamily="18" charset="0"/>
              </a:rPr>
              <a:t>Enter average score in AVE column.</a:t>
            </a:r>
          </a:p>
          <a:p>
            <a:pPr marL="342900" lvl="0" indent="-342900">
              <a:buFont typeface="+mj-lt"/>
              <a:buAutoNum type="arabicPeriod"/>
              <a:defRPr/>
            </a:pPr>
            <a:r>
              <a:rPr lang="en-US" sz="1200" dirty="0"/>
              <a:t>Rank the top 3 and sign with judges concurrence.</a:t>
            </a:r>
          </a:p>
          <a:p>
            <a:pPr marL="342900" lvl="0" indent="-342900">
              <a:buFont typeface="+mj-lt"/>
              <a:buAutoNum type="arabicPeriod"/>
              <a:defRPr/>
            </a:pPr>
            <a:r>
              <a:rPr lang="en-US" sz="1200" dirty="0"/>
              <a:t>Place in envelope and seal.</a:t>
            </a:r>
          </a:p>
        </p:txBody>
      </p:sp>
      <p:graphicFrame>
        <p:nvGraphicFramePr>
          <p:cNvPr id="20" name="Content Placeholder 19"/>
          <p:cNvGraphicFramePr>
            <a:graphicFrameLocks noGrp="1"/>
          </p:cNvGraphicFramePr>
          <p:nvPr>
            <p:ph sz="half" idx="2"/>
            <p:extLst>
              <p:ext uri="{D42A27DB-BD31-4B8C-83A1-F6EECF244321}">
                <p14:modId xmlns:p14="http://schemas.microsoft.com/office/powerpoint/2010/main" val="512728818"/>
              </p:ext>
            </p:extLst>
          </p:nvPr>
        </p:nvGraphicFramePr>
        <p:xfrm>
          <a:off x="304800" y="1219210"/>
          <a:ext cx="4107454" cy="5181589"/>
        </p:xfrm>
        <a:graphic>
          <a:graphicData uri="http://schemas.openxmlformats.org/drawingml/2006/table">
            <a:tbl>
              <a:tblPr/>
              <a:tblGrid>
                <a:gridCol w="661755">
                  <a:extLst>
                    <a:ext uri="{9D8B030D-6E8A-4147-A177-3AD203B41FA5}">
                      <a16:colId xmlns:a16="http://schemas.microsoft.com/office/drawing/2014/main" val="20000"/>
                    </a:ext>
                  </a:extLst>
                </a:gridCol>
                <a:gridCol w="1026862">
                  <a:extLst>
                    <a:ext uri="{9D8B030D-6E8A-4147-A177-3AD203B41FA5}">
                      <a16:colId xmlns:a16="http://schemas.microsoft.com/office/drawing/2014/main" val="20001"/>
                    </a:ext>
                  </a:extLst>
                </a:gridCol>
                <a:gridCol w="258618">
                  <a:extLst>
                    <a:ext uri="{9D8B030D-6E8A-4147-A177-3AD203B41FA5}">
                      <a16:colId xmlns:a16="http://schemas.microsoft.com/office/drawing/2014/main" val="20002"/>
                    </a:ext>
                  </a:extLst>
                </a:gridCol>
                <a:gridCol w="258618">
                  <a:extLst>
                    <a:ext uri="{9D8B030D-6E8A-4147-A177-3AD203B41FA5}">
                      <a16:colId xmlns:a16="http://schemas.microsoft.com/office/drawing/2014/main" val="20003"/>
                    </a:ext>
                  </a:extLst>
                </a:gridCol>
                <a:gridCol w="258618">
                  <a:extLst>
                    <a:ext uri="{9D8B030D-6E8A-4147-A177-3AD203B41FA5}">
                      <a16:colId xmlns:a16="http://schemas.microsoft.com/office/drawing/2014/main" val="20004"/>
                    </a:ext>
                  </a:extLst>
                </a:gridCol>
                <a:gridCol w="258618">
                  <a:extLst>
                    <a:ext uri="{9D8B030D-6E8A-4147-A177-3AD203B41FA5}">
                      <a16:colId xmlns:a16="http://schemas.microsoft.com/office/drawing/2014/main" val="20005"/>
                    </a:ext>
                  </a:extLst>
                </a:gridCol>
                <a:gridCol w="258618">
                  <a:extLst>
                    <a:ext uri="{9D8B030D-6E8A-4147-A177-3AD203B41FA5}">
                      <a16:colId xmlns:a16="http://schemas.microsoft.com/office/drawing/2014/main" val="20006"/>
                    </a:ext>
                  </a:extLst>
                </a:gridCol>
                <a:gridCol w="258618">
                  <a:extLst>
                    <a:ext uri="{9D8B030D-6E8A-4147-A177-3AD203B41FA5}">
                      <a16:colId xmlns:a16="http://schemas.microsoft.com/office/drawing/2014/main" val="20007"/>
                    </a:ext>
                  </a:extLst>
                </a:gridCol>
                <a:gridCol w="258618">
                  <a:extLst>
                    <a:ext uri="{9D8B030D-6E8A-4147-A177-3AD203B41FA5}">
                      <a16:colId xmlns:a16="http://schemas.microsoft.com/office/drawing/2014/main" val="20008"/>
                    </a:ext>
                  </a:extLst>
                </a:gridCol>
                <a:gridCol w="258618">
                  <a:extLst>
                    <a:ext uri="{9D8B030D-6E8A-4147-A177-3AD203B41FA5}">
                      <a16:colId xmlns:a16="http://schemas.microsoft.com/office/drawing/2014/main" val="20009"/>
                    </a:ext>
                  </a:extLst>
                </a:gridCol>
                <a:gridCol w="349893">
                  <a:extLst>
                    <a:ext uri="{9D8B030D-6E8A-4147-A177-3AD203B41FA5}">
                      <a16:colId xmlns:a16="http://schemas.microsoft.com/office/drawing/2014/main" val="20010"/>
                    </a:ext>
                  </a:extLst>
                </a:gridCol>
              </a:tblGrid>
              <a:tr h="279181">
                <a:tc rowSpan="2">
                  <a:txBody>
                    <a:bodyPr/>
                    <a:lstStyle/>
                    <a:p>
                      <a:pPr algn="l" rtl="0" fontAlgn="b"/>
                      <a:r>
                        <a:rPr lang="en-US" sz="1200" b="1" i="1" u="none" strike="noStrike" dirty="0">
                          <a:solidFill>
                            <a:srgbClr val="000000"/>
                          </a:solidFill>
                          <a:latin typeface="Calibri"/>
                        </a:rPr>
                        <a:t>ERC</a:t>
                      </a:r>
                    </a:p>
                  </a:txBody>
                  <a:tcPr marL="7096" marR="7096" marT="7096"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rowSpan="2">
                  <a:txBody>
                    <a:bodyPr/>
                    <a:lstStyle/>
                    <a:p>
                      <a:pPr algn="l" rtl="0" fontAlgn="t"/>
                      <a:r>
                        <a:rPr lang="en-US" sz="1200" b="1" i="0" u="none" strike="noStrike">
                          <a:solidFill>
                            <a:srgbClr val="000000"/>
                          </a:solidFill>
                          <a:latin typeface="Calibri"/>
                        </a:rPr>
                        <a:t> Contestant  Name</a:t>
                      </a:r>
                    </a:p>
                  </a:txBody>
                  <a:tcPr marL="7096" marR="7096" marT="709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gridSpan="9">
                  <a:txBody>
                    <a:bodyPr/>
                    <a:lstStyle/>
                    <a:p>
                      <a:pPr algn="ctr" fontAlgn="b"/>
                      <a:r>
                        <a:rPr lang="en-US" sz="800" b="1" i="0" u="none" strike="noStrike">
                          <a:solidFill>
                            <a:srgbClr val="000000"/>
                          </a:solidFill>
                          <a:latin typeface="Calibri"/>
                        </a:rPr>
                        <a:t>Judges Scores</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72356">
                <a:tc vMerge="1">
                  <a:txBody>
                    <a:bodyPr/>
                    <a:lstStyle/>
                    <a:p>
                      <a:endParaRPr lang="en-US"/>
                    </a:p>
                  </a:txBody>
                  <a:tcPr/>
                </a:tc>
                <a:tc vMerge="1">
                  <a:txBody>
                    <a:bodyPr/>
                    <a:lstStyle/>
                    <a:p>
                      <a:endParaRPr lang="en-US"/>
                    </a:p>
                  </a:txBody>
                  <a:tcPr/>
                </a:tc>
                <a:tc>
                  <a:txBody>
                    <a:bodyPr/>
                    <a:lstStyle/>
                    <a:p>
                      <a:pPr algn="l" fontAlgn="b"/>
                      <a:r>
                        <a:rPr lang="en-US" sz="800" b="0" i="0" u="none" strike="noStrike">
                          <a:solidFill>
                            <a:srgbClr val="000000"/>
                          </a:solidFill>
                          <a:latin typeface="Calibri"/>
                        </a:rPr>
                        <a:t>#1</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solidFill>
                            <a:srgbClr val="000000"/>
                          </a:solidFill>
                          <a:latin typeface="Calibri"/>
                        </a:rPr>
                        <a:t>#2</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solidFill>
                            <a:srgbClr val="000000"/>
                          </a:solidFill>
                          <a:latin typeface="Calibri"/>
                        </a:rPr>
                        <a:t>#3</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solidFill>
                            <a:srgbClr val="000000"/>
                          </a:solidFill>
                          <a:latin typeface="Calibri"/>
                        </a:rPr>
                        <a:t>#4</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solidFill>
                            <a:srgbClr val="000000"/>
                          </a:solidFill>
                          <a:latin typeface="Calibri"/>
                        </a:rPr>
                        <a:t>#5</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solidFill>
                            <a:srgbClr val="000000"/>
                          </a:solidFill>
                          <a:latin typeface="Calibri"/>
                        </a:rPr>
                        <a:t>#6</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solidFill>
                            <a:srgbClr val="000000"/>
                          </a:solidFill>
                          <a:latin typeface="Calibri"/>
                        </a:rPr>
                        <a:t>#7</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solidFill>
                            <a:srgbClr val="000000"/>
                          </a:solidFill>
                          <a:latin typeface="Calibri"/>
                        </a:rPr>
                        <a:t>Ave.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solidFill>
                            <a:srgbClr val="000000"/>
                          </a:solidFill>
                          <a:latin typeface="Calibri"/>
                        </a:rPr>
                        <a:t>Rank</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10001"/>
                  </a:ext>
                </a:extLst>
              </a:tr>
              <a:tr h="272356">
                <a:tc>
                  <a:txBody>
                    <a:bodyPr/>
                    <a:lstStyle/>
                    <a:p>
                      <a:pPr algn="l" rtl="0" fontAlgn="b"/>
                      <a:r>
                        <a:rPr lang="en-US" sz="800" b="1" i="1" u="none" strike="noStrike" dirty="0">
                          <a:solidFill>
                            <a:srgbClr val="000000"/>
                          </a:solidFill>
                          <a:latin typeface="Calibri"/>
                        </a:rPr>
                        <a:t>ERC #1</a:t>
                      </a:r>
                      <a:r>
                        <a:rPr lang="en-US" sz="800" b="0" i="0" u="none" strike="noStrike" dirty="0">
                          <a:solidFill>
                            <a:srgbClr val="000000"/>
                          </a:solidFill>
                          <a:latin typeface="Calibri"/>
                        </a:rPr>
                        <a:t> </a:t>
                      </a:r>
                      <a:endParaRPr lang="en-US" sz="800" b="1" i="1" u="none" strike="noStrike" dirty="0">
                        <a:solidFill>
                          <a:srgbClr val="000000"/>
                        </a:solidFill>
                        <a:latin typeface="Calibri"/>
                      </a:endParaRP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dirty="0">
                          <a:solidFill>
                            <a:srgbClr val="000000"/>
                          </a:solidFill>
                          <a:latin typeface="Calibri"/>
                        </a:rPr>
                        <a:t>Student #1 </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72356">
                <a:tc>
                  <a:txBody>
                    <a:bodyPr/>
                    <a:lstStyle/>
                    <a:p>
                      <a:pPr algn="l" rtl="0" fontAlgn="b"/>
                      <a:r>
                        <a:rPr lang="en-US" sz="800" b="1" i="1" u="none" strike="noStrike" dirty="0">
                          <a:solidFill>
                            <a:srgbClr val="000000"/>
                          </a:solidFill>
                          <a:latin typeface="Calibri"/>
                        </a:rPr>
                        <a:t>ERC #2</a:t>
                      </a:r>
                      <a:r>
                        <a:rPr lang="en-US" sz="800" b="0" i="0" u="none" strike="noStrike" dirty="0">
                          <a:solidFill>
                            <a:srgbClr val="000000"/>
                          </a:solidFill>
                          <a:latin typeface="Calibri"/>
                        </a:rPr>
                        <a:t> </a:t>
                      </a:r>
                      <a:endParaRPr lang="en-US" sz="800" b="1" i="1" u="none" strike="noStrike" dirty="0">
                        <a:solidFill>
                          <a:srgbClr val="000000"/>
                        </a:solidFill>
                        <a:latin typeface="Calibri"/>
                      </a:endParaRP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a:solidFill>
                            <a:srgbClr val="000000"/>
                          </a:solidFill>
                          <a:latin typeface="Calibri"/>
                        </a:rPr>
                        <a:t>Student #2 </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72356">
                <a:tc>
                  <a:txBody>
                    <a:bodyPr/>
                    <a:lstStyle/>
                    <a:p>
                      <a:pPr algn="l" rtl="0" fontAlgn="b"/>
                      <a:r>
                        <a:rPr lang="en-US" sz="800" b="1" i="1" u="none" strike="noStrike">
                          <a:solidFill>
                            <a:srgbClr val="000000"/>
                          </a:solidFill>
                          <a:latin typeface="Calibri"/>
                        </a:rPr>
                        <a:t>ERC #3</a:t>
                      </a:r>
                      <a:r>
                        <a:rPr lang="en-US" sz="800" b="0" i="0" u="none" strike="noStrike">
                          <a:solidFill>
                            <a:srgbClr val="000000"/>
                          </a:solidFill>
                          <a:latin typeface="Calibri"/>
                        </a:rPr>
                        <a:t> </a:t>
                      </a:r>
                      <a:endParaRPr lang="en-US" sz="800" b="1" i="1" u="none" strike="noStrike">
                        <a:solidFill>
                          <a:srgbClr val="000000"/>
                        </a:solidFill>
                        <a:latin typeface="Calibri"/>
                      </a:endParaRP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a:solidFill>
                            <a:srgbClr val="000000"/>
                          </a:solidFill>
                          <a:latin typeface="Calibri"/>
                        </a:rPr>
                        <a:t>Student #3 </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72356">
                <a:tc>
                  <a:txBody>
                    <a:bodyPr/>
                    <a:lstStyle/>
                    <a:p>
                      <a:pPr algn="l" rtl="0" fontAlgn="b"/>
                      <a:r>
                        <a:rPr lang="en-US" sz="800" b="1" i="1" u="none" strike="noStrike">
                          <a:solidFill>
                            <a:srgbClr val="000000"/>
                          </a:solidFill>
                          <a:latin typeface="Calibri"/>
                        </a:rPr>
                        <a:t>ERC #4</a:t>
                      </a:r>
                      <a:r>
                        <a:rPr lang="en-US" sz="800" b="0" i="0" u="none" strike="noStrike">
                          <a:solidFill>
                            <a:srgbClr val="000000"/>
                          </a:solidFill>
                          <a:latin typeface="Calibri"/>
                        </a:rPr>
                        <a:t> </a:t>
                      </a:r>
                      <a:endParaRPr lang="en-US" sz="800" b="1" i="1" u="none" strike="noStrike">
                        <a:solidFill>
                          <a:srgbClr val="000000"/>
                        </a:solidFill>
                        <a:latin typeface="Calibri"/>
                      </a:endParaRP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dirty="0">
                          <a:solidFill>
                            <a:srgbClr val="000000"/>
                          </a:solidFill>
                          <a:latin typeface="Calibri"/>
                        </a:rPr>
                        <a:t>Student #4 </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72356">
                <a:tc>
                  <a:txBody>
                    <a:bodyPr/>
                    <a:lstStyle/>
                    <a:p>
                      <a:pPr algn="l" rtl="0" fontAlgn="b"/>
                      <a:r>
                        <a:rPr lang="en-US" sz="800" b="1" i="1" u="none" strike="noStrike">
                          <a:solidFill>
                            <a:srgbClr val="000000"/>
                          </a:solidFill>
                          <a:latin typeface="Calibri"/>
                        </a:rPr>
                        <a:t>ERC #5</a:t>
                      </a:r>
                      <a:r>
                        <a:rPr lang="en-US" sz="800" b="0" i="0" u="none" strike="noStrike">
                          <a:solidFill>
                            <a:srgbClr val="000000"/>
                          </a:solidFill>
                          <a:latin typeface="Calibri"/>
                        </a:rPr>
                        <a:t> </a:t>
                      </a:r>
                      <a:endParaRPr lang="en-US" sz="800" b="1" i="1" u="none" strike="noStrike">
                        <a:solidFill>
                          <a:srgbClr val="000000"/>
                        </a:solidFill>
                        <a:latin typeface="Calibri"/>
                      </a:endParaRP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a:solidFill>
                            <a:srgbClr val="000000"/>
                          </a:solidFill>
                          <a:latin typeface="Calibri"/>
                        </a:rPr>
                        <a:t>Student #5 </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72356">
                <a:tc>
                  <a:txBody>
                    <a:bodyPr/>
                    <a:lstStyle/>
                    <a:p>
                      <a:pPr algn="l" rtl="0" fontAlgn="b"/>
                      <a:r>
                        <a:rPr lang="en-US" sz="800" b="1" i="1" u="none" strike="noStrike">
                          <a:solidFill>
                            <a:srgbClr val="000000"/>
                          </a:solidFill>
                          <a:latin typeface="Calibri"/>
                        </a:rPr>
                        <a:t>ERC #6</a:t>
                      </a:r>
                      <a:r>
                        <a:rPr lang="en-US" sz="800" b="0" i="0" u="none" strike="noStrike">
                          <a:solidFill>
                            <a:srgbClr val="000000"/>
                          </a:solidFill>
                          <a:latin typeface="Calibri"/>
                        </a:rPr>
                        <a:t> </a:t>
                      </a:r>
                      <a:endParaRPr lang="en-US" sz="800" b="1" i="1" u="none" strike="noStrike">
                        <a:solidFill>
                          <a:srgbClr val="000000"/>
                        </a:solidFill>
                        <a:latin typeface="Calibri"/>
                      </a:endParaRP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a:solidFill>
                            <a:srgbClr val="000000"/>
                          </a:solidFill>
                          <a:latin typeface="Calibri"/>
                        </a:rPr>
                        <a:t>Student #6 </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72356">
                <a:tc>
                  <a:txBody>
                    <a:bodyPr/>
                    <a:lstStyle/>
                    <a:p>
                      <a:pPr algn="l" rtl="0" fontAlgn="b"/>
                      <a:r>
                        <a:rPr lang="en-US" sz="800" b="1" i="1" u="none" strike="noStrike">
                          <a:solidFill>
                            <a:srgbClr val="000000"/>
                          </a:solidFill>
                          <a:latin typeface="Calibri"/>
                        </a:rPr>
                        <a:t>ERC #7</a:t>
                      </a:r>
                      <a:r>
                        <a:rPr lang="en-US" sz="800" b="0" i="0" u="none" strike="noStrike">
                          <a:solidFill>
                            <a:srgbClr val="000000"/>
                          </a:solidFill>
                          <a:latin typeface="Calibri"/>
                        </a:rPr>
                        <a:t> </a:t>
                      </a:r>
                      <a:endParaRPr lang="en-US" sz="800" b="1" i="1" u="none" strike="noStrike">
                        <a:solidFill>
                          <a:srgbClr val="000000"/>
                        </a:solidFill>
                        <a:latin typeface="Calibri"/>
                      </a:endParaRP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dirty="0">
                          <a:solidFill>
                            <a:srgbClr val="000000"/>
                          </a:solidFill>
                          <a:latin typeface="Calibri"/>
                        </a:rPr>
                        <a:t>Student #7 </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72356">
                <a:tc>
                  <a:txBody>
                    <a:bodyPr/>
                    <a:lstStyle/>
                    <a:p>
                      <a:pPr algn="l" rtl="0" fontAlgn="b"/>
                      <a:r>
                        <a:rPr lang="en-US" sz="800" b="1" i="1" u="none" strike="noStrike">
                          <a:solidFill>
                            <a:srgbClr val="000000"/>
                          </a:solidFill>
                          <a:latin typeface="Calibri"/>
                        </a:rPr>
                        <a:t>ERC #8</a:t>
                      </a:r>
                      <a:r>
                        <a:rPr lang="en-US" sz="800" b="0" i="0" u="none" strike="noStrike">
                          <a:solidFill>
                            <a:srgbClr val="000000"/>
                          </a:solidFill>
                          <a:latin typeface="Calibri"/>
                        </a:rPr>
                        <a:t> </a:t>
                      </a:r>
                      <a:endParaRPr lang="en-US" sz="800" b="1" i="1" u="none" strike="noStrike">
                        <a:solidFill>
                          <a:srgbClr val="000000"/>
                        </a:solidFill>
                        <a:latin typeface="Calibri"/>
                      </a:endParaRP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dirty="0">
                          <a:solidFill>
                            <a:srgbClr val="000000"/>
                          </a:solidFill>
                          <a:latin typeface="Calibri"/>
                        </a:rPr>
                        <a:t>Student #8</a:t>
                      </a:r>
                      <a:r>
                        <a:rPr lang="en-US" sz="700" b="1" i="0" u="none" strike="noStrike" dirty="0">
                          <a:solidFill>
                            <a:srgbClr val="000000"/>
                          </a:solidFill>
                          <a:latin typeface="Calibri"/>
                        </a:rPr>
                        <a:t> </a:t>
                      </a:r>
                      <a:endParaRPr lang="en-US" sz="800" b="1" i="0" u="none" strike="noStrike" dirty="0">
                        <a:solidFill>
                          <a:srgbClr val="000000"/>
                        </a:solidFill>
                        <a:latin typeface="Calibri"/>
                      </a:endParaRP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72356">
                <a:tc>
                  <a:txBody>
                    <a:bodyPr/>
                    <a:lstStyle/>
                    <a:p>
                      <a:pPr algn="l" rtl="0" fontAlgn="b"/>
                      <a:r>
                        <a:rPr lang="en-US" sz="800" b="1" i="1" u="none" strike="noStrike">
                          <a:solidFill>
                            <a:srgbClr val="000000"/>
                          </a:solidFill>
                          <a:latin typeface="Calibri"/>
                        </a:rPr>
                        <a:t>ERC #9</a:t>
                      </a:r>
                      <a:r>
                        <a:rPr lang="en-US" sz="800" b="0" i="0" u="none" strike="noStrike">
                          <a:solidFill>
                            <a:srgbClr val="000000"/>
                          </a:solidFill>
                          <a:latin typeface="Calibri"/>
                        </a:rPr>
                        <a:t> </a:t>
                      </a:r>
                      <a:endParaRPr lang="en-US" sz="800" b="1" i="1" u="none" strike="noStrike">
                        <a:solidFill>
                          <a:srgbClr val="000000"/>
                        </a:solidFill>
                        <a:latin typeface="Calibri"/>
                      </a:endParaRP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dirty="0">
                          <a:solidFill>
                            <a:srgbClr val="000000"/>
                          </a:solidFill>
                          <a:latin typeface="Calibri"/>
                        </a:rPr>
                        <a:t>Student #9 </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72356">
                <a:tc>
                  <a:txBody>
                    <a:bodyPr/>
                    <a:lstStyle/>
                    <a:p>
                      <a:pPr algn="l" rtl="0" fontAlgn="b"/>
                      <a:r>
                        <a:rPr lang="en-US" sz="800" b="1" i="1" u="none" strike="noStrike">
                          <a:solidFill>
                            <a:srgbClr val="000000"/>
                          </a:solidFill>
                          <a:latin typeface="Calibri"/>
                        </a:rPr>
                        <a:t>ERC #10</a:t>
                      </a:r>
                      <a:r>
                        <a:rPr lang="en-US" sz="800" b="0" i="0" u="none" strike="noStrike">
                          <a:solidFill>
                            <a:srgbClr val="000000"/>
                          </a:solidFill>
                          <a:latin typeface="Calibri"/>
                        </a:rPr>
                        <a:t> </a:t>
                      </a:r>
                      <a:endParaRPr lang="en-US" sz="800" b="1" i="1" u="none" strike="noStrike">
                        <a:solidFill>
                          <a:srgbClr val="000000"/>
                        </a:solidFill>
                        <a:latin typeface="Calibri"/>
                      </a:endParaRP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dirty="0">
                          <a:solidFill>
                            <a:srgbClr val="000000"/>
                          </a:solidFill>
                          <a:latin typeface="Calibri"/>
                        </a:rPr>
                        <a:t>Student #10 </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72356">
                <a:tc>
                  <a:txBody>
                    <a:bodyPr/>
                    <a:lstStyle/>
                    <a:p>
                      <a:pPr algn="l" rtl="0" fontAlgn="b"/>
                      <a:r>
                        <a:rPr lang="en-US" sz="800" b="1" i="1" u="none" strike="noStrike">
                          <a:solidFill>
                            <a:srgbClr val="000000"/>
                          </a:solidFill>
                          <a:latin typeface="Calibri"/>
                        </a:rPr>
                        <a:t>ERC #11</a:t>
                      </a:r>
                      <a:r>
                        <a:rPr lang="en-US" sz="800" b="0" i="0" u="none" strike="noStrike">
                          <a:solidFill>
                            <a:srgbClr val="000000"/>
                          </a:solidFill>
                          <a:latin typeface="Calibri"/>
                        </a:rPr>
                        <a:t> </a:t>
                      </a:r>
                      <a:endParaRPr lang="en-US" sz="800" b="1" i="1" u="none" strike="noStrike">
                        <a:solidFill>
                          <a:srgbClr val="000000"/>
                        </a:solidFill>
                        <a:latin typeface="Calibri"/>
                      </a:endParaRP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a:solidFill>
                            <a:srgbClr val="000000"/>
                          </a:solidFill>
                          <a:latin typeface="Calibri"/>
                        </a:rPr>
                        <a:t>Student #11 </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72356">
                <a:tc>
                  <a:txBody>
                    <a:bodyPr/>
                    <a:lstStyle/>
                    <a:p>
                      <a:pPr algn="l" rtl="0" fontAlgn="b"/>
                      <a:r>
                        <a:rPr lang="en-US" sz="800" b="1" i="1" u="none" strike="noStrike">
                          <a:solidFill>
                            <a:srgbClr val="000000"/>
                          </a:solidFill>
                          <a:latin typeface="Calibri"/>
                        </a:rPr>
                        <a:t>ERC #12</a:t>
                      </a:r>
                      <a:r>
                        <a:rPr lang="en-US" sz="800" b="0" i="0" u="none" strike="noStrike">
                          <a:solidFill>
                            <a:srgbClr val="000000"/>
                          </a:solidFill>
                          <a:latin typeface="Calibri"/>
                        </a:rPr>
                        <a:t> </a:t>
                      </a:r>
                      <a:endParaRPr lang="en-US" sz="800" b="1" i="1" u="none" strike="noStrike">
                        <a:solidFill>
                          <a:srgbClr val="000000"/>
                        </a:solidFill>
                        <a:latin typeface="Calibri"/>
                      </a:endParaRP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dirty="0">
                          <a:solidFill>
                            <a:srgbClr val="000000"/>
                          </a:solidFill>
                          <a:latin typeface="Calibri"/>
                        </a:rPr>
                        <a:t>Student #12 </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72356">
                <a:tc>
                  <a:txBody>
                    <a:bodyPr/>
                    <a:lstStyle/>
                    <a:p>
                      <a:pPr algn="l" rtl="0" fontAlgn="b"/>
                      <a:r>
                        <a:rPr lang="en-US" sz="800" b="1" i="1" u="none" strike="noStrike">
                          <a:solidFill>
                            <a:srgbClr val="000000"/>
                          </a:solidFill>
                          <a:latin typeface="Calibri"/>
                        </a:rPr>
                        <a:t>ERC #13</a:t>
                      </a:r>
                      <a:r>
                        <a:rPr lang="en-US" sz="800" b="0" i="0" u="none" strike="noStrike">
                          <a:solidFill>
                            <a:srgbClr val="000000"/>
                          </a:solidFill>
                          <a:latin typeface="Calibri"/>
                        </a:rPr>
                        <a:t> </a:t>
                      </a:r>
                      <a:endParaRPr lang="en-US" sz="800" b="1" i="1" u="none" strike="noStrike">
                        <a:solidFill>
                          <a:srgbClr val="000000"/>
                        </a:solidFill>
                        <a:latin typeface="Calibri"/>
                      </a:endParaRP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a:solidFill>
                            <a:srgbClr val="000000"/>
                          </a:solidFill>
                          <a:latin typeface="Calibri"/>
                        </a:rPr>
                        <a:t>Student #13 </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72356">
                <a:tc>
                  <a:txBody>
                    <a:bodyPr/>
                    <a:lstStyle/>
                    <a:p>
                      <a:pPr algn="l" rtl="0" fontAlgn="b"/>
                      <a:r>
                        <a:rPr lang="en-US" sz="800" b="1" i="1" u="none" strike="noStrike">
                          <a:solidFill>
                            <a:srgbClr val="000000"/>
                          </a:solidFill>
                          <a:latin typeface="Calibri"/>
                        </a:rPr>
                        <a:t>ERC #14</a:t>
                      </a: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dirty="0">
                          <a:solidFill>
                            <a:srgbClr val="000000"/>
                          </a:solidFill>
                          <a:latin typeface="Calibri"/>
                        </a:rPr>
                        <a:t>Student #14</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72356">
                <a:tc>
                  <a:txBody>
                    <a:bodyPr/>
                    <a:lstStyle/>
                    <a:p>
                      <a:pPr algn="l" rtl="0" fontAlgn="b"/>
                      <a:r>
                        <a:rPr lang="en-US" sz="800" b="1" i="1" u="none" strike="noStrike">
                          <a:solidFill>
                            <a:srgbClr val="000000"/>
                          </a:solidFill>
                          <a:latin typeface="Calibri"/>
                        </a:rPr>
                        <a:t>ERC #15</a:t>
                      </a: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dirty="0">
                          <a:solidFill>
                            <a:srgbClr val="000000"/>
                          </a:solidFill>
                          <a:latin typeface="Calibri"/>
                        </a:rPr>
                        <a:t>Student #15</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72356">
                <a:tc>
                  <a:txBody>
                    <a:bodyPr/>
                    <a:lstStyle/>
                    <a:p>
                      <a:pPr algn="l" rtl="0" fontAlgn="b"/>
                      <a:r>
                        <a:rPr lang="en-US" sz="800" b="1" i="1" u="none" strike="noStrike">
                          <a:solidFill>
                            <a:srgbClr val="000000"/>
                          </a:solidFill>
                          <a:latin typeface="Calibri"/>
                        </a:rPr>
                        <a:t>ERC #16</a:t>
                      </a: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dirty="0">
                          <a:solidFill>
                            <a:srgbClr val="000000"/>
                          </a:solidFill>
                          <a:latin typeface="Calibri"/>
                        </a:rPr>
                        <a:t>Student #16</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72356">
                <a:tc>
                  <a:txBody>
                    <a:bodyPr/>
                    <a:lstStyle/>
                    <a:p>
                      <a:pPr algn="l" rtl="0" fontAlgn="b"/>
                      <a:r>
                        <a:rPr lang="en-US" sz="800" b="1" i="1" u="none" strike="noStrike">
                          <a:solidFill>
                            <a:srgbClr val="000000"/>
                          </a:solidFill>
                          <a:latin typeface="Calibri"/>
                        </a:rPr>
                        <a:t>ERC #17</a:t>
                      </a: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dirty="0">
                          <a:solidFill>
                            <a:srgbClr val="000000"/>
                          </a:solidFill>
                          <a:latin typeface="Calibri"/>
                        </a:rPr>
                        <a:t>Student #17</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1116</TotalTime>
  <Words>841</Words>
  <Application>Microsoft Office PowerPoint</Application>
  <PresentationFormat>On-screen Show (4:3)</PresentationFormat>
  <Paragraphs>317</Paragraphs>
  <Slides>5</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PowerPoint Presentation</vt:lpstr>
      <vt:lpstr>PowerPoint Presentation</vt:lpstr>
      <vt:lpstr>PowerPoint Presentation</vt:lpstr>
      <vt:lpstr>Prize Levels</vt:lpstr>
      <vt:lpstr>PowerPoint Presentation</vt:lpstr>
    </vt:vector>
  </TitlesOfParts>
  <Company>RPI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CS</dc:creator>
  <cp:lastModifiedBy>Yang, Sarah</cp:lastModifiedBy>
  <cp:revision>101</cp:revision>
  <dcterms:created xsi:type="dcterms:W3CDTF">2011-01-25T19:48:44Z</dcterms:created>
  <dcterms:modified xsi:type="dcterms:W3CDTF">2021-08-09T18:14:16Z</dcterms:modified>
</cp:coreProperties>
</file>