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 id="2147483676" r:id="rId4"/>
    <p:sldMasterId id="2147483691" r:id="rId5"/>
  </p:sldMasterIdLst>
  <p:notesMasterIdLst>
    <p:notesMasterId r:id="rId11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Lst>
  <p:sldSz cx="12192000" cy="6858000"/>
  <p:notesSz cx="7023100" cy="9309100"/>
  <p:embeddedFontLst>
    <p:embeddedFont>
      <p:font typeface="Arial Narrow" panose="020B0606020202030204" pitchFamily="34" charset="0"/>
      <p:regular r:id="rId118"/>
      <p:bold r:id="rId119"/>
      <p:italic r:id="rId120"/>
      <p:boldItalic r:id="rId121"/>
    </p:embeddedFont>
    <p:embeddedFont>
      <p:font typeface="Calibri" panose="020F0502020204030204" pitchFamily="34" charset="0"/>
      <p:regular r:id="rId122"/>
      <p:bold r:id="rId123"/>
      <p:italic r:id="rId124"/>
      <p:boldItalic r:id="rId125"/>
    </p:embeddedFont>
    <p:embeddedFont>
      <p:font typeface="georgia" panose="02040502050405020303" pitchFamily="18" charset="0"/>
      <p:regular r:id="rId126"/>
      <p:bold r:id="rId127"/>
      <p:italic r:id="rId128"/>
      <p:boldItalic r:id="rId129"/>
    </p:embeddedFont>
    <p:embeddedFont>
      <p:font typeface="Helvetica Neue" panose="020B0604020202020204" charset="0"/>
      <p:regular r:id="rId130"/>
      <p:bold r:id="rId131"/>
      <p:italic r:id="rId132"/>
      <p:boldItalic r:id="rId133"/>
    </p:embeddedFont>
    <p:embeddedFont>
      <p:font typeface="Impact" panose="020B0806030902050204" pitchFamily="34" charset="0"/>
      <p:regular r:id="rId134"/>
    </p:embeddedFont>
    <p:embeddedFont>
      <p:font typeface="Noto Sans Symbols" panose="020B0604020202020204" charset="0"/>
      <p:regular r:id="rId135"/>
      <p:bold r:id="rId136"/>
    </p:embeddedFont>
    <p:embeddedFont>
      <p:font typeface="Open Sans" panose="020B0606030504020204" pitchFamily="34" charset="0"/>
      <p:regular r:id="rId137"/>
      <p:bold r:id="rId138"/>
      <p:italic r:id="rId139"/>
      <p:boldItalic r:id="rId140"/>
    </p:embeddedFont>
    <p:embeddedFont>
      <p:font typeface="Open Sans SemiBold" panose="020B0706030804020204" pitchFamily="34" charset="0"/>
      <p:regular r:id="rId141"/>
      <p:bold r:id="rId142"/>
      <p:italic r:id="rId143"/>
      <p:boldItalic r:id="rId144"/>
    </p:embeddedFont>
    <p:embeddedFont>
      <p:font typeface="Proxima Nova" panose="020B0604020202020204" charset="0"/>
      <p:regular r:id="rId145"/>
      <p:bold r:id="rId146"/>
      <p:italic r:id="rId147"/>
      <p:boldItalic r:id="rId148"/>
    </p:embeddedFont>
    <p:embeddedFont>
      <p:font typeface="Quattrocento Sans" panose="020B0604020202020204" pitchFamily="34" charset="0"/>
      <p:regular r:id="rId149"/>
      <p:bold r:id="rId150"/>
      <p:italic r:id="rId151"/>
      <p:boldItalic r:id="rId152"/>
    </p:embeddedFont>
    <p:embeddedFont>
      <p:font typeface="Roboto" panose="02000000000000000000" pitchFamily="2" charset="0"/>
      <p:regular r:id="rId153"/>
      <p:bold r:id="rId154"/>
      <p:italic r:id="rId155"/>
      <p:boldItalic r:id="rId1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4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7" roundtripDataSignature="AMtx7mjD4DyQirzIO98nQOwTxB2f7Qvq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5224F4-0FCB-4B17-A19B-4C3DDCCB2DB9}">
  <a:tblStyle styleId="{7D5224F4-0FCB-4B17-A19B-4C3DDCCB2DB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84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21.fntdata"/><Relationship Id="rId159"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font" Target="fonts/font11.fntdata"/><Relationship Id="rId149" Type="http://schemas.openxmlformats.org/officeDocument/2006/relationships/font" Target="fonts/font32.fntdata"/><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font" Target="fonts/font1.fntdata"/><Relationship Id="rId139" Type="http://schemas.openxmlformats.org/officeDocument/2006/relationships/font" Target="fonts/font22.fntdata"/><Relationship Id="rId85" Type="http://schemas.openxmlformats.org/officeDocument/2006/relationships/slide" Target="slides/slide80.xml"/><Relationship Id="rId150" Type="http://schemas.openxmlformats.org/officeDocument/2006/relationships/font" Target="fonts/font33.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23.fntdata"/><Relationship Id="rId145" Type="http://schemas.openxmlformats.org/officeDocument/2006/relationships/font" Target="fonts/font28.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font" Target="fonts/font2.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13.fntdata"/><Relationship Id="rId135" Type="http://schemas.openxmlformats.org/officeDocument/2006/relationships/font" Target="fonts/font18.fntdata"/><Relationship Id="rId151" Type="http://schemas.openxmlformats.org/officeDocument/2006/relationships/font" Target="fonts/font34.fntdata"/><Relationship Id="rId156" Type="http://schemas.openxmlformats.org/officeDocument/2006/relationships/font" Target="fonts/font39.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font" Target="fonts/font24.fntdata"/><Relationship Id="rId146" Type="http://schemas.openxmlformats.org/officeDocument/2006/relationships/font" Target="fonts/font29.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14.fntdata"/><Relationship Id="rId136" Type="http://schemas.openxmlformats.org/officeDocument/2006/relationships/font" Target="fonts/font19.fntdata"/><Relationship Id="rId157" Type="http://customschemas.google.com/relationships/presentationmetadata" Target="meta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35.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9.fntdata"/><Relationship Id="rId147" Type="http://schemas.openxmlformats.org/officeDocument/2006/relationships/font" Target="fonts/font3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4.fntdata"/><Relationship Id="rId142"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20.fntdata"/><Relationship Id="rId15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15.fntdata"/><Relationship Id="rId153" Type="http://schemas.openxmlformats.org/officeDocument/2006/relationships/font" Target="fonts/font36.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5.fntdata"/><Relationship Id="rId143" Type="http://schemas.openxmlformats.org/officeDocument/2006/relationships/font" Target="fonts/font26.fntdata"/><Relationship Id="rId148"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6.fntdata"/><Relationship Id="rId154" Type="http://schemas.openxmlformats.org/officeDocument/2006/relationships/font" Target="fonts/font37.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6.fntdata"/><Relationship Id="rId144" Type="http://schemas.openxmlformats.org/officeDocument/2006/relationships/font" Target="fonts/font27.fntdata"/><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font" Target="fonts/font17.fntdata"/><Relationship Id="rId80" Type="http://schemas.openxmlformats.org/officeDocument/2006/relationships/slide" Target="slides/slide75.xml"/><Relationship Id="rId155" Type="http://schemas.openxmlformats.org/officeDocument/2006/relationships/font" Target="fonts/font38.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Users\cindi\Dropbox%20(GaTech)\Documents\GaTech\CMAT\1AAA%20CMAT%20ILO\ILO%20Summit%202023\ILO%20Summit%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indi\Dropbox%20(GaTech)\Documents\GaTech\CMAT\1AAA%20CMAT%20ILO\ILO%20Summit%202023\ILO%20Summit%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indi\Dropbox%20(GaTech)\Documents\GaTech\CMAT\1AAA%20CMAT%20ILO\ILO%20Summit%202023\ILO%20Summit%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ad.uillinois.edu\engr\mechse-m-drive\Grants%20Office\Proposals%20by%20Faculty\Alleyne\POETS\POETS%20-%20Annual%20Report%20Support\Year%209\Kiruba's%20Funding%20Plan%20w%20JKW%20adjustments%20(version%20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8292262078351"/>
          <c:y val="2.8460858834203625E-2"/>
          <c:w val="0.78765225527364635"/>
          <c:h val="0.83012113838676727"/>
        </c:manualLayout>
      </c:layout>
      <c:barChart>
        <c:barDir val="bar"/>
        <c:grouping val="stacked"/>
        <c:varyColors val="0"/>
        <c:ser>
          <c:idx val="0"/>
          <c:order val="0"/>
          <c:tx>
            <c:strRef>
              <c:f>Sheet1!$B$1</c:f>
              <c:strCache>
                <c:ptCount val="1"/>
                <c:pt idx="0">
                  <c:v>Year 1-3 (Recruit)</c:v>
                </c:pt>
              </c:strCache>
            </c:strRef>
          </c:tx>
          <c:spPr>
            <a:solidFill>
              <a:srgbClr val="4F81BD"/>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B77-4007-883D-8304BB498605}"/>
              </c:ext>
            </c:extLst>
          </c:dPt>
          <c:dPt>
            <c:idx val="1"/>
            <c:invertIfNegative val="0"/>
            <c:bubble3D val="0"/>
            <c:spPr>
              <a:solidFill>
                <a:srgbClr val="92D050"/>
              </a:solidFill>
              <a:ln>
                <a:noFill/>
              </a:ln>
              <a:effectLst/>
            </c:spPr>
            <c:extLst>
              <c:ext xmlns:c16="http://schemas.microsoft.com/office/drawing/2014/chart" uri="{C3380CC4-5D6E-409C-BE32-E72D297353CC}">
                <c16:uniqueId val="{00000003-8B77-4007-883D-8304BB498605}"/>
              </c:ext>
            </c:extLst>
          </c:dPt>
          <c:dPt>
            <c:idx val="2"/>
            <c:invertIfNegative val="0"/>
            <c:bubble3D val="0"/>
            <c:spPr>
              <a:solidFill>
                <a:srgbClr val="92D050"/>
              </a:solidFill>
              <a:ln>
                <a:noFill/>
              </a:ln>
              <a:effectLst/>
            </c:spPr>
            <c:extLst>
              <c:ext xmlns:c16="http://schemas.microsoft.com/office/drawing/2014/chart" uri="{C3380CC4-5D6E-409C-BE32-E72D297353CC}">
                <c16:uniqueId val="{00000005-8B77-4007-883D-8304BB498605}"/>
              </c:ext>
            </c:extLst>
          </c:dPt>
          <c:dPt>
            <c:idx val="3"/>
            <c:invertIfNegative val="0"/>
            <c:bubble3D val="0"/>
            <c:spPr>
              <a:solidFill>
                <a:srgbClr val="C0504D"/>
              </a:solidFill>
              <a:ln>
                <a:noFill/>
              </a:ln>
              <a:effectLst/>
            </c:spPr>
            <c:extLst>
              <c:ext xmlns:c16="http://schemas.microsoft.com/office/drawing/2014/chart" uri="{C3380CC4-5D6E-409C-BE32-E72D297353CC}">
                <c16:uniqueId val="{00000007-8B77-4007-883D-8304BB498605}"/>
              </c:ext>
            </c:extLst>
          </c:dPt>
          <c:dPt>
            <c:idx val="4"/>
            <c:invertIfNegative val="0"/>
            <c:bubble3D val="0"/>
            <c:spPr>
              <a:solidFill>
                <a:srgbClr val="4F81BD"/>
              </a:solidFill>
              <a:ln>
                <a:noFill/>
              </a:ln>
              <a:effectLst/>
            </c:spPr>
            <c:extLst>
              <c:ext xmlns:c16="http://schemas.microsoft.com/office/drawing/2014/chart" uri="{C3380CC4-5D6E-409C-BE32-E72D297353CC}">
                <c16:uniqueId val="{00000009-8B77-4007-883D-8304BB498605}"/>
              </c:ext>
            </c:extLst>
          </c:dPt>
          <c:dPt>
            <c:idx val="5"/>
            <c:invertIfNegative val="0"/>
            <c:bubble3D val="0"/>
            <c:spPr>
              <a:solidFill>
                <a:srgbClr val="4F81BD"/>
              </a:solidFill>
              <a:ln>
                <a:noFill/>
              </a:ln>
              <a:effectLst/>
            </c:spPr>
            <c:extLst>
              <c:ext xmlns:c16="http://schemas.microsoft.com/office/drawing/2014/chart" uri="{C3380CC4-5D6E-409C-BE32-E72D297353CC}">
                <c16:uniqueId val="{0000000B-8B77-4007-883D-8304BB498605}"/>
              </c:ext>
            </c:extLst>
          </c:dPt>
          <c:dPt>
            <c:idx val="6"/>
            <c:invertIfNegative val="0"/>
            <c:bubble3D val="0"/>
            <c:spPr>
              <a:solidFill>
                <a:srgbClr val="C0504D"/>
              </a:solidFill>
              <a:ln>
                <a:noFill/>
              </a:ln>
              <a:effectLst/>
            </c:spPr>
            <c:extLst>
              <c:ext xmlns:c16="http://schemas.microsoft.com/office/drawing/2014/chart" uri="{C3380CC4-5D6E-409C-BE32-E72D297353CC}">
                <c16:uniqueId val="{0000000D-8B77-4007-883D-8304BB498605}"/>
              </c:ext>
            </c:extLst>
          </c:dPt>
          <c:dPt>
            <c:idx val="9"/>
            <c:invertIfNegative val="0"/>
            <c:bubble3D val="0"/>
            <c:spPr>
              <a:solidFill>
                <a:srgbClr val="4F81BD"/>
              </a:solidFill>
              <a:ln>
                <a:noFill/>
              </a:ln>
              <a:effectLst/>
            </c:spPr>
            <c:extLst>
              <c:ext xmlns:c16="http://schemas.microsoft.com/office/drawing/2014/chart" uri="{C3380CC4-5D6E-409C-BE32-E72D297353CC}">
                <c16:uniqueId val="{0000000F-8B77-4007-883D-8304BB498605}"/>
              </c:ext>
            </c:extLst>
          </c:dPt>
          <c:dPt>
            <c:idx val="11"/>
            <c:invertIfNegative val="0"/>
            <c:bubble3D val="0"/>
            <c:spPr>
              <a:solidFill>
                <a:srgbClr val="4F81BD"/>
              </a:solidFill>
              <a:ln>
                <a:noFill/>
              </a:ln>
              <a:effectLst/>
            </c:spPr>
            <c:extLst>
              <c:ext xmlns:c16="http://schemas.microsoft.com/office/drawing/2014/chart" uri="{C3380CC4-5D6E-409C-BE32-E72D297353CC}">
                <c16:uniqueId val="{00000011-8B77-4007-883D-8304BB498605}"/>
              </c:ext>
            </c:extLst>
          </c:dPt>
          <c:dPt>
            <c:idx val="13"/>
            <c:invertIfNegative val="0"/>
            <c:bubble3D val="0"/>
            <c:spPr>
              <a:solidFill>
                <a:srgbClr val="4F81BD"/>
              </a:solidFill>
              <a:ln>
                <a:noFill/>
              </a:ln>
              <a:effectLst/>
            </c:spPr>
            <c:extLst>
              <c:ext xmlns:c16="http://schemas.microsoft.com/office/drawing/2014/chart" uri="{C3380CC4-5D6E-409C-BE32-E72D297353CC}">
                <c16:uniqueId val="{00000013-8B77-4007-883D-8304BB498605}"/>
              </c:ext>
            </c:extLst>
          </c:dPt>
          <c:dLbls>
            <c:delete val="1"/>
          </c:dLbls>
          <c:cat>
            <c:strRef>
              <c:f>Sheet1!$A$2:$A$16</c:f>
              <c:strCache>
                <c:ptCount val="15"/>
                <c:pt idx="0">
                  <c:v>CBBG (Jafar R.)
Bio-civil infractructure - ASU</c:v>
                </c:pt>
                <c:pt idx="1">
                  <c:v>Newt (Eric W.)
Nano-water treatment - Rice</c:v>
                </c:pt>
                <c:pt idx="2">
                  <c:v>Poets (Owen D.)
Power Density - Illinois</c:v>
                </c:pt>
                <c:pt idx="3">
                  <c:v>Cell-Met (John H.)
Nano-Biocell-mfg - Boston U</c:v>
                </c:pt>
                <c:pt idx="4">
                  <c:v>Cmat (Cynthia S., Scott R.)
Cell Mfg - Georgia Tech</c:v>
                </c:pt>
                <c:pt idx="5">
                  <c:v>Cistar (Peter K.)
Hydrocarbons-Energy - Purdue</c:v>
                </c:pt>
                <c:pt idx="6">
                  <c:v>Paths-Up (Chris F.)
POC Med Devices - TAMU</c:v>
                </c:pt>
                <c:pt idx="7">
                  <c:v>ATP-Bio (Tim T.)
Preserve Biological Systems - Minn</c:v>
                </c:pt>
                <c:pt idx="8">
                  <c:v>Aspire (Don L.)
Roadway Electrification - UT State</c:v>
                </c:pt>
                <c:pt idx="9">
                  <c:v>CQN (Stephen F.)
Quantum Networks - Ariz</c:v>
                </c:pt>
                <c:pt idx="10">
                  <c:v>IoT4Ag (Steven W., David A.)
Precision Agriculture - Penn</c:v>
                </c:pt>
                <c:pt idx="11">
                  <c:v>Casfer (Cele S.)
Advancing Sustainable and Distributed Fertilize - TTU</c:v>
                </c:pt>
                <c:pt idx="12">
                  <c:v>Hammer (Phil C.)
Hybrid Autonomous Manufacturing - OSU</c:v>
                </c:pt>
                <c:pt idx="13">
                  <c:v>Premier (Ibrahim M.)
Precision Microbiome Engineering - Duke</c:v>
                </c:pt>
                <c:pt idx="14">
                  <c:v>CS3 (Emily/Sharon/Dmytro P.)
Streetscape - Columbia</c:v>
                </c:pt>
              </c:strCache>
            </c:strRef>
          </c:cat>
          <c:val>
            <c:numRef>
              <c:f>Sheet1!$B$2:$B$16</c:f>
              <c:numCache>
                <c:formatCode>General</c:formatCode>
                <c:ptCount val="15"/>
                <c:pt idx="0">
                  <c:v>6</c:v>
                </c:pt>
                <c:pt idx="1">
                  <c:v>8</c:v>
                </c:pt>
                <c:pt idx="2">
                  <c:v>5</c:v>
                </c:pt>
                <c:pt idx="3">
                  <c:v>4.5</c:v>
                </c:pt>
                <c:pt idx="4">
                  <c:v>0</c:v>
                </c:pt>
                <c:pt idx="5">
                  <c:v>0</c:v>
                </c:pt>
                <c:pt idx="6">
                  <c:v>1</c:v>
                </c:pt>
                <c:pt idx="7">
                  <c:v>2</c:v>
                </c:pt>
                <c:pt idx="8">
                  <c:v>2</c:v>
                </c:pt>
                <c:pt idx="9">
                  <c:v>0</c:v>
                </c:pt>
                <c:pt idx="10">
                  <c:v>0</c:v>
                </c:pt>
                <c:pt idx="11">
                  <c:v>0</c:v>
                </c:pt>
                <c:pt idx="12">
                  <c:v>1</c:v>
                </c:pt>
                <c:pt idx="13">
                  <c:v>1</c:v>
                </c:pt>
                <c:pt idx="14">
                  <c:v>0</c:v>
                </c:pt>
              </c:numCache>
            </c:numRef>
          </c:val>
          <c:extLst>
            <c:ext xmlns:c16="http://schemas.microsoft.com/office/drawing/2014/chart" uri="{C3380CC4-5D6E-409C-BE32-E72D297353CC}">
              <c16:uniqueId val="{00000014-8B77-4007-883D-8304BB498605}"/>
            </c:ext>
          </c:extLst>
        </c:ser>
        <c:ser>
          <c:idx val="1"/>
          <c:order val="1"/>
          <c:tx>
            <c:strRef>
              <c:f>Sheet1!$C$1</c:f>
              <c:strCache>
                <c:ptCount val="1"/>
                <c:pt idx="0">
                  <c:v>Year 4-7 (Retain)</c:v>
                </c:pt>
              </c:strCache>
            </c:strRef>
          </c:tx>
          <c:spPr>
            <a:solidFill>
              <a:schemeClr val="accent2"/>
            </a:solidFill>
            <a:ln>
              <a:noFill/>
            </a:ln>
            <a:effectLst/>
          </c:spPr>
          <c:invertIfNegative val="0"/>
          <c:dPt>
            <c:idx val="0"/>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6-8B77-4007-883D-8304BB498605}"/>
              </c:ext>
            </c:extLst>
          </c:dPt>
          <c:dPt>
            <c:idx val="1"/>
            <c:invertIfNegative val="0"/>
            <c:bubble3D val="0"/>
            <c:spPr>
              <a:solidFill>
                <a:srgbClr val="D7E4BD"/>
              </a:solidFill>
              <a:ln>
                <a:noFill/>
              </a:ln>
              <a:effectLst/>
            </c:spPr>
            <c:extLst>
              <c:ext xmlns:c16="http://schemas.microsoft.com/office/drawing/2014/chart" uri="{C3380CC4-5D6E-409C-BE32-E72D297353CC}">
                <c16:uniqueId val="{00000018-8B77-4007-883D-8304BB498605}"/>
              </c:ext>
            </c:extLst>
          </c:dPt>
          <c:dPt>
            <c:idx val="2"/>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A-8B77-4007-883D-8304BB498605}"/>
              </c:ext>
            </c:extLst>
          </c:dPt>
          <c:dPt>
            <c:idx val="3"/>
            <c:invertIfNegative val="0"/>
            <c:bubble3D val="0"/>
            <c:spPr>
              <a:solidFill>
                <a:srgbClr val="E6B9B8"/>
              </a:solidFill>
              <a:ln>
                <a:noFill/>
              </a:ln>
              <a:effectLst/>
            </c:spPr>
            <c:extLst>
              <c:ext xmlns:c16="http://schemas.microsoft.com/office/drawing/2014/chart" uri="{C3380CC4-5D6E-409C-BE32-E72D297353CC}">
                <c16:uniqueId val="{0000001C-8B77-4007-883D-8304BB498605}"/>
              </c:ext>
            </c:extLst>
          </c:dPt>
          <c:dPt>
            <c:idx val="4"/>
            <c:invertIfNegative val="0"/>
            <c:bubble3D val="0"/>
            <c:spPr>
              <a:solidFill>
                <a:srgbClr val="C0504D"/>
              </a:solidFill>
              <a:ln>
                <a:noFill/>
              </a:ln>
              <a:effectLst/>
            </c:spPr>
            <c:extLst>
              <c:ext xmlns:c16="http://schemas.microsoft.com/office/drawing/2014/chart" uri="{C3380CC4-5D6E-409C-BE32-E72D297353CC}">
                <c16:uniqueId val="{0000001E-8B77-4007-883D-8304BB498605}"/>
              </c:ext>
            </c:extLst>
          </c:dPt>
          <c:dPt>
            <c:idx val="5"/>
            <c:invertIfNegative val="0"/>
            <c:bubble3D val="0"/>
            <c:spPr>
              <a:solidFill>
                <a:srgbClr val="C0504D"/>
              </a:solidFill>
              <a:ln>
                <a:noFill/>
              </a:ln>
              <a:effectLst/>
            </c:spPr>
            <c:extLst>
              <c:ext xmlns:c16="http://schemas.microsoft.com/office/drawing/2014/chart" uri="{C3380CC4-5D6E-409C-BE32-E72D297353CC}">
                <c16:uniqueId val="{00000020-8B77-4007-883D-8304BB498605}"/>
              </c:ext>
            </c:extLst>
          </c:dPt>
          <c:dPt>
            <c:idx val="6"/>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22-8B77-4007-883D-8304BB498605}"/>
              </c:ext>
            </c:extLst>
          </c:dPt>
          <c:dPt>
            <c:idx val="7"/>
            <c:invertIfNegative val="0"/>
            <c:bubble3D val="0"/>
            <c:spPr>
              <a:solidFill>
                <a:srgbClr val="B9CDE5"/>
              </a:solidFill>
              <a:ln>
                <a:noFill/>
              </a:ln>
              <a:effectLst/>
            </c:spPr>
            <c:extLst>
              <c:ext xmlns:c16="http://schemas.microsoft.com/office/drawing/2014/chart" uri="{C3380CC4-5D6E-409C-BE32-E72D297353CC}">
                <c16:uniqueId val="{00000024-8B77-4007-883D-8304BB498605}"/>
              </c:ext>
            </c:extLst>
          </c:dPt>
          <c:dPt>
            <c:idx val="8"/>
            <c:invertIfNegative val="0"/>
            <c:bubble3D val="0"/>
            <c:spPr>
              <a:solidFill>
                <a:srgbClr val="B9CDE5"/>
              </a:solidFill>
              <a:ln>
                <a:noFill/>
              </a:ln>
              <a:effectLst/>
            </c:spPr>
            <c:extLst>
              <c:ext xmlns:c16="http://schemas.microsoft.com/office/drawing/2014/chart" uri="{C3380CC4-5D6E-409C-BE32-E72D297353CC}">
                <c16:uniqueId val="{00000026-8B77-4007-883D-8304BB498605}"/>
              </c:ext>
            </c:extLst>
          </c:dPt>
          <c:dPt>
            <c:idx val="9"/>
            <c:invertIfNegative val="0"/>
            <c:bubble3D val="0"/>
            <c:spPr>
              <a:solidFill>
                <a:srgbClr val="4F81BD"/>
              </a:solidFill>
              <a:ln>
                <a:noFill/>
              </a:ln>
              <a:effectLst/>
            </c:spPr>
            <c:extLst>
              <c:ext xmlns:c16="http://schemas.microsoft.com/office/drawing/2014/chart" uri="{C3380CC4-5D6E-409C-BE32-E72D297353CC}">
                <c16:uniqueId val="{00000028-8B77-4007-883D-8304BB498605}"/>
              </c:ext>
            </c:extLst>
          </c:dPt>
          <c:dPt>
            <c:idx val="10"/>
            <c:invertIfNegative val="0"/>
            <c:bubble3D val="0"/>
            <c:spPr>
              <a:solidFill>
                <a:srgbClr val="4F81BD"/>
              </a:solidFill>
              <a:ln>
                <a:noFill/>
              </a:ln>
              <a:effectLst/>
            </c:spPr>
            <c:extLst>
              <c:ext xmlns:c16="http://schemas.microsoft.com/office/drawing/2014/chart" uri="{C3380CC4-5D6E-409C-BE32-E72D297353CC}">
                <c16:uniqueId val="{0000002A-8B77-4007-883D-8304BB498605}"/>
              </c:ext>
            </c:extLst>
          </c:dPt>
          <c:dPt>
            <c:idx val="11"/>
            <c:invertIfNegative val="0"/>
            <c:bubble3D val="0"/>
            <c:spPr>
              <a:solidFill>
                <a:srgbClr val="4F81BD"/>
              </a:solidFill>
              <a:ln>
                <a:noFill/>
              </a:ln>
              <a:effectLst/>
            </c:spPr>
            <c:extLst>
              <c:ext xmlns:c16="http://schemas.microsoft.com/office/drawing/2014/chart" uri="{C3380CC4-5D6E-409C-BE32-E72D297353CC}">
                <c16:uniqueId val="{0000002C-8B77-4007-883D-8304BB498605}"/>
              </c:ext>
            </c:extLst>
          </c:dPt>
          <c:dPt>
            <c:idx val="12"/>
            <c:invertIfNegative val="0"/>
            <c:bubble3D val="0"/>
            <c:spPr>
              <a:solidFill>
                <a:srgbClr val="B9CDE5"/>
              </a:solidFill>
              <a:ln>
                <a:noFill/>
              </a:ln>
              <a:effectLst/>
            </c:spPr>
            <c:extLst>
              <c:ext xmlns:c16="http://schemas.microsoft.com/office/drawing/2014/chart" uri="{C3380CC4-5D6E-409C-BE32-E72D297353CC}">
                <c16:uniqueId val="{0000002E-8B77-4007-883D-8304BB498605}"/>
              </c:ext>
            </c:extLst>
          </c:dPt>
          <c:dPt>
            <c:idx val="13"/>
            <c:invertIfNegative val="0"/>
            <c:bubble3D val="0"/>
            <c:spPr>
              <a:solidFill>
                <a:srgbClr val="B9CDE5"/>
              </a:solidFill>
              <a:ln>
                <a:noFill/>
              </a:ln>
              <a:effectLst/>
            </c:spPr>
            <c:extLst>
              <c:ext xmlns:c16="http://schemas.microsoft.com/office/drawing/2014/chart" uri="{C3380CC4-5D6E-409C-BE32-E72D297353CC}">
                <c16:uniqueId val="{00000030-8B77-4007-883D-8304BB498605}"/>
              </c:ext>
            </c:extLst>
          </c:dPt>
          <c:dPt>
            <c:idx val="14"/>
            <c:invertIfNegative val="0"/>
            <c:bubble3D val="0"/>
            <c:spPr>
              <a:solidFill>
                <a:srgbClr val="4F81BD"/>
              </a:solidFill>
              <a:ln>
                <a:noFill/>
              </a:ln>
              <a:effectLst/>
            </c:spPr>
            <c:extLst>
              <c:ext xmlns:c16="http://schemas.microsoft.com/office/drawing/2014/chart" uri="{C3380CC4-5D6E-409C-BE32-E72D297353CC}">
                <c16:uniqueId val="{00000032-8B77-4007-883D-8304BB498605}"/>
              </c:ext>
            </c:extLst>
          </c:dPt>
          <c:dPt>
            <c:idx val="15"/>
            <c:invertIfNegative val="0"/>
            <c:bubble3D val="0"/>
            <c:spPr>
              <a:solidFill>
                <a:srgbClr val="4F81BD"/>
              </a:solidFill>
              <a:ln>
                <a:noFill/>
              </a:ln>
              <a:effectLst/>
            </c:spPr>
            <c:extLst>
              <c:ext xmlns:c16="http://schemas.microsoft.com/office/drawing/2014/chart" uri="{C3380CC4-5D6E-409C-BE32-E72D297353CC}">
                <c16:uniqueId val="{00000034-8B77-4007-883D-8304BB498605}"/>
              </c:ext>
            </c:extLst>
          </c:dPt>
          <c:dPt>
            <c:idx val="16"/>
            <c:invertIfNegative val="0"/>
            <c:bubble3D val="0"/>
            <c:spPr>
              <a:solidFill>
                <a:srgbClr val="4F81BD"/>
              </a:solidFill>
              <a:ln>
                <a:noFill/>
              </a:ln>
              <a:effectLst/>
            </c:spPr>
            <c:extLst>
              <c:ext xmlns:c16="http://schemas.microsoft.com/office/drawing/2014/chart" uri="{C3380CC4-5D6E-409C-BE32-E72D297353CC}">
                <c16:uniqueId val="{00000036-8B77-4007-883D-8304BB498605}"/>
              </c:ext>
            </c:extLst>
          </c:dPt>
          <c:dPt>
            <c:idx val="17"/>
            <c:invertIfNegative val="0"/>
            <c:bubble3D val="0"/>
            <c:spPr>
              <a:solidFill>
                <a:srgbClr val="4F81BD"/>
              </a:solidFill>
              <a:ln>
                <a:noFill/>
              </a:ln>
              <a:effectLst/>
            </c:spPr>
            <c:extLst>
              <c:ext xmlns:c16="http://schemas.microsoft.com/office/drawing/2014/chart" uri="{C3380CC4-5D6E-409C-BE32-E72D297353CC}">
                <c16:uniqueId val="{00000038-8B77-4007-883D-8304BB49860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Sheet1!$A$2:$A$16</c:f>
              <c:strCache>
                <c:ptCount val="15"/>
                <c:pt idx="0">
                  <c:v>CBBG (Jafar R.)
Bio-civil infractructure - ASU</c:v>
                </c:pt>
                <c:pt idx="1">
                  <c:v>Newt (Eric W.)
Nano-water treatment - Rice</c:v>
                </c:pt>
                <c:pt idx="2">
                  <c:v>Poets (Owen D.)
Power Density - Illinois</c:v>
                </c:pt>
                <c:pt idx="3">
                  <c:v>Cell-Met (John H.)
Nano-Biocell-mfg - Boston U</c:v>
                </c:pt>
                <c:pt idx="4">
                  <c:v>Cmat (Cynthia S., Scott R.)
Cell Mfg - Georgia Tech</c:v>
                </c:pt>
                <c:pt idx="5">
                  <c:v>Cistar (Peter K.)
Hydrocarbons-Energy - Purdue</c:v>
                </c:pt>
                <c:pt idx="6">
                  <c:v>Paths-Up (Chris F.)
POC Med Devices - TAMU</c:v>
                </c:pt>
                <c:pt idx="7">
                  <c:v>ATP-Bio (Tim T.)
Preserve Biological Systems - Minn</c:v>
                </c:pt>
                <c:pt idx="8">
                  <c:v>Aspire (Don L.)
Roadway Electrification - UT State</c:v>
                </c:pt>
                <c:pt idx="9">
                  <c:v>CQN (Stephen F.)
Quantum Networks - Ariz</c:v>
                </c:pt>
                <c:pt idx="10">
                  <c:v>IoT4Ag (Steven W., David A.)
Precision Agriculture - Penn</c:v>
                </c:pt>
                <c:pt idx="11">
                  <c:v>Casfer (Cele S.)
Advancing Sustainable and Distributed Fertilize - TTU</c:v>
                </c:pt>
                <c:pt idx="12">
                  <c:v>Hammer (Phil C.)
Hybrid Autonomous Manufacturing - OSU</c:v>
                </c:pt>
                <c:pt idx="13">
                  <c:v>Premier (Ibrahim M.)
Precision Microbiome Engineering - Duke</c:v>
                </c:pt>
                <c:pt idx="14">
                  <c:v>CS3 (Emily/Sharon/Dmytro P.)
Streetscape - Columbia</c:v>
                </c:pt>
              </c:strCache>
            </c:strRef>
          </c:cat>
          <c:val>
            <c:numRef>
              <c:f>Sheet1!$C$2:$C$16</c:f>
              <c:numCache>
                <c:formatCode>General</c:formatCode>
                <c:ptCount val="15"/>
                <c:pt idx="0">
                  <c:v>2.25</c:v>
                </c:pt>
                <c:pt idx="1">
                  <c:v>0.25</c:v>
                </c:pt>
                <c:pt idx="2">
                  <c:v>3.25</c:v>
                </c:pt>
                <c:pt idx="3">
                  <c:v>1.75</c:v>
                </c:pt>
                <c:pt idx="4">
                  <c:v>6.25</c:v>
                </c:pt>
                <c:pt idx="5">
                  <c:v>6.25</c:v>
                </c:pt>
                <c:pt idx="6">
                  <c:v>5.25</c:v>
                </c:pt>
                <c:pt idx="7">
                  <c:v>1.25</c:v>
                </c:pt>
                <c:pt idx="8">
                  <c:v>1.25</c:v>
                </c:pt>
                <c:pt idx="9">
                  <c:v>3.25</c:v>
                </c:pt>
                <c:pt idx="10">
                  <c:v>3.25</c:v>
                </c:pt>
                <c:pt idx="11">
                  <c:v>1.25</c:v>
                </c:pt>
                <c:pt idx="12">
                  <c:v>0.25</c:v>
                </c:pt>
                <c:pt idx="13">
                  <c:v>0.25</c:v>
                </c:pt>
                <c:pt idx="14">
                  <c:v>1.25</c:v>
                </c:pt>
              </c:numCache>
            </c:numRef>
          </c:val>
          <c:extLst>
            <c:ext xmlns:c16="http://schemas.microsoft.com/office/drawing/2014/chart" uri="{C3380CC4-5D6E-409C-BE32-E72D297353CC}">
              <c16:uniqueId val="{00000039-8B77-4007-883D-8304BB498605}"/>
            </c:ext>
          </c:extLst>
        </c:ser>
        <c:ser>
          <c:idx val="2"/>
          <c:order val="2"/>
          <c:tx>
            <c:strRef>
              <c:f>Sheet1!$D$1</c:f>
              <c:strCache>
                <c:ptCount val="1"/>
                <c:pt idx="0">
                  <c:v>Year 8-10 (Reinvent)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Sheet1!$A$2:$A$16</c:f>
              <c:strCache>
                <c:ptCount val="15"/>
                <c:pt idx="0">
                  <c:v>CBBG (Jafar R.)
Bio-civil infractructure - ASU</c:v>
                </c:pt>
                <c:pt idx="1">
                  <c:v>Newt (Eric W.)
Nano-water treatment - Rice</c:v>
                </c:pt>
                <c:pt idx="2">
                  <c:v>Poets (Owen D.)
Power Density - Illinois</c:v>
                </c:pt>
                <c:pt idx="3">
                  <c:v>Cell-Met (John H.)
Nano-Biocell-mfg - Boston U</c:v>
                </c:pt>
                <c:pt idx="4">
                  <c:v>Cmat (Cynthia S., Scott R.)
Cell Mfg - Georgia Tech</c:v>
                </c:pt>
                <c:pt idx="5">
                  <c:v>Cistar (Peter K.)
Hydrocarbons-Energy - Purdue</c:v>
                </c:pt>
                <c:pt idx="6">
                  <c:v>Paths-Up (Chris F.)
POC Med Devices - TAMU</c:v>
                </c:pt>
                <c:pt idx="7">
                  <c:v>ATP-Bio (Tim T.)
Preserve Biological Systems - Minn</c:v>
                </c:pt>
                <c:pt idx="8">
                  <c:v>Aspire (Don L.)
Roadway Electrification - UT State</c:v>
                </c:pt>
                <c:pt idx="9">
                  <c:v>CQN (Stephen F.)
Quantum Networks - Ariz</c:v>
                </c:pt>
                <c:pt idx="10">
                  <c:v>IoT4Ag (Steven W., David A.)
Precision Agriculture - Penn</c:v>
                </c:pt>
                <c:pt idx="11">
                  <c:v>Casfer (Cele S.)
Advancing Sustainable and Distributed Fertilize - TTU</c:v>
                </c:pt>
                <c:pt idx="12">
                  <c:v>Hammer (Phil C.)
Hybrid Autonomous Manufacturing - OSU</c:v>
                </c:pt>
                <c:pt idx="13">
                  <c:v>Premier (Ibrahim M.)
Precision Microbiome Engineering - Duke</c:v>
                </c:pt>
                <c:pt idx="14">
                  <c:v>CS3 (Emily/Sharon/Dmytro P.)
Streetscape - Columbia</c:v>
                </c:pt>
              </c:strCache>
            </c:strRef>
          </c:cat>
          <c:val>
            <c:numRef>
              <c:f>Sheet1!$D$2:$D$16</c:f>
              <c:numCache>
                <c:formatCode>General</c:formatCode>
                <c:ptCount val="15"/>
              </c:numCache>
            </c:numRef>
          </c:val>
          <c:extLst>
            <c:ext xmlns:c16="http://schemas.microsoft.com/office/drawing/2014/chart" uri="{C3380CC4-5D6E-409C-BE32-E72D297353CC}">
              <c16:uniqueId val="{0000003A-8B77-4007-883D-8304BB498605}"/>
            </c:ext>
          </c:extLst>
        </c:ser>
        <c:dLbls>
          <c:dLblPos val="inEnd"/>
          <c:showLegendKey val="0"/>
          <c:showVal val="1"/>
          <c:showCatName val="0"/>
          <c:showSerName val="0"/>
          <c:showPercent val="0"/>
          <c:showBubbleSize val="0"/>
        </c:dLbls>
        <c:gapWidth val="199"/>
        <c:overlap val="100"/>
        <c:axId val="1448904767"/>
        <c:axId val="1543798639"/>
      </c:barChart>
      <c:catAx>
        <c:axId val="14489047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543798639"/>
        <c:crosses val="autoZero"/>
        <c:auto val="1"/>
        <c:lblAlgn val="ctr"/>
        <c:lblOffset val="100"/>
        <c:noMultiLvlLbl val="0"/>
      </c:catAx>
      <c:valAx>
        <c:axId val="1543798639"/>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8904767"/>
        <c:crosses val="autoZero"/>
        <c:crossBetween val="between"/>
      </c:valAx>
      <c:spPr>
        <a:noFill/>
        <a:ln>
          <a:noFill/>
        </a:ln>
        <a:effectLst/>
      </c:spPr>
    </c:plotArea>
    <c:legend>
      <c:legendPos val="t"/>
      <c:layout>
        <c:manualLayout>
          <c:xMode val="edge"/>
          <c:yMode val="edge"/>
          <c:x val="0.27087148828618646"/>
          <c:y val="0.93169647672404499"/>
          <c:w val="0.56505297948867506"/>
          <c:h val="5.15302108382135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1.3411641215114066E-2"/>
          <c:y val="0.68124658655924375"/>
          <c:w val="0.98658835878488593"/>
          <c:h val="0.3034756345491130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2F6-CE42-9B00-3E04AF68E7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2F6-CE42-9B00-3E04AF68E7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2F6-CE42-9B00-3E04AF68E7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2F6-CE42-9B00-3E04AF68E77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2F6-CE42-9B00-3E04AF68E77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2F6-CE42-9B00-3E04AF68E77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2F6-CE42-9B00-3E04AF68E779}"/>
              </c:ext>
            </c:extLst>
          </c:dPt>
          <c:cat>
            <c:strRef>
              <c:f>Sheet1!$A$2:$A$8</c:f>
              <c:strCache>
                <c:ptCount val="7"/>
                <c:pt idx="0">
                  <c:v>US Govt</c:v>
                </c:pt>
                <c:pt idx="1">
                  <c:v>State Govt</c:v>
                </c:pt>
                <c:pt idx="2">
                  <c:v>Local Govt</c:v>
                </c:pt>
                <c:pt idx="3">
                  <c:v>Investors/VCs</c:v>
                </c:pt>
                <c:pt idx="4">
                  <c:v>Private Foundations</c:v>
                </c:pt>
                <c:pt idx="5">
                  <c:v>Nonprofits</c:v>
                </c:pt>
                <c:pt idx="6">
                  <c:v>Other </c:v>
                </c:pt>
              </c:strCache>
            </c:strRef>
          </c:cat>
          <c:val>
            <c:numRef>
              <c:f>Sheet1!$B$2:$B$8</c:f>
              <c:numCache>
                <c:formatCode>General</c:formatCode>
                <c:ptCount val="7"/>
                <c:pt idx="0">
                  <c:v>1</c:v>
                </c:pt>
                <c:pt idx="1">
                  <c:v>15</c:v>
                </c:pt>
                <c:pt idx="2">
                  <c:v>5</c:v>
                </c:pt>
                <c:pt idx="3">
                  <c:v>1</c:v>
                </c:pt>
                <c:pt idx="4">
                  <c:v>1</c:v>
                </c:pt>
                <c:pt idx="5">
                  <c:v>1</c:v>
                </c:pt>
                <c:pt idx="6">
                  <c:v>7</c:v>
                </c:pt>
              </c:numCache>
            </c:numRef>
          </c:val>
          <c:extLst>
            <c:ext xmlns:c16="http://schemas.microsoft.com/office/drawing/2014/chart" uri="{C3380CC4-5D6E-409C-BE32-E72D297353CC}">
              <c16:uniqueId val="{0000000E-92F6-CE42-9B00-3E04AF68E779}"/>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9941729324784038E-2"/>
          <c:y val="1.3011987663992418E-2"/>
          <c:w val="0.24525152992207136"/>
          <c:h val="0.96414480101066091"/>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021-F045-A151-B98F61DD3B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21-F045-A151-B98F61DD3B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21-F045-A151-B98F61DD3B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021-F045-A151-B98F61DD3BD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021-F045-A151-B98F61DD3B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021-F045-A151-B98F61DD3BD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021-F045-A151-B98F61DD3BD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021-F045-A151-B98F61DD3BD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021-F045-A151-B98F61DD3BD6}"/>
              </c:ext>
            </c:extLst>
          </c:dPt>
          <c:cat>
            <c:strRef>
              <c:f>Sheet1!$A$14:$A$22</c:f>
              <c:strCache>
                <c:ptCount val="9"/>
                <c:pt idx="0">
                  <c:v>Involvement Type </c:v>
                </c:pt>
                <c:pt idx="1">
                  <c:v>Research</c:v>
                </c:pt>
                <c:pt idx="2">
                  <c:v>Education </c:v>
                </c:pt>
                <c:pt idx="3">
                  <c:v>Translational Research</c:v>
                </c:pt>
                <c:pt idx="4">
                  <c:v>Entrepreneurship</c:v>
                </c:pt>
                <c:pt idx="5">
                  <c:v>Training</c:v>
                </c:pt>
                <c:pt idx="6">
                  <c:v>Incubation facilities</c:v>
                </c:pt>
                <c:pt idx="7">
                  <c:v>Technology Screening</c:v>
                </c:pt>
                <c:pt idx="8">
                  <c:v>Commercialization Funding </c:v>
                </c:pt>
              </c:strCache>
            </c:strRef>
          </c:cat>
          <c:val>
            <c:numRef>
              <c:f>Sheet1!$B$14:$B$22</c:f>
              <c:numCache>
                <c:formatCode>General</c:formatCode>
                <c:ptCount val="9"/>
                <c:pt idx="1">
                  <c:v>7</c:v>
                </c:pt>
                <c:pt idx="2">
                  <c:v>14</c:v>
                </c:pt>
                <c:pt idx="3">
                  <c:v>1</c:v>
                </c:pt>
                <c:pt idx="4">
                  <c:v>21</c:v>
                </c:pt>
                <c:pt idx="5">
                  <c:v>15</c:v>
                </c:pt>
                <c:pt idx="6">
                  <c:v>6</c:v>
                </c:pt>
                <c:pt idx="7">
                  <c:v>5</c:v>
                </c:pt>
                <c:pt idx="8">
                  <c:v>7</c:v>
                </c:pt>
              </c:numCache>
            </c:numRef>
          </c:val>
          <c:extLst>
            <c:ext xmlns:c16="http://schemas.microsoft.com/office/drawing/2014/chart" uri="{C3380CC4-5D6E-409C-BE32-E72D297353CC}">
              <c16:uniqueId val="{00000012-F021-F045-A151-B98F61DD3BD6}"/>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delete val="1"/>
      </c:legendEntry>
      <c:layout>
        <c:manualLayout>
          <c:xMode val="edge"/>
          <c:yMode val="edge"/>
          <c:x val="7.246376811594203E-3"/>
          <c:y val="3.3541540852970467E-2"/>
          <c:w val="0.24679637871353038"/>
          <c:h val="0.90376397596084046"/>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Sources of Support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Mystical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Sheet1!$A$2:$A$12</c:f>
              <c:strCache>
                <c:ptCount val="11"/>
                <c:pt idx="0">
                  <c:v>Industry Membership</c:v>
                </c:pt>
                <c:pt idx="1">
                  <c:v>Industry Sponsoring</c:v>
                </c:pt>
                <c:pt idx="2">
                  <c:v>State Support</c:v>
                </c:pt>
                <c:pt idx="3">
                  <c:v>University Support</c:v>
                </c:pt>
                <c:pt idx="4">
                  <c:v>NSF Other</c:v>
                </c:pt>
                <c:pt idx="5">
                  <c:v>Association</c:v>
                </c:pt>
                <c:pt idx="6">
                  <c:v>Magical</c:v>
                </c:pt>
                <c:pt idx="7">
                  <c:v>Patent Income</c:v>
                </c:pt>
                <c:pt idx="8">
                  <c:v>Federal Other</c:v>
                </c:pt>
                <c:pt idx="9">
                  <c:v>Philanthropic</c:v>
                </c:pt>
                <c:pt idx="10">
                  <c:v>Donors</c:v>
                </c:pt>
              </c:strCache>
            </c:strRef>
          </c:cat>
          <c:val>
            <c:numRef>
              <c:f>Sheet1!$B$2:$B$12</c:f>
              <c:numCache>
                <c:formatCode>General</c:formatCode>
                <c:ptCount val="11"/>
                <c:pt idx="0">
                  <c:v>8</c:v>
                </c:pt>
                <c:pt idx="1">
                  <c:v>8</c:v>
                </c:pt>
                <c:pt idx="2">
                  <c:v>6</c:v>
                </c:pt>
                <c:pt idx="3">
                  <c:v>3</c:v>
                </c:pt>
                <c:pt idx="4">
                  <c:v>3</c:v>
                </c:pt>
                <c:pt idx="5">
                  <c:v>3</c:v>
                </c:pt>
                <c:pt idx="6">
                  <c:v>6</c:v>
                </c:pt>
                <c:pt idx="7">
                  <c:v>8</c:v>
                </c:pt>
                <c:pt idx="8">
                  <c:v>10</c:v>
                </c:pt>
                <c:pt idx="9">
                  <c:v>10</c:v>
                </c:pt>
                <c:pt idx="10">
                  <c:v>6</c:v>
                </c:pt>
              </c:numCache>
            </c:numRef>
          </c:val>
          <c:extLst>
            <c:ext xmlns:c16="http://schemas.microsoft.com/office/drawing/2014/chart" uri="{C3380CC4-5D6E-409C-BE32-E72D297353CC}">
              <c16:uniqueId val="{00000000-BC60-B242-9865-8D94520362FD}"/>
            </c:ext>
          </c:extLst>
        </c:ser>
        <c:ser>
          <c:idx val="1"/>
          <c:order val="1"/>
          <c:tx>
            <c:strRef>
              <c:f>Sheet1!$C$1</c:f>
              <c:strCache>
                <c:ptCount val="1"/>
                <c:pt idx="0">
                  <c:v>Optimistic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Sheet1!$A$2:$A$12</c:f>
              <c:strCache>
                <c:ptCount val="11"/>
                <c:pt idx="0">
                  <c:v>Industry Membership</c:v>
                </c:pt>
                <c:pt idx="1">
                  <c:v>Industry Sponsoring</c:v>
                </c:pt>
                <c:pt idx="2">
                  <c:v>State Support</c:v>
                </c:pt>
                <c:pt idx="3">
                  <c:v>University Support</c:v>
                </c:pt>
                <c:pt idx="4">
                  <c:v>NSF Other</c:v>
                </c:pt>
                <c:pt idx="5">
                  <c:v>Association</c:v>
                </c:pt>
                <c:pt idx="6">
                  <c:v>Magical</c:v>
                </c:pt>
                <c:pt idx="7">
                  <c:v>Patent Income</c:v>
                </c:pt>
                <c:pt idx="8">
                  <c:v>Federal Other</c:v>
                </c:pt>
                <c:pt idx="9">
                  <c:v>Philanthropic</c:v>
                </c:pt>
                <c:pt idx="10">
                  <c:v>Donors</c:v>
                </c:pt>
              </c:strCache>
            </c:strRef>
          </c:cat>
          <c:val>
            <c:numRef>
              <c:f>Sheet1!$C$2:$C$12</c:f>
              <c:numCache>
                <c:formatCode>General</c:formatCode>
                <c:ptCount val="11"/>
                <c:pt idx="0">
                  <c:v>4</c:v>
                </c:pt>
                <c:pt idx="1">
                  <c:v>3</c:v>
                </c:pt>
                <c:pt idx="2">
                  <c:v>4</c:v>
                </c:pt>
                <c:pt idx="3">
                  <c:v>2</c:v>
                </c:pt>
                <c:pt idx="4">
                  <c:v>2</c:v>
                </c:pt>
                <c:pt idx="5">
                  <c:v>2</c:v>
                </c:pt>
                <c:pt idx="6">
                  <c:v>2</c:v>
                </c:pt>
                <c:pt idx="7">
                  <c:v>2</c:v>
                </c:pt>
                <c:pt idx="8">
                  <c:v>5</c:v>
                </c:pt>
                <c:pt idx="9">
                  <c:v>5</c:v>
                </c:pt>
                <c:pt idx="10">
                  <c:v>4</c:v>
                </c:pt>
              </c:numCache>
            </c:numRef>
          </c:val>
          <c:extLst>
            <c:ext xmlns:c16="http://schemas.microsoft.com/office/drawing/2014/chart" uri="{C3380CC4-5D6E-409C-BE32-E72D297353CC}">
              <c16:uniqueId val="{00000001-BC60-B242-9865-8D94520362FD}"/>
            </c:ext>
          </c:extLst>
        </c:ser>
        <c:ser>
          <c:idx val="2"/>
          <c:order val="2"/>
          <c:tx>
            <c:strRef>
              <c:f>Sheet1!$D$1</c:f>
              <c:strCache>
                <c:ptCount val="1"/>
                <c:pt idx="0">
                  <c:v>Base</c:v>
                </c:pt>
              </c:strCache>
            </c:strRef>
          </c:tx>
          <c:spPr>
            <a:ln w="28575" cap="rnd">
              <a:solidFill>
                <a:srgbClr val="92D050"/>
              </a:solidFill>
              <a:round/>
            </a:ln>
            <a:effectLst/>
          </c:spPr>
          <c:marker>
            <c:symbol val="circle"/>
            <c:size val="5"/>
            <c:spPr>
              <a:solidFill>
                <a:schemeClr val="accent3"/>
              </a:solidFill>
              <a:ln w="9525">
                <a:solidFill>
                  <a:schemeClr val="accent3"/>
                </a:solidFill>
              </a:ln>
              <a:effectLst/>
            </c:spPr>
          </c:marker>
          <c:cat>
            <c:strRef>
              <c:f>Sheet1!$A$2:$A$12</c:f>
              <c:strCache>
                <c:ptCount val="11"/>
                <c:pt idx="0">
                  <c:v>Industry Membership</c:v>
                </c:pt>
                <c:pt idx="1">
                  <c:v>Industry Sponsoring</c:v>
                </c:pt>
                <c:pt idx="2">
                  <c:v>State Support</c:v>
                </c:pt>
                <c:pt idx="3">
                  <c:v>University Support</c:v>
                </c:pt>
                <c:pt idx="4">
                  <c:v>NSF Other</c:v>
                </c:pt>
                <c:pt idx="5">
                  <c:v>Association</c:v>
                </c:pt>
                <c:pt idx="6">
                  <c:v>Magical</c:v>
                </c:pt>
                <c:pt idx="7">
                  <c:v>Patent Income</c:v>
                </c:pt>
                <c:pt idx="8">
                  <c:v>Federal Other</c:v>
                </c:pt>
                <c:pt idx="9">
                  <c:v>Philanthropic</c:v>
                </c:pt>
                <c:pt idx="10">
                  <c:v>Donors</c:v>
                </c:pt>
              </c:strCache>
            </c:strRef>
          </c:cat>
          <c:val>
            <c:numRef>
              <c:f>Sheet1!$D$2:$D$12</c:f>
              <c:numCache>
                <c:formatCode>General</c:formatCode>
                <c:ptCount val="11"/>
                <c:pt idx="0">
                  <c:v>4</c:v>
                </c:pt>
                <c:pt idx="1">
                  <c:v>2</c:v>
                </c:pt>
                <c:pt idx="2">
                  <c:v>4</c:v>
                </c:pt>
                <c:pt idx="3">
                  <c:v>1</c:v>
                </c:pt>
                <c:pt idx="4">
                  <c:v>1</c:v>
                </c:pt>
                <c:pt idx="5">
                  <c:v>1</c:v>
                </c:pt>
                <c:pt idx="6">
                  <c:v>1</c:v>
                </c:pt>
                <c:pt idx="7">
                  <c:v>1</c:v>
                </c:pt>
                <c:pt idx="8">
                  <c:v>2</c:v>
                </c:pt>
                <c:pt idx="9">
                  <c:v>2</c:v>
                </c:pt>
                <c:pt idx="10">
                  <c:v>2</c:v>
                </c:pt>
              </c:numCache>
            </c:numRef>
          </c:val>
          <c:extLst>
            <c:ext xmlns:c16="http://schemas.microsoft.com/office/drawing/2014/chart" uri="{C3380CC4-5D6E-409C-BE32-E72D297353CC}">
              <c16:uniqueId val="{00000002-BC60-B242-9865-8D94520362FD}"/>
            </c:ext>
          </c:extLst>
        </c:ser>
        <c:dLbls>
          <c:showLegendKey val="0"/>
          <c:showVal val="0"/>
          <c:showCatName val="0"/>
          <c:showSerName val="0"/>
          <c:showPercent val="0"/>
          <c:showBubbleSize val="0"/>
        </c:dLbls>
        <c:axId val="1642114287"/>
        <c:axId val="1642815231"/>
      </c:radarChart>
      <c:catAx>
        <c:axId val="1642114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2815231"/>
        <c:crosses val="autoZero"/>
        <c:auto val="1"/>
        <c:lblAlgn val="ctr"/>
        <c:lblOffset val="100"/>
        <c:noMultiLvlLbl val="0"/>
      </c:catAx>
      <c:valAx>
        <c:axId val="1642815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21142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0" dirty="0"/>
              <a:t>Steady State Trend</a:t>
            </a:r>
            <a:r>
              <a:rPr lang="en-US" b="1" i="0" baseline="0" dirty="0"/>
              <a:t> and </a:t>
            </a:r>
            <a:r>
              <a:rPr lang="en-US" b="1" i="0" dirty="0"/>
              <a:t>Funding</a:t>
            </a:r>
            <a:r>
              <a:rPr lang="en-US" b="1" i="0" baseline="0" dirty="0"/>
              <a:t> Projection</a:t>
            </a:r>
          </a:p>
          <a:p>
            <a:pPr>
              <a:defRPr/>
            </a:pPr>
            <a:r>
              <a:rPr lang="en-US" b="1" i="0" baseline="0" dirty="0"/>
              <a:t>FY16-FY30</a:t>
            </a:r>
            <a:endParaRPr lang="en-US" b="1" i="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Sheet1!$W$63</c:f>
              <c:strCache>
                <c:ptCount val="1"/>
                <c:pt idx="0">
                  <c:v>HQ Admin</c:v>
                </c:pt>
              </c:strCache>
            </c:strRef>
          </c:tx>
          <c:spPr>
            <a:solidFill>
              <a:schemeClr val="accent1"/>
            </a:solidFill>
            <a:ln>
              <a:noFill/>
            </a:ln>
            <a:effectLst/>
          </c:spPr>
          <c:cat>
            <c:strRef>
              <c:f>Sheet1!$V$64:$V$79</c:f>
              <c:strCache>
                <c:ptCount val="16"/>
                <c:pt idx="1">
                  <c:v>FY16</c:v>
                </c:pt>
                <c:pt idx="2">
                  <c:v>FY17</c:v>
                </c:pt>
                <c:pt idx="3">
                  <c:v>FY18</c:v>
                </c:pt>
                <c:pt idx="4">
                  <c:v>FY19</c:v>
                </c:pt>
                <c:pt idx="5">
                  <c:v>FY20</c:v>
                </c:pt>
                <c:pt idx="6">
                  <c:v>FY21</c:v>
                </c:pt>
                <c:pt idx="7">
                  <c:v>FY22</c:v>
                </c:pt>
                <c:pt idx="8">
                  <c:v>FY23</c:v>
                </c:pt>
                <c:pt idx="9">
                  <c:v>FY24</c:v>
                </c:pt>
                <c:pt idx="10">
                  <c:v>FY25</c:v>
                </c:pt>
                <c:pt idx="11">
                  <c:v>FY26</c:v>
                </c:pt>
                <c:pt idx="12">
                  <c:v>FY27</c:v>
                </c:pt>
                <c:pt idx="13">
                  <c:v>FY28</c:v>
                </c:pt>
                <c:pt idx="14">
                  <c:v>FY29</c:v>
                </c:pt>
                <c:pt idx="15">
                  <c:v>FY30</c:v>
                </c:pt>
              </c:strCache>
            </c:strRef>
          </c:cat>
          <c:val>
            <c:numRef>
              <c:f>Sheet1!$W$64:$W$79</c:f>
              <c:numCache>
                <c:formatCode>_("$"* #,##0_);_("$"* \(#,##0\);_("$"* "-"_);_(@_)</c:formatCode>
                <c:ptCount val="16"/>
                <c:pt idx="1">
                  <c:v>400000</c:v>
                </c:pt>
                <c:pt idx="2">
                  <c:v>400000</c:v>
                </c:pt>
                <c:pt idx="3">
                  <c:v>400000</c:v>
                </c:pt>
                <c:pt idx="4">
                  <c:v>400000</c:v>
                </c:pt>
                <c:pt idx="5">
                  <c:v>400000</c:v>
                </c:pt>
                <c:pt idx="6">
                  <c:v>400000</c:v>
                </c:pt>
                <c:pt idx="7">
                  <c:v>400000</c:v>
                </c:pt>
                <c:pt idx="8">
                  <c:v>300000</c:v>
                </c:pt>
                <c:pt idx="9">
                  <c:v>182000</c:v>
                </c:pt>
                <c:pt idx="10">
                  <c:v>152000</c:v>
                </c:pt>
                <c:pt idx="11">
                  <c:v>110000</c:v>
                </c:pt>
                <c:pt idx="12">
                  <c:v>110000</c:v>
                </c:pt>
                <c:pt idx="13">
                  <c:v>111000</c:v>
                </c:pt>
                <c:pt idx="14">
                  <c:v>112000</c:v>
                </c:pt>
                <c:pt idx="15">
                  <c:v>113000</c:v>
                </c:pt>
              </c:numCache>
            </c:numRef>
          </c:val>
          <c:extLst>
            <c:ext xmlns:c16="http://schemas.microsoft.com/office/drawing/2014/chart" uri="{C3380CC4-5D6E-409C-BE32-E72D297353CC}">
              <c16:uniqueId val="{00000000-AE2C-FD4C-B1F9-D12427C82679}"/>
            </c:ext>
          </c:extLst>
        </c:ser>
        <c:ser>
          <c:idx val="1"/>
          <c:order val="1"/>
          <c:tx>
            <c:strRef>
              <c:f>Sheet1!$X$63</c:f>
              <c:strCache>
                <c:ptCount val="1"/>
                <c:pt idx="0">
                  <c:v>HQ Testbeds</c:v>
                </c:pt>
              </c:strCache>
            </c:strRef>
          </c:tx>
          <c:spPr>
            <a:solidFill>
              <a:schemeClr val="accent2"/>
            </a:solidFill>
            <a:ln>
              <a:noFill/>
            </a:ln>
            <a:effectLst/>
          </c:spPr>
          <c:cat>
            <c:strRef>
              <c:f>Sheet1!$V$64:$V$79</c:f>
              <c:strCache>
                <c:ptCount val="16"/>
                <c:pt idx="1">
                  <c:v>FY16</c:v>
                </c:pt>
                <c:pt idx="2">
                  <c:v>FY17</c:v>
                </c:pt>
                <c:pt idx="3">
                  <c:v>FY18</c:v>
                </c:pt>
                <c:pt idx="4">
                  <c:v>FY19</c:v>
                </c:pt>
                <c:pt idx="5">
                  <c:v>FY20</c:v>
                </c:pt>
                <c:pt idx="6">
                  <c:v>FY21</c:v>
                </c:pt>
                <c:pt idx="7">
                  <c:v>FY22</c:v>
                </c:pt>
                <c:pt idx="8">
                  <c:v>FY23</c:v>
                </c:pt>
                <c:pt idx="9">
                  <c:v>FY24</c:v>
                </c:pt>
                <c:pt idx="10">
                  <c:v>FY25</c:v>
                </c:pt>
                <c:pt idx="11">
                  <c:v>FY26</c:v>
                </c:pt>
                <c:pt idx="12">
                  <c:v>FY27</c:v>
                </c:pt>
                <c:pt idx="13">
                  <c:v>FY28</c:v>
                </c:pt>
                <c:pt idx="14">
                  <c:v>FY29</c:v>
                </c:pt>
                <c:pt idx="15">
                  <c:v>FY30</c:v>
                </c:pt>
              </c:strCache>
            </c:strRef>
          </c:cat>
          <c:val>
            <c:numRef>
              <c:f>Sheet1!$X$64:$X$79</c:f>
              <c:numCache>
                <c:formatCode>_("$"* #,##0_);_("$"* \(#,##0\);_("$"* "-"_);_(@_)</c:formatCode>
                <c:ptCount val="16"/>
                <c:pt idx="1">
                  <c:v>150000</c:v>
                </c:pt>
                <c:pt idx="2">
                  <c:v>150000</c:v>
                </c:pt>
                <c:pt idx="3">
                  <c:v>150000</c:v>
                </c:pt>
                <c:pt idx="4">
                  <c:v>150000</c:v>
                </c:pt>
                <c:pt idx="5">
                  <c:v>150000</c:v>
                </c:pt>
                <c:pt idx="6">
                  <c:v>150000</c:v>
                </c:pt>
                <c:pt idx="7">
                  <c:v>150000</c:v>
                </c:pt>
                <c:pt idx="8">
                  <c:v>150000</c:v>
                </c:pt>
                <c:pt idx="9">
                  <c:v>145000</c:v>
                </c:pt>
                <c:pt idx="10">
                  <c:v>147000</c:v>
                </c:pt>
                <c:pt idx="11">
                  <c:v>151000</c:v>
                </c:pt>
                <c:pt idx="12">
                  <c:v>156000</c:v>
                </c:pt>
                <c:pt idx="13">
                  <c:v>160000</c:v>
                </c:pt>
                <c:pt idx="14">
                  <c:v>160000</c:v>
                </c:pt>
                <c:pt idx="15">
                  <c:v>160000</c:v>
                </c:pt>
              </c:numCache>
            </c:numRef>
          </c:val>
          <c:extLst>
            <c:ext xmlns:c16="http://schemas.microsoft.com/office/drawing/2014/chart" uri="{C3380CC4-5D6E-409C-BE32-E72D297353CC}">
              <c16:uniqueId val="{00000001-AE2C-FD4C-B1F9-D12427C82679}"/>
            </c:ext>
          </c:extLst>
        </c:ser>
        <c:ser>
          <c:idx val="2"/>
          <c:order val="2"/>
          <c:tx>
            <c:v>Industry Ecosystem</c:v>
          </c:tx>
          <c:spPr>
            <a:solidFill>
              <a:schemeClr val="accent3"/>
            </a:solidFill>
            <a:ln>
              <a:noFill/>
            </a:ln>
            <a:effectLst/>
          </c:spPr>
          <c:cat>
            <c:strRef>
              <c:f>Sheet1!$V$64:$V$79</c:f>
              <c:strCache>
                <c:ptCount val="16"/>
                <c:pt idx="1">
                  <c:v>FY16</c:v>
                </c:pt>
                <c:pt idx="2">
                  <c:v>FY17</c:v>
                </c:pt>
                <c:pt idx="3">
                  <c:v>FY18</c:v>
                </c:pt>
                <c:pt idx="4">
                  <c:v>FY19</c:v>
                </c:pt>
                <c:pt idx="5">
                  <c:v>FY20</c:v>
                </c:pt>
                <c:pt idx="6">
                  <c:v>FY21</c:v>
                </c:pt>
                <c:pt idx="7">
                  <c:v>FY22</c:v>
                </c:pt>
                <c:pt idx="8">
                  <c:v>FY23</c:v>
                </c:pt>
                <c:pt idx="9">
                  <c:v>FY24</c:v>
                </c:pt>
                <c:pt idx="10">
                  <c:v>FY25</c:v>
                </c:pt>
                <c:pt idx="11">
                  <c:v>FY26</c:v>
                </c:pt>
                <c:pt idx="12">
                  <c:v>FY27</c:v>
                </c:pt>
                <c:pt idx="13">
                  <c:v>FY28</c:v>
                </c:pt>
                <c:pt idx="14">
                  <c:v>FY29</c:v>
                </c:pt>
                <c:pt idx="15">
                  <c:v>FY30</c:v>
                </c:pt>
              </c:strCache>
            </c:strRef>
          </c:cat>
          <c:val>
            <c:numRef>
              <c:f>Sheet1!$Z$64:$Z$79</c:f>
              <c:numCache>
                <c:formatCode>_("$"* #,##0_);_("$"* \(#,##0\);_("$"* "-"_);_(@_)</c:formatCode>
                <c:ptCount val="16"/>
                <c:pt idx="1">
                  <c:v>200000</c:v>
                </c:pt>
                <c:pt idx="2">
                  <c:v>200000</c:v>
                </c:pt>
                <c:pt idx="3">
                  <c:v>200000</c:v>
                </c:pt>
                <c:pt idx="4">
                  <c:v>200000</c:v>
                </c:pt>
                <c:pt idx="5">
                  <c:v>203000</c:v>
                </c:pt>
                <c:pt idx="6">
                  <c:v>206000</c:v>
                </c:pt>
                <c:pt idx="7">
                  <c:v>209000</c:v>
                </c:pt>
                <c:pt idx="8">
                  <c:v>212000</c:v>
                </c:pt>
                <c:pt idx="9">
                  <c:v>212000</c:v>
                </c:pt>
                <c:pt idx="10">
                  <c:v>218000</c:v>
                </c:pt>
                <c:pt idx="11">
                  <c:v>225000</c:v>
                </c:pt>
                <c:pt idx="12">
                  <c:v>232000</c:v>
                </c:pt>
                <c:pt idx="13">
                  <c:v>236000</c:v>
                </c:pt>
                <c:pt idx="14">
                  <c:v>236000</c:v>
                </c:pt>
                <c:pt idx="15">
                  <c:v>236000</c:v>
                </c:pt>
              </c:numCache>
            </c:numRef>
          </c:val>
          <c:extLst>
            <c:ext xmlns:c16="http://schemas.microsoft.com/office/drawing/2014/chart" uri="{C3380CC4-5D6E-409C-BE32-E72D297353CC}">
              <c16:uniqueId val="{00000002-AE2C-FD4C-B1F9-D12427C82679}"/>
            </c:ext>
          </c:extLst>
        </c:ser>
        <c:dLbls>
          <c:showLegendKey val="0"/>
          <c:showVal val="0"/>
          <c:showCatName val="0"/>
          <c:showSerName val="0"/>
          <c:showPercent val="0"/>
          <c:showBubbleSize val="0"/>
        </c:dLbls>
        <c:axId val="83966800"/>
        <c:axId val="334795024"/>
      </c:areaChart>
      <c:areaChart>
        <c:grouping val="stacked"/>
        <c:varyColors val="0"/>
        <c:ser>
          <c:idx val="3"/>
          <c:order val="3"/>
          <c:tx>
            <c:v>Revenue</c:v>
          </c:tx>
          <c:spPr>
            <a:noFill/>
            <a:ln w="25400">
              <a:solidFill>
                <a:srgbClr val="00B050"/>
              </a:solidFill>
            </a:ln>
            <a:effectLst/>
          </c:spPr>
          <c:val>
            <c:numRef>
              <c:f>Sheet1!$AA$9:$AA$24</c:f>
              <c:numCache>
                <c:formatCode>_("$"* #,##0_);_("$"* \(#,##0\);_("$"* "-"_);_(@_)</c:formatCode>
                <c:ptCount val="16"/>
                <c:pt idx="0">
                  <c:v>0</c:v>
                </c:pt>
                <c:pt idx="1">
                  <c:v>319688.05935</c:v>
                </c:pt>
                <c:pt idx="2">
                  <c:v>528712.14555000002</c:v>
                </c:pt>
                <c:pt idx="3">
                  <c:v>694831.54854999995</c:v>
                </c:pt>
                <c:pt idx="4">
                  <c:v>519333.28419999999</c:v>
                </c:pt>
                <c:pt idx="5">
                  <c:v>583836.68524999998</c:v>
                </c:pt>
                <c:pt idx="6">
                  <c:v>600341.5405</c:v>
                </c:pt>
                <c:pt idx="7">
                  <c:v>580782.19889999996</c:v>
                </c:pt>
                <c:pt idx="8">
                  <c:v>587087.45310000004</c:v>
                </c:pt>
                <c:pt idx="9">
                  <c:v>685394</c:v>
                </c:pt>
                <c:pt idx="10">
                  <c:v>833608.71</c:v>
                </c:pt>
                <c:pt idx="11">
                  <c:v>903451.23</c:v>
                </c:pt>
                <c:pt idx="12">
                  <c:v>950330</c:v>
                </c:pt>
                <c:pt idx="13">
                  <c:v>999017.5</c:v>
                </c:pt>
                <c:pt idx="14">
                  <c:v>1058425</c:v>
                </c:pt>
                <c:pt idx="15">
                  <c:v>1058625</c:v>
                </c:pt>
              </c:numCache>
            </c:numRef>
          </c:val>
          <c:extLst>
            <c:ext xmlns:c16="http://schemas.microsoft.com/office/drawing/2014/chart" uri="{C3380CC4-5D6E-409C-BE32-E72D297353CC}">
              <c16:uniqueId val="{00000003-AE2C-FD4C-B1F9-D12427C82679}"/>
            </c:ext>
          </c:extLst>
        </c:ser>
        <c:dLbls>
          <c:showLegendKey val="0"/>
          <c:showVal val="0"/>
          <c:showCatName val="0"/>
          <c:showSerName val="0"/>
          <c:showPercent val="0"/>
          <c:showBubbleSize val="0"/>
        </c:dLbls>
        <c:axId val="341838672"/>
        <c:axId val="1398263808"/>
      </c:areaChart>
      <c:catAx>
        <c:axId val="839668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34795024"/>
        <c:crosses val="autoZero"/>
        <c:auto val="1"/>
        <c:lblAlgn val="ctr"/>
        <c:lblOffset val="100"/>
        <c:noMultiLvlLbl val="0"/>
      </c:catAx>
      <c:valAx>
        <c:axId val="334795024"/>
        <c:scaling>
          <c:orientation val="minMax"/>
          <c:max val="11000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3966800"/>
        <c:crosses val="autoZero"/>
        <c:crossBetween val="midCat"/>
      </c:valAx>
      <c:valAx>
        <c:axId val="1398263808"/>
        <c:scaling>
          <c:orientation val="minMax"/>
        </c:scaling>
        <c:delete val="1"/>
        <c:axPos val="r"/>
        <c:numFmt formatCode="_(&quot;$&quot;* #,##0_);_(&quot;$&quot;* \(#,##0\);_(&quot;$&quot;* &quot;-&quot;_);_(@_)" sourceLinked="1"/>
        <c:majorTickMark val="out"/>
        <c:minorTickMark val="none"/>
        <c:tickLblPos val="nextTo"/>
        <c:crossAx val="341838672"/>
        <c:crosses val="max"/>
        <c:crossBetween val="midCat"/>
      </c:valAx>
      <c:catAx>
        <c:axId val="341838672"/>
        <c:scaling>
          <c:orientation val="minMax"/>
        </c:scaling>
        <c:delete val="1"/>
        <c:axPos val="b"/>
        <c:majorTickMark val="out"/>
        <c:minorTickMark val="none"/>
        <c:tickLblPos val="nextTo"/>
        <c:crossAx val="1398263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43343" cy="467071"/>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1"/>
            <a:ext cx="3043343" cy="467071"/>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2030"/>
            <a:ext cx="3043343" cy="467070"/>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90" name="Google Shape;390;p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0: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62" name="Google Shape;462;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0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0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68" name="Google Shape;1568;p10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01: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79" name="Google Shape;1579;p10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02: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85" name="Google Shape;1585;p10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03: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92" name="Google Shape;1592;p10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104: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98" name="Google Shape;1598;p10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105: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604" name="Google Shape;1604;p10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0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610" name="Google Shape;1610;p10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107: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616" name="Google Shape;1616;p10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8: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622" name="Google Shape;1622;p10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109: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628" name="Google Shape;1628;p10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FDA for ex. As CMAT, not listed as inno partner. Patient advocates </a:t>
            </a:r>
            <a:endParaRPr/>
          </a:p>
          <a:p>
            <a:pPr marL="0" lvl="0" indent="0" algn="l" rtl="0">
              <a:spcBef>
                <a:spcPts val="0"/>
              </a:spcBef>
              <a:spcAft>
                <a:spcPts val="0"/>
              </a:spcAft>
              <a:buNone/>
            </a:pPr>
            <a:endParaRPr/>
          </a:p>
        </p:txBody>
      </p:sp>
      <p:sp>
        <p:nvSpPr>
          <p:cNvPr id="469" name="Google Shape;469;p1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p1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4" name="Google Shape;1634;p11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635" name="Google Shape;1635;p11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1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p11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643" name="Google Shape;1643;p11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2: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Innovation Partners are required for Gen 3 ERCs but are a means of strengthening technology impact of Gen2 ERCs</a:t>
            </a:r>
            <a:endParaRPr/>
          </a:p>
        </p:txBody>
      </p:sp>
      <p:sp>
        <p:nvSpPr>
          <p:cNvPr id="477" name="Google Shape;477;p12: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13: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85" name="Google Shape;485;p13: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1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93" name="Google Shape;493;p1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5: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01" name="Google Shape;501;p15: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16: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08" name="Google Shape;508;p16: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16" name="Google Shape;516;p1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Innovation Partners are required for Gen 3 ERCs but are a means of strengthening technology impact of Gen2 ERCs</a:t>
            </a:r>
            <a:endParaRPr/>
          </a:p>
          <a:p>
            <a:pPr marL="0" lvl="0" indent="0" algn="l" rtl="0">
              <a:spcBef>
                <a:spcPts val="0"/>
              </a:spcBef>
              <a:spcAft>
                <a:spcPts val="0"/>
              </a:spcAft>
              <a:buNone/>
            </a:pPr>
            <a:r>
              <a:rPr lang="en-US"/>
              <a:t>Stakeholder community engagement is required for Gen 4 but loosely defined</a:t>
            </a:r>
            <a:endParaRPr/>
          </a:p>
          <a:p>
            <a:pPr marL="0" lvl="0" indent="0" algn="l" rtl="0">
              <a:spcBef>
                <a:spcPts val="0"/>
              </a:spcBef>
              <a:spcAft>
                <a:spcPts val="0"/>
              </a:spcAft>
              <a:buNone/>
            </a:pPr>
            <a:r>
              <a:rPr lang="en-US"/>
              <a:t>	</a:t>
            </a:r>
            <a:endParaRPr/>
          </a:p>
        </p:txBody>
      </p:sp>
      <p:sp>
        <p:nvSpPr>
          <p:cNvPr id="524" name="Google Shape;524;p1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Are cate</a:t>
            </a:r>
            <a:endParaRPr/>
          </a:p>
        </p:txBody>
      </p:sp>
      <p:sp>
        <p:nvSpPr>
          <p:cNvPr id="532" name="Google Shape;532;p1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99" name="Google Shape;399;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2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No mention of (other) stakeholders outside of Innovation Partners</a:t>
            </a:r>
            <a:endParaRPr/>
          </a:p>
        </p:txBody>
      </p:sp>
      <p:sp>
        <p:nvSpPr>
          <p:cNvPr id="540" name="Google Shape;540;p2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No mention of (other) stakeholders outside of Innovation Partners</a:t>
            </a:r>
            <a:endParaRPr/>
          </a:p>
        </p:txBody>
      </p:sp>
      <p:sp>
        <p:nvSpPr>
          <p:cNvPr id="548" name="Google Shape;548;p2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22: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56" name="Google Shape;556;p22: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3: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63" name="Google Shape;563;p2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572" name="Google Shape;572;p2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5: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80" name="Google Shape;580;p25: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89" name="Google Shape;589;p2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2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596" name="Google Shape;596;p2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is a slide that shows the status of the ERC’s since 1985. We (POETS) spent some time discussing this as it really shows the wide range of sustainable centers and how much money they bring in each year, ranging from a few hundred thousand to $9M. So we really asked ourselves, for our specific center, what is possible, what is realistic, and what do we want our center to look like. There is no one-size-fits-all solution for sustainable centers, but there are certainly commonalities among the successful, which we will explore.  We will also discuss some of the pitfalls/causes associated with center’s that may have struggled in maintaining longevity beyond the NSF funding.</a:t>
            </a:r>
            <a:endParaRPr/>
          </a:p>
          <a:p>
            <a:pPr marL="0" lvl="0" indent="0" algn="l" rtl="0">
              <a:spcBef>
                <a:spcPts val="0"/>
              </a:spcBef>
              <a:spcAft>
                <a:spcPts val="0"/>
              </a:spcAft>
              <a:buNone/>
            </a:pPr>
            <a:endParaRPr/>
          </a:p>
          <a:p>
            <a:pPr marL="0" lvl="0" indent="0" algn="l" rtl="0">
              <a:spcBef>
                <a:spcPts val="0"/>
              </a:spcBef>
              <a:spcAft>
                <a:spcPts val="0"/>
              </a:spcAft>
              <a:buNone/>
            </a:pPr>
            <a:r>
              <a:rPr lang="en-US"/>
              <a:t>I’ve spoken with a lot of folks involved in these successful centers, as well as non-NSF ERC’s that have been successful for &gt;10 years. While we (POETS) are only in year nine and cannot declare ourselves “self-sustaining”, this is a topic that is part of our regularly management committee meetings and something our entire team is dedicated to seeing last.</a:t>
            </a:r>
            <a:endParaRPr/>
          </a:p>
          <a:p>
            <a:pPr marL="0" lvl="0" indent="0" algn="l" rtl="0">
              <a:spcBef>
                <a:spcPts val="0"/>
              </a:spcBef>
              <a:spcAft>
                <a:spcPts val="0"/>
              </a:spcAft>
              <a:buNone/>
            </a:pPr>
            <a:endParaRPr/>
          </a:p>
          <a:p>
            <a:pPr marL="0" lvl="0" indent="0" algn="l" rtl="0">
              <a:spcBef>
                <a:spcPts val="0"/>
              </a:spcBef>
              <a:spcAft>
                <a:spcPts val="0"/>
              </a:spcAft>
              <a:buNone/>
            </a:pPr>
            <a:r>
              <a:rPr lang="en-US"/>
              <a:t>On that same vein, while in many cases, it is the ILO/SPI that helps drive this within an ERC, it cannot be one person’s responsibility. We work very hard to make sure everyone plays a role the ownership of sustainability.</a:t>
            </a:r>
            <a:endParaRPr/>
          </a:p>
        </p:txBody>
      </p:sp>
      <p:sp>
        <p:nvSpPr>
          <p:cNvPr id="603" name="Google Shape;603;p2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Clr>
                <a:schemeClr val="dk1"/>
              </a:buClr>
              <a:buSzPts val="1200"/>
              <a:buFont typeface="Arial"/>
              <a:buChar char="•"/>
            </a:pPr>
            <a:r>
              <a:rPr lang="en-US"/>
              <a:t>At least one full-time dedicated person to the center. This becomes a bit more difficult if funding is not readily available, but to provide a valuable service to your faculty and industry partners, having a dedication SPOC is important.</a:t>
            </a:r>
            <a:endParaRPr/>
          </a:p>
          <a:p>
            <a:pPr marL="171450" lvl="0" indent="-171450" algn="l" rtl="0">
              <a:spcBef>
                <a:spcPts val="0"/>
              </a:spcBef>
              <a:spcAft>
                <a:spcPts val="0"/>
              </a:spcAft>
              <a:buClr>
                <a:schemeClr val="dk1"/>
              </a:buClr>
              <a:buSzPts val="1200"/>
              <a:buFont typeface="Arial"/>
              <a:buChar char="•"/>
            </a:pPr>
            <a:r>
              <a:rPr lang="en-US"/>
              <a:t>Institutional support – ERC’s have a lot of activities that are mostly driven by NSF funding, which includes research and educational programs. Many of our Universities have similar activities and as we have gotten closer to graduation, we have started involving those folks as well as finding synergistic teams within the universities that we can leverage.</a:t>
            </a:r>
            <a:endParaRPr/>
          </a:p>
          <a:p>
            <a:pPr marL="171450" lvl="0" indent="-171450" algn="l" rtl="0">
              <a:spcBef>
                <a:spcPts val="0"/>
              </a:spcBef>
              <a:spcAft>
                <a:spcPts val="0"/>
              </a:spcAft>
              <a:buClr>
                <a:schemeClr val="dk1"/>
              </a:buClr>
              <a:buSzPts val="1200"/>
              <a:buFont typeface="Arial"/>
              <a:buChar char="•"/>
            </a:pPr>
            <a:r>
              <a:rPr lang="en-US"/>
              <a:t>Collaborative industry and academic research requires buy-in from both sides. Without folks willing to do the legwork, the relationships begins to weaken.</a:t>
            </a:r>
            <a:endParaRPr/>
          </a:p>
          <a:p>
            <a:pPr marL="171450" lvl="0" indent="-171450" algn="l" rtl="0">
              <a:spcBef>
                <a:spcPts val="0"/>
              </a:spcBef>
              <a:spcAft>
                <a:spcPts val="0"/>
              </a:spcAft>
              <a:buClr>
                <a:schemeClr val="dk1"/>
              </a:buClr>
              <a:buSzPts val="1200"/>
              <a:buFont typeface="Arial"/>
              <a:buChar char="•"/>
            </a:pPr>
            <a:r>
              <a:rPr lang="en-US"/>
              <a:t>Continued discussion and engagement with all of the stakeholders</a:t>
            </a:r>
            <a:endParaRPr/>
          </a:p>
          <a:p>
            <a:pPr marL="171450" lvl="0" indent="-171450" algn="l" rtl="0">
              <a:spcBef>
                <a:spcPts val="0"/>
              </a:spcBef>
              <a:spcAft>
                <a:spcPts val="0"/>
              </a:spcAft>
              <a:buClr>
                <a:schemeClr val="dk1"/>
              </a:buClr>
              <a:buSzPts val="1200"/>
              <a:buFont typeface="Arial"/>
              <a:buChar char="•"/>
            </a:pPr>
            <a:r>
              <a:rPr lang="en-US"/>
              <a:t>Outside funding – We all have thriving industry/academic ecosystems during the NSF funding period. During the 10 years is the perfect time to team up and pursue other outside funding opportunities.</a:t>
            </a:r>
            <a:endParaRPr/>
          </a:p>
        </p:txBody>
      </p:sp>
      <p:sp>
        <p:nvSpPr>
          <p:cNvPr id="610" name="Google Shape;610;p2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6" name="Google Shape;406;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3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slide focuses on whathappens post NSF funding and what are some pitfalls to avoid. These are very consistent with the “what do successful centers do”.</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As centers get farther along and NSF funding decreases and Industry funding becomes are larger percentage of your portfolio, research can start to lean more applied. In our case, this could be detrimental as our industry partners not only want the applied work, but also the fundamental research that they aren’t ready to devote internal resources too.</a:t>
            </a:r>
            <a:endParaRPr/>
          </a:p>
          <a:p>
            <a:pPr marL="171450" lvl="0" indent="-171450" algn="l" rtl="0">
              <a:spcBef>
                <a:spcPts val="0"/>
              </a:spcBef>
              <a:spcAft>
                <a:spcPts val="0"/>
              </a:spcAft>
              <a:buClr>
                <a:schemeClr val="dk1"/>
              </a:buClr>
              <a:buSzPts val="1200"/>
              <a:buFont typeface="Arial"/>
              <a:buChar char="•"/>
            </a:pPr>
            <a:r>
              <a:rPr lang="en-US"/>
              <a:t>Undergraduate research and community outreach decline. Our industry partners want to see these things happen; however, they prefer that the vast majority of their money goes to research. This is an area where we are leveraging existing institutional resources form our partner universites. </a:t>
            </a:r>
            <a:endParaRPr/>
          </a:p>
          <a:p>
            <a:pPr marL="171450" lvl="0" indent="-171450" algn="l" rtl="0">
              <a:spcBef>
                <a:spcPts val="0"/>
              </a:spcBef>
              <a:spcAft>
                <a:spcPts val="0"/>
              </a:spcAft>
              <a:buClr>
                <a:schemeClr val="dk1"/>
              </a:buClr>
              <a:buSzPts val="1200"/>
              <a:buFont typeface="Arial"/>
              <a:buChar char="•"/>
            </a:pPr>
            <a:r>
              <a:rPr lang="en-US"/>
              <a:t>Faculty and student involvement decline. This one is almost inevitable with decreased funding. We really lean on our associated projects for this activity as it “keeps the band together” and makes sure POETS affiliated folks can stay involved, even if they aren’t receiving NSF funding.</a:t>
            </a:r>
            <a:endParaRPr/>
          </a:p>
          <a:p>
            <a:pPr marL="171450" lvl="0" indent="-171450" algn="l" rtl="0">
              <a:spcBef>
                <a:spcPts val="0"/>
              </a:spcBef>
              <a:spcAft>
                <a:spcPts val="0"/>
              </a:spcAft>
              <a:buClr>
                <a:schemeClr val="dk1"/>
              </a:buClr>
              <a:buSzPts val="1200"/>
              <a:buFont typeface="Arial"/>
              <a:buChar char="•"/>
            </a:pPr>
            <a:r>
              <a:rPr lang="en-US"/>
              <a:t>The last bullet are really just symptoms of everything we have already mentioned.</a:t>
            </a:r>
            <a:endParaRPr/>
          </a:p>
        </p:txBody>
      </p:sp>
      <p:sp>
        <p:nvSpPr>
          <p:cNvPr id="618" name="Google Shape;618;p3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3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Start early!</a:t>
            </a:r>
            <a:endParaRPr/>
          </a:p>
          <a:p>
            <a:pPr marL="0" lvl="0" indent="0" algn="l" rtl="0">
              <a:spcBef>
                <a:spcPts val="0"/>
              </a:spcBef>
              <a:spcAft>
                <a:spcPts val="0"/>
              </a:spcAft>
              <a:buNone/>
            </a:pPr>
            <a:endParaRPr/>
          </a:p>
          <a:p>
            <a:pPr marL="0" lvl="0" indent="0" algn="l" rtl="0">
              <a:spcBef>
                <a:spcPts val="0"/>
              </a:spcBef>
              <a:spcAft>
                <a:spcPts val="0"/>
              </a:spcAft>
              <a:buNone/>
            </a:pPr>
            <a:r>
              <a:rPr lang="en-US"/>
              <a:t>Understand the value your center brings to your industry partners and stakeholders. In our case, it is our multi-disciplinary, systems design that our industry partners desire. As such, this is an area we have to maintain as we move forward. This is most likely different for all the centers. It could be IP, students, research portfolio, faculty mix, etc.</a:t>
            </a:r>
            <a:endParaRPr/>
          </a:p>
          <a:p>
            <a:pPr marL="0" lvl="0" indent="0" algn="l" rtl="0">
              <a:spcBef>
                <a:spcPts val="0"/>
              </a:spcBef>
              <a:spcAft>
                <a:spcPts val="0"/>
              </a:spcAft>
              <a:buNone/>
            </a:pPr>
            <a:endParaRPr/>
          </a:p>
          <a:p>
            <a:pPr marL="0" lvl="0" indent="0" algn="l" rtl="0">
              <a:spcBef>
                <a:spcPts val="0"/>
              </a:spcBef>
              <a:spcAft>
                <a:spcPts val="0"/>
              </a:spcAft>
              <a:buNone/>
            </a:pPr>
            <a:r>
              <a:rPr lang="en-US"/>
              <a:t>If your industry folks are bought in and your center is successfully landing additional associated project funding, IP money, etc, your universities’ administrations will be more likely to commit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Research and Industry tend to be the first thing that you think of when considering sustainability, but education is very important to consider.</a:t>
            </a:r>
            <a:endParaRPr/>
          </a:p>
          <a:p>
            <a:pPr marL="0" lvl="0" indent="0" algn="l" rtl="0">
              <a:spcBef>
                <a:spcPts val="0"/>
              </a:spcBef>
              <a:spcAft>
                <a:spcPts val="0"/>
              </a:spcAft>
              <a:buNone/>
            </a:pPr>
            <a:endParaRPr/>
          </a:p>
          <a:p>
            <a:pPr marL="0" lvl="0" indent="0" algn="l" rtl="0">
              <a:spcBef>
                <a:spcPts val="0"/>
              </a:spcBef>
              <a:spcAft>
                <a:spcPts val="0"/>
              </a:spcAft>
              <a:buNone/>
            </a:pPr>
            <a:r>
              <a:rPr lang="en-US"/>
              <a:t>By year 5, a firm sustainability plan should be in place.</a:t>
            </a:r>
            <a:endParaRPr/>
          </a:p>
        </p:txBody>
      </p:sp>
      <p:sp>
        <p:nvSpPr>
          <p:cNvPr id="625" name="Google Shape;625;p3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2: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34" name="Google Shape;634;p3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33: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graphic is just an example of how we envisioned the growth of the center as we approached year 10.  I think it makes sense to discuss a rough timeline, though I plan on emphasizing that this isn’t a hard and fast roadmap as sustainability should always be in the back of an ILO/SPI’s mind.</a:t>
            </a:r>
            <a:endParaRPr/>
          </a:p>
        </p:txBody>
      </p:sp>
      <p:sp>
        <p:nvSpPr>
          <p:cNvPr id="641" name="Google Shape;641;p33: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3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 would like to spend some time on this and talk through specific examples of some of these items. We will have touched on some of them already, but it will probably be a good time to see what else other center’s have considered and maybe build out this list a little more.</a:t>
            </a:r>
            <a:endParaRPr/>
          </a:p>
        </p:txBody>
      </p:sp>
      <p:sp>
        <p:nvSpPr>
          <p:cNvPr id="650" name="Google Shape;650;p3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5: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56" name="Google Shape;656;p3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63" name="Google Shape;663;p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3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is the slide we use to show where the value of our center lies with our industry partners and all of the services and activities we are providing under our center. The point I want to make here is that these utilize a LOT of resources and as we think about operating at a potentially lower budget, we have really started to look at what things we can drop, what things are must have’s and what things can we partner with either existing resources or other groups looking to team.</a:t>
            </a:r>
            <a:endParaRPr/>
          </a:p>
        </p:txBody>
      </p:sp>
      <p:sp>
        <p:nvSpPr>
          <p:cNvPr id="670" name="Google Shape;670;p3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3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is a real world example of expenses on the left and incoming dollars on the right. This has helped us visualize and target specific funding goals and understand how we are going to pay for things moving forward.  I want to note a few things.</a:t>
            </a:r>
            <a:endParaRPr/>
          </a:p>
          <a:p>
            <a:pPr marL="0" lvl="0" indent="0" algn="l" rtl="0">
              <a:spcBef>
                <a:spcPts val="0"/>
              </a:spcBef>
              <a:spcAft>
                <a:spcPts val="0"/>
              </a:spcAft>
              <a:buNone/>
            </a:pPr>
            <a:endParaRPr/>
          </a:p>
          <a:p>
            <a:pPr marL="0" lvl="0" indent="0" algn="l" rtl="0">
              <a:spcBef>
                <a:spcPts val="0"/>
              </a:spcBef>
              <a:spcAft>
                <a:spcPts val="0"/>
              </a:spcAft>
              <a:buNone/>
            </a:pPr>
            <a:r>
              <a:rPr lang="en-US"/>
              <a:t> - An increase in Associated project funding…while this doesn’t fund the center directly, it “keeps the band together”.  We are also planning on using that ecosystem to pursue other funding that will ultimately replace the loss of blue on the right hand side.  </a:t>
            </a:r>
            <a:endParaRPr/>
          </a:p>
          <a:p>
            <a:pPr marL="0" lvl="0" indent="0" algn="l" rtl="0">
              <a:spcBef>
                <a:spcPts val="0"/>
              </a:spcBef>
              <a:spcAft>
                <a:spcPts val="0"/>
              </a:spcAft>
              <a:buNone/>
            </a:pPr>
            <a:r>
              <a:rPr lang="en-US"/>
              <a:t> - Education is currently logged under the HQ Admin on the left. We have plans and partnerships in place to utilize existing on campus infrastructure and continue to use POETS as the brand in which outreach and REU programs are administered.</a:t>
            </a:r>
            <a:endParaRPr/>
          </a:p>
          <a:p>
            <a:pPr marL="0" lvl="0" indent="0" algn="l" rtl="0">
              <a:spcBef>
                <a:spcPts val="0"/>
              </a:spcBef>
              <a:spcAft>
                <a:spcPts val="0"/>
              </a:spcAft>
              <a:buNone/>
            </a:pPr>
            <a:endParaRPr/>
          </a:p>
        </p:txBody>
      </p:sp>
      <p:sp>
        <p:nvSpPr>
          <p:cNvPr id="733" name="Google Shape;733;p3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9: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40" name="Google Shape;740;p3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13" name="Google Shape;413;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0: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47" name="Google Shape;747;p4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1: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56" name="Google Shape;756;p4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42: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63" name="Google Shape;763;p4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3: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69" name="Google Shape;769;p4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776" name="Google Shape;776;p4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4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45: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Thank you and purpose of this presentation is to orient you to the key ideas .  This is an overall summary.    </a:t>
            </a:r>
            <a:endParaRPr/>
          </a:p>
        </p:txBody>
      </p:sp>
      <p:sp>
        <p:nvSpPr>
          <p:cNvPr id="784" name="Google Shape;784;p45: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90" name="Google Shape;790;p4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4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4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Clr>
                <a:schemeClr val="dk1"/>
              </a:buClr>
              <a:buSzPts val="1200"/>
              <a:buFont typeface="Roboto"/>
              <a:buNone/>
            </a:pPr>
            <a:r>
              <a:rPr lang="en-US" b="0" i="0">
                <a:latin typeface="Roboto"/>
                <a:ea typeface="Roboto"/>
                <a:cs typeface="Roboto"/>
                <a:sym typeface="Roboto"/>
              </a:rPr>
              <a:t>How to English Wheel a complex panel PART5, </a:t>
            </a:r>
            <a:r>
              <a:rPr lang="en-US" b="0" i="0">
                <a:solidFill>
                  <a:srgbClr val="FFFFFF"/>
                </a:solidFill>
                <a:latin typeface="Roboto"/>
                <a:ea typeface="Roboto"/>
                <a:cs typeface="Roboto"/>
                <a:sym typeface="Roboto"/>
              </a:rPr>
              <a:t>Geoff Moss, hours, from a flat sheet to a panel for Locus 11 </a:t>
            </a:r>
            <a:endParaRPr b="0" i="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b="0" i="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b="0" i="0">
                <a:latin typeface="Arial"/>
                <a:ea typeface="Arial"/>
                <a:cs typeface="Arial"/>
                <a:sym typeface="Arial"/>
              </a:rPr>
              <a:t>Rossi, Gabriella, and Paul Nicholas. "Re/Learning the wheel: methods to utilize neural networks as design tools for doubly curved metal surfaces." </a:t>
            </a:r>
            <a:r>
              <a:rPr lang="en-US" b="0" i="1">
                <a:latin typeface="Arial"/>
                <a:ea typeface="Arial"/>
                <a:cs typeface="Arial"/>
                <a:sym typeface="Arial"/>
              </a:rPr>
              <a:t>ACADIA 2018: Recalibration. On imprecision and infidelity</a:t>
            </a:r>
            <a:r>
              <a:rPr lang="en-US" b="0" i="0">
                <a:latin typeface="Arial"/>
                <a:ea typeface="Arial"/>
                <a:cs typeface="Arial"/>
                <a:sym typeface="Arial"/>
              </a:rPr>
              <a:t>. 2019.</a:t>
            </a:r>
            <a:endParaRPr/>
          </a:p>
          <a:p>
            <a:pPr marL="0" marR="0" lvl="0" indent="0" algn="l" rtl="0">
              <a:lnSpc>
                <a:spcPct val="100000"/>
              </a:lnSpc>
              <a:spcBef>
                <a:spcPts val="0"/>
              </a:spcBef>
              <a:spcAft>
                <a:spcPts val="0"/>
              </a:spcAft>
              <a:buClr>
                <a:schemeClr val="dk1"/>
              </a:buClr>
              <a:buSzPts val="1200"/>
              <a:buFont typeface="Calibri"/>
              <a:buNone/>
            </a:pPr>
            <a:endParaRPr b="0" i="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b="0" i="0">
                <a:latin typeface="Arial"/>
                <a:ea typeface="Arial"/>
                <a:cs typeface="Arial"/>
                <a:sym typeface="Arial"/>
              </a:rPr>
              <a:t>Can use camera or sensors to perform tacit knowledge capturing.</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797" name="Google Shape;797;p4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4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4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Clr>
                <a:schemeClr val="dk1"/>
              </a:buClr>
              <a:buSzPts val="1200"/>
              <a:buFont typeface="Roboto"/>
              <a:buNone/>
            </a:pPr>
            <a:r>
              <a:rPr lang="en-US" b="0" i="0">
                <a:latin typeface="Roboto"/>
                <a:ea typeface="Roboto"/>
                <a:cs typeface="Roboto"/>
                <a:sym typeface="Roboto"/>
              </a:rPr>
              <a:t>How to English Wheel a complex panel PART5, </a:t>
            </a:r>
            <a:r>
              <a:rPr lang="en-US" b="0" i="0">
                <a:solidFill>
                  <a:srgbClr val="FFFFFF"/>
                </a:solidFill>
                <a:latin typeface="Roboto"/>
                <a:ea typeface="Roboto"/>
                <a:cs typeface="Roboto"/>
                <a:sym typeface="Roboto"/>
              </a:rPr>
              <a:t>Geoff Moss, hours, from a flat sheet to a panel for Locus 11 </a:t>
            </a:r>
            <a:endParaRPr b="0" i="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b="0" i="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b="0" i="0">
                <a:latin typeface="Arial"/>
                <a:ea typeface="Arial"/>
                <a:cs typeface="Arial"/>
                <a:sym typeface="Arial"/>
              </a:rPr>
              <a:t>Rossi, Gabriella, and Paul Nicholas. "Re/Learning the wheel: methods to utilize neural networks as design tools for doubly curved metal surfaces." </a:t>
            </a:r>
            <a:r>
              <a:rPr lang="en-US" b="0" i="1">
                <a:latin typeface="Arial"/>
                <a:ea typeface="Arial"/>
                <a:cs typeface="Arial"/>
                <a:sym typeface="Arial"/>
              </a:rPr>
              <a:t>ACADIA 2018: Recalibration. On imprecision and infidelity</a:t>
            </a:r>
            <a:r>
              <a:rPr lang="en-US" b="0" i="0">
                <a:latin typeface="Arial"/>
                <a:ea typeface="Arial"/>
                <a:cs typeface="Arial"/>
                <a:sym typeface="Arial"/>
              </a:rPr>
              <a:t>. 2019.</a:t>
            </a:r>
            <a:endParaRPr/>
          </a:p>
          <a:p>
            <a:pPr marL="0" marR="0" lvl="0" indent="0" algn="l" rtl="0">
              <a:lnSpc>
                <a:spcPct val="100000"/>
              </a:lnSpc>
              <a:spcBef>
                <a:spcPts val="0"/>
              </a:spcBef>
              <a:spcAft>
                <a:spcPts val="0"/>
              </a:spcAft>
              <a:buClr>
                <a:schemeClr val="dk1"/>
              </a:buClr>
              <a:buSzPts val="1200"/>
              <a:buFont typeface="Calibri"/>
              <a:buNone/>
            </a:pPr>
            <a:endParaRPr b="0" i="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b="0" i="0">
                <a:latin typeface="Arial"/>
                <a:ea typeface="Arial"/>
                <a:cs typeface="Arial"/>
                <a:sym typeface="Arial"/>
              </a:rPr>
              <a:t>Can use camera or sensors to perform tacit knowledge capturing.</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87" name="Google Shape;887;p4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4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4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A key question we have received is, yeah is this </a:t>
            </a:r>
            <a:r>
              <a:rPr lang="en-US" i="1"/>
              <a:t>really</a:t>
            </a:r>
            <a:r>
              <a:rPr lang="en-US" i="0"/>
              <a:t> a revolution.  </a:t>
            </a:r>
            <a:endParaRPr/>
          </a:p>
          <a:p>
            <a:pPr marL="0" lvl="0" indent="0" algn="l" rtl="0">
              <a:spcBef>
                <a:spcPts val="0"/>
              </a:spcBef>
              <a:spcAft>
                <a:spcPts val="0"/>
              </a:spcAft>
              <a:buNone/>
            </a:pPr>
            <a:r>
              <a:rPr lang="en-US" i="0"/>
              <a:t>We believe it is.</a:t>
            </a:r>
            <a:endParaRPr/>
          </a:p>
          <a:p>
            <a:pPr marL="0" lvl="0" indent="0" algn="l" rtl="0">
              <a:spcBef>
                <a:spcPts val="0"/>
              </a:spcBef>
              <a:spcAft>
                <a:spcPts val="0"/>
              </a:spcAft>
              <a:buNone/>
            </a:pPr>
            <a:endParaRPr i="0"/>
          </a:p>
          <a:p>
            <a:pPr marL="0" lvl="0" indent="0" algn="l" rtl="0">
              <a:spcBef>
                <a:spcPts val="0"/>
              </a:spcBef>
              <a:spcAft>
                <a:spcPts val="0"/>
              </a:spcAft>
              <a:buNone/>
            </a:pPr>
            <a:r>
              <a:rPr lang="en-US" i="0"/>
              <a:t>The technologies on the left have been evolving. Fast.  Example, the ability to do computations and measure 3-D shapes that exist in an iPhone exceed what a $M budget could buy a decade or so ago.  Phones have revolutionized our lives while the underlying technology has been evolving.</a:t>
            </a:r>
            <a:endParaRPr/>
          </a:p>
          <a:p>
            <a:pPr marL="0" lvl="0" indent="0" algn="l" rtl="0">
              <a:spcBef>
                <a:spcPts val="0"/>
              </a:spcBef>
              <a:spcAft>
                <a:spcPts val="0"/>
              </a:spcAft>
              <a:buNone/>
            </a:pPr>
            <a:endParaRPr i="0"/>
          </a:p>
          <a:p>
            <a:pPr marL="0" lvl="0" indent="0" algn="l" rtl="0">
              <a:spcBef>
                <a:spcPts val="0"/>
              </a:spcBef>
              <a:spcAft>
                <a:spcPts val="0"/>
              </a:spcAft>
              <a:buNone/>
            </a:pPr>
            <a:r>
              <a:rPr lang="en-US" i="0"/>
              <a:t>We also will harness this evolution to do something </a:t>
            </a:r>
            <a:r>
              <a:rPr lang="en-US" b="1" i="0"/>
              <a:t>new</a:t>
            </a:r>
            <a:r>
              <a:rPr lang="en-US" b="0" i="0"/>
              <a:t>.  That is start moving towards the robotic artisan.  It has better sensors, more power, better computational ability and can be truly reproducible, recording every step and anomaly where people are variable.  Artisan agility with factory quality and productivity is at the heart of the revolution that we will bring forward. </a:t>
            </a:r>
            <a:endParaRPr/>
          </a:p>
          <a:p>
            <a:pPr marL="0" lvl="0" indent="0" algn="l" rtl="0">
              <a:spcBef>
                <a:spcPts val="0"/>
              </a:spcBef>
              <a:spcAft>
                <a:spcPts val="0"/>
              </a:spcAft>
              <a:buNone/>
            </a:pPr>
            <a:endParaRPr/>
          </a:p>
        </p:txBody>
      </p:sp>
      <p:sp>
        <p:nvSpPr>
          <p:cNvPr id="963" name="Google Shape;963;p4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19" name="Google Shape;419;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5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5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a:p>
            <a:pPr marL="228600" lvl="0" indent="-152400" algn="l" rtl="0">
              <a:spcBef>
                <a:spcPts val="0"/>
              </a:spcBef>
              <a:spcAft>
                <a:spcPts val="0"/>
              </a:spcAft>
              <a:buClr>
                <a:schemeClr val="dk1"/>
              </a:buClr>
              <a:buSzPts val="1200"/>
              <a:buFont typeface="Calibri"/>
              <a:buNone/>
            </a:pPr>
            <a:endParaRPr/>
          </a:p>
        </p:txBody>
      </p:sp>
      <p:sp>
        <p:nvSpPr>
          <p:cNvPr id="974" name="Google Shape;974;p5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5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Here is the broader vision, made a little more concrete.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This </a:t>
            </a:r>
            <a:r>
              <a:rPr lang="en-US" b="1"/>
              <a:t>is </a:t>
            </a:r>
            <a:r>
              <a:rPr lang="en-US" b="0"/>
              <a:t>the robot artisan.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83" name="Google Shape;983;p5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5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52: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use cases in the last slide translate directly to our testbeds.  </a:t>
            </a:r>
            <a:endParaRPr/>
          </a:p>
          <a:p>
            <a:pPr marL="0" lvl="0" indent="0" algn="l" rtl="0">
              <a:spcBef>
                <a:spcPts val="0"/>
              </a:spcBef>
              <a:spcAft>
                <a:spcPts val="0"/>
              </a:spcAft>
              <a:buNone/>
            </a:pPr>
            <a:r>
              <a:rPr lang="en-US" b="1"/>
              <a:t>Point-of-care manufacturing </a:t>
            </a:r>
            <a:r>
              <a:rPr lang="en-US"/>
              <a:t>has near and long-term objectives.  In the near term, numerically controlled bending to a measured shape, and then correcting if needed, is very similar to what surgeons do today in bending to a live patient.  By working from medical scans and matching to a patient’s entire anatomy, we can achieve far better outcomes than the surgeon’s manual approach.  Using this as a surgeon’s aid also shortcuts many approval steps.</a:t>
            </a:r>
            <a:endParaRPr/>
          </a:p>
          <a:p>
            <a:pPr marL="0" lvl="0" indent="0" algn="l" rtl="0">
              <a:spcBef>
                <a:spcPts val="0"/>
              </a:spcBef>
              <a:spcAft>
                <a:spcPts val="0"/>
              </a:spcAft>
              <a:buNone/>
            </a:pPr>
            <a:endParaRPr/>
          </a:p>
          <a:p>
            <a:pPr marL="0" lvl="0" indent="0" algn="l" rtl="0">
              <a:spcBef>
                <a:spcPts val="0"/>
              </a:spcBef>
              <a:spcAft>
                <a:spcPts val="0"/>
              </a:spcAft>
              <a:buNone/>
            </a:pPr>
            <a:r>
              <a:rPr lang="en-US" b="1"/>
              <a:t>Numerical Forming</a:t>
            </a:r>
            <a:r>
              <a:rPr lang="en-US" b="0"/>
              <a:t> similarly can be deployed near term and has long-term objectives.  In the near term, we can imagine replacing many closed-die forgings with numerically-controlled open-die forgings.  Over the long term, we can imagine presses making components incrementally, much larger than any available today.  This can enable new aero and sea-craft designs.</a:t>
            </a:r>
            <a:endParaRPr/>
          </a:p>
          <a:p>
            <a:pPr marL="0" lvl="0" indent="0" algn="l" rtl="0">
              <a:spcBef>
                <a:spcPts val="0"/>
              </a:spcBef>
              <a:spcAft>
                <a:spcPts val="0"/>
              </a:spcAft>
              <a:buNone/>
            </a:pPr>
            <a:endParaRPr b="0"/>
          </a:p>
          <a:p>
            <a:pPr marL="0" lvl="0" indent="0" algn="l" rtl="0">
              <a:spcBef>
                <a:spcPts val="0"/>
              </a:spcBef>
              <a:spcAft>
                <a:spcPts val="0"/>
              </a:spcAft>
              <a:buNone/>
            </a:pPr>
            <a:r>
              <a:rPr lang="en-US" b="1"/>
              <a:t>Additive + X </a:t>
            </a:r>
            <a:r>
              <a:rPr lang="en-US" b="0"/>
              <a:t> recognizes the power of additive manufacturing and complements this with numerically controlled deformation.  This will allow local control of microstructure and chemistry.  It may also open the range of possible alloys to be deposited to most of the library of current wrought alloys.  </a:t>
            </a:r>
            <a:endParaRPr/>
          </a:p>
          <a:p>
            <a:pPr marL="0" lvl="0" indent="0" algn="l" rtl="0">
              <a:spcBef>
                <a:spcPts val="0"/>
              </a:spcBef>
              <a:spcAft>
                <a:spcPts val="0"/>
              </a:spcAft>
              <a:buNone/>
            </a:pPr>
            <a:endParaRPr b="0"/>
          </a:p>
          <a:p>
            <a:pPr marL="0" lvl="0" indent="0" algn="l" rtl="0">
              <a:spcBef>
                <a:spcPts val="0"/>
              </a:spcBef>
              <a:spcAft>
                <a:spcPts val="0"/>
              </a:spcAft>
              <a:buNone/>
            </a:pPr>
            <a:r>
              <a:rPr lang="en-US" b="1"/>
              <a:t>PET-FABs </a:t>
            </a:r>
            <a:r>
              <a:rPr lang="en-US" b="0"/>
              <a:t>are units used for training and technology dissemination.  These will be open, modular and community-based.  Starting prices can be under $2000 and will allow integration of controlled operations and the acquisition of disparate data sets for forming force, shape and so on.  </a:t>
            </a:r>
            <a:endParaRPr b="1"/>
          </a:p>
        </p:txBody>
      </p:sp>
      <p:sp>
        <p:nvSpPr>
          <p:cNvPr id="1011" name="Google Shape;1011;p52: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53: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Speak through the levels.  </a:t>
            </a:r>
            <a:endParaRPr/>
          </a:p>
        </p:txBody>
      </p:sp>
      <p:sp>
        <p:nvSpPr>
          <p:cNvPr id="1024" name="Google Shape;1024;p53: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54: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32" name="Google Shape;1032;p5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5: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54" name="Google Shape;1054;p5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5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56: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82" name="Google Shape;1082;p56: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5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5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Glenn will set idea that first large market is with the DoD, covering issues in forgings and castings, particularly for repair, orphan and prototype parts.  </a:t>
            </a:r>
            <a:endParaRPr/>
          </a:p>
          <a:p>
            <a:pPr marL="0" lvl="0" indent="0" algn="l" rtl="0">
              <a:spcBef>
                <a:spcPts val="0"/>
              </a:spcBef>
              <a:spcAft>
                <a:spcPts val="0"/>
              </a:spcAft>
              <a:buNone/>
            </a:pPr>
            <a:endParaRPr/>
          </a:p>
          <a:p>
            <a:pPr marL="0" lvl="0" indent="0" algn="l" rtl="0">
              <a:spcBef>
                <a:spcPts val="0"/>
              </a:spcBef>
              <a:spcAft>
                <a:spcPts val="0"/>
              </a:spcAft>
              <a:buNone/>
            </a:pPr>
            <a:r>
              <a:rPr lang="en-US"/>
              <a:t>We will develop and prove new methods.</a:t>
            </a:r>
            <a:endParaRPr/>
          </a:p>
          <a:p>
            <a:pPr marL="0" lvl="0" indent="0" algn="l" rtl="0">
              <a:spcBef>
                <a:spcPts val="0"/>
              </a:spcBef>
              <a:spcAft>
                <a:spcPts val="0"/>
              </a:spcAft>
              <a:buNone/>
            </a:pPr>
            <a:r>
              <a:rPr lang="en-US"/>
              <a:t>This drives the needs on the right.</a:t>
            </a:r>
            <a:endParaRPr/>
          </a:p>
          <a:p>
            <a:pPr marL="0" lvl="0" indent="0" algn="l" rtl="0">
              <a:spcBef>
                <a:spcPts val="0"/>
              </a:spcBef>
              <a:spcAft>
                <a:spcPts val="0"/>
              </a:spcAft>
              <a:buNone/>
            </a:pPr>
            <a:endParaRPr/>
          </a:p>
          <a:p>
            <a:pPr marL="0" lvl="0" indent="0" algn="l" rtl="0">
              <a:spcBef>
                <a:spcPts val="0"/>
              </a:spcBef>
              <a:spcAft>
                <a:spcPts val="0"/>
              </a:spcAft>
              <a:buNone/>
            </a:pPr>
            <a:r>
              <a:rPr lang="en-US"/>
              <a:t>Glenn will turn to Gary to introduce himself and introduce HAMICo goals</a:t>
            </a:r>
            <a:endParaRPr/>
          </a:p>
        </p:txBody>
      </p:sp>
      <p:sp>
        <p:nvSpPr>
          <p:cNvPr id="1113" name="Google Shape;1113;p5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p5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Gary to cover with color commentary from Glenn</a:t>
            </a:r>
            <a:endParaRPr/>
          </a:p>
        </p:txBody>
      </p:sp>
      <p:sp>
        <p:nvSpPr>
          <p:cNvPr id="1131" name="Google Shape;1131;p5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59: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37" name="Google Shape;1137;p5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32" name="Google Shape;432;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6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6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Glenn can cover this</a:t>
            </a:r>
            <a:endParaRPr/>
          </a:p>
        </p:txBody>
      </p:sp>
      <p:sp>
        <p:nvSpPr>
          <p:cNvPr id="1146" name="Google Shape;1146;p6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61: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97" name="Google Shape;1197;p6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62: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04" name="Google Shape;1204;p6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6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63: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211" name="Google Shape;1211;p63: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6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p6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19" name="Google Shape;1219;p6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65: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28" name="Google Shape;1228;p6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6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34" name="Google Shape;1234;p6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6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p6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Clr>
                <a:schemeClr val="dk1"/>
              </a:buClr>
              <a:buSzPts val="6000"/>
              <a:buFont typeface="Arial"/>
              <a:buNone/>
            </a:pPr>
            <a:r>
              <a:rPr lang="en-US" sz="6000"/>
              <a:t>Key to Understanding</a:t>
            </a:r>
            <a:endParaRPr sz="1800" b="0" i="0">
              <a:solidFill>
                <a:srgbClr val="222222"/>
              </a:solidFill>
              <a:latin typeface="Arial"/>
              <a:ea typeface="Arial"/>
              <a:cs typeface="Arial"/>
              <a:sym typeface="Arial"/>
            </a:endParaRPr>
          </a:p>
          <a:p>
            <a:pPr marL="0" lvl="0" indent="-114300" algn="l" rtl="0">
              <a:spcBef>
                <a:spcPts val="0"/>
              </a:spcBef>
              <a:spcAft>
                <a:spcPts val="0"/>
              </a:spcAft>
              <a:buClr>
                <a:srgbClr val="222222"/>
              </a:buClr>
              <a:buSzPts val="1800"/>
              <a:buFont typeface="Arial"/>
              <a:buChar char="•"/>
            </a:pPr>
            <a:r>
              <a:rPr lang="en-US" sz="1800" b="0" i="0">
                <a:solidFill>
                  <a:srgbClr val="222222"/>
                </a:solidFill>
                <a:latin typeface="Arial"/>
                <a:ea typeface="Arial"/>
                <a:cs typeface="Arial"/>
                <a:sym typeface="Arial"/>
              </a:rPr>
              <a:t>Understand the capabilities of the researcher/lab. What are they good at. Are they more on the translational. Can they work with Industry. Do they have bandwidth/horsepower of the lab to deliver. What areas do they reside in and so on. This is not easy with 35+ researchers in a Center. I consider this a critical first step. How can you promote and make possible connections of interest with Industry without understanding the above.</a:t>
            </a:r>
            <a:endParaRPr/>
          </a:p>
          <a:p>
            <a:pPr marL="457200" lvl="1" indent="0" algn="l" rtl="0">
              <a:spcBef>
                <a:spcPts val="0"/>
              </a:spcBef>
              <a:spcAft>
                <a:spcPts val="0"/>
              </a:spcAft>
              <a:buNone/>
            </a:pPr>
            <a:r>
              <a:rPr lang="en-US" sz="1400">
                <a:solidFill>
                  <a:srgbClr val="222222"/>
                </a:solidFill>
                <a:latin typeface="Arial"/>
                <a:ea typeface="Arial"/>
                <a:cs typeface="Arial"/>
                <a:sym typeface="Arial"/>
              </a:rPr>
              <a:t>Wildly successful labs may not be the best fit </a:t>
            </a:r>
            <a:endParaRPr sz="1400" b="0" i="0">
              <a:solidFill>
                <a:srgbClr val="222222"/>
              </a:solidFill>
              <a:latin typeface="Arial"/>
              <a:ea typeface="Arial"/>
              <a:cs typeface="Arial"/>
              <a:sym typeface="Arial"/>
            </a:endParaRPr>
          </a:p>
          <a:p>
            <a:pPr marL="0" lvl="0" indent="-114300" algn="l" rtl="0">
              <a:spcBef>
                <a:spcPts val="0"/>
              </a:spcBef>
              <a:spcAft>
                <a:spcPts val="0"/>
              </a:spcAft>
              <a:buClr>
                <a:srgbClr val="222222"/>
              </a:buClr>
              <a:buSzPts val="1800"/>
              <a:buFont typeface="Arial"/>
              <a:buChar char="•"/>
            </a:pPr>
            <a:r>
              <a:rPr lang="en-US" sz="1800" b="0" i="0">
                <a:solidFill>
                  <a:srgbClr val="222222"/>
                </a:solidFill>
                <a:latin typeface="Arial"/>
                <a:ea typeface="Arial"/>
                <a:cs typeface="Arial"/>
                <a:sym typeface="Arial"/>
              </a:rPr>
              <a:t>How to engage with Industry. Ask questions that can lead to pain or gain points. Can you understand the roadmap. What is critical and can drive engagement</a:t>
            </a:r>
            <a:endParaRPr/>
          </a:p>
          <a:p>
            <a:pPr marL="0" lvl="0" indent="-114300" algn="l" rtl="0">
              <a:spcBef>
                <a:spcPts val="0"/>
              </a:spcBef>
              <a:spcAft>
                <a:spcPts val="0"/>
              </a:spcAft>
              <a:buClr>
                <a:srgbClr val="222222"/>
              </a:buClr>
              <a:buSzPts val="1800"/>
              <a:buFont typeface="Arial"/>
              <a:buChar char="•"/>
            </a:pPr>
            <a:r>
              <a:rPr lang="en-US" sz="1800" b="0" i="0">
                <a:solidFill>
                  <a:srgbClr val="222222"/>
                </a:solidFill>
                <a:latin typeface="Arial"/>
                <a:ea typeface="Arial"/>
                <a:cs typeface="Arial"/>
                <a:sym typeface="Arial"/>
              </a:rPr>
              <a:t>Gathering expectations and setting them for both sides. Academia moves SLOW versus Industry.</a:t>
            </a:r>
            <a:endParaRPr/>
          </a:p>
          <a:p>
            <a:pPr marL="0" lvl="0" indent="-114300" algn="l" rtl="0">
              <a:spcBef>
                <a:spcPts val="0"/>
              </a:spcBef>
              <a:spcAft>
                <a:spcPts val="0"/>
              </a:spcAft>
              <a:buClr>
                <a:srgbClr val="222222"/>
              </a:buClr>
              <a:buSzPts val="1800"/>
              <a:buFont typeface="Arial"/>
              <a:buChar char="•"/>
            </a:pPr>
            <a:r>
              <a:rPr lang="en-US" sz="1800" b="0" i="0">
                <a:solidFill>
                  <a:srgbClr val="222222"/>
                </a:solidFill>
                <a:latin typeface="Arial"/>
                <a:ea typeface="Arial"/>
                <a:cs typeface="Arial"/>
                <a:sym typeface="Arial"/>
              </a:rPr>
              <a:t>What is that great idea…that Industry needs and a PI wants to work on.</a:t>
            </a:r>
            <a:endParaRPr/>
          </a:p>
          <a:p>
            <a:pPr marL="0" lvl="0" indent="-114300" algn="l" rtl="0">
              <a:spcBef>
                <a:spcPts val="0"/>
              </a:spcBef>
              <a:spcAft>
                <a:spcPts val="0"/>
              </a:spcAft>
              <a:buClr>
                <a:srgbClr val="222222"/>
              </a:buClr>
              <a:buSzPts val="1800"/>
              <a:buFont typeface="Arial"/>
              <a:buChar char="•"/>
            </a:pPr>
            <a:r>
              <a:rPr lang="en-US" sz="1800" b="0" i="0">
                <a:solidFill>
                  <a:srgbClr val="222222"/>
                </a:solidFill>
                <a:latin typeface="Arial"/>
                <a:ea typeface="Arial"/>
                <a:cs typeface="Arial"/>
                <a:sym typeface="Arial"/>
              </a:rPr>
              <a:t>Funding…how to pay for it. This can get messy…is it a long proposal with a federal agency, a proposal sent to the company…</a:t>
            </a:r>
            <a:endParaRPr/>
          </a:p>
          <a:p>
            <a:pPr marL="0" lvl="0" indent="-114300" algn="l" rtl="0">
              <a:spcBef>
                <a:spcPts val="0"/>
              </a:spcBef>
              <a:spcAft>
                <a:spcPts val="0"/>
              </a:spcAft>
              <a:buClr>
                <a:srgbClr val="222222"/>
              </a:buClr>
              <a:buSzPts val="1800"/>
              <a:buFont typeface="Arial"/>
              <a:buChar char="•"/>
            </a:pPr>
            <a:r>
              <a:rPr lang="en-US" sz="1800" b="0" i="0">
                <a:solidFill>
                  <a:srgbClr val="222222"/>
                </a:solidFill>
                <a:latin typeface="Arial"/>
                <a:ea typeface="Arial"/>
                <a:cs typeface="Arial"/>
                <a:sym typeface="Arial"/>
              </a:rPr>
              <a:t>Relationship. Does it exist, how to build it, etc</a:t>
            </a:r>
            <a:endParaRPr sz="1800" b="0" i="0">
              <a:solidFill>
                <a:srgbClr val="222222"/>
              </a:solidFill>
              <a:latin typeface="Arial"/>
              <a:ea typeface="Arial"/>
              <a:cs typeface="Arial"/>
              <a:sym typeface="Arial"/>
            </a:endParaRPr>
          </a:p>
          <a:p>
            <a:pPr marL="0" lvl="0" indent="0" algn="l" rtl="0">
              <a:spcBef>
                <a:spcPts val="0"/>
              </a:spcBef>
              <a:spcAft>
                <a:spcPts val="0"/>
              </a:spcAft>
              <a:buNone/>
            </a:pPr>
            <a:endParaRPr/>
          </a:p>
        </p:txBody>
      </p:sp>
      <p:sp>
        <p:nvSpPr>
          <p:cNvPr id="1242" name="Google Shape;1242;p6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68: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64" name="Google Shape;1264;p6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9: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70" name="Google Shape;1270;p6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439" name="Google Shape;439;p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70: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77" name="Google Shape;1277;p7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71: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83" name="Google Shape;1283;p7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72: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96" name="Google Shape;1296;p7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73: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04" name="Google Shape;1304;p7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74: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10" name="Google Shape;1310;p7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7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75: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32" name="Google Shape;1332;p75: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7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72" name="Google Shape;1372;p7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77: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79" name="Google Shape;1379;p7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78: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85" name="Google Shape;1385;p7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7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7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92" name="Google Shape;1392;p7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8: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45" name="Google Shape;445;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80: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18" name="Google Shape;1418;p8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81: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24" name="Google Shape;1424;p8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8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p82: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432" name="Google Shape;1432;p82: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8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p83: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440" name="Google Shape;1440;p83: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8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8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448" name="Google Shape;1448;p8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8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85: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56" name="Google Shape;1456;p85: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86:notes"/>
          <p:cNvSpPr txBox="1">
            <a:spLocks noGrp="1"/>
          </p:cNvSpPr>
          <p:nvPr>
            <p:ph type="body" idx="1"/>
          </p:nvPr>
        </p:nvSpPr>
        <p:spPr>
          <a:xfrm>
            <a:off x="702310" y="4480005"/>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65" name="Google Shape;1465;p8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8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p8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SCOTT and SHARON </a:t>
            </a:r>
            <a:endParaRPr/>
          </a:p>
          <a:p>
            <a:pPr marL="0" lvl="0" indent="0" algn="l" rtl="0">
              <a:spcBef>
                <a:spcPts val="0"/>
              </a:spcBef>
              <a:spcAft>
                <a:spcPts val="0"/>
              </a:spcAft>
              <a:buNone/>
            </a:pPr>
            <a:r>
              <a:rPr lang="en-US"/>
              <a:t>Intros </a:t>
            </a:r>
            <a:endParaRPr/>
          </a:p>
        </p:txBody>
      </p:sp>
      <p:sp>
        <p:nvSpPr>
          <p:cNvPr id="1473" name="Google Shape;1473;p8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8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p8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SHARON</a:t>
            </a:r>
            <a:endParaRPr/>
          </a:p>
        </p:txBody>
      </p:sp>
      <p:sp>
        <p:nvSpPr>
          <p:cNvPr id="1483" name="Google Shape;1483;p8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8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p8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SCOTT</a:t>
            </a:r>
            <a:endParaRPr/>
          </a:p>
        </p:txBody>
      </p:sp>
      <p:sp>
        <p:nvSpPr>
          <p:cNvPr id="1490" name="Google Shape;1490;p8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53" name="Google Shape;453;p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9</a:t>
            </a:fld>
            <a:endParaRPr>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9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90: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SHARON</a:t>
            </a:r>
            <a:endParaRPr/>
          </a:p>
        </p:txBody>
      </p:sp>
      <p:sp>
        <p:nvSpPr>
          <p:cNvPr id="1497" name="Google Shape;1497;p90: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9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p91: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SCOTT</a:t>
            </a:r>
            <a:endParaRPr/>
          </a:p>
          <a:p>
            <a:pPr marL="0" lvl="0" indent="0" algn="l" rtl="0">
              <a:spcBef>
                <a:spcPts val="0"/>
              </a:spcBef>
              <a:spcAft>
                <a:spcPts val="0"/>
              </a:spcAft>
              <a:buNone/>
            </a:pPr>
            <a:r>
              <a:rPr lang="en-US"/>
              <a:t>Faculty often have connections at companies</a:t>
            </a:r>
            <a:endParaRPr/>
          </a:p>
          <a:p>
            <a:pPr marL="0" lvl="0" indent="0" algn="l" rtl="0">
              <a:spcBef>
                <a:spcPts val="0"/>
              </a:spcBef>
              <a:spcAft>
                <a:spcPts val="0"/>
              </a:spcAft>
              <a:buNone/>
            </a:pPr>
            <a:r>
              <a:rPr lang="en-US"/>
              <a:t>Watch LinkedIn and turnover – track when former champions leave for a new company</a:t>
            </a:r>
            <a:endParaRPr/>
          </a:p>
          <a:p>
            <a:pPr marL="0" lvl="0" indent="0" algn="l" rtl="0">
              <a:spcBef>
                <a:spcPts val="0"/>
              </a:spcBef>
              <a:spcAft>
                <a:spcPts val="0"/>
              </a:spcAft>
              <a:buNone/>
            </a:pPr>
            <a:r>
              <a:rPr lang="en-US"/>
              <a:t>Conventions are better than cold-calls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04" name="Google Shape;1504;p9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9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p92: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SHARON</a:t>
            </a:r>
            <a:endParaRPr/>
          </a:p>
        </p:txBody>
      </p:sp>
      <p:sp>
        <p:nvSpPr>
          <p:cNvPr id="1511" name="Google Shape;1511;p92: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9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93: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SCOTT</a:t>
            </a:r>
            <a:endParaRPr/>
          </a:p>
        </p:txBody>
      </p:sp>
      <p:sp>
        <p:nvSpPr>
          <p:cNvPr id="1518" name="Google Shape;1518;p93: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9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94: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SHARON</a:t>
            </a:r>
            <a:endParaRPr/>
          </a:p>
        </p:txBody>
      </p:sp>
      <p:sp>
        <p:nvSpPr>
          <p:cNvPr id="1525" name="Google Shape;1525;p94: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9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95: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SCOTT</a:t>
            </a:r>
            <a:endParaRPr/>
          </a:p>
        </p:txBody>
      </p:sp>
      <p:sp>
        <p:nvSpPr>
          <p:cNvPr id="1532" name="Google Shape;1532;p95: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9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96: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SHARON</a:t>
            </a:r>
            <a:endParaRPr/>
          </a:p>
        </p:txBody>
      </p:sp>
      <p:sp>
        <p:nvSpPr>
          <p:cNvPr id="1539" name="Google Shape;1539;p96: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9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97: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SHARON</a:t>
            </a:r>
            <a:endParaRPr/>
          </a:p>
        </p:txBody>
      </p:sp>
      <p:sp>
        <p:nvSpPr>
          <p:cNvPr id="1546" name="Google Shape;1546;p97: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9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p98: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SCOTT</a:t>
            </a:r>
            <a:endParaRPr/>
          </a:p>
          <a:p>
            <a:pPr marL="0" lvl="0" indent="0" algn="l" rtl="0">
              <a:spcBef>
                <a:spcPts val="0"/>
              </a:spcBef>
              <a:spcAft>
                <a:spcPts val="0"/>
              </a:spcAft>
              <a:buNone/>
            </a:pPr>
            <a:endParaRPr/>
          </a:p>
          <a:p>
            <a:pPr marL="0" lvl="0" indent="0" algn="l" rtl="0">
              <a:spcBef>
                <a:spcPts val="0"/>
              </a:spcBef>
              <a:spcAft>
                <a:spcPts val="0"/>
              </a:spcAft>
              <a:buNone/>
            </a:pPr>
            <a:r>
              <a:rPr lang="en-US"/>
              <a:t>EQuIP Calls • Funding Proposal Reviews • Tool Kit • Site Visits / Meetings / Calls • Project Ideas • Student Lunches • Speaking Events</a:t>
            </a:r>
            <a:endParaRPr/>
          </a:p>
        </p:txBody>
      </p:sp>
      <p:sp>
        <p:nvSpPr>
          <p:cNvPr id="1553" name="Google Shape;1553;p98: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9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99:notes"/>
          <p:cNvSpPr txBox="1">
            <a:spLocks noGrp="1"/>
          </p:cNvSpPr>
          <p:nvPr>
            <p:ph type="body" idx="1"/>
          </p:nvPr>
        </p:nvSpPr>
        <p:spPr>
          <a:xfrm>
            <a:off x="702310" y="4480005"/>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following slides are from various NSF publications, including the ERC Best Practices Manual, and based on my own personal experience are quite applicable and while many of you have seen these, I think we can add some context with some practical and pragmatic action items. </a:t>
            </a:r>
            <a:endParaRPr/>
          </a:p>
        </p:txBody>
      </p:sp>
      <p:sp>
        <p:nvSpPr>
          <p:cNvPr id="1560" name="Google Shape;1560;p99: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1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Impact"/>
              <a:buNone/>
              <a:defRPr sz="6000">
                <a:latin typeface="Impact"/>
                <a:ea typeface="Impact"/>
                <a:cs typeface="Impact"/>
                <a:sym typeface="Impac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13"/>
          <p:cNvSpPr txBox="1">
            <a:spLocks noGrp="1"/>
          </p:cNvSpPr>
          <p:nvPr>
            <p:ph type="subTitle" idx="1"/>
          </p:nvPr>
        </p:nvSpPr>
        <p:spPr>
          <a:xfrm>
            <a:off x="1524000" y="3879438"/>
            <a:ext cx="9144000" cy="101376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13"/>
          <p:cNvSpPr/>
          <p:nvPr/>
        </p:nvSpPr>
        <p:spPr>
          <a:xfrm>
            <a:off x="0" y="3709851"/>
            <a:ext cx="12192000" cy="1263264"/>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7"/>
        <p:cNvGrpSpPr/>
        <p:nvPr/>
      </p:nvGrpSpPr>
      <p:grpSpPr>
        <a:xfrm>
          <a:off x="0" y="0"/>
          <a:ext cx="0" cy="0"/>
          <a:chOff x="0" y="0"/>
          <a:chExt cx="0" cy="0"/>
        </a:xfrm>
      </p:grpSpPr>
      <p:pic>
        <p:nvPicPr>
          <p:cNvPr id="48" name="Google Shape;48;p134"/>
          <p:cNvPicPr preferRelativeResize="0"/>
          <p:nvPr/>
        </p:nvPicPr>
        <p:blipFill rotWithShape="1">
          <a:blip r:embed="rId2">
            <a:alphaModFix/>
          </a:blip>
          <a:srcRect/>
          <a:stretch/>
        </p:blipFill>
        <p:spPr>
          <a:xfrm>
            <a:off x="-298173" y="236248"/>
            <a:ext cx="7115173" cy="6703551"/>
          </a:xfrm>
          <a:prstGeom prst="rect">
            <a:avLst/>
          </a:prstGeom>
          <a:noFill/>
          <a:ln>
            <a:noFill/>
          </a:ln>
        </p:spPr>
      </p:pic>
      <p:sp>
        <p:nvSpPr>
          <p:cNvPr id="49" name="Google Shape;49;p134"/>
          <p:cNvSpPr txBox="1">
            <a:spLocks noGrp="1"/>
          </p:cNvSpPr>
          <p:nvPr>
            <p:ph type="title"/>
          </p:nvPr>
        </p:nvSpPr>
        <p:spPr>
          <a:xfrm>
            <a:off x="3180080" y="-417443"/>
            <a:ext cx="8562136" cy="56179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7"/>
        <p:cNvGrpSpPr/>
        <p:nvPr/>
      </p:nvGrpSpPr>
      <p:grpSpPr>
        <a:xfrm>
          <a:off x="0" y="0"/>
          <a:ext cx="0" cy="0"/>
          <a:chOff x="0" y="0"/>
          <a:chExt cx="0" cy="0"/>
        </a:xfrm>
      </p:grpSpPr>
      <p:sp>
        <p:nvSpPr>
          <p:cNvPr id="58" name="Google Shape;58;p117"/>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7"/>
          <p:cNvSpPr/>
          <p:nvPr/>
        </p:nvSpPr>
        <p:spPr>
          <a:xfrm>
            <a:off x="0" y="365125"/>
            <a:ext cx="12192000" cy="1263264"/>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 name="Google Shape;60;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Impact"/>
              <a:buNone/>
              <a:defRPr sz="6000">
                <a:latin typeface="Impact"/>
                <a:ea typeface="Impact"/>
                <a:cs typeface="Impact"/>
                <a:sym typeface="Impac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5"/>
          <p:cNvSpPr txBox="1">
            <a:spLocks noGrp="1"/>
          </p:cNvSpPr>
          <p:nvPr>
            <p:ph type="subTitle" idx="1"/>
          </p:nvPr>
        </p:nvSpPr>
        <p:spPr>
          <a:xfrm>
            <a:off x="1524000" y="3879438"/>
            <a:ext cx="9144000" cy="101376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4" name="Google Shape;64;p135"/>
          <p:cNvSpPr/>
          <p:nvPr/>
        </p:nvSpPr>
        <p:spPr>
          <a:xfrm>
            <a:off x="0" y="3709851"/>
            <a:ext cx="12192000" cy="1263264"/>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65"/>
        <p:cNvGrpSpPr/>
        <p:nvPr/>
      </p:nvGrpSpPr>
      <p:grpSpPr>
        <a:xfrm>
          <a:off x="0" y="0"/>
          <a:ext cx="0" cy="0"/>
          <a:chOff x="0" y="0"/>
          <a:chExt cx="0" cy="0"/>
        </a:xfrm>
      </p:grpSpPr>
      <p:sp>
        <p:nvSpPr>
          <p:cNvPr id="66" name="Google Shape;66;p136"/>
          <p:cNvSpPr txBox="1">
            <a:spLocks noGrp="1"/>
          </p:cNvSpPr>
          <p:nvPr>
            <p:ph type="body" idx="1"/>
          </p:nvPr>
        </p:nvSpPr>
        <p:spPr>
          <a:xfrm>
            <a:off x="1758462" y="949569"/>
            <a:ext cx="9595337"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36"/>
          <p:cNvSpPr/>
          <p:nvPr/>
        </p:nvSpPr>
        <p:spPr>
          <a:xfrm rot="-5400000">
            <a:off x="-2810598" y="2810600"/>
            <a:ext cx="6857999" cy="1236802"/>
          </a:xfrm>
          <a:prstGeom prst="rect">
            <a:avLst/>
          </a:prstGeom>
          <a:solidFill>
            <a:srgbClr val="468C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 name="Google Shape;68;p136"/>
          <p:cNvSpPr txBox="1">
            <a:spLocks noGrp="1"/>
          </p:cNvSpPr>
          <p:nvPr>
            <p:ph type="title"/>
          </p:nvPr>
        </p:nvSpPr>
        <p:spPr>
          <a:xfrm rot="-5400000">
            <a:off x="-2718452" y="2766218"/>
            <a:ext cx="65849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9"/>
        <p:cNvGrpSpPr/>
        <p:nvPr/>
      </p:nvGrpSpPr>
      <p:grpSpPr>
        <a:xfrm>
          <a:off x="0" y="0"/>
          <a:ext cx="0" cy="0"/>
          <a:chOff x="0" y="0"/>
          <a:chExt cx="0" cy="0"/>
        </a:xfrm>
      </p:grpSpPr>
      <p:sp>
        <p:nvSpPr>
          <p:cNvPr id="70" name="Google Shape;70;p137"/>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7"/>
          <p:cNvSpPr/>
          <p:nvPr/>
        </p:nvSpPr>
        <p:spPr>
          <a:xfrm>
            <a:off x="0" y="0"/>
            <a:ext cx="12192000" cy="1628389"/>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 name="Google Shape;72;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7"/>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248351"/>
              </a:buClr>
              <a:buSzPts val="1800"/>
              <a:buFont typeface="Calibri"/>
              <a:buNone/>
            </a:pPr>
            <a:fld id="{00000000-1234-1234-1234-123412341234}" type="slidenum">
              <a:rPr lang="en-US" sz="1800" b="1" i="0" u="none" strike="noStrike" cap="none">
                <a:solidFill>
                  <a:srgbClr val="248351"/>
                </a:solidFill>
                <a:latin typeface="Calibri"/>
                <a:ea typeface="Calibri"/>
                <a:cs typeface="Calibri"/>
                <a:sym typeface="Calibri"/>
              </a:rPr>
              <a:t>‹#›</a:t>
            </a:fld>
            <a:endParaRPr sz="1800" b="1" i="0" u="none" strike="noStrike" cap="none">
              <a:solidFill>
                <a:srgbClr val="248351"/>
              </a:solidFill>
              <a:latin typeface="Calibri"/>
              <a:ea typeface="Calibri"/>
              <a:cs typeface="Calibri"/>
              <a:sym typeface="Calibri"/>
            </a:endParaRPr>
          </a:p>
        </p:txBody>
      </p:sp>
      <p:sp>
        <p:nvSpPr>
          <p:cNvPr id="74" name="Google Shape;74;p137"/>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1">
                <a:solidFill>
                  <a:schemeClr val="lt1"/>
                </a:solidFill>
                <a:latin typeface="Calibri"/>
                <a:ea typeface="Calibri"/>
                <a:cs typeface="Calibri"/>
                <a:sym typeface="Calibri"/>
              </a:defRPr>
            </a:lvl1pPr>
            <a:lvl2pPr marL="0" lvl="1" indent="0" algn="r">
              <a:spcBef>
                <a:spcPts val="0"/>
              </a:spcBef>
              <a:buNone/>
              <a:defRPr sz="1800" b="1">
                <a:solidFill>
                  <a:schemeClr val="lt1"/>
                </a:solidFill>
                <a:latin typeface="Calibri"/>
                <a:ea typeface="Calibri"/>
                <a:cs typeface="Calibri"/>
                <a:sym typeface="Calibri"/>
              </a:defRPr>
            </a:lvl2pPr>
            <a:lvl3pPr marL="0" lvl="2" indent="0" algn="r">
              <a:spcBef>
                <a:spcPts val="0"/>
              </a:spcBef>
              <a:buNone/>
              <a:defRPr sz="1800" b="1">
                <a:solidFill>
                  <a:schemeClr val="lt1"/>
                </a:solidFill>
                <a:latin typeface="Calibri"/>
                <a:ea typeface="Calibri"/>
                <a:cs typeface="Calibri"/>
                <a:sym typeface="Calibri"/>
              </a:defRPr>
            </a:lvl3pPr>
            <a:lvl4pPr marL="0" lvl="3" indent="0" algn="r">
              <a:spcBef>
                <a:spcPts val="0"/>
              </a:spcBef>
              <a:buNone/>
              <a:defRPr sz="1800" b="1">
                <a:solidFill>
                  <a:schemeClr val="lt1"/>
                </a:solidFill>
                <a:latin typeface="Calibri"/>
                <a:ea typeface="Calibri"/>
                <a:cs typeface="Calibri"/>
                <a:sym typeface="Calibri"/>
              </a:defRPr>
            </a:lvl4pPr>
            <a:lvl5pPr marL="0" lvl="4" indent="0" algn="r">
              <a:spcBef>
                <a:spcPts val="0"/>
              </a:spcBef>
              <a:buNone/>
              <a:defRPr sz="1800" b="1">
                <a:solidFill>
                  <a:schemeClr val="lt1"/>
                </a:solidFill>
                <a:latin typeface="Calibri"/>
                <a:ea typeface="Calibri"/>
                <a:cs typeface="Calibri"/>
                <a:sym typeface="Calibri"/>
              </a:defRPr>
            </a:lvl5pPr>
            <a:lvl6pPr marL="0" lvl="5" indent="0" algn="r">
              <a:spcBef>
                <a:spcPts val="0"/>
              </a:spcBef>
              <a:buNone/>
              <a:defRPr sz="1800" b="1">
                <a:solidFill>
                  <a:schemeClr val="lt1"/>
                </a:solidFill>
                <a:latin typeface="Calibri"/>
                <a:ea typeface="Calibri"/>
                <a:cs typeface="Calibri"/>
                <a:sym typeface="Calibri"/>
              </a:defRPr>
            </a:lvl6pPr>
            <a:lvl7pPr marL="0" lvl="6" indent="0" algn="r">
              <a:spcBef>
                <a:spcPts val="0"/>
              </a:spcBef>
              <a:buNone/>
              <a:defRPr sz="1800" b="1">
                <a:solidFill>
                  <a:schemeClr val="lt1"/>
                </a:solidFill>
                <a:latin typeface="Calibri"/>
                <a:ea typeface="Calibri"/>
                <a:cs typeface="Calibri"/>
                <a:sym typeface="Calibri"/>
              </a:defRPr>
            </a:lvl7pPr>
            <a:lvl8pPr marL="0" lvl="7" indent="0" algn="r">
              <a:spcBef>
                <a:spcPts val="0"/>
              </a:spcBef>
              <a:buNone/>
              <a:defRPr sz="1800" b="1">
                <a:solidFill>
                  <a:schemeClr val="lt1"/>
                </a:solidFill>
                <a:latin typeface="Calibri"/>
                <a:ea typeface="Calibri"/>
                <a:cs typeface="Calibri"/>
                <a:sym typeface="Calibri"/>
              </a:defRPr>
            </a:lvl8pPr>
            <a:lvl9pPr marL="0" lvl="8" indent="0" algn="r">
              <a:spcBef>
                <a:spcPts val="0"/>
              </a:spcBef>
              <a:buNone/>
              <a:defRPr sz="1800"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5"/>
        <p:cNvGrpSpPr/>
        <p:nvPr/>
      </p:nvGrpSpPr>
      <p:grpSpPr>
        <a:xfrm>
          <a:off x="0" y="0"/>
          <a:ext cx="0" cy="0"/>
          <a:chOff x="0" y="0"/>
          <a:chExt cx="0" cy="0"/>
        </a:xfrm>
      </p:grpSpPr>
      <p:sp>
        <p:nvSpPr>
          <p:cNvPr id="76" name="Google Shape;76;p138"/>
          <p:cNvSpPr txBox="1">
            <a:spLocks noGrp="1"/>
          </p:cNvSpPr>
          <p:nvPr>
            <p:ph type="body" idx="1"/>
          </p:nvPr>
        </p:nvSpPr>
        <p:spPr>
          <a:xfrm>
            <a:off x="1758462" y="949569"/>
            <a:ext cx="9595337"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8"/>
          <p:cNvSpPr/>
          <p:nvPr/>
        </p:nvSpPr>
        <p:spPr>
          <a:xfrm rot="-5400000">
            <a:off x="-2810597" y="2810600"/>
            <a:ext cx="6857999" cy="1236802"/>
          </a:xfrm>
          <a:prstGeom prst="rect">
            <a:avLst/>
          </a:prstGeom>
          <a:solidFill>
            <a:srgbClr val="468C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8" name="Google Shape;78;p138"/>
          <p:cNvSpPr txBox="1">
            <a:spLocks noGrp="1"/>
          </p:cNvSpPr>
          <p:nvPr>
            <p:ph type="title"/>
          </p:nvPr>
        </p:nvSpPr>
        <p:spPr>
          <a:xfrm rot="-5400000">
            <a:off x="-2718452" y="2766218"/>
            <a:ext cx="65849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9"/>
        <p:cNvGrpSpPr/>
        <p:nvPr/>
      </p:nvGrpSpPr>
      <p:grpSpPr>
        <a:xfrm>
          <a:off x="0" y="0"/>
          <a:ext cx="0" cy="0"/>
          <a:chOff x="0" y="0"/>
          <a:chExt cx="0" cy="0"/>
        </a:xfrm>
      </p:grpSpPr>
      <p:pic>
        <p:nvPicPr>
          <p:cNvPr id="80" name="Google Shape;80;p139"/>
          <p:cNvPicPr preferRelativeResize="0"/>
          <p:nvPr/>
        </p:nvPicPr>
        <p:blipFill rotWithShape="1">
          <a:blip r:embed="rId2">
            <a:alphaModFix/>
          </a:blip>
          <a:srcRect/>
          <a:stretch/>
        </p:blipFill>
        <p:spPr>
          <a:xfrm>
            <a:off x="-298173" y="250763"/>
            <a:ext cx="7115173" cy="6703551"/>
          </a:xfrm>
          <a:prstGeom prst="rect">
            <a:avLst/>
          </a:prstGeom>
          <a:noFill/>
          <a:ln>
            <a:noFill/>
          </a:ln>
        </p:spPr>
      </p:pic>
      <p:sp>
        <p:nvSpPr>
          <p:cNvPr id="81" name="Google Shape;81;p139"/>
          <p:cNvSpPr txBox="1">
            <a:spLocks noGrp="1"/>
          </p:cNvSpPr>
          <p:nvPr>
            <p:ph type="title"/>
          </p:nvPr>
        </p:nvSpPr>
        <p:spPr>
          <a:xfrm>
            <a:off x="3107801" y="-417443"/>
            <a:ext cx="8634415" cy="56179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2"/>
        <p:cNvGrpSpPr/>
        <p:nvPr/>
      </p:nvGrpSpPr>
      <p:grpSpPr>
        <a:xfrm>
          <a:off x="0" y="0"/>
          <a:ext cx="0" cy="0"/>
          <a:chOff x="0" y="0"/>
          <a:chExt cx="0" cy="0"/>
        </a:xfrm>
      </p:grpSpPr>
      <p:sp>
        <p:nvSpPr>
          <p:cNvPr id="83" name="Google Shape;83;p140"/>
          <p:cNvSpPr/>
          <p:nvPr/>
        </p:nvSpPr>
        <p:spPr>
          <a:xfrm>
            <a:off x="0" y="0"/>
            <a:ext cx="12192000" cy="3889829"/>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 name="Google Shape;84;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40"/>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a:t>
            </a:fld>
            <a:endParaRPr sz="18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6"/>
        <p:cNvGrpSpPr/>
        <p:nvPr/>
      </p:nvGrpSpPr>
      <p:grpSpPr>
        <a:xfrm>
          <a:off x="0" y="0"/>
          <a:ext cx="0" cy="0"/>
          <a:chOff x="0" y="0"/>
          <a:chExt cx="0" cy="0"/>
        </a:xfrm>
      </p:grpSpPr>
      <p:sp>
        <p:nvSpPr>
          <p:cNvPr id="87" name="Google Shape;87;p141"/>
          <p:cNvSpPr/>
          <p:nvPr/>
        </p:nvSpPr>
        <p:spPr>
          <a:xfrm>
            <a:off x="0" y="0"/>
            <a:ext cx="12192000" cy="3889829"/>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 name="Google Shape;88;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1"/>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a:t>
            </a:fld>
            <a:endParaRPr sz="18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114"/>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14"/>
          <p:cNvSpPr/>
          <p:nvPr/>
        </p:nvSpPr>
        <p:spPr>
          <a:xfrm>
            <a:off x="0" y="365125"/>
            <a:ext cx="12192000" cy="1263264"/>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1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90"/>
        <p:cNvGrpSpPr/>
        <p:nvPr/>
      </p:nvGrpSpPr>
      <p:grpSpPr>
        <a:xfrm>
          <a:off x="0" y="0"/>
          <a:ext cx="0" cy="0"/>
          <a:chOff x="0" y="0"/>
          <a:chExt cx="0" cy="0"/>
        </a:xfrm>
      </p:grpSpPr>
      <p:sp>
        <p:nvSpPr>
          <p:cNvPr id="91" name="Google Shape;91;p142"/>
          <p:cNvSpPr/>
          <p:nvPr/>
        </p:nvSpPr>
        <p:spPr>
          <a:xfrm>
            <a:off x="0" y="1"/>
            <a:ext cx="12192000" cy="2387600"/>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 name="Google Shape;92;p142"/>
          <p:cNvSpPr txBox="1">
            <a:spLocks noGrp="1"/>
          </p:cNvSpPr>
          <p:nvPr>
            <p:ph type="title"/>
          </p:nvPr>
        </p:nvSpPr>
        <p:spPr>
          <a:xfrm>
            <a:off x="838200" y="67732"/>
            <a:ext cx="10515600" cy="22351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42"/>
          <p:cNvSpPr txBox="1">
            <a:spLocks noGrp="1"/>
          </p:cNvSpPr>
          <p:nvPr>
            <p:ph type="body" idx="1"/>
          </p:nvPr>
        </p:nvSpPr>
        <p:spPr>
          <a:xfrm>
            <a:off x="838200" y="2573867"/>
            <a:ext cx="10515600" cy="36030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42"/>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a:t>
            </a:fld>
            <a:endParaRPr sz="18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143"/>
          <p:cNvSpPr/>
          <p:nvPr/>
        </p:nvSpPr>
        <p:spPr>
          <a:xfrm rot="-5400000">
            <a:off x="-2810597" y="2810600"/>
            <a:ext cx="6857999" cy="1236802"/>
          </a:xfrm>
          <a:prstGeom prst="rect">
            <a:avLst/>
          </a:prstGeom>
          <a:solidFill>
            <a:srgbClr val="468C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99"/>
        <p:cNvGrpSpPr/>
        <p:nvPr/>
      </p:nvGrpSpPr>
      <p:grpSpPr>
        <a:xfrm>
          <a:off x="0" y="0"/>
          <a:ext cx="0" cy="0"/>
          <a:chOff x="0" y="0"/>
          <a:chExt cx="0" cy="0"/>
        </a:xfrm>
      </p:grpSpPr>
      <p:pic>
        <p:nvPicPr>
          <p:cNvPr id="100" name="Google Shape;100;p146"/>
          <p:cNvPicPr preferRelativeResize="0"/>
          <p:nvPr/>
        </p:nvPicPr>
        <p:blipFill rotWithShape="1">
          <a:blip r:embed="rId2">
            <a:alphaModFix/>
          </a:blip>
          <a:srcRect/>
          <a:stretch/>
        </p:blipFill>
        <p:spPr>
          <a:xfrm>
            <a:off x="-298173" y="236248"/>
            <a:ext cx="7115173" cy="6703551"/>
          </a:xfrm>
          <a:prstGeom prst="rect">
            <a:avLst/>
          </a:prstGeom>
          <a:noFill/>
          <a:ln>
            <a:noFill/>
          </a:ln>
        </p:spPr>
      </p:pic>
      <p:sp>
        <p:nvSpPr>
          <p:cNvPr id="101" name="Google Shape;101;p146"/>
          <p:cNvSpPr txBox="1">
            <a:spLocks noGrp="1"/>
          </p:cNvSpPr>
          <p:nvPr>
            <p:ph type="title"/>
          </p:nvPr>
        </p:nvSpPr>
        <p:spPr>
          <a:xfrm>
            <a:off x="3180080" y="-417443"/>
            <a:ext cx="8562136" cy="56179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9"/>
        <p:cNvGrpSpPr/>
        <p:nvPr/>
      </p:nvGrpSpPr>
      <p:grpSpPr>
        <a:xfrm>
          <a:off x="0" y="0"/>
          <a:ext cx="0" cy="0"/>
          <a:chOff x="0" y="0"/>
          <a:chExt cx="0" cy="0"/>
        </a:xfrm>
      </p:grpSpPr>
      <p:sp>
        <p:nvSpPr>
          <p:cNvPr id="110" name="Google Shape;110;p119"/>
          <p:cNvSpPr/>
          <p:nvPr/>
        </p:nvSpPr>
        <p:spPr>
          <a:xfrm>
            <a:off x="0" y="0"/>
            <a:ext cx="12192000" cy="3889829"/>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1" name="Google Shape;111;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Impact"/>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19"/>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1" i="0" u="none" strike="noStrike" cap="none">
                <a:solidFill>
                  <a:schemeClr val="dk1"/>
                </a:solidFill>
                <a:latin typeface="Calibri"/>
                <a:ea typeface="Calibri"/>
                <a:cs typeface="Calibri"/>
                <a:sym typeface="Calibri"/>
              </a:defRPr>
            </a:lvl1pPr>
            <a:lvl2pPr marL="0" lvl="1" indent="0" algn="r">
              <a:spcBef>
                <a:spcPts val="0"/>
              </a:spcBef>
              <a:buNone/>
              <a:defRPr sz="1800" b="1" i="0" u="none" strike="noStrike" cap="none">
                <a:solidFill>
                  <a:schemeClr val="dk1"/>
                </a:solidFill>
                <a:latin typeface="Calibri"/>
                <a:ea typeface="Calibri"/>
                <a:cs typeface="Calibri"/>
                <a:sym typeface="Calibri"/>
              </a:defRPr>
            </a:lvl2pPr>
            <a:lvl3pPr marL="0" lvl="2" indent="0" algn="r">
              <a:spcBef>
                <a:spcPts val="0"/>
              </a:spcBef>
              <a:buNone/>
              <a:defRPr sz="1800" b="1" i="0" u="none" strike="noStrike" cap="none">
                <a:solidFill>
                  <a:schemeClr val="dk1"/>
                </a:solidFill>
                <a:latin typeface="Calibri"/>
                <a:ea typeface="Calibri"/>
                <a:cs typeface="Calibri"/>
                <a:sym typeface="Calibri"/>
              </a:defRPr>
            </a:lvl3pPr>
            <a:lvl4pPr marL="0" lvl="3" indent="0" algn="r">
              <a:spcBef>
                <a:spcPts val="0"/>
              </a:spcBef>
              <a:buNone/>
              <a:defRPr sz="1800" b="1" i="0" u="none" strike="noStrike" cap="none">
                <a:solidFill>
                  <a:schemeClr val="dk1"/>
                </a:solidFill>
                <a:latin typeface="Calibri"/>
                <a:ea typeface="Calibri"/>
                <a:cs typeface="Calibri"/>
                <a:sym typeface="Calibri"/>
              </a:defRPr>
            </a:lvl4pPr>
            <a:lvl5pPr marL="0" lvl="4" indent="0" algn="r">
              <a:spcBef>
                <a:spcPts val="0"/>
              </a:spcBef>
              <a:buNone/>
              <a:defRPr sz="1800" b="1" i="0" u="none" strike="noStrike" cap="none">
                <a:solidFill>
                  <a:schemeClr val="dk1"/>
                </a:solidFill>
                <a:latin typeface="Calibri"/>
                <a:ea typeface="Calibri"/>
                <a:cs typeface="Calibri"/>
                <a:sym typeface="Calibri"/>
              </a:defRPr>
            </a:lvl5pPr>
            <a:lvl6pPr marL="0" lvl="5" indent="0" algn="r">
              <a:spcBef>
                <a:spcPts val="0"/>
              </a:spcBef>
              <a:buNone/>
              <a:defRPr sz="1800" b="1" i="0" u="none" strike="noStrike" cap="none">
                <a:solidFill>
                  <a:schemeClr val="dk1"/>
                </a:solidFill>
                <a:latin typeface="Calibri"/>
                <a:ea typeface="Calibri"/>
                <a:cs typeface="Calibri"/>
                <a:sym typeface="Calibri"/>
              </a:defRPr>
            </a:lvl6pPr>
            <a:lvl7pPr marL="0" lvl="6" indent="0" algn="r">
              <a:spcBef>
                <a:spcPts val="0"/>
              </a:spcBef>
              <a:buNone/>
              <a:defRPr sz="1800" b="1" i="0" u="none" strike="noStrike" cap="none">
                <a:solidFill>
                  <a:schemeClr val="dk1"/>
                </a:solidFill>
                <a:latin typeface="Calibri"/>
                <a:ea typeface="Calibri"/>
                <a:cs typeface="Calibri"/>
                <a:sym typeface="Calibri"/>
              </a:defRPr>
            </a:lvl7pPr>
            <a:lvl8pPr marL="0" lvl="7" indent="0" algn="r">
              <a:spcBef>
                <a:spcPts val="0"/>
              </a:spcBef>
              <a:buNone/>
              <a:defRPr sz="1800" b="1" i="0" u="none" strike="noStrike" cap="none">
                <a:solidFill>
                  <a:schemeClr val="dk1"/>
                </a:solidFill>
                <a:latin typeface="Calibri"/>
                <a:ea typeface="Calibri"/>
                <a:cs typeface="Calibri"/>
                <a:sym typeface="Calibri"/>
              </a:defRPr>
            </a:lvl8pPr>
            <a:lvl9pPr marL="0" lvl="8" indent="0" algn="r">
              <a:spcBef>
                <a:spcPts val="0"/>
              </a:spcBef>
              <a:buNone/>
              <a:defRPr sz="18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9"/>
        <p:cNvGrpSpPr/>
        <p:nvPr/>
      </p:nvGrpSpPr>
      <p:grpSpPr>
        <a:xfrm>
          <a:off x="0" y="0"/>
          <a:ext cx="0" cy="0"/>
          <a:chOff x="0" y="0"/>
          <a:chExt cx="0" cy="0"/>
        </a:xfrm>
      </p:grpSpPr>
      <p:pic>
        <p:nvPicPr>
          <p:cNvPr id="120" name="Google Shape;120;p122" descr="https://engineering.osu.edu/sites/preview.engineering.osu.edu/files/uploads/logos/OSU-Engineering-Horiz-RGBHEX.jpg"/>
          <p:cNvPicPr preferRelativeResize="0"/>
          <p:nvPr/>
        </p:nvPicPr>
        <p:blipFill rotWithShape="1">
          <a:blip r:embed="rId2">
            <a:alphaModFix/>
          </a:blip>
          <a:srcRect/>
          <a:stretch/>
        </p:blipFill>
        <p:spPr>
          <a:xfrm>
            <a:off x="321205" y="6233856"/>
            <a:ext cx="2273358" cy="326269"/>
          </a:xfrm>
          <a:prstGeom prst="rect">
            <a:avLst/>
          </a:prstGeom>
          <a:noFill/>
          <a:ln>
            <a:noFill/>
          </a:ln>
        </p:spPr>
      </p:pic>
      <p:pic>
        <p:nvPicPr>
          <p:cNvPr id="121" name="Google Shape;121;p122" descr="Text, letter&#10;&#10;Description automatically generated"/>
          <p:cNvPicPr preferRelativeResize="0"/>
          <p:nvPr/>
        </p:nvPicPr>
        <p:blipFill rotWithShape="1">
          <a:blip r:embed="rId3">
            <a:alphaModFix/>
          </a:blip>
          <a:srcRect/>
          <a:stretch/>
        </p:blipFill>
        <p:spPr>
          <a:xfrm>
            <a:off x="3156726" y="6115378"/>
            <a:ext cx="1900884" cy="563225"/>
          </a:xfrm>
          <a:prstGeom prst="rect">
            <a:avLst/>
          </a:prstGeom>
          <a:noFill/>
          <a:ln>
            <a:noFill/>
          </a:ln>
        </p:spPr>
      </p:pic>
      <p:pic>
        <p:nvPicPr>
          <p:cNvPr id="122" name="Google Shape;122;p122" descr="A picture containing text&#10;&#10;Description automatically generated"/>
          <p:cNvPicPr preferRelativeResize="0"/>
          <p:nvPr/>
        </p:nvPicPr>
        <p:blipFill rotWithShape="1">
          <a:blip r:embed="rId4">
            <a:alphaModFix/>
          </a:blip>
          <a:srcRect/>
          <a:stretch/>
        </p:blipFill>
        <p:spPr>
          <a:xfrm>
            <a:off x="8158281" y="6211299"/>
            <a:ext cx="1535663" cy="371383"/>
          </a:xfrm>
          <a:prstGeom prst="rect">
            <a:avLst/>
          </a:prstGeom>
          <a:noFill/>
          <a:ln>
            <a:noFill/>
          </a:ln>
        </p:spPr>
      </p:pic>
      <p:pic>
        <p:nvPicPr>
          <p:cNvPr id="123" name="Google Shape;123;p122" descr="A picture containing text&#10;&#10;Description automatically generated"/>
          <p:cNvPicPr preferRelativeResize="0"/>
          <p:nvPr/>
        </p:nvPicPr>
        <p:blipFill rotWithShape="1">
          <a:blip r:embed="rId5">
            <a:alphaModFix/>
          </a:blip>
          <a:srcRect/>
          <a:stretch/>
        </p:blipFill>
        <p:spPr>
          <a:xfrm>
            <a:off x="5619773" y="6184625"/>
            <a:ext cx="1976345" cy="424730"/>
          </a:xfrm>
          <a:prstGeom prst="rect">
            <a:avLst/>
          </a:prstGeom>
          <a:noFill/>
          <a:ln>
            <a:noFill/>
          </a:ln>
        </p:spPr>
      </p:pic>
      <p:pic>
        <p:nvPicPr>
          <p:cNvPr id="124" name="Google Shape;124;p122" descr="A picture containing logo&#10;&#10;Description automatically generated"/>
          <p:cNvPicPr preferRelativeResize="0"/>
          <p:nvPr/>
        </p:nvPicPr>
        <p:blipFill rotWithShape="1">
          <a:blip r:embed="rId6">
            <a:alphaModFix/>
          </a:blip>
          <a:srcRect/>
          <a:stretch/>
        </p:blipFill>
        <p:spPr>
          <a:xfrm>
            <a:off x="10256108" y="6189301"/>
            <a:ext cx="1535664" cy="415378"/>
          </a:xfrm>
          <a:prstGeom prst="rect">
            <a:avLst/>
          </a:prstGeom>
          <a:noFill/>
          <a:ln>
            <a:noFill/>
          </a:ln>
        </p:spPr>
      </p:pic>
      <p:sp>
        <p:nvSpPr>
          <p:cNvPr id="125" name="Google Shape;125;p122"/>
          <p:cNvSpPr/>
          <p:nvPr/>
        </p:nvSpPr>
        <p:spPr>
          <a:xfrm>
            <a:off x="0" y="2974455"/>
            <a:ext cx="12192000" cy="2962809"/>
          </a:xfrm>
          <a:prstGeom prst="rect">
            <a:avLst/>
          </a:prstGeom>
          <a:solidFill>
            <a:srgbClr val="B70F20"/>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spcBef>
                <a:spcPts val="0"/>
              </a:spcBef>
              <a:spcAft>
                <a:spcPts val="0"/>
              </a:spcAft>
              <a:buNone/>
            </a:pPr>
            <a:endParaRPr sz="1351" b="0" i="0" u="none" strike="noStrike" cap="none">
              <a:solidFill>
                <a:srgbClr val="FFFFFF"/>
              </a:solidFill>
              <a:latin typeface="Calibri"/>
              <a:ea typeface="Calibri"/>
              <a:cs typeface="Calibri"/>
              <a:sym typeface="Calibri"/>
            </a:endParaRPr>
          </a:p>
        </p:txBody>
      </p:sp>
      <p:sp>
        <p:nvSpPr>
          <p:cNvPr id="126" name="Google Shape;126;p122"/>
          <p:cNvSpPr txBox="1">
            <a:spLocks noGrp="1"/>
          </p:cNvSpPr>
          <p:nvPr>
            <p:ph type="title"/>
          </p:nvPr>
        </p:nvSpPr>
        <p:spPr>
          <a:xfrm>
            <a:off x="669101" y="3317789"/>
            <a:ext cx="10515600" cy="64866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122"/>
          <p:cNvSpPr txBox="1"/>
          <p:nvPr/>
        </p:nvSpPr>
        <p:spPr>
          <a:xfrm>
            <a:off x="1501345" y="1875668"/>
            <a:ext cx="918930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Helvetica Neue"/>
                <a:ea typeface="Helvetica Neue"/>
                <a:cs typeface="Helvetica Neue"/>
                <a:sym typeface="Helvetica Neue"/>
              </a:rPr>
              <a:t>National Science Foundation’s</a:t>
            </a:r>
            <a:br>
              <a:rPr lang="en-US" sz="2000" b="1" i="0" u="none" strike="noStrike" cap="none">
                <a:solidFill>
                  <a:schemeClr val="dk1"/>
                </a:solidFill>
                <a:latin typeface="Helvetica Neue"/>
                <a:ea typeface="Helvetica Neue"/>
                <a:cs typeface="Helvetica Neue"/>
                <a:sym typeface="Helvetica Neue"/>
              </a:rPr>
            </a:br>
            <a:r>
              <a:rPr lang="en-US" sz="2000" b="1" i="0" u="none" strike="noStrike" cap="none">
                <a:solidFill>
                  <a:schemeClr val="dk1"/>
                </a:solidFill>
                <a:latin typeface="Helvetica Neue"/>
                <a:ea typeface="Helvetica Neue"/>
                <a:cs typeface="Helvetica Neue"/>
                <a:sym typeface="Helvetica Neue"/>
              </a:rPr>
              <a:t>Hybrid Autonomous Manufacturing – Moving from Evolution to Revolution</a:t>
            </a:r>
            <a:endParaRPr/>
          </a:p>
          <a:p>
            <a:pPr marL="0" marR="0" lvl="0" indent="0" algn="ctr" rtl="0">
              <a:spcBef>
                <a:spcPts val="0"/>
              </a:spcBef>
              <a:spcAft>
                <a:spcPts val="0"/>
              </a:spcAft>
              <a:buNone/>
            </a:pPr>
            <a:r>
              <a:rPr lang="en-US" sz="2000" b="1" i="0" u="none" strike="noStrike" cap="none">
                <a:solidFill>
                  <a:schemeClr val="dk1"/>
                </a:solidFill>
                <a:latin typeface="Helvetica Neue"/>
                <a:ea typeface="Helvetica Neue"/>
                <a:cs typeface="Helvetica Neue"/>
                <a:sym typeface="Helvetica Neue"/>
              </a:rPr>
              <a:t>Engineering Research Center  </a:t>
            </a:r>
            <a:endParaRPr/>
          </a:p>
        </p:txBody>
      </p:sp>
      <p:grpSp>
        <p:nvGrpSpPr>
          <p:cNvPr id="128" name="Google Shape;128;p122"/>
          <p:cNvGrpSpPr/>
          <p:nvPr/>
        </p:nvGrpSpPr>
        <p:grpSpPr>
          <a:xfrm>
            <a:off x="1837389" y="463235"/>
            <a:ext cx="9347312" cy="1412433"/>
            <a:chOff x="2159727" y="374178"/>
            <a:chExt cx="9347312" cy="1412433"/>
          </a:xfrm>
        </p:grpSpPr>
        <p:grpSp>
          <p:nvGrpSpPr>
            <p:cNvPr id="129" name="Google Shape;129;p122"/>
            <p:cNvGrpSpPr/>
            <p:nvPr/>
          </p:nvGrpSpPr>
          <p:grpSpPr>
            <a:xfrm>
              <a:off x="2159727" y="374178"/>
              <a:ext cx="7005869" cy="1412433"/>
              <a:chOff x="1739812" y="324772"/>
              <a:chExt cx="7005869" cy="1412433"/>
            </a:xfrm>
          </p:grpSpPr>
          <p:pic>
            <p:nvPicPr>
              <p:cNvPr id="130" name="Google Shape;130;p122"/>
              <p:cNvPicPr preferRelativeResize="0"/>
              <p:nvPr/>
            </p:nvPicPr>
            <p:blipFill rotWithShape="1">
              <a:blip r:embed="rId7">
                <a:alphaModFix/>
              </a:blip>
              <a:srcRect t="39748" b="39829"/>
              <a:stretch/>
            </p:blipFill>
            <p:spPr>
              <a:xfrm>
                <a:off x="3446317" y="336567"/>
                <a:ext cx="5299364" cy="1400638"/>
              </a:xfrm>
              <a:prstGeom prst="rect">
                <a:avLst/>
              </a:prstGeom>
              <a:noFill/>
              <a:ln>
                <a:noFill/>
              </a:ln>
            </p:spPr>
          </p:pic>
          <p:pic>
            <p:nvPicPr>
              <p:cNvPr id="131" name="Google Shape;131;p122"/>
              <p:cNvPicPr preferRelativeResize="0"/>
              <p:nvPr/>
            </p:nvPicPr>
            <p:blipFill rotWithShape="1">
              <a:blip r:embed="rId8">
                <a:alphaModFix/>
              </a:blip>
              <a:srcRect/>
              <a:stretch/>
            </p:blipFill>
            <p:spPr>
              <a:xfrm>
                <a:off x="1739812" y="324772"/>
                <a:ext cx="1372265" cy="1378640"/>
              </a:xfrm>
              <a:prstGeom prst="rect">
                <a:avLst/>
              </a:prstGeom>
              <a:noFill/>
              <a:ln>
                <a:noFill/>
              </a:ln>
            </p:spPr>
          </p:pic>
        </p:grpSp>
        <p:pic>
          <p:nvPicPr>
            <p:cNvPr id="132" name="Google Shape;132;p122"/>
            <p:cNvPicPr preferRelativeResize="0"/>
            <p:nvPr/>
          </p:nvPicPr>
          <p:blipFill rotWithShape="1">
            <a:blip r:embed="rId9">
              <a:alphaModFix/>
            </a:blip>
            <a:srcRect/>
            <a:stretch/>
          </p:blipFill>
          <p:spPr>
            <a:xfrm>
              <a:off x="9499836" y="474033"/>
              <a:ext cx="2007203" cy="1155934"/>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123"/>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4000"/>
              <a:buFont typeface="Calibri"/>
              <a:buNone/>
              <a:defRPr sz="400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23"/>
          <p:cNvSpPr txBox="1">
            <a:spLocks noGrp="1"/>
          </p:cNvSpPr>
          <p:nvPr>
            <p:ph type="body" idx="1"/>
          </p:nvPr>
        </p:nvSpPr>
        <p:spPr>
          <a:xfrm>
            <a:off x="769773" y="1445731"/>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123" descr="https://engineering.osu.edu/sites/preview.engineering.osu.edu/files/uploads/logos/OSU-Engineering-Horiz-RGBHEX.jpg"/>
          <p:cNvPicPr preferRelativeResize="0"/>
          <p:nvPr/>
        </p:nvPicPr>
        <p:blipFill rotWithShape="1">
          <a:blip r:embed="rId2">
            <a:alphaModFix/>
          </a:blip>
          <a:srcRect/>
          <a:stretch/>
        </p:blipFill>
        <p:spPr>
          <a:xfrm>
            <a:off x="2144709" y="6385284"/>
            <a:ext cx="1499320" cy="215180"/>
          </a:xfrm>
          <a:prstGeom prst="rect">
            <a:avLst/>
          </a:prstGeom>
          <a:noFill/>
          <a:ln>
            <a:noFill/>
          </a:ln>
        </p:spPr>
      </p:pic>
      <p:pic>
        <p:nvPicPr>
          <p:cNvPr id="137" name="Google Shape;137;p123" descr="Text, letter&#10;&#10;Description automatically generated"/>
          <p:cNvPicPr preferRelativeResize="0"/>
          <p:nvPr/>
        </p:nvPicPr>
        <p:blipFill rotWithShape="1">
          <a:blip r:embed="rId3">
            <a:alphaModFix/>
          </a:blip>
          <a:srcRect/>
          <a:stretch/>
        </p:blipFill>
        <p:spPr>
          <a:xfrm>
            <a:off x="4389706" y="6307146"/>
            <a:ext cx="1253667" cy="371457"/>
          </a:xfrm>
          <a:prstGeom prst="rect">
            <a:avLst/>
          </a:prstGeom>
          <a:noFill/>
          <a:ln>
            <a:noFill/>
          </a:ln>
        </p:spPr>
      </p:pic>
      <p:pic>
        <p:nvPicPr>
          <p:cNvPr id="138" name="Google Shape;138;p123" descr="A picture containing text&#10;&#10;Description automatically generated"/>
          <p:cNvPicPr preferRelativeResize="0"/>
          <p:nvPr/>
        </p:nvPicPr>
        <p:blipFill rotWithShape="1">
          <a:blip r:embed="rId4">
            <a:alphaModFix/>
          </a:blip>
          <a:srcRect/>
          <a:stretch/>
        </p:blipFill>
        <p:spPr>
          <a:xfrm>
            <a:off x="8438162" y="6325125"/>
            <a:ext cx="1390920" cy="335498"/>
          </a:xfrm>
          <a:prstGeom prst="rect">
            <a:avLst/>
          </a:prstGeom>
          <a:noFill/>
          <a:ln>
            <a:noFill/>
          </a:ln>
        </p:spPr>
      </p:pic>
      <p:pic>
        <p:nvPicPr>
          <p:cNvPr id="139" name="Google Shape;139;p123" descr="A picture containing text&#10;&#10;Description automatically generated"/>
          <p:cNvPicPr preferRelativeResize="0"/>
          <p:nvPr/>
        </p:nvPicPr>
        <p:blipFill rotWithShape="1">
          <a:blip r:embed="rId5">
            <a:alphaModFix/>
          </a:blip>
          <a:srcRect/>
          <a:stretch/>
        </p:blipFill>
        <p:spPr>
          <a:xfrm>
            <a:off x="6389050" y="6352816"/>
            <a:ext cx="1303435" cy="280117"/>
          </a:xfrm>
          <a:prstGeom prst="rect">
            <a:avLst/>
          </a:prstGeom>
          <a:noFill/>
          <a:ln>
            <a:noFill/>
          </a:ln>
        </p:spPr>
      </p:pic>
      <p:pic>
        <p:nvPicPr>
          <p:cNvPr id="140" name="Google Shape;140;p123" descr="A picture containing logo&#10;&#10;Description automatically generated"/>
          <p:cNvPicPr preferRelativeResize="0"/>
          <p:nvPr/>
        </p:nvPicPr>
        <p:blipFill rotWithShape="1">
          <a:blip r:embed="rId6">
            <a:alphaModFix/>
          </a:blip>
          <a:srcRect/>
          <a:stretch/>
        </p:blipFill>
        <p:spPr>
          <a:xfrm>
            <a:off x="10574758" y="6355898"/>
            <a:ext cx="1012798" cy="273949"/>
          </a:xfrm>
          <a:prstGeom prst="rect">
            <a:avLst/>
          </a:prstGeom>
          <a:noFill/>
          <a:ln>
            <a:noFill/>
          </a:ln>
        </p:spPr>
      </p:pic>
      <p:sp>
        <p:nvSpPr>
          <p:cNvPr id="141" name="Google Shape;141;p123"/>
          <p:cNvSpPr txBox="1"/>
          <p:nvPr/>
        </p:nvSpPr>
        <p:spPr>
          <a:xfrm>
            <a:off x="11285373" y="6352816"/>
            <a:ext cx="71711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pic>
        <p:nvPicPr>
          <p:cNvPr id="142" name="Google Shape;142;p123"/>
          <p:cNvPicPr preferRelativeResize="0"/>
          <p:nvPr/>
        </p:nvPicPr>
        <p:blipFill rotWithShape="1">
          <a:blip r:embed="rId7">
            <a:alphaModFix/>
          </a:blip>
          <a:srcRect/>
          <a:stretch/>
        </p:blipFill>
        <p:spPr>
          <a:xfrm>
            <a:off x="38100" y="6333693"/>
            <a:ext cx="1360932" cy="31836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p1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6" name="Google Shape;146;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1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2" name="Google Shape;152;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4"/>
        <p:cNvGrpSpPr/>
        <p:nvPr/>
      </p:nvGrpSpPr>
      <p:grpSpPr>
        <a:xfrm>
          <a:off x="0" y="0"/>
          <a:ext cx="0" cy="0"/>
          <a:chOff x="0" y="0"/>
          <a:chExt cx="0" cy="0"/>
        </a:xfrm>
      </p:grpSpPr>
      <p:sp>
        <p:nvSpPr>
          <p:cNvPr id="25" name="Google Shape;25;p115"/>
          <p:cNvSpPr/>
          <p:nvPr/>
        </p:nvSpPr>
        <p:spPr>
          <a:xfrm>
            <a:off x="0" y="0"/>
            <a:ext cx="12192000" cy="3889829"/>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5"/>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1" i="0" u="none" strike="noStrike" cap="none">
                <a:solidFill>
                  <a:schemeClr val="lt1"/>
                </a:solidFill>
                <a:latin typeface="Calibri"/>
                <a:ea typeface="Calibri"/>
                <a:cs typeface="Calibri"/>
                <a:sym typeface="Calibri"/>
              </a:defRPr>
            </a:lvl1pPr>
            <a:lvl2pPr marL="0" lvl="1" indent="0" algn="r">
              <a:spcBef>
                <a:spcPts val="0"/>
              </a:spcBef>
              <a:buNone/>
              <a:defRPr sz="1800" b="1" i="0" u="none" strike="noStrike" cap="none">
                <a:solidFill>
                  <a:schemeClr val="lt1"/>
                </a:solidFill>
                <a:latin typeface="Calibri"/>
                <a:ea typeface="Calibri"/>
                <a:cs typeface="Calibri"/>
                <a:sym typeface="Calibri"/>
              </a:defRPr>
            </a:lvl2pPr>
            <a:lvl3pPr marL="0" lvl="2" indent="0" algn="r">
              <a:spcBef>
                <a:spcPts val="0"/>
              </a:spcBef>
              <a:buNone/>
              <a:defRPr sz="1800" b="1" i="0" u="none" strike="noStrike" cap="none">
                <a:solidFill>
                  <a:schemeClr val="lt1"/>
                </a:solidFill>
                <a:latin typeface="Calibri"/>
                <a:ea typeface="Calibri"/>
                <a:cs typeface="Calibri"/>
                <a:sym typeface="Calibri"/>
              </a:defRPr>
            </a:lvl3pPr>
            <a:lvl4pPr marL="0" lvl="3" indent="0" algn="r">
              <a:spcBef>
                <a:spcPts val="0"/>
              </a:spcBef>
              <a:buNone/>
              <a:defRPr sz="1800" b="1" i="0" u="none" strike="noStrike" cap="none">
                <a:solidFill>
                  <a:schemeClr val="lt1"/>
                </a:solidFill>
                <a:latin typeface="Calibri"/>
                <a:ea typeface="Calibri"/>
                <a:cs typeface="Calibri"/>
                <a:sym typeface="Calibri"/>
              </a:defRPr>
            </a:lvl4pPr>
            <a:lvl5pPr marL="0" lvl="4" indent="0" algn="r">
              <a:spcBef>
                <a:spcPts val="0"/>
              </a:spcBef>
              <a:buNone/>
              <a:defRPr sz="1800" b="1" i="0" u="none" strike="noStrike" cap="none">
                <a:solidFill>
                  <a:schemeClr val="lt1"/>
                </a:solidFill>
                <a:latin typeface="Calibri"/>
                <a:ea typeface="Calibri"/>
                <a:cs typeface="Calibri"/>
                <a:sym typeface="Calibri"/>
              </a:defRPr>
            </a:lvl5pPr>
            <a:lvl6pPr marL="0" lvl="5" indent="0" algn="r">
              <a:spcBef>
                <a:spcPts val="0"/>
              </a:spcBef>
              <a:buNone/>
              <a:defRPr sz="1800" b="1" i="0" u="none" strike="noStrike" cap="none">
                <a:solidFill>
                  <a:schemeClr val="lt1"/>
                </a:solidFill>
                <a:latin typeface="Calibri"/>
                <a:ea typeface="Calibri"/>
                <a:cs typeface="Calibri"/>
                <a:sym typeface="Calibri"/>
              </a:defRPr>
            </a:lvl6pPr>
            <a:lvl7pPr marL="0" lvl="6" indent="0" algn="r">
              <a:spcBef>
                <a:spcPts val="0"/>
              </a:spcBef>
              <a:buNone/>
              <a:defRPr sz="1800" b="1" i="0" u="none" strike="noStrike" cap="none">
                <a:solidFill>
                  <a:schemeClr val="lt1"/>
                </a:solidFill>
                <a:latin typeface="Calibri"/>
                <a:ea typeface="Calibri"/>
                <a:cs typeface="Calibri"/>
                <a:sym typeface="Calibri"/>
              </a:defRPr>
            </a:lvl7pPr>
            <a:lvl8pPr marL="0" lvl="7" indent="0" algn="r">
              <a:spcBef>
                <a:spcPts val="0"/>
              </a:spcBef>
              <a:buNone/>
              <a:defRPr sz="1800" b="1" i="0" u="none" strike="noStrike" cap="none">
                <a:solidFill>
                  <a:schemeClr val="lt1"/>
                </a:solidFill>
                <a:latin typeface="Calibri"/>
                <a:ea typeface="Calibri"/>
                <a:cs typeface="Calibri"/>
                <a:sym typeface="Calibri"/>
              </a:defRPr>
            </a:lvl8pPr>
            <a:lvl9pPr marL="0" lvl="8" indent="0" algn="r">
              <a:spcBef>
                <a:spcPts val="0"/>
              </a:spcBef>
              <a:buNone/>
              <a:defRPr sz="18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5"/>
        <p:cNvGrpSpPr/>
        <p:nvPr/>
      </p:nvGrpSpPr>
      <p:grpSpPr>
        <a:xfrm>
          <a:off x="0" y="0"/>
          <a:ext cx="0" cy="0"/>
          <a:chOff x="0" y="0"/>
          <a:chExt cx="0" cy="0"/>
        </a:xfrm>
      </p:grpSpPr>
      <p:sp>
        <p:nvSpPr>
          <p:cNvPr id="156" name="Google Shape;156;p1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2"/>
        <p:cNvGrpSpPr/>
        <p:nvPr/>
      </p:nvGrpSpPr>
      <p:grpSpPr>
        <a:xfrm>
          <a:off x="0" y="0"/>
          <a:ext cx="0" cy="0"/>
          <a:chOff x="0" y="0"/>
          <a:chExt cx="0" cy="0"/>
        </a:xfrm>
      </p:grpSpPr>
      <p:sp>
        <p:nvSpPr>
          <p:cNvPr id="163" name="Google Shape;163;p1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5" name="Google Shape;165;p1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7" name="Google Shape;167;p1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
        <p:cNvGrpSpPr/>
        <p:nvPr/>
      </p:nvGrpSpPr>
      <p:grpSpPr>
        <a:xfrm>
          <a:off x="0" y="0"/>
          <a:ext cx="0" cy="0"/>
          <a:chOff x="0" y="0"/>
          <a:chExt cx="0" cy="0"/>
        </a:xfrm>
      </p:grpSpPr>
      <p:sp>
        <p:nvSpPr>
          <p:cNvPr id="172" name="Google Shape;17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0"/>
        <p:cNvGrpSpPr/>
        <p:nvPr/>
      </p:nvGrpSpPr>
      <p:grpSpPr>
        <a:xfrm>
          <a:off x="0" y="0"/>
          <a:ext cx="0" cy="0"/>
          <a:chOff x="0" y="0"/>
          <a:chExt cx="0" cy="0"/>
        </a:xfrm>
      </p:grpSpPr>
      <p:sp>
        <p:nvSpPr>
          <p:cNvPr id="181" name="Google Shape;181;p1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3" name="Google Shape;183;p1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4" name="Google Shape;184;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
        <p:cNvGrpSpPr/>
        <p:nvPr/>
      </p:nvGrpSpPr>
      <p:grpSpPr>
        <a:xfrm>
          <a:off x="0" y="0"/>
          <a:ext cx="0" cy="0"/>
          <a:chOff x="0" y="0"/>
          <a:chExt cx="0" cy="0"/>
        </a:xfrm>
      </p:grpSpPr>
      <p:sp>
        <p:nvSpPr>
          <p:cNvPr id="188" name="Google Shape;188;p1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154"/>
          <p:cNvSpPr>
            <a:spLocks noGrp="1"/>
          </p:cNvSpPr>
          <p:nvPr>
            <p:ph type="pic" idx="2"/>
          </p:nvPr>
        </p:nvSpPr>
        <p:spPr>
          <a:xfrm>
            <a:off x="5183188" y="987425"/>
            <a:ext cx="6172200" cy="4873625"/>
          </a:xfrm>
          <a:prstGeom prst="rect">
            <a:avLst/>
          </a:prstGeom>
          <a:noFill/>
          <a:ln>
            <a:noFill/>
          </a:ln>
        </p:spPr>
      </p:sp>
      <p:sp>
        <p:nvSpPr>
          <p:cNvPr id="190" name="Google Shape;190;p1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1" name="Google Shape;191;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4"/>
        <p:cNvGrpSpPr/>
        <p:nvPr/>
      </p:nvGrpSpPr>
      <p:grpSpPr>
        <a:xfrm>
          <a:off x="0" y="0"/>
          <a:ext cx="0" cy="0"/>
          <a:chOff x="0" y="0"/>
          <a:chExt cx="0" cy="0"/>
        </a:xfrm>
      </p:grpSpPr>
      <p:sp>
        <p:nvSpPr>
          <p:cNvPr id="195" name="Google Shape;195;p1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1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0"/>
        <p:cNvGrpSpPr/>
        <p:nvPr/>
      </p:nvGrpSpPr>
      <p:grpSpPr>
        <a:xfrm>
          <a:off x="0" y="0"/>
          <a:ext cx="0" cy="0"/>
          <a:chOff x="0" y="0"/>
          <a:chExt cx="0" cy="0"/>
        </a:xfrm>
      </p:grpSpPr>
      <p:sp>
        <p:nvSpPr>
          <p:cNvPr id="201" name="Google Shape;201;p1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1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6"/>
        <p:cNvGrpSpPr/>
        <p:nvPr/>
      </p:nvGrpSpPr>
      <p:grpSpPr>
        <a:xfrm>
          <a:off x="0" y="0"/>
          <a:ext cx="0" cy="0"/>
          <a:chOff x="0" y="0"/>
          <a:chExt cx="0" cy="0"/>
        </a:xfrm>
      </p:grpSpPr>
      <p:sp>
        <p:nvSpPr>
          <p:cNvPr id="207" name="Google Shape;207;p1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type="tx">
  <p:cSld name="TITLE_AND_BODY">
    <p:spTree>
      <p:nvGrpSpPr>
        <p:cNvPr id="1" name="Shape 211"/>
        <p:cNvGrpSpPr/>
        <p:nvPr/>
      </p:nvGrpSpPr>
      <p:grpSpPr>
        <a:xfrm>
          <a:off x="0" y="0"/>
          <a:ext cx="0" cy="0"/>
          <a:chOff x="0" y="0"/>
          <a:chExt cx="0" cy="0"/>
        </a:xfrm>
      </p:grpSpPr>
      <p:sp>
        <p:nvSpPr>
          <p:cNvPr id="212" name="Google Shape;212;p158"/>
          <p:cNvSpPr/>
          <p:nvPr/>
        </p:nvSpPr>
        <p:spPr>
          <a:xfrm>
            <a:off x="0" y="2974453"/>
            <a:ext cx="12192000" cy="2962809"/>
          </a:xfrm>
          <a:prstGeom prst="rect">
            <a:avLst/>
          </a:prstGeom>
          <a:solidFill>
            <a:srgbClr val="B70F20"/>
          </a:solidFill>
          <a:ln>
            <a:noFill/>
          </a:ln>
          <a:effectLst>
            <a:outerShdw blurRad="38100" dist="23000" dir="5400000" rotWithShape="0">
              <a:srgbClr val="000000">
                <a:alpha val="34901"/>
              </a:srgbClr>
            </a:outerShdw>
          </a:effectLst>
        </p:spPr>
        <p:txBody>
          <a:bodyPr spcFirstLastPara="1" wrap="square" lIns="34275" tIns="34275" rIns="34275" bIns="34275" anchor="ctr" anchorCtr="0">
            <a:noAutofit/>
          </a:bodyPr>
          <a:lstStyle/>
          <a:p>
            <a:pPr marL="0" marR="0" lvl="0" indent="0" algn="ctr" rtl="0">
              <a:spcBef>
                <a:spcPts val="0"/>
              </a:spcBef>
              <a:spcAft>
                <a:spcPts val="0"/>
              </a:spcAft>
              <a:buNone/>
            </a:pPr>
            <a:endParaRPr sz="1351">
              <a:solidFill>
                <a:srgbClr val="FFFFFF"/>
              </a:solidFill>
              <a:latin typeface="Calibri"/>
              <a:ea typeface="Calibri"/>
              <a:cs typeface="Calibri"/>
              <a:sym typeface="Calibri"/>
            </a:endParaRPr>
          </a:p>
        </p:txBody>
      </p:sp>
      <p:pic>
        <p:nvPicPr>
          <p:cNvPr id="213" name="Google Shape;213;p158" descr="https://engineering.osu.edu/sites/preview.engineering.osu.edu/files/uploads/logos/OSU-Engineering-Horiz-RGBHEX.jpg"/>
          <p:cNvPicPr preferRelativeResize="0"/>
          <p:nvPr/>
        </p:nvPicPr>
        <p:blipFill rotWithShape="1">
          <a:blip r:embed="rId2">
            <a:alphaModFix/>
          </a:blip>
          <a:srcRect/>
          <a:stretch/>
        </p:blipFill>
        <p:spPr>
          <a:xfrm>
            <a:off x="2793921" y="1204942"/>
            <a:ext cx="6604158" cy="9478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8"/>
        <p:cNvGrpSpPr/>
        <p:nvPr/>
      </p:nvGrpSpPr>
      <p:grpSpPr>
        <a:xfrm>
          <a:off x="0" y="0"/>
          <a:ext cx="0" cy="0"/>
          <a:chOff x="0" y="0"/>
          <a:chExt cx="0" cy="0"/>
        </a:xfrm>
      </p:grpSpPr>
      <p:sp>
        <p:nvSpPr>
          <p:cNvPr id="29" name="Google Shape;29;p120"/>
          <p:cNvSpPr txBox="1">
            <a:spLocks noGrp="1"/>
          </p:cNvSpPr>
          <p:nvPr>
            <p:ph type="body" idx="1"/>
          </p:nvPr>
        </p:nvSpPr>
        <p:spPr>
          <a:xfrm>
            <a:off x="1758462" y="949569"/>
            <a:ext cx="9595337"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20"/>
          <p:cNvSpPr/>
          <p:nvPr/>
        </p:nvSpPr>
        <p:spPr>
          <a:xfrm rot="-5400000">
            <a:off x="-2810598" y="2810600"/>
            <a:ext cx="6857999" cy="1236802"/>
          </a:xfrm>
          <a:prstGeom prst="rect">
            <a:avLst/>
          </a:prstGeom>
          <a:solidFill>
            <a:srgbClr val="468C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120"/>
          <p:cNvSpPr txBox="1">
            <a:spLocks noGrp="1"/>
          </p:cNvSpPr>
          <p:nvPr>
            <p:ph type="title"/>
          </p:nvPr>
        </p:nvSpPr>
        <p:spPr>
          <a:xfrm rot="-5400000">
            <a:off x="-2718452" y="2766218"/>
            <a:ext cx="65849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24"/>
        <p:cNvGrpSpPr/>
        <p:nvPr/>
      </p:nvGrpSpPr>
      <p:grpSpPr>
        <a:xfrm>
          <a:off x="0" y="0"/>
          <a:ext cx="0" cy="0"/>
          <a:chOff x="0" y="0"/>
          <a:chExt cx="0" cy="0"/>
        </a:xfrm>
      </p:grpSpPr>
      <p:sp>
        <p:nvSpPr>
          <p:cNvPr id="225" name="Google Shape;225;p125"/>
          <p:cNvSpPr/>
          <p:nvPr/>
        </p:nvSpPr>
        <p:spPr>
          <a:xfrm rot="10800000" flipH="1">
            <a:off x="7424123" y="-3"/>
            <a:ext cx="3836254" cy="1114169"/>
          </a:xfrm>
          <a:custGeom>
            <a:avLst/>
            <a:gdLst/>
            <a:ahLst/>
            <a:cxnLst/>
            <a:rect l="l" t="t" r="r" b="b"/>
            <a:pathLst>
              <a:path w="4233866" h="1229712" extrusionOk="0">
                <a:moveTo>
                  <a:pt x="0" y="1229712"/>
                </a:moveTo>
                <a:lnTo>
                  <a:pt x="4233866" y="1229712"/>
                </a:lnTo>
                <a:lnTo>
                  <a:pt x="4233866" y="0"/>
                </a:lnTo>
                <a:lnTo>
                  <a:pt x="704404" y="0"/>
                </a:lnTo>
                <a:close/>
              </a:path>
            </a:pathLst>
          </a:cu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b="0" i="0" u="none" strike="noStrike" cap="none">
              <a:solidFill>
                <a:schemeClr val="lt1"/>
              </a:solidFill>
              <a:latin typeface="Roboto"/>
              <a:ea typeface="Roboto"/>
              <a:cs typeface="Roboto"/>
              <a:sym typeface="Roboto"/>
            </a:endParaRPr>
          </a:p>
        </p:txBody>
      </p:sp>
      <p:sp>
        <p:nvSpPr>
          <p:cNvPr id="226" name="Google Shape;226;p125"/>
          <p:cNvSpPr/>
          <p:nvPr/>
        </p:nvSpPr>
        <p:spPr>
          <a:xfrm>
            <a:off x="0" y="2"/>
            <a:ext cx="12192000" cy="3791886"/>
          </a:xfrm>
          <a:prstGeom prst="rect">
            <a:avLst/>
          </a:prstGeom>
          <a:noFill/>
          <a:ln>
            <a:noFill/>
          </a:ln>
        </p:spPr>
        <p:txBody>
          <a:bodyPr spcFirstLastPara="1" wrap="square" lIns="62325" tIns="31150" rIns="62325" bIns="31150" anchor="t" anchorCtr="0">
            <a:noAutofit/>
          </a:bodyPr>
          <a:lstStyle/>
          <a:p>
            <a:pPr marL="0" marR="0" lvl="0" indent="0" algn="l" rtl="0">
              <a:spcBef>
                <a:spcPts val="0"/>
              </a:spcBef>
              <a:spcAft>
                <a:spcPts val="0"/>
              </a:spcAft>
              <a:buNone/>
            </a:pPr>
            <a:endParaRPr sz="1228">
              <a:solidFill>
                <a:schemeClr val="dk1"/>
              </a:solidFill>
              <a:latin typeface="Roboto"/>
              <a:ea typeface="Roboto"/>
              <a:cs typeface="Roboto"/>
              <a:sym typeface="Roboto"/>
            </a:endParaRPr>
          </a:p>
        </p:txBody>
      </p:sp>
      <p:sp>
        <p:nvSpPr>
          <p:cNvPr id="227" name="Google Shape;227;p125"/>
          <p:cNvSpPr/>
          <p:nvPr/>
        </p:nvSpPr>
        <p:spPr>
          <a:xfrm>
            <a:off x="13339" y="2"/>
            <a:ext cx="12178661" cy="3777392"/>
          </a:xfrm>
          <a:prstGeom prst="rect">
            <a:avLst/>
          </a:prstGeom>
          <a:noFill/>
          <a:ln>
            <a:noFill/>
          </a:ln>
        </p:spPr>
        <p:txBody>
          <a:bodyPr spcFirstLastPara="1" wrap="square" lIns="62325" tIns="31150" rIns="62325" bIns="31150" anchor="t" anchorCtr="0">
            <a:noAutofit/>
          </a:bodyPr>
          <a:lstStyle/>
          <a:p>
            <a:pPr marL="0" marR="0" lvl="0" indent="0" algn="l" rtl="0">
              <a:spcBef>
                <a:spcPts val="0"/>
              </a:spcBef>
              <a:spcAft>
                <a:spcPts val="0"/>
              </a:spcAft>
              <a:buNone/>
            </a:pPr>
            <a:endParaRPr sz="1228">
              <a:solidFill>
                <a:schemeClr val="dk1"/>
              </a:solidFill>
              <a:latin typeface="Roboto"/>
              <a:ea typeface="Roboto"/>
              <a:cs typeface="Roboto"/>
              <a:sym typeface="Roboto"/>
            </a:endParaRPr>
          </a:p>
        </p:txBody>
      </p:sp>
      <p:sp>
        <p:nvSpPr>
          <p:cNvPr id="228" name="Google Shape;228;p125"/>
          <p:cNvSpPr/>
          <p:nvPr/>
        </p:nvSpPr>
        <p:spPr>
          <a:xfrm>
            <a:off x="0" y="0"/>
            <a:ext cx="9656622" cy="8877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29" name="Google Shape;229;p125"/>
          <p:cNvSpPr txBox="1">
            <a:spLocks noGrp="1"/>
          </p:cNvSpPr>
          <p:nvPr>
            <p:ph type="title"/>
          </p:nvPr>
        </p:nvSpPr>
        <p:spPr>
          <a:xfrm>
            <a:off x="383082" y="491347"/>
            <a:ext cx="7041040" cy="271422"/>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chemeClr val="lt1"/>
              </a:buClr>
              <a:buSzPts val="2174"/>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125"/>
          <p:cNvSpPr/>
          <p:nvPr/>
        </p:nvSpPr>
        <p:spPr>
          <a:xfrm rot="10800000" flipH="1">
            <a:off x="8204319" y="-3"/>
            <a:ext cx="3836254" cy="1114169"/>
          </a:xfrm>
          <a:custGeom>
            <a:avLst/>
            <a:gdLst/>
            <a:ahLst/>
            <a:cxnLst/>
            <a:rect l="l" t="t" r="r" b="b"/>
            <a:pathLst>
              <a:path w="4233866" h="1229712" extrusionOk="0">
                <a:moveTo>
                  <a:pt x="0" y="1229712"/>
                </a:moveTo>
                <a:lnTo>
                  <a:pt x="4233866" y="1229712"/>
                </a:lnTo>
                <a:lnTo>
                  <a:pt x="4233866" y="0"/>
                </a:lnTo>
                <a:lnTo>
                  <a:pt x="704404" y="0"/>
                </a:lnTo>
                <a:close/>
              </a:path>
            </a:pathLst>
          </a:cu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31" name="Google Shape;231;p125"/>
          <p:cNvSpPr/>
          <p:nvPr/>
        </p:nvSpPr>
        <p:spPr>
          <a:xfrm rot="10800000" flipH="1">
            <a:off x="8355746" y="-3"/>
            <a:ext cx="3836254" cy="1114169"/>
          </a:xfrm>
          <a:custGeom>
            <a:avLst/>
            <a:gdLst/>
            <a:ahLst/>
            <a:cxnLst/>
            <a:rect l="l" t="t" r="r" b="b"/>
            <a:pathLst>
              <a:path w="4233866" h="1229712" extrusionOk="0">
                <a:moveTo>
                  <a:pt x="0" y="1229712"/>
                </a:moveTo>
                <a:lnTo>
                  <a:pt x="4233866" y="1229712"/>
                </a:lnTo>
                <a:lnTo>
                  <a:pt x="4233866" y="0"/>
                </a:lnTo>
                <a:lnTo>
                  <a:pt x="70440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cxnSp>
        <p:nvCxnSpPr>
          <p:cNvPr id="232" name="Google Shape;232;p125"/>
          <p:cNvCxnSpPr/>
          <p:nvPr/>
        </p:nvCxnSpPr>
        <p:spPr>
          <a:xfrm rot="10800000">
            <a:off x="7424123" y="-3"/>
            <a:ext cx="638252" cy="1114169"/>
          </a:xfrm>
          <a:prstGeom prst="straightConnector1">
            <a:avLst/>
          </a:prstGeom>
          <a:noFill/>
          <a:ln w="9525" cap="flat" cmpd="sng">
            <a:solidFill>
              <a:schemeClr val="lt1">
                <a:alpha val="69803"/>
              </a:schemeClr>
            </a:solidFill>
            <a:prstDash val="solid"/>
            <a:miter lim="800000"/>
            <a:headEnd type="none" w="sm" len="sm"/>
            <a:tailEnd type="none" w="sm" len="sm"/>
          </a:ln>
        </p:spPr>
      </p:cxnSp>
      <p:cxnSp>
        <p:nvCxnSpPr>
          <p:cNvPr id="233" name="Google Shape;233;p125"/>
          <p:cNvCxnSpPr/>
          <p:nvPr/>
        </p:nvCxnSpPr>
        <p:spPr>
          <a:xfrm rot="10800000">
            <a:off x="7803279" y="-3"/>
            <a:ext cx="638252" cy="1114169"/>
          </a:xfrm>
          <a:prstGeom prst="straightConnector1">
            <a:avLst/>
          </a:prstGeom>
          <a:noFill/>
          <a:ln w="9525" cap="flat" cmpd="sng">
            <a:solidFill>
              <a:schemeClr val="lt1">
                <a:alpha val="69803"/>
              </a:schemeClr>
            </a:solidFill>
            <a:prstDash val="solid"/>
            <a:miter lim="800000"/>
            <a:headEnd type="none" w="sm" len="sm"/>
            <a:tailEnd type="none" w="sm" len="sm"/>
          </a:ln>
        </p:spPr>
      </p:cxnSp>
      <p:sp>
        <p:nvSpPr>
          <p:cNvPr id="234" name="Google Shape;234;p125"/>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35" name="Google Shape;235;p125" descr="109,191 Automation Stock Photos - Free &amp; Royalty-Free Stock Photos from  Dreamstime"/>
          <p:cNvPicPr preferRelativeResize="0"/>
          <p:nvPr/>
        </p:nvPicPr>
        <p:blipFill rotWithShape="1">
          <a:blip r:embed="rId2">
            <a:alphaModFix amt="50000"/>
          </a:blip>
          <a:srcRect/>
          <a:stretch/>
        </p:blipFill>
        <p:spPr>
          <a:xfrm>
            <a:off x="8355746" y="0"/>
            <a:ext cx="3836254" cy="1114169"/>
          </a:xfrm>
          <a:custGeom>
            <a:avLst/>
            <a:gdLst/>
            <a:ahLst/>
            <a:cxnLst/>
            <a:rect l="l" t="t" r="r" b="b"/>
            <a:pathLst>
              <a:path w="4233866" h="1229712" extrusionOk="0">
                <a:moveTo>
                  <a:pt x="0" y="0"/>
                </a:moveTo>
                <a:lnTo>
                  <a:pt x="4233866" y="0"/>
                </a:lnTo>
                <a:lnTo>
                  <a:pt x="4233866" y="1229712"/>
                </a:lnTo>
                <a:lnTo>
                  <a:pt x="704404" y="1229712"/>
                </a:lnTo>
                <a:close/>
              </a:path>
            </a:pathLst>
          </a:custGeom>
          <a:noFill/>
          <a:ln>
            <a:noFill/>
          </a:ln>
        </p:spPr>
      </p:pic>
      <p:pic>
        <p:nvPicPr>
          <p:cNvPr id="236" name="Google Shape;236;p125"/>
          <p:cNvPicPr preferRelativeResize="0"/>
          <p:nvPr/>
        </p:nvPicPr>
        <p:blipFill rotWithShape="1">
          <a:blip r:embed="rId3">
            <a:alphaModFix/>
          </a:blip>
          <a:srcRect/>
          <a:stretch/>
        </p:blipFill>
        <p:spPr>
          <a:xfrm>
            <a:off x="10963791" y="137605"/>
            <a:ext cx="978575" cy="29355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237"/>
        <p:cNvGrpSpPr/>
        <p:nvPr/>
      </p:nvGrpSpPr>
      <p:grpSpPr>
        <a:xfrm>
          <a:off x="0" y="0"/>
          <a:ext cx="0" cy="0"/>
          <a:chOff x="0" y="0"/>
          <a:chExt cx="0" cy="0"/>
        </a:xfrm>
      </p:grpSpPr>
      <p:sp>
        <p:nvSpPr>
          <p:cNvPr id="238" name="Google Shape;238;p126"/>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spAutoFit/>
          </a:bodyPr>
          <a:lstStyle>
            <a:lvl1pPr lvl="0" algn="ctr">
              <a:lnSpc>
                <a:spcPct val="90000"/>
              </a:lnSpc>
              <a:spcBef>
                <a:spcPts val="0"/>
              </a:spcBef>
              <a:spcAft>
                <a:spcPts val="0"/>
              </a:spcAft>
              <a:buClr>
                <a:schemeClr val="accent2"/>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26"/>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rmAutofit/>
          </a:bodyPr>
          <a:lstStyle>
            <a:lvl1pPr lvl="0" algn="ctr">
              <a:lnSpc>
                <a:spcPct val="100000"/>
              </a:lnSpc>
              <a:spcBef>
                <a:spcPts val="362"/>
              </a:spcBef>
              <a:spcAft>
                <a:spcPts val="0"/>
              </a:spcAft>
              <a:buSzPts val="2400"/>
              <a:buNone/>
              <a:defRPr sz="2400"/>
            </a:lvl1pPr>
            <a:lvl2pPr lvl="1" algn="ctr">
              <a:lnSpc>
                <a:spcPct val="100000"/>
              </a:lnSpc>
              <a:spcBef>
                <a:spcPts val="362"/>
              </a:spcBef>
              <a:spcAft>
                <a:spcPts val="0"/>
              </a:spcAft>
              <a:buSzPts val="2000"/>
              <a:buNone/>
              <a:defRPr sz="2000"/>
            </a:lvl2pPr>
            <a:lvl3pPr lvl="2" algn="ctr">
              <a:lnSpc>
                <a:spcPct val="100000"/>
              </a:lnSpc>
              <a:spcBef>
                <a:spcPts val="362"/>
              </a:spcBef>
              <a:spcAft>
                <a:spcPts val="0"/>
              </a:spcAft>
              <a:buSzPts val="1800"/>
              <a:buNone/>
              <a:defRPr sz="1800"/>
            </a:lvl3pPr>
            <a:lvl4pPr lvl="3" algn="ctr">
              <a:lnSpc>
                <a:spcPct val="100000"/>
              </a:lnSpc>
              <a:spcBef>
                <a:spcPts val="362"/>
              </a:spcBef>
              <a:spcAft>
                <a:spcPts val="0"/>
              </a:spcAft>
              <a:buSzPts val="1600"/>
              <a:buNone/>
              <a:defRPr sz="1600"/>
            </a:lvl4pPr>
            <a:lvl5pPr lvl="4" algn="ctr">
              <a:lnSpc>
                <a:spcPct val="100000"/>
              </a:lnSpc>
              <a:spcBef>
                <a:spcPts val="362"/>
              </a:spcBef>
              <a:spcAft>
                <a:spcPts val="0"/>
              </a:spcAft>
              <a:buSzPts val="1600"/>
              <a:buNone/>
              <a:defRPr sz="1600"/>
            </a:lvl5pPr>
            <a:lvl6pPr lvl="5" algn="ctr">
              <a:lnSpc>
                <a:spcPct val="90000"/>
              </a:lnSpc>
              <a:spcBef>
                <a:spcPts val="197"/>
              </a:spcBef>
              <a:spcAft>
                <a:spcPts val="0"/>
              </a:spcAft>
              <a:buClr>
                <a:schemeClr val="dk1"/>
              </a:buClr>
              <a:buSzPts val="1600"/>
              <a:buNone/>
              <a:defRPr sz="1600"/>
            </a:lvl6pPr>
            <a:lvl7pPr lvl="6" algn="ctr">
              <a:lnSpc>
                <a:spcPct val="90000"/>
              </a:lnSpc>
              <a:spcBef>
                <a:spcPts val="197"/>
              </a:spcBef>
              <a:spcAft>
                <a:spcPts val="0"/>
              </a:spcAft>
              <a:buClr>
                <a:schemeClr val="dk1"/>
              </a:buClr>
              <a:buSzPts val="1600"/>
              <a:buNone/>
              <a:defRPr sz="1600"/>
            </a:lvl7pPr>
            <a:lvl8pPr lvl="7" algn="ctr">
              <a:lnSpc>
                <a:spcPct val="90000"/>
              </a:lnSpc>
              <a:spcBef>
                <a:spcPts val="197"/>
              </a:spcBef>
              <a:spcAft>
                <a:spcPts val="0"/>
              </a:spcAft>
              <a:buClr>
                <a:schemeClr val="dk1"/>
              </a:buClr>
              <a:buSzPts val="1600"/>
              <a:buNone/>
              <a:defRPr sz="1600"/>
            </a:lvl8pPr>
            <a:lvl9pPr lvl="8" algn="ctr">
              <a:lnSpc>
                <a:spcPct val="90000"/>
              </a:lnSpc>
              <a:spcBef>
                <a:spcPts val="197"/>
              </a:spcBef>
              <a:spcAft>
                <a:spcPts val="0"/>
              </a:spcAft>
              <a:buClr>
                <a:schemeClr val="dk1"/>
              </a:buClr>
              <a:buSzPts val="1600"/>
              <a:buNone/>
              <a:defRPr sz="1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0"/>
        <p:cNvGrpSpPr/>
        <p:nvPr/>
      </p:nvGrpSpPr>
      <p:grpSpPr>
        <a:xfrm>
          <a:off x="0" y="0"/>
          <a:ext cx="0" cy="0"/>
          <a:chOff x="0" y="0"/>
          <a:chExt cx="0" cy="0"/>
        </a:xfrm>
      </p:grpSpPr>
      <p:sp>
        <p:nvSpPr>
          <p:cNvPr id="241" name="Google Shape;241;p127"/>
          <p:cNvSpPr txBox="1">
            <a:spLocks noGrp="1"/>
          </p:cNvSpPr>
          <p:nvPr>
            <p:ph type="title"/>
          </p:nvPr>
        </p:nvSpPr>
        <p:spPr>
          <a:xfrm>
            <a:off x="383082" y="460587"/>
            <a:ext cx="11443557" cy="302181"/>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27"/>
          <p:cNvSpPr txBox="1">
            <a:spLocks noGrp="1"/>
          </p:cNvSpPr>
          <p:nvPr>
            <p:ph type="body" idx="1"/>
          </p:nvPr>
        </p:nvSpPr>
        <p:spPr>
          <a:xfrm>
            <a:off x="382618" y="955057"/>
            <a:ext cx="11444025" cy="511041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243" name="Google Shape;243;p127"/>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44"/>
        <p:cNvGrpSpPr/>
        <p:nvPr/>
      </p:nvGrpSpPr>
      <p:grpSpPr>
        <a:xfrm>
          <a:off x="0" y="0"/>
          <a:ext cx="0" cy="0"/>
          <a:chOff x="0" y="0"/>
          <a:chExt cx="0" cy="0"/>
        </a:xfrm>
      </p:grpSpPr>
      <p:pic>
        <p:nvPicPr>
          <p:cNvPr id="245" name="Google Shape;245;p159" descr="Background pattern&#10;&#10;Description automatically generated"/>
          <p:cNvPicPr preferRelativeResize="0"/>
          <p:nvPr/>
        </p:nvPicPr>
        <p:blipFill rotWithShape="1">
          <a:blip r:embed="rId2">
            <a:alphaModFix amt="50000"/>
          </a:blip>
          <a:srcRect/>
          <a:stretch/>
        </p:blipFill>
        <p:spPr>
          <a:xfrm>
            <a:off x="0" y="-1"/>
            <a:ext cx="11394138" cy="6858001"/>
          </a:xfrm>
          <a:prstGeom prst="rect">
            <a:avLst/>
          </a:prstGeom>
          <a:noFill/>
          <a:ln>
            <a:noFill/>
          </a:ln>
        </p:spPr>
      </p:pic>
      <p:sp>
        <p:nvSpPr>
          <p:cNvPr id="246" name="Google Shape;246;p159"/>
          <p:cNvSpPr/>
          <p:nvPr/>
        </p:nvSpPr>
        <p:spPr>
          <a:xfrm rot="10800000">
            <a:off x="4971160" y="-2"/>
            <a:ext cx="7220840" cy="6858002"/>
          </a:xfrm>
          <a:custGeom>
            <a:avLst/>
            <a:gdLst/>
            <a:ahLst/>
            <a:cxnLst/>
            <a:rect l="l" t="t" r="r" b="b"/>
            <a:pathLst>
              <a:path w="7969250" h="7569202" extrusionOk="0">
                <a:moveTo>
                  <a:pt x="7969250" y="7569202"/>
                </a:moveTo>
                <a:lnTo>
                  <a:pt x="0" y="7569202"/>
                </a:lnTo>
                <a:lnTo>
                  <a:pt x="0" y="0"/>
                </a:lnTo>
                <a:lnTo>
                  <a:pt x="3758546"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cxnSp>
        <p:nvCxnSpPr>
          <p:cNvPr id="247" name="Google Shape;247;p159"/>
          <p:cNvCxnSpPr/>
          <p:nvPr/>
        </p:nvCxnSpPr>
        <p:spPr>
          <a:xfrm rot="10800000">
            <a:off x="0" y="1415326"/>
            <a:ext cx="5851470" cy="0"/>
          </a:xfrm>
          <a:prstGeom prst="straightConnector1">
            <a:avLst/>
          </a:prstGeom>
          <a:noFill/>
          <a:ln w="9525" cap="flat" cmpd="sng">
            <a:solidFill>
              <a:schemeClr val="accent1"/>
            </a:solidFill>
            <a:prstDash val="solid"/>
            <a:miter lim="800000"/>
            <a:headEnd type="none" w="sm" len="sm"/>
            <a:tailEnd type="none" w="sm" len="sm"/>
          </a:ln>
        </p:spPr>
      </p:cxnSp>
      <p:sp>
        <p:nvSpPr>
          <p:cNvPr id="248" name="Google Shape;248;p159"/>
          <p:cNvSpPr/>
          <p:nvPr/>
        </p:nvSpPr>
        <p:spPr>
          <a:xfrm rot="10800000" flipH="1">
            <a:off x="6039384" y="866426"/>
            <a:ext cx="5945486" cy="5125149"/>
          </a:xfrm>
          <a:prstGeom prst="triangle">
            <a:avLst>
              <a:gd name="adj" fmla="val 50000"/>
            </a:avLst>
          </a:prstGeom>
          <a:solidFill>
            <a:schemeClr val="accent2"/>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49" name="Google Shape;249;p159"/>
          <p:cNvSpPr/>
          <p:nvPr/>
        </p:nvSpPr>
        <p:spPr>
          <a:xfrm>
            <a:off x="5220840" y="866427"/>
            <a:ext cx="1676941" cy="144556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50" name="Google Shape;250;p159"/>
          <p:cNvSpPr/>
          <p:nvPr/>
        </p:nvSpPr>
        <p:spPr>
          <a:xfrm rot="10800000" flipH="1">
            <a:off x="4709981" y="1419206"/>
            <a:ext cx="1035683" cy="892784"/>
          </a:xfrm>
          <a:prstGeom prst="triangle">
            <a:avLst>
              <a:gd name="adj" fmla="val 50000"/>
            </a:avLst>
          </a:pr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51" name="Google Shape;251;p159"/>
          <p:cNvSpPr/>
          <p:nvPr/>
        </p:nvSpPr>
        <p:spPr>
          <a:xfrm rot="10800000" flipH="1">
            <a:off x="7751096" y="3817500"/>
            <a:ext cx="2522059" cy="2174074"/>
          </a:xfrm>
          <a:prstGeom prst="triangle">
            <a:avLst>
              <a:gd name="adj" fmla="val 50000"/>
            </a:avLst>
          </a:prstGeom>
          <a:solidFill>
            <a:srgbClr val="A5A5A5"/>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52" name="Google Shape;252;p159"/>
          <p:cNvSpPr txBox="1">
            <a:spLocks noGrp="1"/>
          </p:cNvSpPr>
          <p:nvPr>
            <p:ph type="ctrTitle"/>
          </p:nvPr>
        </p:nvSpPr>
        <p:spPr>
          <a:xfrm>
            <a:off x="603320" y="2149236"/>
            <a:ext cx="4781261" cy="20583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3986"/>
              <a:buFont typeface="Roboto"/>
              <a:buNone/>
              <a:defRPr sz="3986">
                <a:solidFill>
                  <a:schemeClr val="dk2"/>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159"/>
          <p:cNvSpPr txBox="1">
            <a:spLocks noGrp="1"/>
          </p:cNvSpPr>
          <p:nvPr>
            <p:ph type="subTitle" idx="1"/>
          </p:nvPr>
        </p:nvSpPr>
        <p:spPr>
          <a:xfrm>
            <a:off x="603320" y="4427566"/>
            <a:ext cx="4781261" cy="512022"/>
          </a:xfrm>
          <a:prstGeom prst="rect">
            <a:avLst/>
          </a:prstGeom>
          <a:noFill/>
          <a:ln>
            <a:noFill/>
          </a:ln>
        </p:spPr>
        <p:txBody>
          <a:bodyPr spcFirstLastPara="1" wrap="square" lIns="0" tIns="0" rIns="0" bIns="0" anchor="t" anchorCtr="0">
            <a:normAutofit/>
          </a:bodyPr>
          <a:lstStyle>
            <a:lvl1pPr lvl="0" algn="l">
              <a:lnSpc>
                <a:spcPct val="100000"/>
              </a:lnSpc>
              <a:spcBef>
                <a:spcPts val="362"/>
              </a:spcBef>
              <a:spcAft>
                <a:spcPts val="0"/>
              </a:spcAft>
              <a:buSzPts val="2537"/>
              <a:buNone/>
              <a:defRPr sz="2537">
                <a:solidFill>
                  <a:schemeClr val="dk2"/>
                </a:solidFill>
                <a:latin typeface="Roboto"/>
                <a:ea typeface="Roboto"/>
                <a:cs typeface="Roboto"/>
                <a:sym typeface="Roboto"/>
              </a:defRPr>
            </a:lvl1pPr>
            <a:lvl2pPr lvl="1" algn="ctr">
              <a:lnSpc>
                <a:spcPct val="100000"/>
              </a:lnSpc>
              <a:spcBef>
                <a:spcPts val="362"/>
              </a:spcBef>
              <a:spcAft>
                <a:spcPts val="0"/>
              </a:spcAft>
              <a:buSzPts val="787"/>
              <a:buNone/>
              <a:defRPr sz="787"/>
            </a:lvl2pPr>
            <a:lvl3pPr lvl="2" algn="ctr">
              <a:lnSpc>
                <a:spcPct val="100000"/>
              </a:lnSpc>
              <a:spcBef>
                <a:spcPts val="362"/>
              </a:spcBef>
              <a:spcAft>
                <a:spcPts val="0"/>
              </a:spcAft>
              <a:buSzPts val="709"/>
              <a:buNone/>
              <a:defRPr sz="709"/>
            </a:lvl3pPr>
            <a:lvl4pPr lvl="3" algn="ctr">
              <a:lnSpc>
                <a:spcPct val="100000"/>
              </a:lnSpc>
              <a:spcBef>
                <a:spcPts val="362"/>
              </a:spcBef>
              <a:spcAft>
                <a:spcPts val="0"/>
              </a:spcAft>
              <a:buSzPts val="630"/>
              <a:buNone/>
              <a:defRPr sz="630"/>
            </a:lvl4pPr>
            <a:lvl5pPr lvl="4" algn="ctr">
              <a:lnSpc>
                <a:spcPct val="100000"/>
              </a:lnSpc>
              <a:spcBef>
                <a:spcPts val="362"/>
              </a:spcBef>
              <a:spcAft>
                <a:spcPts val="0"/>
              </a:spcAft>
              <a:buSzPts val="630"/>
              <a:buNone/>
              <a:defRPr sz="630"/>
            </a:lvl5pPr>
            <a:lvl6pPr lvl="5" algn="ctr">
              <a:lnSpc>
                <a:spcPct val="90000"/>
              </a:lnSpc>
              <a:spcBef>
                <a:spcPts val="197"/>
              </a:spcBef>
              <a:spcAft>
                <a:spcPts val="0"/>
              </a:spcAft>
              <a:buClr>
                <a:schemeClr val="dk1"/>
              </a:buClr>
              <a:buSzPts val="630"/>
              <a:buNone/>
              <a:defRPr sz="630"/>
            </a:lvl6pPr>
            <a:lvl7pPr lvl="6" algn="ctr">
              <a:lnSpc>
                <a:spcPct val="90000"/>
              </a:lnSpc>
              <a:spcBef>
                <a:spcPts val="197"/>
              </a:spcBef>
              <a:spcAft>
                <a:spcPts val="0"/>
              </a:spcAft>
              <a:buClr>
                <a:schemeClr val="dk1"/>
              </a:buClr>
              <a:buSzPts val="630"/>
              <a:buNone/>
              <a:defRPr sz="630"/>
            </a:lvl7pPr>
            <a:lvl8pPr lvl="7" algn="ctr">
              <a:lnSpc>
                <a:spcPct val="90000"/>
              </a:lnSpc>
              <a:spcBef>
                <a:spcPts val="197"/>
              </a:spcBef>
              <a:spcAft>
                <a:spcPts val="0"/>
              </a:spcAft>
              <a:buClr>
                <a:schemeClr val="dk1"/>
              </a:buClr>
              <a:buSzPts val="630"/>
              <a:buNone/>
              <a:defRPr sz="630"/>
            </a:lvl8pPr>
            <a:lvl9pPr lvl="8" algn="ctr">
              <a:lnSpc>
                <a:spcPct val="90000"/>
              </a:lnSpc>
              <a:spcBef>
                <a:spcPts val="197"/>
              </a:spcBef>
              <a:spcAft>
                <a:spcPts val="0"/>
              </a:spcAft>
              <a:buClr>
                <a:schemeClr val="dk1"/>
              </a:buClr>
              <a:buSzPts val="630"/>
              <a:buNone/>
              <a:defRPr sz="630"/>
            </a:lvl9pPr>
          </a:lstStyle>
          <a:p>
            <a:endParaRPr/>
          </a:p>
        </p:txBody>
      </p:sp>
      <p:sp>
        <p:nvSpPr>
          <p:cNvPr id="254" name="Google Shape;254;p159"/>
          <p:cNvSpPr txBox="1">
            <a:spLocks noGrp="1"/>
          </p:cNvSpPr>
          <p:nvPr>
            <p:ph type="body" idx="2"/>
          </p:nvPr>
        </p:nvSpPr>
        <p:spPr>
          <a:xfrm>
            <a:off x="603320" y="6119052"/>
            <a:ext cx="4781261" cy="345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362"/>
              </a:spcBef>
              <a:spcAft>
                <a:spcPts val="0"/>
              </a:spcAft>
              <a:buSzPts val="1268"/>
              <a:buNone/>
              <a:defRPr sz="1268" i="1">
                <a:solidFill>
                  <a:schemeClr val="dk2"/>
                </a:solidFill>
                <a:latin typeface="Roboto"/>
                <a:ea typeface="Roboto"/>
                <a:cs typeface="Roboto"/>
                <a:sym typeface="Roboto"/>
              </a:defRPr>
            </a:lvl1pPr>
            <a:lvl2pPr marL="914400" lvl="1" indent="-228600" algn="l">
              <a:lnSpc>
                <a:spcPct val="100000"/>
              </a:lnSpc>
              <a:spcBef>
                <a:spcPts val="362"/>
              </a:spcBef>
              <a:spcAft>
                <a:spcPts val="0"/>
              </a:spcAft>
              <a:buSzPts val="709"/>
              <a:buNone/>
              <a:defRPr sz="709">
                <a:solidFill>
                  <a:srgbClr val="7F7F7F"/>
                </a:solidFill>
              </a:defRPr>
            </a:lvl2pPr>
            <a:lvl3pPr marL="1371600" lvl="2" indent="-228600" algn="l">
              <a:lnSpc>
                <a:spcPct val="100000"/>
              </a:lnSpc>
              <a:spcBef>
                <a:spcPts val="362"/>
              </a:spcBef>
              <a:spcAft>
                <a:spcPts val="0"/>
              </a:spcAft>
              <a:buSzPts val="709"/>
              <a:buNone/>
              <a:defRPr sz="709">
                <a:solidFill>
                  <a:srgbClr val="7F7F7F"/>
                </a:solidFill>
              </a:defRPr>
            </a:lvl3pPr>
            <a:lvl4pPr marL="1828800" lvl="3" indent="-228600" algn="l">
              <a:lnSpc>
                <a:spcPct val="100000"/>
              </a:lnSpc>
              <a:spcBef>
                <a:spcPts val="362"/>
              </a:spcBef>
              <a:spcAft>
                <a:spcPts val="0"/>
              </a:spcAft>
              <a:buSzPts val="709"/>
              <a:buNone/>
              <a:defRPr sz="709">
                <a:solidFill>
                  <a:srgbClr val="7F7F7F"/>
                </a:solidFill>
              </a:defRPr>
            </a:lvl4pPr>
            <a:lvl5pPr marL="2286000" lvl="4" indent="-228600" algn="l">
              <a:lnSpc>
                <a:spcPct val="100000"/>
              </a:lnSpc>
              <a:spcBef>
                <a:spcPts val="362"/>
              </a:spcBef>
              <a:spcAft>
                <a:spcPts val="0"/>
              </a:spcAft>
              <a:buSzPts val="709"/>
              <a:buNone/>
              <a:defRPr sz="709">
                <a:solidFill>
                  <a:srgbClr val="7F7F7F"/>
                </a:solidFill>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255" name="Google Shape;255;p159"/>
          <p:cNvSpPr/>
          <p:nvPr/>
        </p:nvSpPr>
        <p:spPr>
          <a:xfrm>
            <a:off x="9084931" y="4084109"/>
            <a:ext cx="3087852" cy="2783019"/>
          </a:xfrm>
          <a:prstGeom prst="triangle">
            <a:avLst>
              <a:gd name="adj" fmla="val 50000"/>
            </a:avLst>
          </a:prstGeom>
          <a:solidFill>
            <a:schemeClr val="lt1">
              <a:alpha val="1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56" name="Google Shape;256;p159"/>
          <p:cNvSpPr/>
          <p:nvPr/>
        </p:nvSpPr>
        <p:spPr>
          <a:xfrm>
            <a:off x="10636583" y="2761610"/>
            <a:ext cx="1457229" cy="1313372"/>
          </a:xfrm>
          <a:prstGeom prst="triangle">
            <a:avLst>
              <a:gd name="adj" fmla="val 50000"/>
            </a:avLst>
          </a:prstGeom>
          <a:solidFill>
            <a:schemeClr val="accent2">
              <a:alpha val="3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57" name="Google Shape;257;p159"/>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dk2"/>
                </a:solidFill>
                <a:latin typeface="Roboto"/>
                <a:ea typeface="Roboto"/>
                <a:cs typeface="Roboto"/>
                <a:sym typeface="Roboto"/>
              </a:rPr>
              <a:t>© HAMICo or its affiliates. All rights reserved. Confidential</a:t>
            </a:r>
            <a:endParaRPr sz="725">
              <a:solidFill>
                <a:schemeClr val="dk2"/>
              </a:solidFill>
              <a:latin typeface="Roboto"/>
              <a:ea typeface="Roboto"/>
              <a:cs typeface="Roboto"/>
              <a:sym typeface="Roboto"/>
            </a:endParaRPr>
          </a:p>
        </p:txBody>
      </p:sp>
      <p:pic>
        <p:nvPicPr>
          <p:cNvPr id="258" name="Google Shape;258;p159"/>
          <p:cNvPicPr preferRelativeResize="0"/>
          <p:nvPr/>
        </p:nvPicPr>
        <p:blipFill rotWithShape="1">
          <a:blip r:embed="rId3">
            <a:alphaModFix/>
          </a:blip>
          <a:srcRect/>
          <a:stretch/>
        </p:blipFill>
        <p:spPr>
          <a:xfrm>
            <a:off x="7038494" y="855080"/>
            <a:ext cx="4512498" cy="3008173"/>
          </a:xfrm>
          <a:prstGeom prst="rect">
            <a:avLst/>
          </a:prstGeom>
          <a:noFill/>
          <a:ln>
            <a:noFill/>
          </a:ln>
        </p:spPr>
      </p:pic>
      <p:pic>
        <p:nvPicPr>
          <p:cNvPr id="259" name="Google Shape;259;p159"/>
          <p:cNvPicPr preferRelativeResize="0"/>
          <p:nvPr/>
        </p:nvPicPr>
        <p:blipFill rotWithShape="1">
          <a:blip r:embed="rId4">
            <a:alphaModFix/>
          </a:blip>
          <a:srcRect/>
          <a:stretch/>
        </p:blipFill>
        <p:spPr>
          <a:xfrm>
            <a:off x="408442" y="385801"/>
            <a:ext cx="2174611" cy="65234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260"/>
        <p:cNvGrpSpPr/>
        <p:nvPr/>
      </p:nvGrpSpPr>
      <p:grpSpPr>
        <a:xfrm>
          <a:off x="0" y="0"/>
          <a:ext cx="0" cy="0"/>
          <a:chOff x="0" y="0"/>
          <a:chExt cx="0" cy="0"/>
        </a:xfrm>
      </p:grpSpPr>
      <p:pic>
        <p:nvPicPr>
          <p:cNvPr id="261" name="Google Shape;261;p160" descr="Background pattern&#10;&#10;Description automatically generated"/>
          <p:cNvPicPr preferRelativeResize="0"/>
          <p:nvPr/>
        </p:nvPicPr>
        <p:blipFill rotWithShape="1">
          <a:blip r:embed="rId2">
            <a:alphaModFix amt="50000"/>
          </a:blip>
          <a:srcRect/>
          <a:stretch/>
        </p:blipFill>
        <p:spPr>
          <a:xfrm>
            <a:off x="0" y="-1"/>
            <a:ext cx="11394138" cy="6858001"/>
          </a:xfrm>
          <a:prstGeom prst="rect">
            <a:avLst/>
          </a:prstGeom>
          <a:noFill/>
          <a:ln>
            <a:noFill/>
          </a:ln>
        </p:spPr>
      </p:pic>
      <p:sp>
        <p:nvSpPr>
          <p:cNvPr id="262" name="Google Shape;262;p160"/>
          <p:cNvSpPr/>
          <p:nvPr/>
        </p:nvSpPr>
        <p:spPr>
          <a:xfrm rot="10800000">
            <a:off x="4971160" y="-2"/>
            <a:ext cx="7220840" cy="6858002"/>
          </a:xfrm>
          <a:custGeom>
            <a:avLst/>
            <a:gdLst/>
            <a:ahLst/>
            <a:cxnLst/>
            <a:rect l="l" t="t" r="r" b="b"/>
            <a:pathLst>
              <a:path w="7969250" h="7569202" extrusionOk="0">
                <a:moveTo>
                  <a:pt x="7969250" y="7569202"/>
                </a:moveTo>
                <a:lnTo>
                  <a:pt x="0" y="7569202"/>
                </a:lnTo>
                <a:lnTo>
                  <a:pt x="0" y="0"/>
                </a:lnTo>
                <a:lnTo>
                  <a:pt x="3758546"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cxnSp>
        <p:nvCxnSpPr>
          <p:cNvPr id="263" name="Google Shape;263;p160"/>
          <p:cNvCxnSpPr/>
          <p:nvPr/>
        </p:nvCxnSpPr>
        <p:spPr>
          <a:xfrm rot="10800000">
            <a:off x="0" y="1415326"/>
            <a:ext cx="5851470" cy="0"/>
          </a:xfrm>
          <a:prstGeom prst="straightConnector1">
            <a:avLst/>
          </a:prstGeom>
          <a:noFill/>
          <a:ln w="9525" cap="flat" cmpd="sng">
            <a:solidFill>
              <a:schemeClr val="accent1"/>
            </a:solidFill>
            <a:prstDash val="solid"/>
            <a:miter lim="800000"/>
            <a:headEnd type="none" w="sm" len="sm"/>
            <a:tailEnd type="none" w="sm" len="sm"/>
          </a:ln>
        </p:spPr>
      </p:cxnSp>
      <p:sp>
        <p:nvSpPr>
          <p:cNvPr id="264" name="Google Shape;264;p160"/>
          <p:cNvSpPr/>
          <p:nvPr/>
        </p:nvSpPr>
        <p:spPr>
          <a:xfrm rot="10800000" flipH="1">
            <a:off x="6039384" y="866426"/>
            <a:ext cx="5945486" cy="5125149"/>
          </a:xfrm>
          <a:prstGeom prst="triangle">
            <a:avLst>
              <a:gd name="adj" fmla="val 50000"/>
            </a:avLst>
          </a:prstGeom>
          <a:solidFill>
            <a:schemeClr val="accent2"/>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65" name="Google Shape;265;p160"/>
          <p:cNvSpPr/>
          <p:nvPr/>
        </p:nvSpPr>
        <p:spPr>
          <a:xfrm>
            <a:off x="5220840" y="866427"/>
            <a:ext cx="1676941" cy="1445563"/>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66" name="Google Shape;266;p160"/>
          <p:cNvSpPr/>
          <p:nvPr/>
        </p:nvSpPr>
        <p:spPr>
          <a:xfrm rot="10800000" flipH="1">
            <a:off x="4709981" y="1419206"/>
            <a:ext cx="1035683" cy="892784"/>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67" name="Google Shape;267;p160"/>
          <p:cNvSpPr txBox="1">
            <a:spLocks noGrp="1"/>
          </p:cNvSpPr>
          <p:nvPr>
            <p:ph type="ctrTitle"/>
          </p:nvPr>
        </p:nvSpPr>
        <p:spPr>
          <a:xfrm>
            <a:off x="603320" y="2149236"/>
            <a:ext cx="4781261" cy="20583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3986"/>
              <a:buFont typeface="Roboto"/>
              <a:buNone/>
              <a:defRPr sz="3986">
                <a:solidFill>
                  <a:schemeClr val="dk2"/>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160"/>
          <p:cNvSpPr txBox="1">
            <a:spLocks noGrp="1"/>
          </p:cNvSpPr>
          <p:nvPr>
            <p:ph type="subTitle" idx="1"/>
          </p:nvPr>
        </p:nvSpPr>
        <p:spPr>
          <a:xfrm>
            <a:off x="603320" y="4427566"/>
            <a:ext cx="4781261" cy="512022"/>
          </a:xfrm>
          <a:prstGeom prst="rect">
            <a:avLst/>
          </a:prstGeom>
          <a:noFill/>
          <a:ln>
            <a:noFill/>
          </a:ln>
        </p:spPr>
        <p:txBody>
          <a:bodyPr spcFirstLastPara="1" wrap="square" lIns="0" tIns="0" rIns="0" bIns="0" anchor="t" anchorCtr="0">
            <a:normAutofit/>
          </a:bodyPr>
          <a:lstStyle>
            <a:lvl1pPr lvl="0" algn="l">
              <a:lnSpc>
                <a:spcPct val="100000"/>
              </a:lnSpc>
              <a:spcBef>
                <a:spcPts val="362"/>
              </a:spcBef>
              <a:spcAft>
                <a:spcPts val="0"/>
              </a:spcAft>
              <a:buSzPts val="2537"/>
              <a:buNone/>
              <a:defRPr sz="2537">
                <a:solidFill>
                  <a:schemeClr val="dk2"/>
                </a:solidFill>
                <a:latin typeface="Roboto"/>
                <a:ea typeface="Roboto"/>
                <a:cs typeface="Roboto"/>
                <a:sym typeface="Roboto"/>
              </a:defRPr>
            </a:lvl1pPr>
            <a:lvl2pPr lvl="1" algn="ctr">
              <a:lnSpc>
                <a:spcPct val="100000"/>
              </a:lnSpc>
              <a:spcBef>
                <a:spcPts val="362"/>
              </a:spcBef>
              <a:spcAft>
                <a:spcPts val="0"/>
              </a:spcAft>
              <a:buSzPts val="787"/>
              <a:buNone/>
              <a:defRPr sz="787"/>
            </a:lvl2pPr>
            <a:lvl3pPr lvl="2" algn="ctr">
              <a:lnSpc>
                <a:spcPct val="100000"/>
              </a:lnSpc>
              <a:spcBef>
                <a:spcPts val="362"/>
              </a:spcBef>
              <a:spcAft>
                <a:spcPts val="0"/>
              </a:spcAft>
              <a:buSzPts val="709"/>
              <a:buNone/>
              <a:defRPr sz="709"/>
            </a:lvl3pPr>
            <a:lvl4pPr lvl="3" algn="ctr">
              <a:lnSpc>
                <a:spcPct val="100000"/>
              </a:lnSpc>
              <a:spcBef>
                <a:spcPts val="362"/>
              </a:spcBef>
              <a:spcAft>
                <a:spcPts val="0"/>
              </a:spcAft>
              <a:buSzPts val="630"/>
              <a:buNone/>
              <a:defRPr sz="630"/>
            </a:lvl4pPr>
            <a:lvl5pPr lvl="4" algn="ctr">
              <a:lnSpc>
                <a:spcPct val="100000"/>
              </a:lnSpc>
              <a:spcBef>
                <a:spcPts val="362"/>
              </a:spcBef>
              <a:spcAft>
                <a:spcPts val="0"/>
              </a:spcAft>
              <a:buSzPts val="630"/>
              <a:buNone/>
              <a:defRPr sz="630"/>
            </a:lvl5pPr>
            <a:lvl6pPr lvl="5" algn="ctr">
              <a:lnSpc>
                <a:spcPct val="90000"/>
              </a:lnSpc>
              <a:spcBef>
                <a:spcPts val="197"/>
              </a:spcBef>
              <a:spcAft>
                <a:spcPts val="0"/>
              </a:spcAft>
              <a:buClr>
                <a:schemeClr val="dk1"/>
              </a:buClr>
              <a:buSzPts val="630"/>
              <a:buNone/>
              <a:defRPr sz="630"/>
            </a:lvl6pPr>
            <a:lvl7pPr lvl="6" algn="ctr">
              <a:lnSpc>
                <a:spcPct val="90000"/>
              </a:lnSpc>
              <a:spcBef>
                <a:spcPts val="197"/>
              </a:spcBef>
              <a:spcAft>
                <a:spcPts val="0"/>
              </a:spcAft>
              <a:buClr>
                <a:schemeClr val="dk1"/>
              </a:buClr>
              <a:buSzPts val="630"/>
              <a:buNone/>
              <a:defRPr sz="630"/>
            </a:lvl7pPr>
            <a:lvl8pPr lvl="7" algn="ctr">
              <a:lnSpc>
                <a:spcPct val="90000"/>
              </a:lnSpc>
              <a:spcBef>
                <a:spcPts val="197"/>
              </a:spcBef>
              <a:spcAft>
                <a:spcPts val="0"/>
              </a:spcAft>
              <a:buClr>
                <a:schemeClr val="dk1"/>
              </a:buClr>
              <a:buSzPts val="630"/>
              <a:buNone/>
              <a:defRPr sz="630"/>
            </a:lvl8pPr>
            <a:lvl9pPr lvl="8" algn="ctr">
              <a:lnSpc>
                <a:spcPct val="90000"/>
              </a:lnSpc>
              <a:spcBef>
                <a:spcPts val="197"/>
              </a:spcBef>
              <a:spcAft>
                <a:spcPts val="0"/>
              </a:spcAft>
              <a:buClr>
                <a:schemeClr val="dk1"/>
              </a:buClr>
              <a:buSzPts val="630"/>
              <a:buNone/>
              <a:defRPr sz="630"/>
            </a:lvl9pPr>
          </a:lstStyle>
          <a:p>
            <a:endParaRPr/>
          </a:p>
        </p:txBody>
      </p:sp>
      <p:sp>
        <p:nvSpPr>
          <p:cNvPr id="269" name="Google Shape;269;p160"/>
          <p:cNvSpPr txBox="1">
            <a:spLocks noGrp="1"/>
          </p:cNvSpPr>
          <p:nvPr>
            <p:ph type="body" idx="2"/>
          </p:nvPr>
        </p:nvSpPr>
        <p:spPr>
          <a:xfrm>
            <a:off x="603320" y="6119052"/>
            <a:ext cx="4781261" cy="345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362"/>
              </a:spcBef>
              <a:spcAft>
                <a:spcPts val="0"/>
              </a:spcAft>
              <a:buSzPts val="1268"/>
              <a:buNone/>
              <a:defRPr sz="1268" i="1">
                <a:solidFill>
                  <a:schemeClr val="dk2"/>
                </a:solidFill>
                <a:latin typeface="Roboto"/>
                <a:ea typeface="Roboto"/>
                <a:cs typeface="Roboto"/>
                <a:sym typeface="Roboto"/>
              </a:defRPr>
            </a:lvl1pPr>
            <a:lvl2pPr marL="914400" lvl="1" indent="-228600" algn="l">
              <a:lnSpc>
                <a:spcPct val="100000"/>
              </a:lnSpc>
              <a:spcBef>
                <a:spcPts val="362"/>
              </a:spcBef>
              <a:spcAft>
                <a:spcPts val="0"/>
              </a:spcAft>
              <a:buSzPts val="709"/>
              <a:buNone/>
              <a:defRPr sz="709">
                <a:solidFill>
                  <a:srgbClr val="7F7F7F"/>
                </a:solidFill>
              </a:defRPr>
            </a:lvl2pPr>
            <a:lvl3pPr marL="1371600" lvl="2" indent="-228600" algn="l">
              <a:lnSpc>
                <a:spcPct val="100000"/>
              </a:lnSpc>
              <a:spcBef>
                <a:spcPts val="362"/>
              </a:spcBef>
              <a:spcAft>
                <a:spcPts val="0"/>
              </a:spcAft>
              <a:buSzPts val="709"/>
              <a:buNone/>
              <a:defRPr sz="709">
                <a:solidFill>
                  <a:srgbClr val="7F7F7F"/>
                </a:solidFill>
              </a:defRPr>
            </a:lvl3pPr>
            <a:lvl4pPr marL="1828800" lvl="3" indent="-228600" algn="l">
              <a:lnSpc>
                <a:spcPct val="100000"/>
              </a:lnSpc>
              <a:spcBef>
                <a:spcPts val="362"/>
              </a:spcBef>
              <a:spcAft>
                <a:spcPts val="0"/>
              </a:spcAft>
              <a:buSzPts val="709"/>
              <a:buNone/>
              <a:defRPr sz="709">
                <a:solidFill>
                  <a:srgbClr val="7F7F7F"/>
                </a:solidFill>
              </a:defRPr>
            </a:lvl4pPr>
            <a:lvl5pPr marL="2286000" lvl="4" indent="-228600" algn="l">
              <a:lnSpc>
                <a:spcPct val="100000"/>
              </a:lnSpc>
              <a:spcBef>
                <a:spcPts val="362"/>
              </a:spcBef>
              <a:spcAft>
                <a:spcPts val="0"/>
              </a:spcAft>
              <a:buSzPts val="709"/>
              <a:buNone/>
              <a:defRPr sz="709">
                <a:solidFill>
                  <a:srgbClr val="7F7F7F"/>
                </a:solidFill>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270" name="Google Shape;270;p160"/>
          <p:cNvSpPr/>
          <p:nvPr/>
        </p:nvSpPr>
        <p:spPr>
          <a:xfrm>
            <a:off x="9084931" y="4084109"/>
            <a:ext cx="3087852" cy="2783019"/>
          </a:xfrm>
          <a:prstGeom prst="triangle">
            <a:avLst>
              <a:gd name="adj" fmla="val 50000"/>
            </a:avLst>
          </a:prstGeom>
          <a:solidFill>
            <a:schemeClr val="lt1">
              <a:alpha val="1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71" name="Google Shape;271;p160"/>
          <p:cNvSpPr/>
          <p:nvPr/>
        </p:nvSpPr>
        <p:spPr>
          <a:xfrm>
            <a:off x="10636583" y="2761610"/>
            <a:ext cx="1457229" cy="1313372"/>
          </a:xfrm>
          <a:prstGeom prst="triangle">
            <a:avLst>
              <a:gd name="adj" fmla="val 50000"/>
            </a:avLst>
          </a:prstGeom>
          <a:solidFill>
            <a:schemeClr val="accent2">
              <a:alpha val="3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pic>
        <p:nvPicPr>
          <p:cNvPr id="272" name="Google Shape;272;p160" descr="Group of medical team urgently doing surgical operation and helping patient in theater at hospital medical team performing surgical operation in a bright modern operating room"/>
          <p:cNvPicPr preferRelativeResize="0"/>
          <p:nvPr/>
        </p:nvPicPr>
        <p:blipFill rotWithShape="1">
          <a:blip r:embed="rId3">
            <a:alphaModFix amt="50000"/>
          </a:blip>
          <a:srcRect/>
          <a:stretch/>
        </p:blipFill>
        <p:spPr>
          <a:xfrm>
            <a:off x="6039384" y="866427"/>
            <a:ext cx="5945486" cy="5118652"/>
          </a:xfrm>
          <a:custGeom>
            <a:avLst/>
            <a:gdLst/>
            <a:ahLst/>
            <a:cxnLst/>
            <a:rect l="l" t="t" r="r" b="b"/>
            <a:pathLst>
              <a:path w="6561711" h="5649475" extrusionOk="0">
                <a:moveTo>
                  <a:pt x="0" y="0"/>
                </a:moveTo>
                <a:lnTo>
                  <a:pt x="6561711" y="0"/>
                </a:lnTo>
                <a:lnTo>
                  <a:pt x="3285015" y="5649475"/>
                </a:lnTo>
                <a:lnTo>
                  <a:pt x="3276697" y="5649475"/>
                </a:lnTo>
                <a:close/>
              </a:path>
            </a:pathLst>
          </a:custGeom>
          <a:noFill/>
          <a:ln>
            <a:noFill/>
          </a:ln>
        </p:spPr>
      </p:pic>
      <p:sp>
        <p:nvSpPr>
          <p:cNvPr id="273" name="Google Shape;273;p160"/>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dk2"/>
                </a:solidFill>
                <a:latin typeface="Roboto"/>
                <a:ea typeface="Roboto"/>
                <a:cs typeface="Roboto"/>
                <a:sym typeface="Roboto"/>
              </a:rPr>
              <a:t>© HAMICo or its affiliates. All rights reserved. Confidential</a:t>
            </a:r>
            <a:endParaRPr sz="725">
              <a:solidFill>
                <a:schemeClr val="dk2"/>
              </a:solidFill>
              <a:latin typeface="Roboto"/>
              <a:ea typeface="Roboto"/>
              <a:cs typeface="Roboto"/>
              <a:sym typeface="Roboto"/>
            </a:endParaRPr>
          </a:p>
        </p:txBody>
      </p:sp>
      <p:pic>
        <p:nvPicPr>
          <p:cNvPr id="274" name="Google Shape;274;p160" descr="415,200+ Manufacturing Technology Stock Photos, Pictures &amp; Royalty-Free  Images - iStock | Food manufacturing technology, Pharmaceutical  manufacturing technology, Additive manufacturing technology"/>
          <p:cNvPicPr preferRelativeResize="0"/>
          <p:nvPr/>
        </p:nvPicPr>
        <p:blipFill rotWithShape="1">
          <a:blip r:embed="rId4">
            <a:alphaModFix/>
          </a:blip>
          <a:srcRect/>
          <a:stretch/>
        </p:blipFill>
        <p:spPr>
          <a:xfrm>
            <a:off x="6096000" y="866427"/>
            <a:ext cx="5888869" cy="5118652"/>
          </a:xfrm>
          <a:custGeom>
            <a:avLst/>
            <a:gdLst/>
            <a:ahLst/>
            <a:cxnLst/>
            <a:rect l="l" t="t" r="r" b="b"/>
            <a:pathLst>
              <a:path w="6499226" h="5649475" extrusionOk="0">
                <a:moveTo>
                  <a:pt x="0" y="0"/>
                </a:moveTo>
                <a:lnTo>
                  <a:pt x="6499226" y="0"/>
                </a:lnTo>
                <a:lnTo>
                  <a:pt x="3222530" y="5649475"/>
                </a:lnTo>
                <a:lnTo>
                  <a:pt x="3214212" y="5649475"/>
                </a:lnTo>
                <a:lnTo>
                  <a:pt x="0" y="107733"/>
                </a:lnTo>
                <a:close/>
              </a:path>
            </a:pathLst>
          </a:custGeom>
          <a:noFill/>
          <a:ln>
            <a:noFill/>
          </a:ln>
        </p:spPr>
      </p:pic>
      <p:pic>
        <p:nvPicPr>
          <p:cNvPr id="275" name="Google Shape;275;p160"/>
          <p:cNvPicPr preferRelativeResize="0"/>
          <p:nvPr/>
        </p:nvPicPr>
        <p:blipFill rotWithShape="1">
          <a:blip r:embed="rId5">
            <a:alphaModFix/>
          </a:blip>
          <a:srcRect/>
          <a:stretch/>
        </p:blipFill>
        <p:spPr>
          <a:xfrm>
            <a:off x="408442" y="385801"/>
            <a:ext cx="2174611" cy="65234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C10436"/>
        </a:solidFill>
        <a:effectLst/>
      </p:bgPr>
    </p:bg>
    <p:spTree>
      <p:nvGrpSpPr>
        <p:cNvPr id="1" name="Shape 276"/>
        <p:cNvGrpSpPr/>
        <p:nvPr/>
      </p:nvGrpSpPr>
      <p:grpSpPr>
        <a:xfrm>
          <a:off x="0" y="0"/>
          <a:ext cx="0" cy="0"/>
          <a:chOff x="0" y="0"/>
          <a:chExt cx="0" cy="0"/>
        </a:xfrm>
      </p:grpSpPr>
      <p:sp>
        <p:nvSpPr>
          <p:cNvPr id="277" name="Google Shape;277;p161"/>
          <p:cNvSpPr/>
          <p:nvPr/>
        </p:nvSpPr>
        <p:spPr>
          <a:xfrm>
            <a:off x="1039169" y="0"/>
            <a:ext cx="11152831" cy="6858000"/>
          </a:xfrm>
          <a:custGeom>
            <a:avLst/>
            <a:gdLst/>
            <a:ahLst/>
            <a:cxnLst/>
            <a:rect l="l" t="t" r="r" b="b"/>
            <a:pathLst>
              <a:path w="13455650" h="7569200" extrusionOk="0">
                <a:moveTo>
                  <a:pt x="0" y="0"/>
                </a:moveTo>
                <a:lnTo>
                  <a:pt x="7418969" y="0"/>
                </a:lnTo>
                <a:lnTo>
                  <a:pt x="7249182" y="279478"/>
                </a:lnTo>
                <a:cubicBezTo>
                  <a:pt x="6908995" y="905706"/>
                  <a:pt x="6715761" y="1623348"/>
                  <a:pt x="6715761" y="2386122"/>
                </a:cubicBezTo>
                <a:cubicBezTo>
                  <a:pt x="6715761" y="4827000"/>
                  <a:pt x="8694482" y="6805722"/>
                  <a:pt x="11135360" y="6805722"/>
                </a:cubicBezTo>
                <a:cubicBezTo>
                  <a:pt x="11974412" y="6805722"/>
                  <a:pt x="12758853" y="6571908"/>
                  <a:pt x="13427084" y="6165882"/>
                </a:cubicBezTo>
                <a:lnTo>
                  <a:pt x="13455650" y="6147568"/>
                </a:lnTo>
                <a:lnTo>
                  <a:pt x="13455650" y="7569200"/>
                </a:lnTo>
                <a:lnTo>
                  <a:pt x="0" y="7569200"/>
                </a:lnTo>
                <a:close/>
              </a:path>
            </a:pathLst>
          </a:custGeom>
          <a:solidFill>
            <a:schemeClr val="dk1">
              <a:alpha val="3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78" name="Google Shape;278;p161"/>
          <p:cNvSpPr/>
          <p:nvPr/>
        </p:nvSpPr>
        <p:spPr>
          <a:xfrm>
            <a:off x="4246200" y="794402"/>
            <a:ext cx="7180564" cy="4331838"/>
          </a:xfrm>
          <a:prstGeom prst="roundRect">
            <a:avLst>
              <a:gd name="adj" fmla="val 11749"/>
            </a:avLst>
          </a:prstGeom>
          <a:solidFill>
            <a:schemeClr val="lt1"/>
          </a:solidFill>
          <a:ln>
            <a:noFill/>
          </a:ln>
          <a:effectLst>
            <a:outerShdw blurRad="127000" dist="762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79" name="Google Shape;279;p161"/>
          <p:cNvSpPr/>
          <p:nvPr/>
        </p:nvSpPr>
        <p:spPr>
          <a:xfrm>
            <a:off x="6461357" y="4661862"/>
            <a:ext cx="4643202" cy="119177"/>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80" name="Google Shape;280;p161"/>
          <p:cNvSpPr/>
          <p:nvPr/>
        </p:nvSpPr>
        <p:spPr>
          <a:xfrm>
            <a:off x="0" y="0"/>
            <a:ext cx="12192000" cy="6858000"/>
          </a:xfrm>
          <a:custGeom>
            <a:avLst/>
            <a:gdLst/>
            <a:ahLst/>
            <a:cxnLst/>
            <a:rect l="l" t="t" r="r" b="b"/>
            <a:pathLst>
              <a:path w="13455650" h="7569200" extrusionOk="0">
                <a:moveTo>
                  <a:pt x="0" y="0"/>
                </a:moveTo>
                <a:lnTo>
                  <a:pt x="7418969" y="0"/>
                </a:lnTo>
                <a:lnTo>
                  <a:pt x="7249182" y="279478"/>
                </a:lnTo>
                <a:cubicBezTo>
                  <a:pt x="6908995" y="905706"/>
                  <a:pt x="6715761" y="1623348"/>
                  <a:pt x="6715761" y="2386122"/>
                </a:cubicBezTo>
                <a:cubicBezTo>
                  <a:pt x="6715761" y="4827000"/>
                  <a:pt x="8694482" y="6805722"/>
                  <a:pt x="11135360" y="6805722"/>
                </a:cubicBezTo>
                <a:cubicBezTo>
                  <a:pt x="11974412" y="6805722"/>
                  <a:pt x="12758853" y="6571908"/>
                  <a:pt x="13427084" y="6165882"/>
                </a:cubicBezTo>
                <a:lnTo>
                  <a:pt x="13455650" y="6147568"/>
                </a:lnTo>
                <a:lnTo>
                  <a:pt x="13455650" y="7569200"/>
                </a:lnTo>
                <a:lnTo>
                  <a:pt x="0" y="756920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81" name="Google Shape;281;p161"/>
          <p:cNvSpPr/>
          <p:nvPr/>
        </p:nvSpPr>
        <p:spPr>
          <a:xfrm>
            <a:off x="599481" y="690841"/>
            <a:ext cx="95638" cy="5476318"/>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82" name="Google Shape;282;p161"/>
          <p:cNvSpPr txBox="1">
            <a:spLocks noGrp="1"/>
          </p:cNvSpPr>
          <p:nvPr>
            <p:ph type="ctrTitle"/>
          </p:nvPr>
        </p:nvSpPr>
        <p:spPr>
          <a:xfrm>
            <a:off x="1035687" y="1726007"/>
            <a:ext cx="4781261" cy="20583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986"/>
              <a:buFont typeface="Roboto"/>
              <a:buNone/>
              <a:defRPr sz="3986">
                <a:solidFill>
                  <a:schemeClr val="lt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61"/>
          <p:cNvSpPr txBox="1">
            <a:spLocks noGrp="1"/>
          </p:cNvSpPr>
          <p:nvPr>
            <p:ph type="subTitle" idx="1"/>
          </p:nvPr>
        </p:nvSpPr>
        <p:spPr>
          <a:xfrm>
            <a:off x="1035687" y="4004336"/>
            <a:ext cx="4781261" cy="512022"/>
          </a:xfrm>
          <a:prstGeom prst="rect">
            <a:avLst/>
          </a:prstGeom>
          <a:noFill/>
          <a:ln>
            <a:noFill/>
          </a:ln>
        </p:spPr>
        <p:txBody>
          <a:bodyPr spcFirstLastPara="1" wrap="square" lIns="0" tIns="0" rIns="0" bIns="0" anchor="t" anchorCtr="0">
            <a:normAutofit/>
          </a:bodyPr>
          <a:lstStyle>
            <a:lvl1pPr lvl="0" algn="l">
              <a:lnSpc>
                <a:spcPct val="100000"/>
              </a:lnSpc>
              <a:spcBef>
                <a:spcPts val="362"/>
              </a:spcBef>
              <a:spcAft>
                <a:spcPts val="0"/>
              </a:spcAft>
              <a:buSzPts val="2537"/>
              <a:buNone/>
              <a:defRPr sz="2537">
                <a:solidFill>
                  <a:schemeClr val="lt1"/>
                </a:solidFill>
                <a:latin typeface="Roboto"/>
                <a:ea typeface="Roboto"/>
                <a:cs typeface="Roboto"/>
                <a:sym typeface="Roboto"/>
              </a:defRPr>
            </a:lvl1pPr>
            <a:lvl2pPr lvl="1" algn="ctr">
              <a:lnSpc>
                <a:spcPct val="100000"/>
              </a:lnSpc>
              <a:spcBef>
                <a:spcPts val="362"/>
              </a:spcBef>
              <a:spcAft>
                <a:spcPts val="0"/>
              </a:spcAft>
              <a:buSzPts val="787"/>
              <a:buNone/>
              <a:defRPr sz="787"/>
            </a:lvl2pPr>
            <a:lvl3pPr lvl="2" algn="ctr">
              <a:lnSpc>
                <a:spcPct val="100000"/>
              </a:lnSpc>
              <a:spcBef>
                <a:spcPts val="362"/>
              </a:spcBef>
              <a:spcAft>
                <a:spcPts val="0"/>
              </a:spcAft>
              <a:buSzPts val="709"/>
              <a:buNone/>
              <a:defRPr sz="709"/>
            </a:lvl3pPr>
            <a:lvl4pPr lvl="3" algn="ctr">
              <a:lnSpc>
                <a:spcPct val="100000"/>
              </a:lnSpc>
              <a:spcBef>
                <a:spcPts val="362"/>
              </a:spcBef>
              <a:spcAft>
                <a:spcPts val="0"/>
              </a:spcAft>
              <a:buSzPts val="630"/>
              <a:buNone/>
              <a:defRPr sz="630"/>
            </a:lvl4pPr>
            <a:lvl5pPr lvl="4" algn="ctr">
              <a:lnSpc>
                <a:spcPct val="100000"/>
              </a:lnSpc>
              <a:spcBef>
                <a:spcPts val="362"/>
              </a:spcBef>
              <a:spcAft>
                <a:spcPts val="0"/>
              </a:spcAft>
              <a:buSzPts val="630"/>
              <a:buNone/>
              <a:defRPr sz="630"/>
            </a:lvl5pPr>
            <a:lvl6pPr lvl="5" algn="ctr">
              <a:lnSpc>
                <a:spcPct val="90000"/>
              </a:lnSpc>
              <a:spcBef>
                <a:spcPts val="197"/>
              </a:spcBef>
              <a:spcAft>
                <a:spcPts val="0"/>
              </a:spcAft>
              <a:buClr>
                <a:schemeClr val="dk1"/>
              </a:buClr>
              <a:buSzPts val="630"/>
              <a:buNone/>
              <a:defRPr sz="630"/>
            </a:lvl6pPr>
            <a:lvl7pPr lvl="6" algn="ctr">
              <a:lnSpc>
                <a:spcPct val="90000"/>
              </a:lnSpc>
              <a:spcBef>
                <a:spcPts val="197"/>
              </a:spcBef>
              <a:spcAft>
                <a:spcPts val="0"/>
              </a:spcAft>
              <a:buClr>
                <a:schemeClr val="dk1"/>
              </a:buClr>
              <a:buSzPts val="630"/>
              <a:buNone/>
              <a:defRPr sz="630"/>
            </a:lvl7pPr>
            <a:lvl8pPr lvl="7" algn="ctr">
              <a:lnSpc>
                <a:spcPct val="90000"/>
              </a:lnSpc>
              <a:spcBef>
                <a:spcPts val="197"/>
              </a:spcBef>
              <a:spcAft>
                <a:spcPts val="0"/>
              </a:spcAft>
              <a:buClr>
                <a:schemeClr val="dk1"/>
              </a:buClr>
              <a:buSzPts val="630"/>
              <a:buNone/>
              <a:defRPr sz="630"/>
            </a:lvl8pPr>
            <a:lvl9pPr lvl="8" algn="ctr">
              <a:lnSpc>
                <a:spcPct val="90000"/>
              </a:lnSpc>
              <a:spcBef>
                <a:spcPts val="197"/>
              </a:spcBef>
              <a:spcAft>
                <a:spcPts val="0"/>
              </a:spcAft>
              <a:buClr>
                <a:schemeClr val="dk1"/>
              </a:buClr>
              <a:buSzPts val="630"/>
              <a:buNone/>
              <a:defRPr sz="630"/>
            </a:lvl9pPr>
          </a:lstStyle>
          <a:p>
            <a:endParaRPr/>
          </a:p>
        </p:txBody>
      </p:sp>
      <p:sp>
        <p:nvSpPr>
          <p:cNvPr id="284" name="Google Shape;284;p161"/>
          <p:cNvSpPr txBox="1">
            <a:spLocks noGrp="1"/>
          </p:cNvSpPr>
          <p:nvPr>
            <p:ph type="body" idx="2"/>
          </p:nvPr>
        </p:nvSpPr>
        <p:spPr>
          <a:xfrm>
            <a:off x="7042505" y="6334445"/>
            <a:ext cx="4781261" cy="345201"/>
          </a:xfrm>
          <a:prstGeom prst="rect">
            <a:avLst/>
          </a:prstGeom>
          <a:noFill/>
          <a:ln>
            <a:noFill/>
          </a:ln>
        </p:spPr>
        <p:txBody>
          <a:bodyPr spcFirstLastPara="1" wrap="square" lIns="0" tIns="0" rIns="0" bIns="0" anchor="ctr" anchorCtr="0">
            <a:noAutofit/>
          </a:bodyPr>
          <a:lstStyle>
            <a:lvl1pPr marL="457200" lvl="0" indent="-228600" algn="r">
              <a:lnSpc>
                <a:spcPct val="100000"/>
              </a:lnSpc>
              <a:spcBef>
                <a:spcPts val="362"/>
              </a:spcBef>
              <a:spcAft>
                <a:spcPts val="0"/>
              </a:spcAft>
              <a:buSzPts val="1268"/>
              <a:buNone/>
              <a:defRPr sz="1268" i="1">
                <a:solidFill>
                  <a:schemeClr val="lt1"/>
                </a:solidFill>
                <a:latin typeface="Roboto"/>
                <a:ea typeface="Roboto"/>
                <a:cs typeface="Roboto"/>
                <a:sym typeface="Roboto"/>
              </a:defRPr>
            </a:lvl1pPr>
            <a:lvl2pPr marL="914400" lvl="1" indent="-228600" algn="l">
              <a:lnSpc>
                <a:spcPct val="100000"/>
              </a:lnSpc>
              <a:spcBef>
                <a:spcPts val="362"/>
              </a:spcBef>
              <a:spcAft>
                <a:spcPts val="0"/>
              </a:spcAft>
              <a:buSzPts val="709"/>
              <a:buNone/>
              <a:defRPr sz="709">
                <a:solidFill>
                  <a:srgbClr val="7F7F7F"/>
                </a:solidFill>
              </a:defRPr>
            </a:lvl2pPr>
            <a:lvl3pPr marL="1371600" lvl="2" indent="-228600" algn="l">
              <a:lnSpc>
                <a:spcPct val="100000"/>
              </a:lnSpc>
              <a:spcBef>
                <a:spcPts val="362"/>
              </a:spcBef>
              <a:spcAft>
                <a:spcPts val="0"/>
              </a:spcAft>
              <a:buSzPts val="709"/>
              <a:buNone/>
              <a:defRPr sz="709">
                <a:solidFill>
                  <a:srgbClr val="7F7F7F"/>
                </a:solidFill>
              </a:defRPr>
            </a:lvl3pPr>
            <a:lvl4pPr marL="1828800" lvl="3" indent="-228600" algn="l">
              <a:lnSpc>
                <a:spcPct val="100000"/>
              </a:lnSpc>
              <a:spcBef>
                <a:spcPts val="362"/>
              </a:spcBef>
              <a:spcAft>
                <a:spcPts val="0"/>
              </a:spcAft>
              <a:buSzPts val="709"/>
              <a:buNone/>
              <a:defRPr sz="709">
                <a:solidFill>
                  <a:srgbClr val="7F7F7F"/>
                </a:solidFill>
              </a:defRPr>
            </a:lvl4pPr>
            <a:lvl5pPr marL="2286000" lvl="4" indent="-228600" algn="l">
              <a:lnSpc>
                <a:spcPct val="100000"/>
              </a:lnSpc>
              <a:spcBef>
                <a:spcPts val="362"/>
              </a:spcBef>
              <a:spcAft>
                <a:spcPts val="0"/>
              </a:spcAft>
              <a:buSzPts val="709"/>
              <a:buNone/>
              <a:defRPr sz="709">
                <a:solidFill>
                  <a:srgbClr val="7F7F7F"/>
                </a:solidFill>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285" name="Google Shape;285;p161"/>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lt1"/>
                </a:solidFill>
                <a:latin typeface="Roboto"/>
                <a:ea typeface="Roboto"/>
                <a:cs typeface="Roboto"/>
                <a:sym typeface="Roboto"/>
              </a:rPr>
              <a:t>© HAMICo or its affiliates. All rights reserved. Confidential</a:t>
            </a:r>
            <a:endParaRPr sz="725">
              <a:solidFill>
                <a:schemeClr val="lt1"/>
              </a:solidFill>
              <a:latin typeface="Roboto"/>
              <a:ea typeface="Roboto"/>
              <a:cs typeface="Roboto"/>
              <a:sym typeface="Roboto"/>
            </a:endParaRPr>
          </a:p>
        </p:txBody>
      </p:sp>
      <p:pic>
        <p:nvPicPr>
          <p:cNvPr id="286" name="Google Shape;286;p161"/>
          <p:cNvPicPr preferRelativeResize="0"/>
          <p:nvPr/>
        </p:nvPicPr>
        <p:blipFill rotWithShape="1">
          <a:blip r:embed="rId2">
            <a:alphaModFix/>
          </a:blip>
          <a:srcRect/>
          <a:stretch/>
        </p:blipFill>
        <p:spPr>
          <a:xfrm>
            <a:off x="6125476" y="1045307"/>
            <a:ext cx="5353609" cy="3568884"/>
          </a:xfrm>
          <a:prstGeom prst="rect">
            <a:avLst/>
          </a:prstGeom>
          <a:noFill/>
          <a:ln>
            <a:noFill/>
          </a:ln>
        </p:spPr>
      </p:pic>
      <p:pic>
        <p:nvPicPr>
          <p:cNvPr id="287" name="Google Shape;287;p161"/>
          <p:cNvPicPr preferRelativeResize="0"/>
          <p:nvPr/>
        </p:nvPicPr>
        <p:blipFill rotWithShape="1">
          <a:blip r:embed="rId3">
            <a:alphaModFix/>
          </a:blip>
          <a:srcRect/>
          <a:stretch/>
        </p:blipFill>
        <p:spPr>
          <a:xfrm>
            <a:off x="1035686" y="5476294"/>
            <a:ext cx="2174611" cy="65234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88"/>
        <p:cNvGrpSpPr/>
        <p:nvPr/>
      </p:nvGrpSpPr>
      <p:grpSpPr>
        <a:xfrm>
          <a:off x="0" y="0"/>
          <a:ext cx="0" cy="0"/>
          <a:chOff x="0" y="0"/>
          <a:chExt cx="0" cy="0"/>
        </a:xfrm>
      </p:grpSpPr>
      <p:sp>
        <p:nvSpPr>
          <p:cNvPr id="289" name="Google Shape;289;p162"/>
          <p:cNvSpPr txBox="1">
            <a:spLocks noGrp="1"/>
          </p:cNvSpPr>
          <p:nvPr>
            <p:ph type="title"/>
          </p:nvPr>
        </p:nvSpPr>
        <p:spPr>
          <a:xfrm>
            <a:off x="383082" y="460587"/>
            <a:ext cx="11443557" cy="302181"/>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162"/>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91"/>
        <p:cNvGrpSpPr/>
        <p:nvPr/>
      </p:nvGrpSpPr>
      <p:grpSpPr>
        <a:xfrm>
          <a:off x="0" y="0"/>
          <a:ext cx="0" cy="0"/>
          <a:chOff x="0" y="0"/>
          <a:chExt cx="0" cy="0"/>
        </a:xfrm>
      </p:grpSpPr>
      <p:sp>
        <p:nvSpPr>
          <p:cNvPr id="292" name="Google Shape;292;p163"/>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93"/>
        <p:cNvGrpSpPr/>
        <p:nvPr/>
      </p:nvGrpSpPr>
      <p:grpSpPr>
        <a:xfrm>
          <a:off x="0" y="0"/>
          <a:ext cx="0" cy="0"/>
          <a:chOff x="0" y="0"/>
          <a:chExt cx="0" cy="0"/>
        </a:xfrm>
      </p:grpSpPr>
      <p:sp>
        <p:nvSpPr>
          <p:cNvPr id="294" name="Google Shape;294;p164"/>
          <p:cNvSpPr/>
          <p:nvPr/>
        </p:nvSpPr>
        <p:spPr>
          <a:xfrm>
            <a:off x="7928785" y="476251"/>
            <a:ext cx="2350745" cy="2143125"/>
          </a:xfrm>
          <a:custGeom>
            <a:avLst/>
            <a:gdLst/>
            <a:ahLst/>
            <a:cxnLst/>
            <a:rect l="l" t="t" r="r" b="b"/>
            <a:pathLst>
              <a:path w="944" h="1980" extrusionOk="0">
                <a:moveTo>
                  <a:pt x="0" y="0"/>
                </a:moveTo>
                <a:lnTo>
                  <a:pt x="0" y="639"/>
                </a:lnTo>
                <a:lnTo>
                  <a:pt x="0" y="1980"/>
                </a:lnTo>
                <a:lnTo>
                  <a:pt x="944" y="1980"/>
                </a:lnTo>
                <a:lnTo>
                  <a:pt x="944" y="932"/>
                </a:lnTo>
                <a:lnTo>
                  <a:pt x="0" y="0"/>
                </a:lnTo>
              </a:path>
            </a:pathLst>
          </a:custGeom>
          <a:noFill/>
          <a:ln>
            <a:noFill/>
          </a:ln>
        </p:spPr>
        <p:txBody>
          <a:bodyPr spcFirstLastPara="1" wrap="square" lIns="62325" tIns="31150" rIns="62325" bIns="31150" anchor="t" anchorCtr="0">
            <a:noAutofit/>
          </a:bodyPr>
          <a:lstStyle/>
          <a:p>
            <a:pPr marL="0" marR="0" lvl="0" indent="0" algn="l" rtl="0">
              <a:spcBef>
                <a:spcPts val="0"/>
              </a:spcBef>
              <a:spcAft>
                <a:spcPts val="0"/>
              </a:spcAft>
              <a:buNone/>
            </a:pPr>
            <a:endParaRPr sz="1228">
              <a:solidFill>
                <a:schemeClr val="dk1"/>
              </a:solidFill>
              <a:latin typeface="Roboto"/>
              <a:ea typeface="Roboto"/>
              <a:cs typeface="Roboto"/>
              <a:sym typeface="Roboto"/>
            </a:endParaRPr>
          </a:p>
        </p:txBody>
      </p:sp>
      <p:sp>
        <p:nvSpPr>
          <p:cNvPr id="295" name="Google Shape;295;p164"/>
          <p:cNvSpPr/>
          <p:nvPr/>
        </p:nvSpPr>
        <p:spPr>
          <a:xfrm>
            <a:off x="5573062" y="2"/>
            <a:ext cx="2355726" cy="1167895"/>
          </a:xfrm>
          <a:custGeom>
            <a:avLst/>
            <a:gdLst/>
            <a:ahLst/>
            <a:cxnLst/>
            <a:rect l="l" t="t" r="r" b="b"/>
            <a:pathLst>
              <a:path w="946" h="1079" extrusionOk="0">
                <a:moveTo>
                  <a:pt x="649" y="0"/>
                </a:moveTo>
                <a:lnTo>
                  <a:pt x="0" y="0"/>
                </a:lnTo>
                <a:lnTo>
                  <a:pt x="0" y="147"/>
                </a:lnTo>
                <a:lnTo>
                  <a:pt x="946" y="1079"/>
                </a:lnTo>
                <a:lnTo>
                  <a:pt x="946" y="440"/>
                </a:lnTo>
                <a:lnTo>
                  <a:pt x="946" y="440"/>
                </a:lnTo>
                <a:lnTo>
                  <a:pt x="649" y="147"/>
                </a:lnTo>
                <a:lnTo>
                  <a:pt x="649" y="0"/>
                </a:lnTo>
              </a:path>
            </a:pathLst>
          </a:custGeom>
          <a:noFill/>
          <a:ln>
            <a:noFill/>
          </a:ln>
        </p:spPr>
        <p:txBody>
          <a:bodyPr spcFirstLastPara="1" wrap="square" lIns="62325" tIns="31150" rIns="62325" bIns="31150" anchor="t" anchorCtr="0">
            <a:noAutofit/>
          </a:bodyPr>
          <a:lstStyle/>
          <a:p>
            <a:pPr marL="0" marR="0" lvl="0" indent="0" algn="l" rtl="0">
              <a:spcBef>
                <a:spcPts val="0"/>
              </a:spcBef>
              <a:spcAft>
                <a:spcPts val="0"/>
              </a:spcAft>
              <a:buNone/>
            </a:pPr>
            <a:endParaRPr sz="1228">
              <a:solidFill>
                <a:schemeClr val="dk1"/>
              </a:solidFill>
              <a:latin typeface="Roboto"/>
              <a:ea typeface="Roboto"/>
              <a:cs typeface="Roboto"/>
              <a:sym typeface="Roboto"/>
            </a:endParaRPr>
          </a:p>
        </p:txBody>
      </p:sp>
      <p:sp>
        <p:nvSpPr>
          <p:cNvPr id="296" name="Google Shape;296;p164"/>
          <p:cNvSpPr/>
          <p:nvPr/>
        </p:nvSpPr>
        <p:spPr>
          <a:xfrm rot="10800000">
            <a:off x="931622" y="-3"/>
            <a:ext cx="3836254" cy="1114169"/>
          </a:xfrm>
          <a:custGeom>
            <a:avLst/>
            <a:gdLst/>
            <a:ahLst/>
            <a:cxnLst/>
            <a:rect l="l" t="t" r="r" b="b"/>
            <a:pathLst>
              <a:path w="4233866" h="1229712" extrusionOk="0">
                <a:moveTo>
                  <a:pt x="0" y="1229712"/>
                </a:moveTo>
                <a:lnTo>
                  <a:pt x="4233866" y="1229712"/>
                </a:lnTo>
                <a:lnTo>
                  <a:pt x="4233866" y="0"/>
                </a:lnTo>
                <a:lnTo>
                  <a:pt x="7044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97" name="Google Shape;297;p164"/>
          <p:cNvSpPr/>
          <p:nvPr/>
        </p:nvSpPr>
        <p:spPr>
          <a:xfrm rot="10800000">
            <a:off x="151426" y="-3"/>
            <a:ext cx="3836254" cy="1114169"/>
          </a:xfrm>
          <a:custGeom>
            <a:avLst/>
            <a:gdLst/>
            <a:ahLst/>
            <a:cxnLst/>
            <a:rect l="l" t="t" r="r" b="b"/>
            <a:pathLst>
              <a:path w="4233866" h="1229712" extrusionOk="0">
                <a:moveTo>
                  <a:pt x="0" y="1229712"/>
                </a:moveTo>
                <a:lnTo>
                  <a:pt x="4233866" y="1229712"/>
                </a:lnTo>
                <a:lnTo>
                  <a:pt x="4233866" y="0"/>
                </a:lnTo>
                <a:lnTo>
                  <a:pt x="704404" y="0"/>
                </a:lnTo>
                <a:close/>
              </a:path>
            </a:pathLst>
          </a:cu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298" name="Google Shape;298;p164"/>
          <p:cNvSpPr/>
          <p:nvPr/>
        </p:nvSpPr>
        <p:spPr>
          <a:xfrm rot="10800000">
            <a:off x="-1" y="-3"/>
            <a:ext cx="3836254" cy="1114169"/>
          </a:xfrm>
          <a:custGeom>
            <a:avLst/>
            <a:gdLst/>
            <a:ahLst/>
            <a:cxnLst/>
            <a:rect l="l" t="t" r="r" b="b"/>
            <a:pathLst>
              <a:path w="4233866" h="1229712" extrusionOk="0">
                <a:moveTo>
                  <a:pt x="0" y="1229712"/>
                </a:moveTo>
                <a:lnTo>
                  <a:pt x="4233866" y="1229712"/>
                </a:lnTo>
                <a:lnTo>
                  <a:pt x="4233866" y="0"/>
                </a:lnTo>
                <a:lnTo>
                  <a:pt x="70440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cxnSp>
        <p:nvCxnSpPr>
          <p:cNvPr id="299" name="Google Shape;299;p164"/>
          <p:cNvCxnSpPr/>
          <p:nvPr/>
        </p:nvCxnSpPr>
        <p:spPr>
          <a:xfrm rot="10800000" flipH="1">
            <a:off x="4129625" y="-3"/>
            <a:ext cx="638252" cy="1114169"/>
          </a:xfrm>
          <a:prstGeom prst="straightConnector1">
            <a:avLst/>
          </a:prstGeom>
          <a:noFill/>
          <a:ln w="9525" cap="flat" cmpd="sng">
            <a:solidFill>
              <a:schemeClr val="lt1">
                <a:alpha val="69803"/>
              </a:schemeClr>
            </a:solidFill>
            <a:prstDash val="solid"/>
            <a:miter lim="800000"/>
            <a:headEnd type="none" w="sm" len="sm"/>
            <a:tailEnd type="none" w="sm" len="sm"/>
          </a:ln>
        </p:spPr>
      </p:cxnSp>
      <p:cxnSp>
        <p:nvCxnSpPr>
          <p:cNvPr id="300" name="Google Shape;300;p164"/>
          <p:cNvCxnSpPr/>
          <p:nvPr/>
        </p:nvCxnSpPr>
        <p:spPr>
          <a:xfrm rot="10800000" flipH="1">
            <a:off x="3750468" y="-3"/>
            <a:ext cx="638252" cy="1114169"/>
          </a:xfrm>
          <a:prstGeom prst="straightConnector1">
            <a:avLst/>
          </a:prstGeom>
          <a:noFill/>
          <a:ln w="9525" cap="flat" cmpd="sng">
            <a:solidFill>
              <a:schemeClr val="lt1">
                <a:alpha val="69803"/>
              </a:schemeClr>
            </a:solidFill>
            <a:prstDash val="solid"/>
            <a:miter lim="800000"/>
            <a:headEnd type="none" w="sm" len="sm"/>
            <a:tailEnd type="none" w="sm" len="sm"/>
          </a:ln>
        </p:spPr>
      </p:cxnSp>
      <p:sp>
        <p:nvSpPr>
          <p:cNvPr id="301" name="Google Shape;301;p164"/>
          <p:cNvSpPr txBox="1">
            <a:spLocks noGrp="1"/>
          </p:cNvSpPr>
          <p:nvPr>
            <p:ph type="title"/>
          </p:nvPr>
        </p:nvSpPr>
        <p:spPr>
          <a:xfrm>
            <a:off x="4767876" y="491347"/>
            <a:ext cx="7041040" cy="271422"/>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chemeClr val="accent2"/>
              </a:buClr>
              <a:buSzPts val="2174"/>
              <a:buFont typeface="Roboto"/>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164"/>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03" name="Google Shape;303;p164" descr="How the CHIPS and Science Act Will Make Inclusive Innovation Possible"/>
          <p:cNvPicPr preferRelativeResize="0"/>
          <p:nvPr/>
        </p:nvPicPr>
        <p:blipFill rotWithShape="1">
          <a:blip r:embed="rId2">
            <a:alphaModFix/>
          </a:blip>
          <a:srcRect/>
          <a:stretch/>
        </p:blipFill>
        <p:spPr>
          <a:xfrm flipH="1">
            <a:off x="0" y="1"/>
            <a:ext cx="2243926" cy="112190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304"/>
        <p:cNvGrpSpPr/>
        <p:nvPr/>
      </p:nvGrpSpPr>
      <p:grpSpPr>
        <a:xfrm>
          <a:off x="0" y="0"/>
          <a:ext cx="0" cy="0"/>
          <a:chOff x="0" y="0"/>
          <a:chExt cx="0" cy="0"/>
        </a:xfrm>
      </p:grpSpPr>
      <p:pic>
        <p:nvPicPr>
          <p:cNvPr id="305" name="Google Shape;305;p165" descr="Iot Industry 40 Conceptindustrial Engineer Using Software In Tablet To  Monitoring Machine In Real Timesmart Factory Use Automation Robot Arm In  Automotive Manufacturing Stock Photo - Download Image Now - iStock"/>
          <p:cNvPicPr preferRelativeResize="0"/>
          <p:nvPr/>
        </p:nvPicPr>
        <p:blipFill rotWithShape="1">
          <a:blip r:embed="rId2">
            <a:alphaModFix/>
          </a:blip>
          <a:srcRect/>
          <a:stretch/>
        </p:blipFill>
        <p:spPr>
          <a:xfrm>
            <a:off x="1" y="0"/>
            <a:ext cx="3651134" cy="6852247"/>
          </a:xfrm>
          <a:prstGeom prst="rect">
            <a:avLst/>
          </a:prstGeom>
          <a:noFill/>
          <a:ln>
            <a:noFill/>
          </a:ln>
        </p:spPr>
      </p:pic>
      <p:sp>
        <p:nvSpPr>
          <p:cNvPr id="306" name="Google Shape;306;p165"/>
          <p:cNvSpPr/>
          <p:nvPr/>
        </p:nvSpPr>
        <p:spPr>
          <a:xfrm rot="10800000" flipH="1">
            <a:off x="11319255" y="6309528"/>
            <a:ext cx="108596" cy="93612"/>
          </a:xfrm>
          <a:prstGeom prst="triangle">
            <a:avLst>
              <a:gd name="adj" fmla="val 50000"/>
            </a:avLst>
          </a:pr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07" name="Google Shape;307;p165"/>
          <p:cNvSpPr/>
          <p:nvPr/>
        </p:nvSpPr>
        <p:spPr>
          <a:xfrm>
            <a:off x="4021577" y="6251567"/>
            <a:ext cx="7523214" cy="5796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08" name="Google Shape;308;p165"/>
          <p:cNvSpPr txBox="1">
            <a:spLocks noGrp="1"/>
          </p:cNvSpPr>
          <p:nvPr>
            <p:ph type="title"/>
          </p:nvPr>
        </p:nvSpPr>
        <p:spPr>
          <a:xfrm>
            <a:off x="4021576" y="460587"/>
            <a:ext cx="7805063" cy="302181"/>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165"/>
          <p:cNvSpPr txBox="1">
            <a:spLocks noGrp="1"/>
          </p:cNvSpPr>
          <p:nvPr>
            <p:ph type="body" idx="1"/>
          </p:nvPr>
        </p:nvSpPr>
        <p:spPr>
          <a:xfrm>
            <a:off x="4021578" y="867224"/>
            <a:ext cx="7805065" cy="5235168"/>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310" name="Google Shape;310;p165"/>
          <p:cNvSpPr/>
          <p:nvPr/>
        </p:nvSpPr>
        <p:spPr>
          <a:xfrm>
            <a:off x="1" y="3710636"/>
            <a:ext cx="3651133" cy="3147363"/>
          </a:xfrm>
          <a:prstGeom prst="triangle">
            <a:avLst>
              <a:gd name="adj" fmla="val 50000"/>
            </a:avLst>
          </a:prstGeom>
          <a:solidFill>
            <a:schemeClr val="accent2">
              <a:alpha val="21960"/>
            </a:schemeClr>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11" name="Google Shape;311;p165"/>
          <p:cNvSpPr/>
          <p:nvPr/>
        </p:nvSpPr>
        <p:spPr>
          <a:xfrm>
            <a:off x="11368958" y="6251567"/>
            <a:ext cx="175834" cy="15157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12" name="Google Shape;312;p165"/>
          <p:cNvSpPr/>
          <p:nvPr/>
        </p:nvSpPr>
        <p:spPr>
          <a:xfrm>
            <a:off x="11454785" y="6251567"/>
            <a:ext cx="623409" cy="537393"/>
          </a:xfrm>
          <a:custGeom>
            <a:avLst/>
            <a:gdLst/>
            <a:ahLst/>
            <a:cxnLst/>
            <a:rect l="l" t="t" r="r" b="b"/>
            <a:pathLst>
              <a:path w="688023" h="593123" extrusionOk="0">
                <a:moveTo>
                  <a:pt x="0" y="0"/>
                </a:moveTo>
                <a:lnTo>
                  <a:pt x="688023" y="0"/>
                </a:lnTo>
                <a:lnTo>
                  <a:pt x="344012" y="593123"/>
                </a:lnTo>
                <a:close/>
              </a:path>
            </a:pathLst>
          </a:custGeom>
          <a:solidFill>
            <a:schemeClr val="accent2"/>
          </a:solidFill>
          <a:ln>
            <a:noFill/>
          </a:ln>
        </p:spPr>
        <p:txBody>
          <a:bodyPr spcFirstLastPara="1" wrap="square" lIns="91425" tIns="82825" rIns="91425" bIns="248525" anchor="ctr" anchorCtr="0">
            <a:noAutofit/>
          </a:bodyPr>
          <a:lstStyle/>
          <a:p>
            <a:pPr marL="0" marR="0" lvl="0" indent="0" algn="ctr" rtl="0">
              <a:spcBef>
                <a:spcPts val="0"/>
              </a:spcBef>
              <a:spcAft>
                <a:spcPts val="0"/>
              </a:spcAft>
              <a:buNone/>
            </a:pPr>
            <a:fld id="{00000000-1234-1234-1234-123412341234}" type="slidenum">
              <a:rPr lang="en-US" sz="951">
                <a:solidFill>
                  <a:schemeClr val="lt1"/>
                </a:solidFill>
                <a:latin typeface="Roboto"/>
                <a:ea typeface="Roboto"/>
                <a:cs typeface="Roboto"/>
                <a:sym typeface="Roboto"/>
              </a:rPr>
              <a:t>‹#›</a:t>
            </a:fld>
            <a:endParaRPr sz="951">
              <a:solidFill>
                <a:schemeClr val="lt1"/>
              </a:solidFill>
              <a:latin typeface="Roboto"/>
              <a:ea typeface="Roboto"/>
              <a:cs typeface="Roboto"/>
              <a:sym typeface="Roboto"/>
            </a:endParaRPr>
          </a:p>
        </p:txBody>
      </p:sp>
      <p:sp>
        <p:nvSpPr>
          <p:cNvPr id="313" name="Google Shape;313;p165"/>
          <p:cNvSpPr txBox="1">
            <a:spLocks noGrp="1"/>
          </p:cNvSpPr>
          <p:nvPr>
            <p:ph type="ftr" idx="11"/>
          </p:nvPr>
        </p:nvSpPr>
        <p:spPr>
          <a:xfrm>
            <a:off x="4021576" y="6383640"/>
            <a:ext cx="7156512"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65"/>
          <p:cNvSpPr txBox="1"/>
          <p:nvPr/>
        </p:nvSpPr>
        <p:spPr>
          <a:xfrm>
            <a:off x="4021575" y="6622549"/>
            <a:ext cx="2606407" cy="203902"/>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725" b="0" i="0">
                <a:solidFill>
                  <a:schemeClr val="dk2"/>
                </a:solidFill>
                <a:latin typeface="Roboto"/>
                <a:ea typeface="Roboto"/>
                <a:cs typeface="Roboto"/>
                <a:sym typeface="Roboto"/>
              </a:rPr>
              <a:t>© HAMICo or its affiliates. All rights reserved. Confidential</a:t>
            </a:r>
            <a:endParaRPr sz="725">
              <a:solidFill>
                <a:schemeClr val="dk2"/>
              </a:solidFill>
              <a:latin typeface="Roboto"/>
              <a:ea typeface="Roboto"/>
              <a:cs typeface="Roboto"/>
              <a:sym typeface="Roboto"/>
            </a:endParaRPr>
          </a:p>
        </p:txBody>
      </p:sp>
      <p:pic>
        <p:nvPicPr>
          <p:cNvPr id="315" name="Google Shape;315;p165"/>
          <p:cNvPicPr preferRelativeResize="0"/>
          <p:nvPr/>
        </p:nvPicPr>
        <p:blipFill rotWithShape="1">
          <a:blip r:embed="rId3">
            <a:alphaModFix/>
          </a:blip>
          <a:srcRect/>
          <a:stretch/>
        </p:blipFill>
        <p:spPr>
          <a:xfrm>
            <a:off x="10963791" y="137605"/>
            <a:ext cx="978575" cy="29355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2"/>
        <p:cNvGrpSpPr/>
        <p:nvPr/>
      </p:nvGrpSpPr>
      <p:grpSpPr>
        <a:xfrm>
          <a:off x="0" y="0"/>
          <a:ext cx="0" cy="0"/>
          <a:chOff x="0" y="0"/>
          <a:chExt cx="0" cy="0"/>
        </a:xfrm>
      </p:grpSpPr>
      <p:sp>
        <p:nvSpPr>
          <p:cNvPr id="33" name="Google Shape;33;p128"/>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28"/>
          <p:cNvSpPr/>
          <p:nvPr/>
        </p:nvSpPr>
        <p:spPr>
          <a:xfrm>
            <a:off x="0" y="365125"/>
            <a:ext cx="12192000" cy="1263264"/>
          </a:xfrm>
          <a:prstGeom prst="rect">
            <a:avLst/>
          </a:prstGeom>
          <a:solidFill>
            <a:srgbClr val="24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1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amp; Content">
  <p:cSld name="Picture &amp; Content">
    <p:spTree>
      <p:nvGrpSpPr>
        <p:cNvPr id="1" name="Shape 316"/>
        <p:cNvGrpSpPr/>
        <p:nvPr/>
      </p:nvGrpSpPr>
      <p:grpSpPr>
        <a:xfrm>
          <a:off x="0" y="0"/>
          <a:ext cx="0" cy="0"/>
          <a:chOff x="0" y="0"/>
          <a:chExt cx="0" cy="0"/>
        </a:xfrm>
      </p:grpSpPr>
      <p:sp>
        <p:nvSpPr>
          <p:cNvPr id="317" name="Google Shape;317;p166"/>
          <p:cNvSpPr/>
          <p:nvPr/>
        </p:nvSpPr>
        <p:spPr>
          <a:xfrm>
            <a:off x="4021577" y="6251567"/>
            <a:ext cx="7523214" cy="5796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18" name="Google Shape;318;p166"/>
          <p:cNvSpPr>
            <a:spLocks noGrp="1"/>
          </p:cNvSpPr>
          <p:nvPr>
            <p:ph type="pic" idx="2"/>
          </p:nvPr>
        </p:nvSpPr>
        <p:spPr>
          <a:xfrm>
            <a:off x="1" y="0"/>
            <a:ext cx="3651134" cy="6858000"/>
          </a:xfrm>
          <a:prstGeom prst="rect">
            <a:avLst/>
          </a:prstGeom>
          <a:solidFill>
            <a:srgbClr val="F2F2F2"/>
          </a:solidFill>
          <a:ln>
            <a:noFill/>
          </a:ln>
        </p:spPr>
      </p:sp>
      <p:sp>
        <p:nvSpPr>
          <p:cNvPr id="319" name="Google Shape;319;p166"/>
          <p:cNvSpPr/>
          <p:nvPr/>
        </p:nvSpPr>
        <p:spPr>
          <a:xfrm>
            <a:off x="11368958" y="6251567"/>
            <a:ext cx="175834" cy="15157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20" name="Google Shape;320;p166"/>
          <p:cNvSpPr/>
          <p:nvPr/>
        </p:nvSpPr>
        <p:spPr>
          <a:xfrm rot="10800000" flipH="1">
            <a:off x="11319255" y="6309528"/>
            <a:ext cx="108596" cy="93612"/>
          </a:xfrm>
          <a:prstGeom prst="triangle">
            <a:avLst>
              <a:gd name="adj" fmla="val 50000"/>
            </a:avLst>
          </a:pr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21" name="Google Shape;321;p166"/>
          <p:cNvSpPr txBox="1">
            <a:spLocks noGrp="1"/>
          </p:cNvSpPr>
          <p:nvPr>
            <p:ph type="title"/>
          </p:nvPr>
        </p:nvSpPr>
        <p:spPr>
          <a:xfrm>
            <a:off x="4021576" y="460587"/>
            <a:ext cx="7805063" cy="302181"/>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66"/>
          <p:cNvSpPr txBox="1">
            <a:spLocks noGrp="1"/>
          </p:cNvSpPr>
          <p:nvPr>
            <p:ph type="body" idx="1"/>
          </p:nvPr>
        </p:nvSpPr>
        <p:spPr>
          <a:xfrm>
            <a:off x="4021576" y="867224"/>
            <a:ext cx="7805067" cy="5235168"/>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323" name="Google Shape;323;p166"/>
          <p:cNvSpPr/>
          <p:nvPr/>
        </p:nvSpPr>
        <p:spPr>
          <a:xfrm>
            <a:off x="11454785" y="6251567"/>
            <a:ext cx="623409" cy="537393"/>
          </a:xfrm>
          <a:custGeom>
            <a:avLst/>
            <a:gdLst/>
            <a:ahLst/>
            <a:cxnLst/>
            <a:rect l="l" t="t" r="r" b="b"/>
            <a:pathLst>
              <a:path w="688023" h="593123" extrusionOk="0">
                <a:moveTo>
                  <a:pt x="0" y="0"/>
                </a:moveTo>
                <a:lnTo>
                  <a:pt x="688023" y="0"/>
                </a:lnTo>
                <a:lnTo>
                  <a:pt x="344012" y="593123"/>
                </a:lnTo>
                <a:close/>
              </a:path>
            </a:pathLst>
          </a:custGeom>
          <a:solidFill>
            <a:schemeClr val="accent2"/>
          </a:solidFill>
          <a:ln>
            <a:noFill/>
          </a:ln>
        </p:spPr>
        <p:txBody>
          <a:bodyPr spcFirstLastPara="1" wrap="square" lIns="91425" tIns="82825" rIns="91425" bIns="248525" anchor="ctr" anchorCtr="0">
            <a:noAutofit/>
          </a:bodyPr>
          <a:lstStyle/>
          <a:p>
            <a:pPr marL="0" marR="0" lvl="0" indent="0" algn="ctr" rtl="0">
              <a:spcBef>
                <a:spcPts val="0"/>
              </a:spcBef>
              <a:spcAft>
                <a:spcPts val="0"/>
              </a:spcAft>
              <a:buNone/>
            </a:pPr>
            <a:fld id="{00000000-1234-1234-1234-123412341234}" type="slidenum">
              <a:rPr lang="en-US" sz="951">
                <a:solidFill>
                  <a:schemeClr val="lt1"/>
                </a:solidFill>
                <a:latin typeface="Roboto"/>
                <a:ea typeface="Roboto"/>
                <a:cs typeface="Roboto"/>
                <a:sym typeface="Roboto"/>
              </a:rPr>
              <a:t>‹#›</a:t>
            </a:fld>
            <a:endParaRPr sz="951">
              <a:solidFill>
                <a:schemeClr val="lt1"/>
              </a:solidFill>
              <a:latin typeface="Roboto"/>
              <a:ea typeface="Roboto"/>
              <a:cs typeface="Roboto"/>
              <a:sym typeface="Roboto"/>
            </a:endParaRPr>
          </a:p>
        </p:txBody>
      </p:sp>
      <p:sp>
        <p:nvSpPr>
          <p:cNvPr id="324" name="Google Shape;324;p166"/>
          <p:cNvSpPr txBox="1">
            <a:spLocks noGrp="1"/>
          </p:cNvSpPr>
          <p:nvPr>
            <p:ph type="ftr" idx="11"/>
          </p:nvPr>
        </p:nvSpPr>
        <p:spPr>
          <a:xfrm>
            <a:off x="4021576" y="6383640"/>
            <a:ext cx="7156512"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66"/>
          <p:cNvSpPr txBox="1"/>
          <p:nvPr/>
        </p:nvSpPr>
        <p:spPr>
          <a:xfrm>
            <a:off x="4021575" y="6622549"/>
            <a:ext cx="2606407" cy="203902"/>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725" b="0" i="0">
                <a:solidFill>
                  <a:schemeClr val="dk2"/>
                </a:solidFill>
                <a:latin typeface="Roboto"/>
                <a:ea typeface="Roboto"/>
                <a:cs typeface="Roboto"/>
                <a:sym typeface="Roboto"/>
              </a:rPr>
              <a:t>© HAMICo or its affiliates. All rights reserved. Confidential</a:t>
            </a:r>
            <a:endParaRPr sz="725">
              <a:solidFill>
                <a:schemeClr val="dk2"/>
              </a:solidFill>
              <a:latin typeface="Roboto"/>
              <a:ea typeface="Roboto"/>
              <a:cs typeface="Roboto"/>
              <a:sym typeface="Roboto"/>
            </a:endParaRPr>
          </a:p>
        </p:txBody>
      </p:sp>
      <p:pic>
        <p:nvPicPr>
          <p:cNvPr id="326" name="Google Shape;326;p166"/>
          <p:cNvPicPr preferRelativeResize="0"/>
          <p:nvPr/>
        </p:nvPicPr>
        <p:blipFill rotWithShape="1">
          <a:blip r:embed="rId2">
            <a:alphaModFix/>
          </a:blip>
          <a:srcRect/>
          <a:stretch/>
        </p:blipFill>
        <p:spPr>
          <a:xfrm>
            <a:off x="10963791" y="137605"/>
            <a:ext cx="978575" cy="29355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Picture &amp; Content">
  <p:cSld name="1_Picture &amp; Content">
    <p:spTree>
      <p:nvGrpSpPr>
        <p:cNvPr id="1" name="Shape 327"/>
        <p:cNvGrpSpPr/>
        <p:nvPr/>
      </p:nvGrpSpPr>
      <p:grpSpPr>
        <a:xfrm>
          <a:off x="0" y="0"/>
          <a:ext cx="0" cy="0"/>
          <a:chOff x="0" y="0"/>
          <a:chExt cx="0" cy="0"/>
        </a:xfrm>
      </p:grpSpPr>
      <p:sp>
        <p:nvSpPr>
          <p:cNvPr id="328" name="Google Shape;328;p167"/>
          <p:cNvSpPr>
            <a:spLocks noGrp="1"/>
          </p:cNvSpPr>
          <p:nvPr>
            <p:ph type="pic" idx="2"/>
          </p:nvPr>
        </p:nvSpPr>
        <p:spPr>
          <a:xfrm>
            <a:off x="1" y="0"/>
            <a:ext cx="3651134" cy="6858000"/>
          </a:xfrm>
          <a:prstGeom prst="rect">
            <a:avLst/>
          </a:prstGeom>
          <a:solidFill>
            <a:srgbClr val="F2F2F2"/>
          </a:solidFill>
          <a:ln>
            <a:noFill/>
          </a:ln>
        </p:spPr>
      </p:sp>
      <p:sp>
        <p:nvSpPr>
          <p:cNvPr id="329" name="Google Shape;329;p167"/>
          <p:cNvSpPr/>
          <p:nvPr/>
        </p:nvSpPr>
        <p:spPr>
          <a:xfrm rot="10800000" flipH="1">
            <a:off x="11319255" y="6309528"/>
            <a:ext cx="108596" cy="93612"/>
          </a:xfrm>
          <a:prstGeom prst="triangle">
            <a:avLst>
              <a:gd name="adj" fmla="val 50000"/>
            </a:avLst>
          </a:pr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30" name="Google Shape;330;p167"/>
          <p:cNvSpPr/>
          <p:nvPr/>
        </p:nvSpPr>
        <p:spPr>
          <a:xfrm>
            <a:off x="4021577" y="6251567"/>
            <a:ext cx="7523214" cy="5796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31" name="Google Shape;331;p167"/>
          <p:cNvSpPr/>
          <p:nvPr/>
        </p:nvSpPr>
        <p:spPr>
          <a:xfrm>
            <a:off x="11454785" y="6251567"/>
            <a:ext cx="623409" cy="537393"/>
          </a:xfrm>
          <a:custGeom>
            <a:avLst/>
            <a:gdLst/>
            <a:ahLst/>
            <a:cxnLst/>
            <a:rect l="l" t="t" r="r" b="b"/>
            <a:pathLst>
              <a:path w="688023" h="593123" extrusionOk="0">
                <a:moveTo>
                  <a:pt x="0" y="0"/>
                </a:moveTo>
                <a:lnTo>
                  <a:pt x="688023" y="0"/>
                </a:lnTo>
                <a:lnTo>
                  <a:pt x="344012" y="593123"/>
                </a:lnTo>
                <a:close/>
              </a:path>
            </a:pathLst>
          </a:custGeom>
          <a:solidFill>
            <a:schemeClr val="accent2"/>
          </a:solidFill>
          <a:ln>
            <a:noFill/>
          </a:ln>
        </p:spPr>
        <p:txBody>
          <a:bodyPr spcFirstLastPara="1" wrap="square" lIns="91425" tIns="82825" rIns="91425" bIns="248525" anchor="ctr" anchorCtr="0">
            <a:noAutofit/>
          </a:bodyPr>
          <a:lstStyle/>
          <a:p>
            <a:pPr marL="0" marR="0" lvl="0" indent="0" algn="ctr" rtl="0">
              <a:spcBef>
                <a:spcPts val="0"/>
              </a:spcBef>
              <a:spcAft>
                <a:spcPts val="0"/>
              </a:spcAft>
              <a:buNone/>
            </a:pPr>
            <a:fld id="{00000000-1234-1234-1234-123412341234}" type="slidenum">
              <a:rPr lang="en-US" sz="951">
                <a:solidFill>
                  <a:schemeClr val="lt1"/>
                </a:solidFill>
                <a:latin typeface="Roboto"/>
                <a:ea typeface="Roboto"/>
                <a:cs typeface="Roboto"/>
                <a:sym typeface="Roboto"/>
              </a:rPr>
              <a:t>‹#›</a:t>
            </a:fld>
            <a:endParaRPr sz="951">
              <a:solidFill>
                <a:schemeClr val="lt1"/>
              </a:solidFill>
              <a:latin typeface="Roboto"/>
              <a:ea typeface="Roboto"/>
              <a:cs typeface="Roboto"/>
              <a:sym typeface="Roboto"/>
            </a:endParaRPr>
          </a:p>
        </p:txBody>
      </p:sp>
      <p:sp>
        <p:nvSpPr>
          <p:cNvPr id="332" name="Google Shape;332;p167"/>
          <p:cNvSpPr/>
          <p:nvPr/>
        </p:nvSpPr>
        <p:spPr>
          <a:xfrm>
            <a:off x="11368958" y="6251567"/>
            <a:ext cx="175834" cy="15157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33" name="Google Shape;333;p167"/>
          <p:cNvSpPr txBox="1">
            <a:spLocks noGrp="1"/>
          </p:cNvSpPr>
          <p:nvPr>
            <p:ph type="ftr" idx="11"/>
          </p:nvPr>
        </p:nvSpPr>
        <p:spPr>
          <a:xfrm>
            <a:off x="4021576" y="6383640"/>
            <a:ext cx="7156512"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167"/>
          <p:cNvSpPr txBox="1"/>
          <p:nvPr/>
        </p:nvSpPr>
        <p:spPr>
          <a:xfrm>
            <a:off x="4021575" y="6622549"/>
            <a:ext cx="2606407" cy="203902"/>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725" b="0" i="0">
                <a:solidFill>
                  <a:schemeClr val="dk2"/>
                </a:solidFill>
                <a:latin typeface="Roboto"/>
                <a:ea typeface="Roboto"/>
                <a:cs typeface="Roboto"/>
                <a:sym typeface="Roboto"/>
              </a:rPr>
              <a:t>© HAMICo or its affiliates. All rights reserved. Confidential</a:t>
            </a:r>
            <a:endParaRPr sz="725">
              <a:solidFill>
                <a:schemeClr val="dk2"/>
              </a:solidFill>
              <a:latin typeface="Roboto"/>
              <a:ea typeface="Roboto"/>
              <a:cs typeface="Roboto"/>
              <a:sym typeface="Roboto"/>
            </a:endParaRPr>
          </a:p>
        </p:txBody>
      </p:sp>
      <p:pic>
        <p:nvPicPr>
          <p:cNvPr id="335" name="Google Shape;335;p167"/>
          <p:cNvPicPr preferRelativeResize="0"/>
          <p:nvPr/>
        </p:nvPicPr>
        <p:blipFill rotWithShape="1">
          <a:blip r:embed="rId2">
            <a:alphaModFix/>
          </a:blip>
          <a:srcRect/>
          <a:stretch/>
        </p:blipFill>
        <p:spPr>
          <a:xfrm>
            <a:off x="10963791" y="137605"/>
            <a:ext cx="978575" cy="29355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act us">
  <p:cSld name="Contact us">
    <p:spTree>
      <p:nvGrpSpPr>
        <p:cNvPr id="1" name="Shape 336"/>
        <p:cNvGrpSpPr/>
        <p:nvPr/>
      </p:nvGrpSpPr>
      <p:grpSpPr>
        <a:xfrm>
          <a:off x="0" y="0"/>
          <a:ext cx="0" cy="0"/>
          <a:chOff x="0" y="0"/>
          <a:chExt cx="0" cy="0"/>
        </a:xfrm>
      </p:grpSpPr>
      <p:sp>
        <p:nvSpPr>
          <p:cNvPr id="337" name="Google Shape;337;p168"/>
          <p:cNvSpPr/>
          <p:nvPr/>
        </p:nvSpPr>
        <p:spPr>
          <a:xfrm>
            <a:off x="389329" y="70212"/>
            <a:ext cx="3439939" cy="4890126"/>
          </a:xfrm>
          <a:custGeom>
            <a:avLst/>
            <a:gdLst/>
            <a:ahLst/>
            <a:cxnLst/>
            <a:rect l="l" t="t" r="r" b="b"/>
            <a:pathLst>
              <a:path w="3796474" h="5397250" extrusionOk="0">
                <a:moveTo>
                  <a:pt x="0" y="0"/>
                </a:moveTo>
                <a:lnTo>
                  <a:pt x="640" y="305"/>
                </a:lnTo>
                <a:lnTo>
                  <a:pt x="640" y="1"/>
                </a:lnTo>
                <a:lnTo>
                  <a:pt x="3796474" y="1"/>
                </a:lnTo>
                <a:lnTo>
                  <a:pt x="3796474" y="3403601"/>
                </a:lnTo>
                <a:lnTo>
                  <a:pt x="3795835" y="3403601"/>
                </a:lnTo>
                <a:lnTo>
                  <a:pt x="3795835" y="5397250"/>
                </a:lnTo>
                <a:lnTo>
                  <a:pt x="0" y="3589787"/>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9">
              <a:solidFill>
                <a:schemeClr val="lt1"/>
              </a:solidFill>
              <a:latin typeface="Roboto"/>
              <a:ea typeface="Roboto"/>
              <a:cs typeface="Roboto"/>
              <a:sym typeface="Roboto"/>
            </a:endParaRPr>
          </a:p>
        </p:txBody>
      </p:sp>
      <p:sp>
        <p:nvSpPr>
          <p:cNvPr id="338" name="Google Shape;338;p168"/>
          <p:cNvSpPr/>
          <p:nvPr/>
        </p:nvSpPr>
        <p:spPr>
          <a:xfrm>
            <a:off x="389329" y="1"/>
            <a:ext cx="3439939" cy="4890126"/>
          </a:xfrm>
          <a:custGeom>
            <a:avLst/>
            <a:gdLst/>
            <a:ahLst/>
            <a:cxnLst/>
            <a:rect l="l" t="t" r="r" b="b"/>
            <a:pathLst>
              <a:path w="3796474" h="5397250" extrusionOk="0">
                <a:moveTo>
                  <a:pt x="0" y="0"/>
                </a:moveTo>
                <a:lnTo>
                  <a:pt x="640" y="305"/>
                </a:lnTo>
                <a:lnTo>
                  <a:pt x="640" y="1"/>
                </a:lnTo>
                <a:lnTo>
                  <a:pt x="3796474" y="1"/>
                </a:lnTo>
                <a:lnTo>
                  <a:pt x="3796474" y="3403601"/>
                </a:lnTo>
                <a:lnTo>
                  <a:pt x="3795835" y="3403601"/>
                </a:lnTo>
                <a:lnTo>
                  <a:pt x="3795835" y="5397250"/>
                </a:lnTo>
                <a:lnTo>
                  <a:pt x="0" y="3589787"/>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9">
              <a:solidFill>
                <a:schemeClr val="lt1"/>
              </a:solidFill>
              <a:latin typeface="Roboto"/>
              <a:ea typeface="Roboto"/>
              <a:cs typeface="Roboto"/>
              <a:sym typeface="Roboto"/>
            </a:endParaRPr>
          </a:p>
        </p:txBody>
      </p:sp>
      <p:sp>
        <p:nvSpPr>
          <p:cNvPr id="339" name="Google Shape;339;p168"/>
          <p:cNvSpPr txBox="1">
            <a:spLocks noGrp="1"/>
          </p:cNvSpPr>
          <p:nvPr>
            <p:ph type="title"/>
          </p:nvPr>
        </p:nvSpPr>
        <p:spPr>
          <a:xfrm>
            <a:off x="766199" y="1894609"/>
            <a:ext cx="2668735" cy="4142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2182"/>
              <a:buFont typeface="Roboto"/>
              <a:buNone/>
              <a:defRPr sz="2182" b="1">
                <a:solidFill>
                  <a:schemeClr val="lt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168"/>
          <p:cNvSpPr/>
          <p:nvPr/>
        </p:nvSpPr>
        <p:spPr>
          <a:xfrm>
            <a:off x="1" y="6251567"/>
            <a:ext cx="11544791" cy="5796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41" name="Google Shape;341;p168"/>
          <p:cNvSpPr/>
          <p:nvPr/>
        </p:nvSpPr>
        <p:spPr>
          <a:xfrm>
            <a:off x="11368958" y="6251567"/>
            <a:ext cx="175834" cy="15157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42" name="Google Shape;342;p168"/>
          <p:cNvSpPr/>
          <p:nvPr/>
        </p:nvSpPr>
        <p:spPr>
          <a:xfrm rot="10800000" flipH="1">
            <a:off x="11319255" y="6309528"/>
            <a:ext cx="108596" cy="93612"/>
          </a:xfrm>
          <a:prstGeom prst="triangle">
            <a:avLst>
              <a:gd name="adj" fmla="val 50000"/>
            </a:avLst>
          </a:pr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43" name="Google Shape;343;p168"/>
          <p:cNvSpPr/>
          <p:nvPr/>
        </p:nvSpPr>
        <p:spPr>
          <a:xfrm flipH="1">
            <a:off x="766199" y="2447624"/>
            <a:ext cx="2668733" cy="65471"/>
          </a:xfrm>
          <a:prstGeom prst="roundRect">
            <a:avLst>
              <a:gd name="adj" fmla="val 50000"/>
            </a:avLst>
          </a:pr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709">
              <a:solidFill>
                <a:schemeClr val="dk1"/>
              </a:solidFill>
              <a:latin typeface="Roboto"/>
              <a:ea typeface="Roboto"/>
              <a:cs typeface="Roboto"/>
              <a:sym typeface="Roboto"/>
            </a:endParaRPr>
          </a:p>
        </p:txBody>
      </p:sp>
      <p:sp>
        <p:nvSpPr>
          <p:cNvPr id="344" name="Google Shape;344;p168"/>
          <p:cNvSpPr txBox="1">
            <a:spLocks noGrp="1"/>
          </p:cNvSpPr>
          <p:nvPr>
            <p:ph type="body" idx="1"/>
          </p:nvPr>
        </p:nvSpPr>
        <p:spPr>
          <a:xfrm>
            <a:off x="4030438" y="716293"/>
            <a:ext cx="7771753" cy="5216856"/>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345" name="Google Shape;345;p168"/>
          <p:cNvSpPr/>
          <p:nvPr/>
        </p:nvSpPr>
        <p:spPr>
          <a:xfrm>
            <a:off x="11454785" y="6251567"/>
            <a:ext cx="623409" cy="537393"/>
          </a:xfrm>
          <a:custGeom>
            <a:avLst/>
            <a:gdLst/>
            <a:ahLst/>
            <a:cxnLst/>
            <a:rect l="l" t="t" r="r" b="b"/>
            <a:pathLst>
              <a:path w="688023" h="593123" extrusionOk="0">
                <a:moveTo>
                  <a:pt x="0" y="0"/>
                </a:moveTo>
                <a:lnTo>
                  <a:pt x="688023" y="0"/>
                </a:lnTo>
                <a:lnTo>
                  <a:pt x="344012" y="593123"/>
                </a:lnTo>
                <a:close/>
              </a:path>
            </a:pathLst>
          </a:custGeom>
          <a:solidFill>
            <a:schemeClr val="accent2"/>
          </a:solidFill>
          <a:ln>
            <a:noFill/>
          </a:ln>
        </p:spPr>
        <p:txBody>
          <a:bodyPr spcFirstLastPara="1" wrap="square" lIns="91425" tIns="82825" rIns="91425" bIns="248525" anchor="ctr" anchorCtr="0">
            <a:noAutofit/>
          </a:bodyPr>
          <a:lstStyle/>
          <a:p>
            <a:pPr marL="0" marR="0" lvl="0" indent="0" algn="ctr" rtl="0">
              <a:spcBef>
                <a:spcPts val="0"/>
              </a:spcBef>
              <a:spcAft>
                <a:spcPts val="0"/>
              </a:spcAft>
              <a:buNone/>
            </a:pPr>
            <a:fld id="{00000000-1234-1234-1234-123412341234}" type="slidenum">
              <a:rPr lang="en-US" sz="951">
                <a:solidFill>
                  <a:schemeClr val="lt1"/>
                </a:solidFill>
                <a:latin typeface="Roboto"/>
                <a:ea typeface="Roboto"/>
                <a:cs typeface="Roboto"/>
                <a:sym typeface="Roboto"/>
              </a:rPr>
              <a:t>‹#›</a:t>
            </a:fld>
            <a:endParaRPr sz="951">
              <a:solidFill>
                <a:schemeClr val="lt1"/>
              </a:solidFill>
              <a:latin typeface="Roboto"/>
              <a:ea typeface="Roboto"/>
              <a:cs typeface="Roboto"/>
              <a:sym typeface="Roboto"/>
            </a:endParaRPr>
          </a:p>
        </p:txBody>
      </p:sp>
      <p:sp>
        <p:nvSpPr>
          <p:cNvPr id="346" name="Google Shape;346;p168"/>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dk2"/>
                </a:solidFill>
                <a:latin typeface="Roboto"/>
                <a:ea typeface="Roboto"/>
                <a:cs typeface="Roboto"/>
                <a:sym typeface="Roboto"/>
              </a:rPr>
              <a:t>© HAMICo or its affiliates. All rights reserved. Confidential</a:t>
            </a:r>
            <a:endParaRPr sz="725">
              <a:solidFill>
                <a:schemeClr val="dk2"/>
              </a:solidFill>
              <a:latin typeface="Roboto"/>
              <a:ea typeface="Roboto"/>
              <a:cs typeface="Roboto"/>
              <a:sym typeface="Roboto"/>
            </a:endParaRPr>
          </a:p>
        </p:txBody>
      </p:sp>
      <p:pic>
        <p:nvPicPr>
          <p:cNvPr id="347" name="Google Shape;347;p168"/>
          <p:cNvPicPr preferRelativeResize="0"/>
          <p:nvPr/>
        </p:nvPicPr>
        <p:blipFill rotWithShape="1">
          <a:blip r:embed="rId2">
            <a:alphaModFix/>
          </a:blip>
          <a:srcRect/>
          <a:stretch/>
        </p:blipFill>
        <p:spPr>
          <a:xfrm>
            <a:off x="10963791" y="137605"/>
            <a:ext cx="978575" cy="29355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348"/>
        <p:cNvGrpSpPr/>
        <p:nvPr/>
      </p:nvGrpSpPr>
      <p:grpSpPr>
        <a:xfrm>
          <a:off x="0" y="0"/>
          <a:ext cx="0" cy="0"/>
          <a:chOff x="0" y="0"/>
          <a:chExt cx="0" cy="0"/>
        </a:xfrm>
      </p:grpSpPr>
      <p:sp>
        <p:nvSpPr>
          <p:cNvPr id="349" name="Google Shape;349;p169"/>
          <p:cNvSpPr/>
          <p:nvPr/>
        </p:nvSpPr>
        <p:spPr>
          <a:xfrm rot="10800000" flipH="1">
            <a:off x="798628" y="-1"/>
            <a:ext cx="11393371" cy="6858001"/>
          </a:xfrm>
          <a:custGeom>
            <a:avLst/>
            <a:gdLst/>
            <a:ahLst/>
            <a:cxnLst/>
            <a:rect l="l" t="t" r="r" b="b"/>
            <a:pathLst>
              <a:path w="12574246" h="7569201" extrusionOk="0">
                <a:moveTo>
                  <a:pt x="4382247" y="7569201"/>
                </a:moveTo>
                <a:lnTo>
                  <a:pt x="12574246" y="7569201"/>
                </a:lnTo>
                <a:lnTo>
                  <a:pt x="12574246" y="2"/>
                </a:lnTo>
                <a:lnTo>
                  <a:pt x="4390139" y="2"/>
                </a:lnTo>
                <a:lnTo>
                  <a:pt x="4390137" y="0"/>
                </a:lnTo>
                <a:lnTo>
                  <a:pt x="4390136" y="2"/>
                </a:lnTo>
                <a:lnTo>
                  <a:pt x="4382247" y="2"/>
                </a:lnTo>
                <a:lnTo>
                  <a:pt x="4382247" y="13604"/>
                </a:lnTo>
                <a:lnTo>
                  <a:pt x="0" y="7569200"/>
                </a:lnTo>
                <a:lnTo>
                  <a:pt x="4382247" y="7569200"/>
                </a:lnTo>
                <a:close/>
              </a:path>
            </a:pathLst>
          </a:custGeom>
          <a:solidFill>
            <a:schemeClr val="accent2"/>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50" name="Google Shape;350;p169"/>
          <p:cNvSpPr/>
          <p:nvPr/>
        </p:nvSpPr>
        <p:spPr>
          <a:xfrm>
            <a:off x="-19914" y="1"/>
            <a:ext cx="1676941" cy="144556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51" name="Google Shape;351;p169"/>
          <p:cNvSpPr/>
          <p:nvPr/>
        </p:nvSpPr>
        <p:spPr>
          <a:xfrm rot="10800000" flipH="1">
            <a:off x="0" y="-1"/>
            <a:ext cx="845788" cy="1415827"/>
          </a:xfrm>
          <a:custGeom>
            <a:avLst/>
            <a:gdLst/>
            <a:ahLst/>
            <a:cxnLst/>
            <a:rect l="l" t="t" r="r" b="b"/>
            <a:pathLst>
              <a:path w="552477" h="952548" extrusionOk="0">
                <a:moveTo>
                  <a:pt x="0" y="952548"/>
                </a:moveTo>
                <a:lnTo>
                  <a:pt x="552477" y="95254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52" name="Google Shape;352;p169"/>
          <p:cNvSpPr/>
          <p:nvPr/>
        </p:nvSpPr>
        <p:spPr>
          <a:xfrm>
            <a:off x="1" y="2948966"/>
            <a:ext cx="4534718" cy="3909034"/>
          </a:xfrm>
          <a:prstGeom prst="triangle">
            <a:avLst>
              <a:gd name="adj" fmla="val 50000"/>
            </a:avLst>
          </a:prstGeom>
          <a:solidFill>
            <a:schemeClr val="accent1"/>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53" name="Google Shape;353;p169"/>
          <p:cNvSpPr/>
          <p:nvPr/>
        </p:nvSpPr>
        <p:spPr>
          <a:xfrm rot="10800000">
            <a:off x="8095162" y="-1"/>
            <a:ext cx="4096838" cy="6858001"/>
          </a:xfrm>
          <a:custGeom>
            <a:avLst/>
            <a:gdLst/>
            <a:ahLst/>
            <a:cxnLst/>
            <a:rect l="l" t="t" r="r" b="b"/>
            <a:pathLst>
              <a:path w="552477" h="952548" extrusionOk="0">
                <a:moveTo>
                  <a:pt x="0" y="952548"/>
                </a:moveTo>
                <a:lnTo>
                  <a:pt x="552477" y="952548"/>
                </a:lnTo>
                <a:lnTo>
                  <a:pt x="0" y="0"/>
                </a:lnTo>
                <a:close/>
              </a:path>
            </a:pathLst>
          </a:custGeom>
          <a:solidFill>
            <a:srgbClr val="900228"/>
          </a:solidFill>
          <a:ln>
            <a:noFill/>
          </a:ln>
          <a:effectLst>
            <a:outerShdw blurRad="127000" dist="101600" dir="78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54" name="Google Shape;354;p169"/>
          <p:cNvSpPr txBox="1">
            <a:spLocks noGrp="1"/>
          </p:cNvSpPr>
          <p:nvPr>
            <p:ph type="title"/>
          </p:nvPr>
        </p:nvSpPr>
        <p:spPr>
          <a:xfrm>
            <a:off x="4306496" y="2721336"/>
            <a:ext cx="4096838" cy="1104277"/>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1"/>
              </a:buClr>
              <a:buSzPts val="3986"/>
              <a:buFont typeface="Roboto"/>
              <a:buNone/>
              <a:defRPr sz="3986"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169"/>
          <p:cNvSpPr/>
          <p:nvPr/>
        </p:nvSpPr>
        <p:spPr>
          <a:xfrm rot="10800000">
            <a:off x="8302294" y="-2"/>
            <a:ext cx="3889706" cy="6511267"/>
          </a:xfrm>
          <a:custGeom>
            <a:avLst/>
            <a:gdLst/>
            <a:ahLst/>
            <a:cxnLst/>
            <a:rect l="l" t="t" r="r" b="b"/>
            <a:pathLst>
              <a:path w="4292858" h="7186510" extrusionOk="0">
                <a:moveTo>
                  <a:pt x="4292858" y="7186510"/>
                </a:moveTo>
                <a:lnTo>
                  <a:pt x="0" y="718651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56" name="Google Shape;356;p169"/>
          <p:cNvSpPr txBox="1"/>
          <p:nvPr/>
        </p:nvSpPr>
        <p:spPr>
          <a:xfrm>
            <a:off x="5431453"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lt1"/>
                </a:solidFill>
                <a:latin typeface="Roboto"/>
                <a:ea typeface="Roboto"/>
                <a:cs typeface="Roboto"/>
                <a:sym typeface="Roboto"/>
              </a:rPr>
              <a:t>© HAMICo or its affiliates. All rights reserved. Confidential</a:t>
            </a:r>
            <a:endParaRPr sz="725">
              <a:solidFill>
                <a:schemeClr val="lt1"/>
              </a:solidFill>
              <a:latin typeface="Roboto"/>
              <a:ea typeface="Roboto"/>
              <a:cs typeface="Roboto"/>
              <a:sym typeface="Roboto"/>
            </a:endParaRPr>
          </a:p>
        </p:txBody>
      </p:sp>
      <p:pic>
        <p:nvPicPr>
          <p:cNvPr id="357" name="Google Shape;357;p169" descr="Industrial Robots Pictures | Download Free Images on Unsplash"/>
          <p:cNvPicPr preferRelativeResize="0"/>
          <p:nvPr/>
        </p:nvPicPr>
        <p:blipFill rotWithShape="1">
          <a:blip r:embed="rId2">
            <a:alphaModFix amt="10000"/>
          </a:blip>
          <a:srcRect/>
          <a:stretch/>
        </p:blipFill>
        <p:spPr>
          <a:xfrm>
            <a:off x="0" y="1"/>
            <a:ext cx="12191998" cy="6857999"/>
          </a:xfrm>
          <a:prstGeom prst="rect">
            <a:avLst/>
          </a:prstGeom>
          <a:noFill/>
          <a:ln>
            <a:noFill/>
          </a:ln>
        </p:spPr>
      </p:pic>
      <p:pic>
        <p:nvPicPr>
          <p:cNvPr id="358" name="Google Shape;358;p169"/>
          <p:cNvPicPr preferRelativeResize="0"/>
          <p:nvPr/>
        </p:nvPicPr>
        <p:blipFill rotWithShape="1">
          <a:blip r:embed="rId3">
            <a:alphaModFix/>
          </a:blip>
          <a:srcRect/>
          <a:stretch/>
        </p:blipFill>
        <p:spPr>
          <a:xfrm>
            <a:off x="9504975" y="316761"/>
            <a:ext cx="2174611" cy="65234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9"/>
        <p:cNvGrpSpPr/>
        <p:nvPr/>
      </p:nvGrpSpPr>
      <p:grpSpPr>
        <a:xfrm>
          <a:off x="0" y="0"/>
          <a:ext cx="0" cy="0"/>
          <a:chOff x="0" y="0"/>
          <a:chExt cx="0" cy="0"/>
        </a:xfrm>
      </p:grpSpPr>
      <p:sp>
        <p:nvSpPr>
          <p:cNvPr id="360" name="Google Shape;360;p170"/>
          <p:cNvSpPr txBox="1">
            <a:spLocks noGrp="1"/>
          </p:cNvSpPr>
          <p:nvPr>
            <p:ph type="body" idx="1"/>
          </p:nvPr>
        </p:nvSpPr>
        <p:spPr>
          <a:xfrm>
            <a:off x="368238" y="1087385"/>
            <a:ext cx="5551130" cy="485007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361" name="Google Shape;361;p170"/>
          <p:cNvSpPr txBox="1">
            <a:spLocks noGrp="1"/>
          </p:cNvSpPr>
          <p:nvPr>
            <p:ph type="body" idx="2"/>
          </p:nvPr>
        </p:nvSpPr>
        <p:spPr>
          <a:xfrm>
            <a:off x="6250775" y="1087385"/>
            <a:ext cx="5551130" cy="485007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362" name="Google Shape;362;p170"/>
          <p:cNvSpPr txBox="1">
            <a:spLocks noGrp="1"/>
          </p:cNvSpPr>
          <p:nvPr>
            <p:ph type="title"/>
          </p:nvPr>
        </p:nvSpPr>
        <p:spPr>
          <a:xfrm>
            <a:off x="383082" y="460587"/>
            <a:ext cx="11443557" cy="302181"/>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170"/>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6">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accent1"/>
        </a:solidFill>
        <a:effectLst/>
      </p:bgPr>
    </p:bg>
    <p:spTree>
      <p:nvGrpSpPr>
        <p:cNvPr id="1" name="Shape 364"/>
        <p:cNvGrpSpPr/>
        <p:nvPr/>
      </p:nvGrpSpPr>
      <p:grpSpPr>
        <a:xfrm>
          <a:off x="0" y="0"/>
          <a:ext cx="0" cy="0"/>
          <a:chOff x="0" y="0"/>
          <a:chExt cx="0" cy="0"/>
        </a:xfrm>
      </p:grpSpPr>
      <p:pic>
        <p:nvPicPr>
          <p:cNvPr id="365" name="Google Shape;365;p171"/>
          <p:cNvPicPr preferRelativeResize="0"/>
          <p:nvPr/>
        </p:nvPicPr>
        <p:blipFill rotWithShape="1">
          <a:blip r:embed="rId2">
            <a:alphaModFix amt="35000"/>
          </a:blip>
          <a:srcRect/>
          <a:stretch/>
        </p:blipFill>
        <p:spPr>
          <a:xfrm>
            <a:off x="0" y="0"/>
            <a:ext cx="12192000" cy="6858000"/>
          </a:xfrm>
          <a:prstGeom prst="rect">
            <a:avLst/>
          </a:prstGeom>
          <a:noFill/>
          <a:ln>
            <a:noFill/>
          </a:ln>
        </p:spPr>
      </p:pic>
      <p:sp>
        <p:nvSpPr>
          <p:cNvPr id="366" name="Google Shape;366;p171"/>
          <p:cNvSpPr/>
          <p:nvPr/>
        </p:nvSpPr>
        <p:spPr>
          <a:xfrm rot="10800000" flipH="1">
            <a:off x="0" y="1"/>
            <a:ext cx="12192000" cy="6857998"/>
          </a:xfrm>
          <a:custGeom>
            <a:avLst/>
            <a:gdLst/>
            <a:ahLst/>
            <a:cxnLst/>
            <a:rect l="l" t="t" r="r" b="b"/>
            <a:pathLst>
              <a:path w="13455650" h="7569198" extrusionOk="0">
                <a:moveTo>
                  <a:pt x="4390136" y="0"/>
                </a:moveTo>
                <a:lnTo>
                  <a:pt x="9065514" y="0"/>
                </a:lnTo>
                <a:lnTo>
                  <a:pt x="13455650" y="7569198"/>
                </a:lnTo>
                <a:lnTo>
                  <a:pt x="0" y="7569198"/>
                </a:lnTo>
                <a:close/>
              </a:path>
            </a:pathLst>
          </a:custGeom>
          <a:solidFill>
            <a:schemeClr val="accent1">
              <a:alpha val="65882"/>
            </a:schemeClr>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67" name="Google Shape;367;p171"/>
          <p:cNvSpPr/>
          <p:nvPr/>
        </p:nvSpPr>
        <p:spPr>
          <a:xfrm>
            <a:off x="1" y="3897007"/>
            <a:ext cx="3434933" cy="2960993"/>
          </a:xfrm>
          <a:prstGeom prst="triangle">
            <a:avLst>
              <a:gd name="adj" fmla="val 50000"/>
            </a:avLst>
          </a:prstGeom>
          <a:solidFill>
            <a:schemeClr val="accent2">
              <a:alpha val="25882"/>
            </a:schemeClr>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68" name="Google Shape;368;p171"/>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lt1"/>
                </a:solidFill>
                <a:latin typeface="Roboto"/>
                <a:ea typeface="Roboto"/>
                <a:cs typeface="Roboto"/>
                <a:sym typeface="Roboto"/>
              </a:rPr>
              <a:t>© HAMICo or its affiliates. All rights reserved. Confidential</a:t>
            </a:r>
            <a:endParaRPr sz="725">
              <a:solidFill>
                <a:schemeClr val="lt1"/>
              </a:solidFill>
              <a:latin typeface="Roboto"/>
              <a:ea typeface="Roboto"/>
              <a:cs typeface="Roboto"/>
              <a:sym typeface="Robo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Last page">
  <p:cSld name="Last page">
    <p:spTree>
      <p:nvGrpSpPr>
        <p:cNvPr id="1" name="Shape 369"/>
        <p:cNvGrpSpPr/>
        <p:nvPr/>
      </p:nvGrpSpPr>
      <p:grpSpPr>
        <a:xfrm>
          <a:off x="0" y="0"/>
          <a:ext cx="0" cy="0"/>
          <a:chOff x="0" y="0"/>
          <a:chExt cx="0" cy="0"/>
        </a:xfrm>
      </p:grpSpPr>
      <p:sp>
        <p:nvSpPr>
          <p:cNvPr id="370" name="Google Shape;370;p17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9">
              <a:solidFill>
                <a:schemeClr val="lt1"/>
              </a:solidFill>
              <a:latin typeface="Roboto"/>
              <a:ea typeface="Roboto"/>
              <a:cs typeface="Roboto"/>
              <a:sym typeface="Roboto"/>
            </a:endParaRPr>
          </a:p>
        </p:txBody>
      </p:sp>
      <p:sp>
        <p:nvSpPr>
          <p:cNvPr id="371" name="Google Shape;371;p172"/>
          <p:cNvSpPr/>
          <p:nvPr/>
        </p:nvSpPr>
        <p:spPr>
          <a:xfrm>
            <a:off x="0" y="1"/>
            <a:ext cx="12192000" cy="6857998"/>
          </a:xfrm>
          <a:custGeom>
            <a:avLst/>
            <a:gdLst/>
            <a:ahLst/>
            <a:cxnLst/>
            <a:rect l="l" t="t" r="r" b="b"/>
            <a:pathLst>
              <a:path w="13455650" h="7569198" extrusionOk="0">
                <a:moveTo>
                  <a:pt x="4390136" y="0"/>
                </a:moveTo>
                <a:lnTo>
                  <a:pt x="9065514" y="0"/>
                </a:lnTo>
                <a:lnTo>
                  <a:pt x="13455650" y="7569198"/>
                </a:lnTo>
                <a:lnTo>
                  <a:pt x="0" y="7569198"/>
                </a:lnTo>
                <a:close/>
              </a:path>
            </a:pathLst>
          </a:custGeom>
          <a:solidFill>
            <a:schemeClr val="accent2"/>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72" name="Google Shape;372;p172"/>
          <p:cNvSpPr txBox="1">
            <a:spLocks noGrp="1"/>
          </p:cNvSpPr>
          <p:nvPr>
            <p:ph type="body" idx="1"/>
          </p:nvPr>
        </p:nvSpPr>
        <p:spPr>
          <a:xfrm>
            <a:off x="2203654" y="4292755"/>
            <a:ext cx="7784698" cy="828483"/>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362"/>
              </a:spcBef>
              <a:spcAft>
                <a:spcPts val="0"/>
              </a:spcAft>
              <a:buSzPts val="3151"/>
              <a:buNone/>
              <a:defRPr sz="3151" b="1">
                <a:solidFill>
                  <a:schemeClr val="lt1"/>
                </a:solidFill>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grpSp>
        <p:nvGrpSpPr>
          <p:cNvPr id="373" name="Google Shape;373;p172"/>
          <p:cNvGrpSpPr/>
          <p:nvPr/>
        </p:nvGrpSpPr>
        <p:grpSpPr>
          <a:xfrm>
            <a:off x="5007738" y="3643915"/>
            <a:ext cx="2176527" cy="0"/>
            <a:chOff x="2160360" y="1107152"/>
            <a:chExt cx="2402115" cy="0"/>
          </a:xfrm>
        </p:grpSpPr>
        <p:cxnSp>
          <p:nvCxnSpPr>
            <p:cNvPr id="374" name="Google Shape;374;p172"/>
            <p:cNvCxnSpPr/>
            <p:nvPr/>
          </p:nvCxnSpPr>
          <p:spPr>
            <a:xfrm>
              <a:off x="2160360" y="1107152"/>
              <a:ext cx="457200" cy="0"/>
            </a:xfrm>
            <a:prstGeom prst="straightConnector1">
              <a:avLst/>
            </a:prstGeom>
            <a:noFill/>
            <a:ln w="38100" cap="flat" cmpd="sng">
              <a:solidFill>
                <a:schemeClr val="lt1"/>
              </a:solidFill>
              <a:prstDash val="solid"/>
              <a:miter lim="800000"/>
              <a:headEnd type="none" w="sm" len="sm"/>
              <a:tailEnd type="none" w="sm" len="sm"/>
            </a:ln>
          </p:spPr>
        </p:cxnSp>
        <p:cxnSp>
          <p:nvCxnSpPr>
            <p:cNvPr id="375" name="Google Shape;375;p172"/>
            <p:cNvCxnSpPr/>
            <p:nvPr/>
          </p:nvCxnSpPr>
          <p:spPr>
            <a:xfrm>
              <a:off x="2767058" y="1107152"/>
              <a:ext cx="1188720" cy="0"/>
            </a:xfrm>
            <a:prstGeom prst="straightConnector1">
              <a:avLst/>
            </a:prstGeom>
            <a:noFill/>
            <a:ln w="38100" cap="flat" cmpd="sng">
              <a:solidFill>
                <a:schemeClr val="lt1"/>
              </a:solidFill>
              <a:prstDash val="solid"/>
              <a:miter lim="800000"/>
              <a:headEnd type="none" w="sm" len="sm"/>
              <a:tailEnd type="none" w="sm" len="sm"/>
            </a:ln>
          </p:spPr>
        </p:cxnSp>
        <p:cxnSp>
          <p:nvCxnSpPr>
            <p:cNvPr id="376" name="Google Shape;376;p172"/>
            <p:cNvCxnSpPr/>
            <p:nvPr/>
          </p:nvCxnSpPr>
          <p:spPr>
            <a:xfrm>
              <a:off x="4105275" y="1107152"/>
              <a:ext cx="457200" cy="0"/>
            </a:xfrm>
            <a:prstGeom prst="straightConnector1">
              <a:avLst/>
            </a:prstGeom>
            <a:noFill/>
            <a:ln w="38100" cap="flat" cmpd="sng">
              <a:solidFill>
                <a:schemeClr val="lt1"/>
              </a:solidFill>
              <a:prstDash val="solid"/>
              <a:miter lim="800000"/>
              <a:headEnd type="none" w="sm" len="sm"/>
              <a:tailEnd type="none" w="sm" len="sm"/>
            </a:ln>
          </p:spPr>
        </p:cxnSp>
      </p:grpSp>
      <p:sp>
        <p:nvSpPr>
          <p:cNvPr id="377" name="Google Shape;377;p172"/>
          <p:cNvSpPr/>
          <p:nvPr/>
        </p:nvSpPr>
        <p:spPr>
          <a:xfrm>
            <a:off x="0" y="4572589"/>
            <a:ext cx="2651216" cy="2285410"/>
          </a:xfrm>
          <a:prstGeom prst="triangle">
            <a:avLst>
              <a:gd name="adj" fmla="val 50000"/>
            </a:avLst>
          </a:prstGeom>
          <a:solidFill>
            <a:srgbClr val="900228"/>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78" name="Google Shape;378;p172"/>
          <p:cNvSpPr/>
          <p:nvPr/>
        </p:nvSpPr>
        <p:spPr>
          <a:xfrm rot="10800000" flipH="1">
            <a:off x="0" y="2287177"/>
            <a:ext cx="2651216" cy="2285410"/>
          </a:xfrm>
          <a:prstGeom prst="triangle">
            <a:avLst>
              <a:gd name="adj" fmla="val 50000"/>
            </a:avLst>
          </a:prstGeom>
          <a:solidFill>
            <a:schemeClr val="lt1"/>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79" name="Google Shape;379;p172"/>
          <p:cNvSpPr/>
          <p:nvPr/>
        </p:nvSpPr>
        <p:spPr>
          <a:xfrm>
            <a:off x="0" y="1767"/>
            <a:ext cx="2651216" cy="2285410"/>
          </a:xfrm>
          <a:prstGeom prst="triangle">
            <a:avLst>
              <a:gd name="adj" fmla="val 50000"/>
            </a:avLst>
          </a:prstGeom>
          <a:solidFill>
            <a:schemeClr val="lt1">
              <a:alpha val="15686"/>
            </a:schemeClr>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80" name="Google Shape;380;p172"/>
          <p:cNvSpPr/>
          <p:nvPr/>
        </p:nvSpPr>
        <p:spPr>
          <a:xfrm rot="10800000" flipH="1">
            <a:off x="9540784" y="2287177"/>
            <a:ext cx="2651216" cy="2285410"/>
          </a:xfrm>
          <a:prstGeom prst="triangle">
            <a:avLst>
              <a:gd name="adj" fmla="val 50000"/>
            </a:avLst>
          </a:prstGeom>
          <a:solidFill>
            <a:schemeClr val="lt1">
              <a:alpha val="15686"/>
            </a:schemeClr>
          </a:solidFill>
          <a:ln>
            <a:noFill/>
          </a:ln>
          <a:effectLst>
            <a:outerShdw blurRad="114300" dist="635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31">
              <a:solidFill>
                <a:schemeClr val="lt1"/>
              </a:solidFill>
              <a:latin typeface="Roboto"/>
              <a:ea typeface="Roboto"/>
              <a:cs typeface="Roboto"/>
              <a:sym typeface="Roboto"/>
            </a:endParaRPr>
          </a:p>
        </p:txBody>
      </p:sp>
      <p:sp>
        <p:nvSpPr>
          <p:cNvPr id="381" name="Google Shape;381;p172"/>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a:solidFill>
                  <a:schemeClr val="lt1"/>
                </a:solidFill>
                <a:latin typeface="Roboto"/>
                <a:ea typeface="Roboto"/>
                <a:cs typeface="Roboto"/>
                <a:sym typeface="Roboto"/>
              </a:rPr>
              <a:t>© HAMICo or its affiliates. All rights reserved. Confidential</a:t>
            </a:r>
            <a:endParaRPr sz="725">
              <a:solidFill>
                <a:schemeClr val="lt1"/>
              </a:solidFill>
              <a:latin typeface="Roboto"/>
              <a:ea typeface="Roboto"/>
              <a:cs typeface="Roboto"/>
              <a:sym typeface="Roboto"/>
            </a:endParaRPr>
          </a:p>
        </p:txBody>
      </p:sp>
      <p:pic>
        <p:nvPicPr>
          <p:cNvPr id="382" name="Google Shape;382;p172"/>
          <p:cNvPicPr preferRelativeResize="0"/>
          <p:nvPr/>
        </p:nvPicPr>
        <p:blipFill rotWithShape="1">
          <a:blip r:embed="rId2">
            <a:alphaModFix/>
          </a:blip>
          <a:srcRect/>
          <a:stretch/>
        </p:blipFill>
        <p:spPr>
          <a:xfrm>
            <a:off x="4084485" y="1817141"/>
            <a:ext cx="4023030" cy="120684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83"/>
        <p:cNvGrpSpPr/>
        <p:nvPr/>
      </p:nvGrpSpPr>
      <p:grpSpPr>
        <a:xfrm>
          <a:off x="0" y="0"/>
          <a:ext cx="0" cy="0"/>
          <a:chOff x="0" y="0"/>
          <a:chExt cx="0" cy="0"/>
        </a:xfrm>
      </p:grpSpPr>
      <p:sp>
        <p:nvSpPr>
          <p:cNvPr id="384" name="Google Shape;384;p173"/>
          <p:cNvSpPr txBox="1">
            <a:spLocks noGrp="1"/>
          </p:cNvSpPr>
          <p:nvPr>
            <p:ph type="title"/>
          </p:nvPr>
        </p:nvSpPr>
        <p:spPr>
          <a:xfrm>
            <a:off x="383082" y="460587"/>
            <a:ext cx="11443557" cy="302181"/>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5" name="Google Shape;385;p173"/>
          <p:cNvSpPr txBox="1">
            <a:spLocks noGrp="1"/>
          </p:cNvSpPr>
          <p:nvPr>
            <p:ph type="body" idx="1"/>
          </p:nvPr>
        </p:nvSpPr>
        <p:spPr>
          <a:xfrm>
            <a:off x="383082" y="867224"/>
            <a:ext cx="11443561" cy="5235168"/>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2"/>
              </a:spcBef>
              <a:spcAft>
                <a:spcPts val="0"/>
              </a:spcAft>
              <a:buSzPts val="1800"/>
              <a:buChar char="•"/>
              <a:defRPr/>
            </a:lvl1pPr>
            <a:lvl2pPr marL="914400" lvl="1" indent="-342900" algn="l">
              <a:lnSpc>
                <a:spcPct val="100000"/>
              </a:lnSpc>
              <a:spcBef>
                <a:spcPts val="362"/>
              </a:spcBef>
              <a:spcAft>
                <a:spcPts val="0"/>
              </a:spcAft>
              <a:buSzPts val="1800"/>
              <a:buChar char="–"/>
              <a:defRPr/>
            </a:lvl2pPr>
            <a:lvl3pPr marL="1371600" lvl="2" indent="-342900" algn="l">
              <a:lnSpc>
                <a:spcPct val="100000"/>
              </a:lnSpc>
              <a:spcBef>
                <a:spcPts val="362"/>
              </a:spcBef>
              <a:spcAft>
                <a:spcPts val="0"/>
              </a:spcAft>
              <a:buSzPts val="1800"/>
              <a:buChar char="•"/>
              <a:defRPr/>
            </a:lvl3pPr>
            <a:lvl4pPr marL="1828800" lvl="3" indent="-342900" algn="l">
              <a:lnSpc>
                <a:spcPct val="100000"/>
              </a:lnSpc>
              <a:spcBef>
                <a:spcPts val="362"/>
              </a:spcBef>
              <a:spcAft>
                <a:spcPts val="0"/>
              </a:spcAft>
              <a:buSzPts val="1800"/>
              <a:buChar char="–"/>
              <a:defRPr/>
            </a:lvl4pPr>
            <a:lvl5pPr marL="2286000" lvl="4" indent="-342900" algn="l">
              <a:lnSpc>
                <a:spcPct val="100000"/>
              </a:lnSpc>
              <a:spcBef>
                <a:spcPts val="362"/>
              </a:spcBef>
              <a:spcAft>
                <a:spcPts val="0"/>
              </a:spcAft>
              <a:buSzPts val="1800"/>
              <a:buChar char="•"/>
              <a:defRPr/>
            </a:lvl5pPr>
            <a:lvl6pPr marL="2743200" lvl="5" indent="-342900" algn="l">
              <a:lnSpc>
                <a:spcPct val="90000"/>
              </a:lnSpc>
              <a:spcBef>
                <a:spcPts val="197"/>
              </a:spcBef>
              <a:spcAft>
                <a:spcPts val="0"/>
              </a:spcAft>
              <a:buClr>
                <a:schemeClr val="dk1"/>
              </a:buClr>
              <a:buSzPts val="1800"/>
              <a:buChar char="•"/>
              <a:defRPr/>
            </a:lvl6pPr>
            <a:lvl7pPr marL="3200400" lvl="6" indent="-342900" algn="l">
              <a:lnSpc>
                <a:spcPct val="90000"/>
              </a:lnSpc>
              <a:spcBef>
                <a:spcPts val="197"/>
              </a:spcBef>
              <a:spcAft>
                <a:spcPts val="0"/>
              </a:spcAft>
              <a:buClr>
                <a:schemeClr val="dk1"/>
              </a:buClr>
              <a:buSzPts val="1800"/>
              <a:buChar char="•"/>
              <a:defRPr/>
            </a:lvl7pPr>
            <a:lvl8pPr marL="3657600" lvl="7" indent="-342900" algn="l">
              <a:lnSpc>
                <a:spcPct val="90000"/>
              </a:lnSpc>
              <a:spcBef>
                <a:spcPts val="197"/>
              </a:spcBef>
              <a:spcAft>
                <a:spcPts val="0"/>
              </a:spcAft>
              <a:buClr>
                <a:schemeClr val="dk1"/>
              </a:buClr>
              <a:buSzPts val="1800"/>
              <a:buChar char="•"/>
              <a:defRPr/>
            </a:lvl8pPr>
            <a:lvl9pPr marL="4114800" lvl="8" indent="-342900" algn="l">
              <a:lnSpc>
                <a:spcPct val="90000"/>
              </a:lnSpc>
              <a:spcBef>
                <a:spcPts val="197"/>
              </a:spcBef>
              <a:spcAft>
                <a:spcPts val="0"/>
              </a:spcAft>
              <a:buClr>
                <a:schemeClr val="dk1"/>
              </a:buClr>
              <a:buSzPts val="1800"/>
              <a:buChar char="•"/>
              <a:defRPr/>
            </a:lvl9pPr>
          </a:lstStyle>
          <a:p>
            <a:endParaRPr/>
          </a:p>
        </p:txBody>
      </p:sp>
      <p:sp>
        <p:nvSpPr>
          <p:cNvPr id="386" name="Google Shape;386;p173"/>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6"/>
        <p:cNvGrpSpPr/>
        <p:nvPr/>
      </p:nvGrpSpPr>
      <p:grpSpPr>
        <a:xfrm>
          <a:off x="0" y="0"/>
          <a:ext cx="0" cy="0"/>
          <a:chOff x="0" y="0"/>
          <a:chExt cx="0" cy="0"/>
        </a:xfrm>
      </p:grpSpPr>
      <p:sp>
        <p:nvSpPr>
          <p:cNvPr id="37" name="Google Shape;37;p129"/>
          <p:cNvSpPr txBox="1">
            <a:spLocks noGrp="1"/>
          </p:cNvSpPr>
          <p:nvPr>
            <p:ph type="body" idx="1"/>
          </p:nvPr>
        </p:nvSpPr>
        <p:spPr>
          <a:xfrm>
            <a:off x="1758462" y="949569"/>
            <a:ext cx="9595337" cy="52273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29"/>
          <p:cNvSpPr/>
          <p:nvPr/>
        </p:nvSpPr>
        <p:spPr>
          <a:xfrm rot="-5400000">
            <a:off x="-2810597" y="2810600"/>
            <a:ext cx="6857999" cy="1236802"/>
          </a:xfrm>
          <a:prstGeom prst="rect">
            <a:avLst/>
          </a:prstGeom>
          <a:solidFill>
            <a:srgbClr val="468C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129"/>
          <p:cNvSpPr txBox="1">
            <a:spLocks noGrp="1"/>
          </p:cNvSpPr>
          <p:nvPr>
            <p:ph type="title"/>
          </p:nvPr>
        </p:nvSpPr>
        <p:spPr>
          <a:xfrm rot="-5400000">
            <a:off x="-2718452" y="2766218"/>
            <a:ext cx="65849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Impac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pic>
        <p:nvPicPr>
          <p:cNvPr id="41" name="Google Shape;41;p130"/>
          <p:cNvPicPr preferRelativeResize="0"/>
          <p:nvPr/>
        </p:nvPicPr>
        <p:blipFill rotWithShape="1">
          <a:blip r:embed="rId2">
            <a:alphaModFix/>
          </a:blip>
          <a:srcRect/>
          <a:stretch/>
        </p:blipFill>
        <p:spPr>
          <a:xfrm>
            <a:off x="-298173" y="250763"/>
            <a:ext cx="7115173" cy="6703551"/>
          </a:xfrm>
          <a:prstGeom prst="rect">
            <a:avLst/>
          </a:prstGeom>
          <a:noFill/>
          <a:ln>
            <a:noFill/>
          </a:ln>
        </p:spPr>
      </p:pic>
      <p:sp>
        <p:nvSpPr>
          <p:cNvPr id="42" name="Google Shape;42;p130"/>
          <p:cNvSpPr txBox="1">
            <a:spLocks noGrp="1"/>
          </p:cNvSpPr>
          <p:nvPr>
            <p:ph type="title"/>
          </p:nvPr>
        </p:nvSpPr>
        <p:spPr>
          <a:xfrm>
            <a:off x="3107801" y="-417443"/>
            <a:ext cx="8634415" cy="56179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31"/>
          <p:cNvSpPr/>
          <p:nvPr/>
        </p:nvSpPr>
        <p:spPr>
          <a:xfrm rot="-5400000">
            <a:off x="-2810597" y="2810600"/>
            <a:ext cx="6857999" cy="1236802"/>
          </a:xfrm>
          <a:prstGeom prst="rect">
            <a:avLst/>
          </a:prstGeom>
          <a:solidFill>
            <a:srgbClr val="468C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Impact"/>
              <a:buNone/>
              <a:defRPr sz="4400" b="0" i="0" u="none" strike="noStrike" cap="non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12"/>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800" b="1" i="0" u="none" strike="noStrike" cap="none">
                <a:solidFill>
                  <a:srgbClr val="888888"/>
                </a:solidFill>
                <a:latin typeface="Calibri"/>
                <a:ea typeface="Calibri"/>
                <a:cs typeface="Calibri"/>
                <a:sym typeface="Calibri"/>
              </a:rPr>
              <a:t>‹#›</a:t>
            </a:fld>
            <a:endParaRPr sz="1800" b="1"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Impact"/>
              <a:buNone/>
              <a:defRPr sz="4400" b="0" i="0" u="none" strike="noStrike" cap="non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116"/>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800" b="1" i="0" u="none" strike="noStrike" cap="none">
                <a:solidFill>
                  <a:srgbClr val="888888"/>
                </a:solidFill>
                <a:latin typeface="Calibri"/>
                <a:ea typeface="Calibri"/>
                <a:cs typeface="Calibri"/>
                <a:sym typeface="Calibri"/>
              </a:rPr>
              <a:t>‹#›</a:t>
            </a:fld>
            <a:endParaRPr sz="1800" b="1"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sp>
        <p:nvSpPr>
          <p:cNvPr id="103" name="Google Shape;103;p1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Impact"/>
              <a:buNone/>
              <a:defRPr sz="4400" b="0" i="0" u="none" strike="noStrike" cap="none">
                <a:solidFill>
                  <a:schemeClr val="l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1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5" name="Google Shape;105;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6" name="Google Shape;106;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7" name="Google Shape;107;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118"/>
          <p:cNvSpPr txBox="1"/>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800" b="1" i="0" u="none" strike="noStrike" cap="none">
                <a:solidFill>
                  <a:schemeClr val="lt1"/>
                </a:solidFill>
                <a:latin typeface="Calibri"/>
                <a:ea typeface="Calibri"/>
                <a:cs typeface="Calibri"/>
                <a:sym typeface="Calibri"/>
              </a:rPr>
              <a:t>‹#›</a:t>
            </a:fld>
            <a:endParaRPr sz="1800" b="1"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1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124"/>
          <p:cNvSpPr/>
          <p:nvPr/>
        </p:nvSpPr>
        <p:spPr>
          <a:xfrm>
            <a:off x="1" y="6251567"/>
            <a:ext cx="11544791" cy="5796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b="0" i="0" u="none" strike="noStrike" cap="none">
              <a:solidFill>
                <a:schemeClr val="lt1"/>
              </a:solidFill>
              <a:latin typeface="Roboto"/>
              <a:ea typeface="Roboto"/>
              <a:cs typeface="Roboto"/>
              <a:sym typeface="Roboto"/>
            </a:endParaRPr>
          </a:p>
        </p:txBody>
      </p:sp>
      <p:sp>
        <p:nvSpPr>
          <p:cNvPr id="216" name="Google Shape;216;p124"/>
          <p:cNvSpPr txBox="1">
            <a:spLocks noGrp="1"/>
          </p:cNvSpPr>
          <p:nvPr>
            <p:ph type="title"/>
          </p:nvPr>
        </p:nvSpPr>
        <p:spPr>
          <a:xfrm>
            <a:off x="383082" y="460587"/>
            <a:ext cx="11443557" cy="302181"/>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accent2"/>
              </a:buClr>
              <a:buSzPts val="2174"/>
              <a:buFont typeface="Roboto"/>
              <a:buNone/>
              <a:defRPr sz="2174" b="1" i="0" u="none" strike="noStrike" cap="none">
                <a:solidFill>
                  <a:schemeClr val="accent2"/>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7" name="Google Shape;217;p124"/>
          <p:cNvSpPr txBox="1">
            <a:spLocks noGrp="1"/>
          </p:cNvSpPr>
          <p:nvPr>
            <p:ph type="body" idx="1"/>
          </p:nvPr>
        </p:nvSpPr>
        <p:spPr>
          <a:xfrm>
            <a:off x="383082" y="867224"/>
            <a:ext cx="11443561" cy="5235168"/>
          </a:xfrm>
          <a:prstGeom prst="rect">
            <a:avLst/>
          </a:prstGeom>
          <a:noFill/>
          <a:ln>
            <a:noFill/>
          </a:ln>
        </p:spPr>
        <p:txBody>
          <a:bodyPr spcFirstLastPara="1" wrap="square" lIns="0" tIns="0" rIns="0" bIns="0" anchor="t" anchorCtr="0">
            <a:normAutofit/>
          </a:bodyPr>
          <a:lstStyle>
            <a:lvl1pPr marL="457200" marR="0" lvl="0" indent="-343662" algn="l" rtl="0">
              <a:lnSpc>
                <a:spcPct val="100000"/>
              </a:lnSpc>
              <a:spcBef>
                <a:spcPts val="362"/>
              </a:spcBef>
              <a:spcAft>
                <a:spcPts val="0"/>
              </a:spcAft>
              <a:buClr>
                <a:schemeClr val="dk2"/>
              </a:buClr>
              <a:buSzPts val="1812"/>
              <a:buFont typeface="Arial"/>
              <a:buChar char="•"/>
              <a:defRPr sz="1812" b="0" i="0" u="none" strike="noStrike" cap="none">
                <a:solidFill>
                  <a:schemeClr val="dk1"/>
                </a:solidFill>
                <a:latin typeface="Roboto"/>
                <a:ea typeface="Roboto"/>
                <a:cs typeface="Roboto"/>
                <a:sym typeface="Roboto"/>
              </a:defRPr>
            </a:lvl1pPr>
            <a:lvl2pPr marL="914400" marR="0" lvl="1" indent="-332168" algn="l" rtl="0">
              <a:lnSpc>
                <a:spcPct val="100000"/>
              </a:lnSpc>
              <a:spcBef>
                <a:spcPts val="362"/>
              </a:spcBef>
              <a:spcAft>
                <a:spcPts val="0"/>
              </a:spcAft>
              <a:buClr>
                <a:schemeClr val="dk2"/>
              </a:buClr>
              <a:buSzPts val="1631"/>
              <a:buFont typeface="EB Garamond"/>
              <a:buChar char="–"/>
              <a:defRPr sz="1631" b="0" i="0" u="none" strike="noStrike" cap="none">
                <a:solidFill>
                  <a:schemeClr val="dk1"/>
                </a:solidFill>
                <a:latin typeface="Roboto"/>
                <a:ea typeface="Roboto"/>
                <a:cs typeface="Roboto"/>
                <a:sym typeface="Roboto"/>
              </a:defRPr>
            </a:lvl2pPr>
            <a:lvl3pPr marL="1371600" marR="0" lvl="2" indent="-332168" algn="l" rtl="0">
              <a:lnSpc>
                <a:spcPct val="100000"/>
              </a:lnSpc>
              <a:spcBef>
                <a:spcPts val="362"/>
              </a:spcBef>
              <a:spcAft>
                <a:spcPts val="0"/>
              </a:spcAft>
              <a:buClr>
                <a:schemeClr val="dk2"/>
              </a:buClr>
              <a:buSzPts val="1631"/>
              <a:buFont typeface="Arial"/>
              <a:buChar char="•"/>
              <a:defRPr sz="1631" b="0" i="0" u="none" strike="noStrike" cap="none">
                <a:solidFill>
                  <a:schemeClr val="dk1"/>
                </a:solidFill>
                <a:latin typeface="Roboto"/>
                <a:ea typeface="Roboto"/>
                <a:cs typeface="Roboto"/>
                <a:sym typeface="Roboto"/>
              </a:defRPr>
            </a:lvl3pPr>
            <a:lvl4pPr marL="1828800" marR="0" lvl="3" indent="-332168" algn="l" rtl="0">
              <a:lnSpc>
                <a:spcPct val="100000"/>
              </a:lnSpc>
              <a:spcBef>
                <a:spcPts val="362"/>
              </a:spcBef>
              <a:spcAft>
                <a:spcPts val="0"/>
              </a:spcAft>
              <a:buClr>
                <a:schemeClr val="dk2"/>
              </a:buClr>
              <a:buSzPts val="1631"/>
              <a:buFont typeface="Arial"/>
              <a:buChar char="–"/>
              <a:defRPr sz="1631" b="0" i="0" u="none" strike="noStrike" cap="none">
                <a:solidFill>
                  <a:schemeClr val="dk1"/>
                </a:solidFill>
                <a:latin typeface="Roboto"/>
                <a:ea typeface="Roboto"/>
                <a:cs typeface="Roboto"/>
                <a:sym typeface="Roboto"/>
              </a:defRPr>
            </a:lvl4pPr>
            <a:lvl5pPr marL="2286000" marR="0" lvl="4" indent="-332168" algn="l" rtl="0">
              <a:lnSpc>
                <a:spcPct val="100000"/>
              </a:lnSpc>
              <a:spcBef>
                <a:spcPts val="362"/>
              </a:spcBef>
              <a:spcAft>
                <a:spcPts val="0"/>
              </a:spcAft>
              <a:buClr>
                <a:schemeClr val="dk2"/>
              </a:buClr>
              <a:buSzPts val="1631"/>
              <a:buFont typeface="Arial"/>
              <a:buChar char="•"/>
              <a:defRPr sz="1631" b="0" i="0" u="none" strike="noStrike" cap="none">
                <a:solidFill>
                  <a:schemeClr val="dk1"/>
                </a:solidFill>
                <a:latin typeface="Roboto"/>
                <a:ea typeface="Roboto"/>
                <a:cs typeface="Roboto"/>
                <a:sym typeface="Roboto"/>
              </a:defRPr>
            </a:lvl5pPr>
            <a:lvl6pPr marL="2743200" marR="0" lvl="5" indent="-273621" algn="l" rtl="0">
              <a:lnSpc>
                <a:spcPct val="90000"/>
              </a:lnSpc>
              <a:spcBef>
                <a:spcPts val="197"/>
              </a:spcBef>
              <a:spcAft>
                <a:spcPts val="0"/>
              </a:spcAft>
              <a:buClr>
                <a:schemeClr val="dk1"/>
              </a:buClr>
              <a:buSzPts val="709"/>
              <a:buFont typeface="Arial"/>
              <a:buChar char="•"/>
              <a:defRPr sz="709" b="0" i="0" u="none" strike="noStrike" cap="none">
                <a:solidFill>
                  <a:schemeClr val="dk1"/>
                </a:solidFill>
                <a:latin typeface="Roboto"/>
                <a:ea typeface="Roboto"/>
                <a:cs typeface="Roboto"/>
                <a:sym typeface="Roboto"/>
              </a:defRPr>
            </a:lvl6pPr>
            <a:lvl7pPr marL="3200400" marR="0" lvl="6" indent="-273621" algn="l" rtl="0">
              <a:lnSpc>
                <a:spcPct val="90000"/>
              </a:lnSpc>
              <a:spcBef>
                <a:spcPts val="197"/>
              </a:spcBef>
              <a:spcAft>
                <a:spcPts val="0"/>
              </a:spcAft>
              <a:buClr>
                <a:schemeClr val="dk1"/>
              </a:buClr>
              <a:buSzPts val="709"/>
              <a:buFont typeface="Arial"/>
              <a:buChar char="•"/>
              <a:defRPr sz="709" b="0" i="0" u="none" strike="noStrike" cap="none">
                <a:solidFill>
                  <a:schemeClr val="dk1"/>
                </a:solidFill>
                <a:latin typeface="Roboto"/>
                <a:ea typeface="Roboto"/>
                <a:cs typeface="Roboto"/>
                <a:sym typeface="Roboto"/>
              </a:defRPr>
            </a:lvl7pPr>
            <a:lvl8pPr marL="3657600" marR="0" lvl="7" indent="-273621" algn="l" rtl="0">
              <a:lnSpc>
                <a:spcPct val="90000"/>
              </a:lnSpc>
              <a:spcBef>
                <a:spcPts val="197"/>
              </a:spcBef>
              <a:spcAft>
                <a:spcPts val="0"/>
              </a:spcAft>
              <a:buClr>
                <a:schemeClr val="dk1"/>
              </a:buClr>
              <a:buSzPts val="709"/>
              <a:buFont typeface="Arial"/>
              <a:buChar char="•"/>
              <a:defRPr sz="709" b="0" i="0" u="none" strike="noStrike" cap="none">
                <a:solidFill>
                  <a:schemeClr val="dk1"/>
                </a:solidFill>
                <a:latin typeface="Roboto"/>
                <a:ea typeface="Roboto"/>
                <a:cs typeface="Roboto"/>
                <a:sym typeface="Roboto"/>
              </a:defRPr>
            </a:lvl8pPr>
            <a:lvl9pPr marL="4114800" marR="0" lvl="8" indent="-273621" algn="l" rtl="0">
              <a:lnSpc>
                <a:spcPct val="90000"/>
              </a:lnSpc>
              <a:spcBef>
                <a:spcPts val="197"/>
              </a:spcBef>
              <a:spcAft>
                <a:spcPts val="0"/>
              </a:spcAft>
              <a:buClr>
                <a:schemeClr val="dk1"/>
              </a:buClr>
              <a:buSzPts val="709"/>
              <a:buFont typeface="Arial"/>
              <a:buChar char="•"/>
              <a:defRPr sz="709" b="0" i="0" u="none" strike="noStrike" cap="none">
                <a:solidFill>
                  <a:schemeClr val="dk1"/>
                </a:solidFill>
                <a:latin typeface="Roboto"/>
                <a:ea typeface="Roboto"/>
                <a:cs typeface="Roboto"/>
                <a:sym typeface="Roboto"/>
              </a:defRPr>
            </a:lvl9pPr>
          </a:lstStyle>
          <a:p>
            <a:endParaRPr/>
          </a:p>
        </p:txBody>
      </p:sp>
      <p:sp>
        <p:nvSpPr>
          <p:cNvPr id="218" name="Google Shape;218;p124"/>
          <p:cNvSpPr/>
          <p:nvPr/>
        </p:nvSpPr>
        <p:spPr>
          <a:xfrm>
            <a:off x="11368958" y="6251567"/>
            <a:ext cx="175834" cy="151573"/>
          </a:xfrm>
          <a:prstGeom prst="triangle">
            <a:avLst>
              <a:gd name="adj" fmla="val 50000"/>
            </a:avLst>
          </a:prstGeom>
          <a:solidFill>
            <a:srgbClr val="900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b="0" i="0" u="none" strike="noStrike" cap="none">
              <a:solidFill>
                <a:schemeClr val="lt1"/>
              </a:solidFill>
              <a:latin typeface="Roboto"/>
              <a:ea typeface="Roboto"/>
              <a:cs typeface="Roboto"/>
              <a:sym typeface="Roboto"/>
            </a:endParaRPr>
          </a:p>
        </p:txBody>
      </p:sp>
      <p:sp>
        <p:nvSpPr>
          <p:cNvPr id="219" name="Google Shape;219;p124"/>
          <p:cNvSpPr/>
          <p:nvPr/>
        </p:nvSpPr>
        <p:spPr>
          <a:xfrm rot="10800000" flipH="1">
            <a:off x="11319255" y="6309528"/>
            <a:ext cx="108596" cy="93612"/>
          </a:xfrm>
          <a:prstGeom prst="triangle">
            <a:avLst>
              <a:gd name="adj" fmla="val 50000"/>
            </a:avLst>
          </a:prstGeom>
          <a:solidFill>
            <a:srgbClr val="6001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1" b="0" i="0" u="none" strike="noStrike" cap="none">
              <a:solidFill>
                <a:schemeClr val="lt1"/>
              </a:solidFill>
              <a:latin typeface="Roboto"/>
              <a:ea typeface="Roboto"/>
              <a:cs typeface="Roboto"/>
              <a:sym typeface="Roboto"/>
            </a:endParaRPr>
          </a:p>
        </p:txBody>
      </p:sp>
      <p:sp>
        <p:nvSpPr>
          <p:cNvPr id="220" name="Google Shape;220;p124"/>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906"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221" name="Google Shape;221;p124"/>
          <p:cNvSpPr/>
          <p:nvPr/>
        </p:nvSpPr>
        <p:spPr>
          <a:xfrm>
            <a:off x="11454785" y="6251567"/>
            <a:ext cx="623409" cy="537393"/>
          </a:xfrm>
          <a:custGeom>
            <a:avLst/>
            <a:gdLst/>
            <a:ahLst/>
            <a:cxnLst/>
            <a:rect l="l" t="t" r="r" b="b"/>
            <a:pathLst>
              <a:path w="688023" h="593123" extrusionOk="0">
                <a:moveTo>
                  <a:pt x="0" y="0"/>
                </a:moveTo>
                <a:lnTo>
                  <a:pt x="688023" y="0"/>
                </a:lnTo>
                <a:lnTo>
                  <a:pt x="344012" y="593123"/>
                </a:lnTo>
                <a:close/>
              </a:path>
            </a:pathLst>
          </a:custGeom>
          <a:solidFill>
            <a:schemeClr val="accent2"/>
          </a:solidFill>
          <a:ln>
            <a:noFill/>
          </a:ln>
        </p:spPr>
        <p:txBody>
          <a:bodyPr spcFirstLastPara="1" wrap="square" lIns="91425" tIns="82825" rIns="91425" bIns="248525" anchor="ctr" anchorCtr="0">
            <a:noAutofit/>
          </a:bodyPr>
          <a:lstStyle/>
          <a:p>
            <a:pPr marL="0" marR="0" lvl="0" indent="0" algn="ctr" rtl="0">
              <a:spcBef>
                <a:spcPts val="0"/>
              </a:spcBef>
              <a:spcAft>
                <a:spcPts val="0"/>
              </a:spcAft>
              <a:buNone/>
            </a:pPr>
            <a:fld id="{00000000-1234-1234-1234-123412341234}" type="slidenum">
              <a:rPr lang="en-US" sz="951" b="0" i="0" u="none" strike="noStrike" cap="none">
                <a:solidFill>
                  <a:schemeClr val="lt1"/>
                </a:solidFill>
                <a:latin typeface="Roboto"/>
                <a:ea typeface="Roboto"/>
                <a:cs typeface="Roboto"/>
                <a:sym typeface="Roboto"/>
              </a:rPr>
              <a:t>‹#›</a:t>
            </a:fld>
            <a:endParaRPr sz="951" b="0" i="0" u="none" strike="noStrike" cap="none">
              <a:solidFill>
                <a:schemeClr val="lt1"/>
              </a:solidFill>
              <a:latin typeface="Roboto"/>
              <a:ea typeface="Roboto"/>
              <a:cs typeface="Roboto"/>
              <a:sym typeface="Roboto"/>
            </a:endParaRPr>
          </a:p>
        </p:txBody>
      </p:sp>
      <p:sp>
        <p:nvSpPr>
          <p:cNvPr id="222" name="Google Shape;222;p124"/>
          <p:cNvSpPr txBox="1"/>
          <p:nvPr/>
        </p:nvSpPr>
        <p:spPr>
          <a:xfrm>
            <a:off x="3049439" y="6622549"/>
            <a:ext cx="6093123" cy="2039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5" b="0" i="0" u="none" strike="noStrike" cap="none">
                <a:solidFill>
                  <a:schemeClr val="dk2"/>
                </a:solidFill>
                <a:latin typeface="Roboto"/>
                <a:ea typeface="Roboto"/>
                <a:cs typeface="Roboto"/>
                <a:sym typeface="Roboto"/>
              </a:rPr>
              <a:t>© HAMICo or its affiliates. All rights reserved. Confidential</a:t>
            </a:r>
            <a:endParaRPr sz="725" b="0" i="0" u="none" strike="noStrike" cap="none">
              <a:solidFill>
                <a:schemeClr val="dk2"/>
              </a:solidFill>
              <a:latin typeface="Roboto"/>
              <a:ea typeface="Roboto"/>
              <a:cs typeface="Roboto"/>
              <a:sym typeface="Roboto"/>
            </a:endParaRPr>
          </a:p>
        </p:txBody>
      </p:sp>
      <p:pic>
        <p:nvPicPr>
          <p:cNvPr id="223" name="Google Shape;223;p124"/>
          <p:cNvPicPr preferRelativeResize="0"/>
          <p:nvPr/>
        </p:nvPicPr>
        <p:blipFill rotWithShape="1">
          <a:blip r:embed="rId20">
            <a:alphaModFix/>
          </a:blip>
          <a:srcRect/>
          <a:stretch/>
        </p:blipFill>
        <p:spPr>
          <a:xfrm>
            <a:off x="10963791" y="137605"/>
            <a:ext cx="978575" cy="2935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191">
          <p15:clr>
            <a:srgbClr val="F26B43"/>
          </p15:clr>
        </p15:guide>
        <p15:guide id="2" pos="8222">
          <p15:clr>
            <a:srgbClr val="F26B43"/>
          </p15:clr>
        </p15:guide>
        <p15:guide id="3" pos="254">
          <p15:clr>
            <a:srgbClr val="F26B43"/>
          </p15:clr>
        </p15:guide>
        <p15:guide id="4" orient="horz" pos="1414">
          <p15:clr>
            <a:srgbClr val="F26B43"/>
          </p15:clr>
        </p15:guide>
        <p15:guide id="5" orient="horz" pos="56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93.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7.xml"/><Relationship Id="rId16"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cefp.org/about-us/overview/by-the-number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nsf.gov/eng/multimedia/NSF_ERC_30th_Anniversary.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erc-assoc.org/best_practices/best-practices-manual" TargetMode="External"/><Relationship Id="rId4" Type="http://schemas.openxmlformats.org/officeDocument/2006/relationships/hyperlink" Target="https://erc-assoc.org/content/erc-program-history-boo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3" Type="http://schemas.openxmlformats.org/officeDocument/2006/relationships/image" Target="../media/image75.jpg"/><Relationship Id="rId18" Type="http://schemas.openxmlformats.org/officeDocument/2006/relationships/image" Target="../media/image80.jpg"/><Relationship Id="rId26" Type="http://schemas.openxmlformats.org/officeDocument/2006/relationships/image" Target="../media/image88.jpg"/><Relationship Id="rId39" Type="http://schemas.openxmlformats.org/officeDocument/2006/relationships/image" Target="../media/image101.jpg"/><Relationship Id="rId21" Type="http://schemas.openxmlformats.org/officeDocument/2006/relationships/image" Target="../media/image83.jpg"/><Relationship Id="rId34" Type="http://schemas.openxmlformats.org/officeDocument/2006/relationships/image" Target="../media/image96.jpg"/><Relationship Id="rId42" Type="http://schemas.openxmlformats.org/officeDocument/2006/relationships/image" Target="../media/image104.jpg"/><Relationship Id="rId47" Type="http://schemas.openxmlformats.org/officeDocument/2006/relationships/image" Target="../media/image109.png"/><Relationship Id="rId7" Type="http://schemas.openxmlformats.org/officeDocument/2006/relationships/image" Target="../media/image69.jpg"/><Relationship Id="rId2" Type="http://schemas.openxmlformats.org/officeDocument/2006/relationships/notesSlide" Target="../notesSlides/notesSlide47.xml"/><Relationship Id="rId16" Type="http://schemas.openxmlformats.org/officeDocument/2006/relationships/image" Target="../media/image78.jpg"/><Relationship Id="rId29" Type="http://schemas.openxmlformats.org/officeDocument/2006/relationships/image" Target="../media/image91.jpg"/><Relationship Id="rId11" Type="http://schemas.openxmlformats.org/officeDocument/2006/relationships/image" Target="../media/image73.jpg"/><Relationship Id="rId24" Type="http://schemas.openxmlformats.org/officeDocument/2006/relationships/image" Target="../media/image86.jpg"/><Relationship Id="rId32" Type="http://schemas.openxmlformats.org/officeDocument/2006/relationships/image" Target="../media/image94.jp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image" Target="../media/image107.jpg"/><Relationship Id="rId5" Type="http://schemas.openxmlformats.org/officeDocument/2006/relationships/image" Target="../media/image67.jpg"/><Relationship Id="rId15" Type="http://schemas.openxmlformats.org/officeDocument/2006/relationships/image" Target="../media/image77.jpg"/><Relationship Id="rId23" Type="http://schemas.openxmlformats.org/officeDocument/2006/relationships/image" Target="../media/image85.jpg"/><Relationship Id="rId28" Type="http://schemas.openxmlformats.org/officeDocument/2006/relationships/image" Target="../media/image90.png"/><Relationship Id="rId36" Type="http://schemas.openxmlformats.org/officeDocument/2006/relationships/image" Target="../media/image98.png"/><Relationship Id="rId49" Type="http://schemas.openxmlformats.org/officeDocument/2006/relationships/image" Target="../media/image111.png"/><Relationship Id="rId10" Type="http://schemas.openxmlformats.org/officeDocument/2006/relationships/image" Target="../media/image72.jpg"/><Relationship Id="rId19" Type="http://schemas.openxmlformats.org/officeDocument/2006/relationships/image" Target="../media/image81.jpg"/><Relationship Id="rId31" Type="http://schemas.openxmlformats.org/officeDocument/2006/relationships/image" Target="../media/image93.jpg"/><Relationship Id="rId44" Type="http://schemas.openxmlformats.org/officeDocument/2006/relationships/image" Target="../media/image106.jpg"/><Relationship Id="rId4" Type="http://schemas.openxmlformats.org/officeDocument/2006/relationships/image" Target="../media/image66.jpg"/><Relationship Id="rId9" Type="http://schemas.openxmlformats.org/officeDocument/2006/relationships/image" Target="../media/image71.jpg"/><Relationship Id="rId14" Type="http://schemas.openxmlformats.org/officeDocument/2006/relationships/image" Target="../media/image76.png"/><Relationship Id="rId22" Type="http://schemas.openxmlformats.org/officeDocument/2006/relationships/image" Target="../media/image84.jpg"/><Relationship Id="rId27" Type="http://schemas.openxmlformats.org/officeDocument/2006/relationships/image" Target="../media/image89.jpg"/><Relationship Id="rId30" Type="http://schemas.openxmlformats.org/officeDocument/2006/relationships/image" Target="../media/image92.png"/><Relationship Id="rId35" Type="http://schemas.openxmlformats.org/officeDocument/2006/relationships/image" Target="../media/image97.jpg"/><Relationship Id="rId43" Type="http://schemas.openxmlformats.org/officeDocument/2006/relationships/image" Target="../media/image105.jpg"/><Relationship Id="rId48" Type="http://schemas.openxmlformats.org/officeDocument/2006/relationships/image" Target="../media/image110.jpg"/><Relationship Id="rId8" Type="http://schemas.openxmlformats.org/officeDocument/2006/relationships/image" Target="../media/image70.png"/><Relationship Id="rId3" Type="http://schemas.openxmlformats.org/officeDocument/2006/relationships/image" Target="../media/image65.jpg"/><Relationship Id="rId12" Type="http://schemas.openxmlformats.org/officeDocument/2006/relationships/image" Target="../media/image74.jpg"/><Relationship Id="rId17" Type="http://schemas.openxmlformats.org/officeDocument/2006/relationships/image" Target="../media/image79.png"/><Relationship Id="rId25" Type="http://schemas.openxmlformats.org/officeDocument/2006/relationships/image" Target="../media/image87.jpg"/><Relationship Id="rId33" Type="http://schemas.openxmlformats.org/officeDocument/2006/relationships/image" Target="../media/image95.jpg"/><Relationship Id="rId38" Type="http://schemas.openxmlformats.org/officeDocument/2006/relationships/image" Target="../media/image100.jpg"/><Relationship Id="rId46" Type="http://schemas.openxmlformats.org/officeDocument/2006/relationships/image" Target="../media/image108.jpg"/><Relationship Id="rId20" Type="http://schemas.openxmlformats.org/officeDocument/2006/relationships/image" Target="../media/image82.jpg"/><Relationship Id="rId41" Type="http://schemas.openxmlformats.org/officeDocument/2006/relationships/image" Target="../media/image103.jpg"/><Relationship Id="rId1" Type="http://schemas.openxmlformats.org/officeDocument/2006/relationships/slideLayout" Target="../slideLayouts/slideLayout27.xml"/><Relationship Id="rId6" Type="http://schemas.openxmlformats.org/officeDocument/2006/relationships/image" Target="../media/image68.png"/></Relationships>
</file>

<file path=ppt/slides/_rels/slide48.xml.rels><?xml version="1.0" encoding="UTF-8" standalone="yes"?>
<Relationships xmlns="http://schemas.openxmlformats.org/package/2006/relationships"><Relationship Id="rId13" Type="http://schemas.openxmlformats.org/officeDocument/2006/relationships/image" Target="../media/image75.jpg"/><Relationship Id="rId18" Type="http://schemas.openxmlformats.org/officeDocument/2006/relationships/image" Target="../media/image80.jpg"/><Relationship Id="rId26" Type="http://schemas.openxmlformats.org/officeDocument/2006/relationships/image" Target="../media/image88.jpg"/><Relationship Id="rId39" Type="http://schemas.openxmlformats.org/officeDocument/2006/relationships/image" Target="../media/image101.jpg"/><Relationship Id="rId21" Type="http://schemas.openxmlformats.org/officeDocument/2006/relationships/image" Target="../media/image83.jpg"/><Relationship Id="rId34" Type="http://schemas.openxmlformats.org/officeDocument/2006/relationships/image" Target="../media/image96.jpg"/><Relationship Id="rId42" Type="http://schemas.openxmlformats.org/officeDocument/2006/relationships/image" Target="../media/image104.jpg"/><Relationship Id="rId47" Type="http://schemas.openxmlformats.org/officeDocument/2006/relationships/image" Target="../media/image109.png"/><Relationship Id="rId7" Type="http://schemas.openxmlformats.org/officeDocument/2006/relationships/image" Target="../media/image69.jpg"/><Relationship Id="rId2" Type="http://schemas.openxmlformats.org/officeDocument/2006/relationships/notesSlide" Target="../notesSlides/notesSlide48.xml"/><Relationship Id="rId16" Type="http://schemas.openxmlformats.org/officeDocument/2006/relationships/image" Target="../media/image78.jpg"/><Relationship Id="rId29" Type="http://schemas.openxmlformats.org/officeDocument/2006/relationships/image" Target="../media/image91.jpg"/><Relationship Id="rId11" Type="http://schemas.openxmlformats.org/officeDocument/2006/relationships/image" Target="../media/image73.jpg"/><Relationship Id="rId24" Type="http://schemas.openxmlformats.org/officeDocument/2006/relationships/image" Target="../media/image86.jpg"/><Relationship Id="rId32" Type="http://schemas.openxmlformats.org/officeDocument/2006/relationships/image" Target="../media/image94.jp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image" Target="../media/image107.jpg"/><Relationship Id="rId5" Type="http://schemas.openxmlformats.org/officeDocument/2006/relationships/image" Target="../media/image67.jpg"/><Relationship Id="rId15" Type="http://schemas.openxmlformats.org/officeDocument/2006/relationships/image" Target="../media/image77.jpg"/><Relationship Id="rId23" Type="http://schemas.openxmlformats.org/officeDocument/2006/relationships/image" Target="../media/image85.jpg"/><Relationship Id="rId28" Type="http://schemas.openxmlformats.org/officeDocument/2006/relationships/image" Target="../media/image90.png"/><Relationship Id="rId36" Type="http://schemas.openxmlformats.org/officeDocument/2006/relationships/image" Target="../media/image98.png"/><Relationship Id="rId49" Type="http://schemas.openxmlformats.org/officeDocument/2006/relationships/image" Target="../media/image111.png"/><Relationship Id="rId10" Type="http://schemas.openxmlformats.org/officeDocument/2006/relationships/image" Target="../media/image72.jpg"/><Relationship Id="rId19" Type="http://schemas.openxmlformats.org/officeDocument/2006/relationships/image" Target="../media/image81.jpg"/><Relationship Id="rId31" Type="http://schemas.openxmlformats.org/officeDocument/2006/relationships/image" Target="../media/image93.jpg"/><Relationship Id="rId44" Type="http://schemas.openxmlformats.org/officeDocument/2006/relationships/image" Target="../media/image106.jpg"/><Relationship Id="rId4" Type="http://schemas.openxmlformats.org/officeDocument/2006/relationships/image" Target="../media/image66.jpg"/><Relationship Id="rId9" Type="http://schemas.openxmlformats.org/officeDocument/2006/relationships/image" Target="../media/image71.jpg"/><Relationship Id="rId14" Type="http://schemas.openxmlformats.org/officeDocument/2006/relationships/image" Target="../media/image76.png"/><Relationship Id="rId22" Type="http://schemas.openxmlformats.org/officeDocument/2006/relationships/image" Target="../media/image84.jpg"/><Relationship Id="rId27" Type="http://schemas.openxmlformats.org/officeDocument/2006/relationships/image" Target="../media/image89.jpg"/><Relationship Id="rId30" Type="http://schemas.openxmlformats.org/officeDocument/2006/relationships/image" Target="../media/image92.png"/><Relationship Id="rId35" Type="http://schemas.openxmlformats.org/officeDocument/2006/relationships/image" Target="../media/image97.jpg"/><Relationship Id="rId43" Type="http://schemas.openxmlformats.org/officeDocument/2006/relationships/image" Target="../media/image105.jpg"/><Relationship Id="rId48" Type="http://schemas.openxmlformats.org/officeDocument/2006/relationships/image" Target="../media/image110.jpg"/><Relationship Id="rId8" Type="http://schemas.openxmlformats.org/officeDocument/2006/relationships/image" Target="../media/image70.png"/><Relationship Id="rId3" Type="http://schemas.openxmlformats.org/officeDocument/2006/relationships/image" Target="../media/image65.jpg"/><Relationship Id="rId12" Type="http://schemas.openxmlformats.org/officeDocument/2006/relationships/image" Target="../media/image74.jpg"/><Relationship Id="rId17" Type="http://schemas.openxmlformats.org/officeDocument/2006/relationships/image" Target="../media/image79.png"/><Relationship Id="rId25" Type="http://schemas.openxmlformats.org/officeDocument/2006/relationships/image" Target="../media/image87.jpg"/><Relationship Id="rId33" Type="http://schemas.openxmlformats.org/officeDocument/2006/relationships/image" Target="../media/image95.jpg"/><Relationship Id="rId38" Type="http://schemas.openxmlformats.org/officeDocument/2006/relationships/image" Target="../media/image100.jpg"/><Relationship Id="rId46" Type="http://schemas.openxmlformats.org/officeDocument/2006/relationships/image" Target="../media/image108.jpg"/><Relationship Id="rId20" Type="http://schemas.openxmlformats.org/officeDocument/2006/relationships/image" Target="../media/image82.jpg"/><Relationship Id="rId41" Type="http://schemas.openxmlformats.org/officeDocument/2006/relationships/image" Target="../media/image103.jpg"/><Relationship Id="rId1" Type="http://schemas.openxmlformats.org/officeDocument/2006/relationships/slideLayout" Target="../slideLayouts/slideLayout27.xml"/><Relationship Id="rId6"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5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g"/><Relationship Id="rId2" Type="http://schemas.openxmlformats.org/officeDocument/2006/relationships/notesSlide" Target="../notesSlides/notesSlide52.xml"/><Relationship Id="rId1" Type="http://schemas.openxmlformats.org/officeDocument/2006/relationships/slideLayout" Target="../slideLayouts/slideLayout2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8" Type="http://schemas.openxmlformats.org/officeDocument/2006/relationships/image" Target="../media/image126.jpg"/><Relationship Id="rId13" Type="http://schemas.openxmlformats.org/officeDocument/2006/relationships/image" Target="../media/image131.png"/><Relationship Id="rId3" Type="http://schemas.openxmlformats.org/officeDocument/2006/relationships/image" Target="../media/image121.jpg"/><Relationship Id="rId7" Type="http://schemas.openxmlformats.org/officeDocument/2006/relationships/image" Target="../media/image125.jpg"/><Relationship Id="rId12" Type="http://schemas.openxmlformats.org/officeDocument/2006/relationships/image" Target="../media/image130.jpg"/><Relationship Id="rId2" Type="http://schemas.openxmlformats.org/officeDocument/2006/relationships/notesSlide" Target="../notesSlides/notesSlide55.xml"/><Relationship Id="rId1" Type="http://schemas.openxmlformats.org/officeDocument/2006/relationships/slideLayout" Target="../slideLayouts/slideLayout40.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jpg"/><Relationship Id="rId10" Type="http://schemas.openxmlformats.org/officeDocument/2006/relationships/image" Target="../media/image128.jpg"/><Relationship Id="rId4" Type="http://schemas.openxmlformats.org/officeDocument/2006/relationships/image" Target="../media/image122.png"/><Relationship Id="rId9" Type="http://schemas.openxmlformats.org/officeDocument/2006/relationships/image" Target="../media/image127.jp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jpg"/><Relationship Id="rId2" Type="http://schemas.openxmlformats.org/officeDocument/2006/relationships/notesSlide" Target="../notesSlides/notesSlide56.xml"/><Relationship Id="rId1" Type="http://schemas.openxmlformats.org/officeDocument/2006/relationships/slideLayout" Target="../slideLayouts/slideLayout40.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3" Type="http://schemas.openxmlformats.org/officeDocument/2006/relationships/image" Target="../media/image149.png"/><Relationship Id="rId18" Type="http://schemas.openxmlformats.org/officeDocument/2006/relationships/image" Target="../media/image154.png"/><Relationship Id="rId26" Type="http://schemas.openxmlformats.org/officeDocument/2006/relationships/image" Target="../media/image162.jpg"/><Relationship Id="rId39" Type="http://schemas.openxmlformats.org/officeDocument/2006/relationships/image" Target="../media/image175.png"/><Relationship Id="rId21" Type="http://schemas.openxmlformats.org/officeDocument/2006/relationships/image" Target="../media/image157.png"/><Relationship Id="rId34" Type="http://schemas.openxmlformats.org/officeDocument/2006/relationships/image" Target="../media/image170.jpg"/><Relationship Id="rId42" Type="http://schemas.openxmlformats.org/officeDocument/2006/relationships/image" Target="../media/image178.png"/><Relationship Id="rId7" Type="http://schemas.openxmlformats.org/officeDocument/2006/relationships/image" Target="../media/image143.png"/><Relationship Id="rId2" Type="http://schemas.openxmlformats.org/officeDocument/2006/relationships/notesSlide" Target="../notesSlides/notesSlide60.xml"/><Relationship Id="rId16" Type="http://schemas.openxmlformats.org/officeDocument/2006/relationships/image" Target="../media/image152.png"/><Relationship Id="rId20" Type="http://schemas.openxmlformats.org/officeDocument/2006/relationships/image" Target="../media/image156.png"/><Relationship Id="rId29" Type="http://schemas.openxmlformats.org/officeDocument/2006/relationships/image" Target="../media/image165.png"/><Relationship Id="rId41" Type="http://schemas.openxmlformats.org/officeDocument/2006/relationships/image" Target="../media/image177.png"/><Relationship Id="rId1" Type="http://schemas.openxmlformats.org/officeDocument/2006/relationships/slideLayout" Target="../slideLayouts/slideLayout40.xml"/><Relationship Id="rId6" Type="http://schemas.openxmlformats.org/officeDocument/2006/relationships/image" Target="../media/image142.png"/><Relationship Id="rId11" Type="http://schemas.openxmlformats.org/officeDocument/2006/relationships/image" Target="../media/image147.png"/><Relationship Id="rId24" Type="http://schemas.openxmlformats.org/officeDocument/2006/relationships/image" Target="../media/image160.png"/><Relationship Id="rId32" Type="http://schemas.openxmlformats.org/officeDocument/2006/relationships/image" Target="../media/image168.png"/><Relationship Id="rId37" Type="http://schemas.openxmlformats.org/officeDocument/2006/relationships/image" Target="../media/image173.png"/><Relationship Id="rId40" Type="http://schemas.openxmlformats.org/officeDocument/2006/relationships/image" Target="../media/image176.png"/><Relationship Id="rId5" Type="http://schemas.openxmlformats.org/officeDocument/2006/relationships/image" Target="../media/image141.png"/><Relationship Id="rId15" Type="http://schemas.openxmlformats.org/officeDocument/2006/relationships/image" Target="../media/image151.png"/><Relationship Id="rId23" Type="http://schemas.openxmlformats.org/officeDocument/2006/relationships/image" Target="../media/image159.png"/><Relationship Id="rId28" Type="http://schemas.openxmlformats.org/officeDocument/2006/relationships/image" Target="../media/image164.png"/><Relationship Id="rId36" Type="http://schemas.openxmlformats.org/officeDocument/2006/relationships/image" Target="../media/image172.png"/><Relationship Id="rId10" Type="http://schemas.openxmlformats.org/officeDocument/2006/relationships/image" Target="../media/image146.png"/><Relationship Id="rId19" Type="http://schemas.openxmlformats.org/officeDocument/2006/relationships/image" Target="../media/image155.png"/><Relationship Id="rId31" Type="http://schemas.openxmlformats.org/officeDocument/2006/relationships/image" Target="../media/image167.png"/><Relationship Id="rId44" Type="http://schemas.openxmlformats.org/officeDocument/2006/relationships/image" Target="../media/image180.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 Id="rId22" Type="http://schemas.openxmlformats.org/officeDocument/2006/relationships/image" Target="../media/image158.png"/><Relationship Id="rId27" Type="http://schemas.openxmlformats.org/officeDocument/2006/relationships/image" Target="../media/image163.png"/><Relationship Id="rId30" Type="http://schemas.openxmlformats.org/officeDocument/2006/relationships/image" Target="../media/image166.png"/><Relationship Id="rId35" Type="http://schemas.openxmlformats.org/officeDocument/2006/relationships/image" Target="../media/image171.png"/><Relationship Id="rId43" Type="http://schemas.openxmlformats.org/officeDocument/2006/relationships/image" Target="../media/image179.jpg"/><Relationship Id="rId8" Type="http://schemas.openxmlformats.org/officeDocument/2006/relationships/image" Target="../media/image144.png"/><Relationship Id="rId3" Type="http://schemas.openxmlformats.org/officeDocument/2006/relationships/image" Target="../media/image139.png"/><Relationship Id="rId12" Type="http://schemas.openxmlformats.org/officeDocument/2006/relationships/image" Target="../media/image148.png"/><Relationship Id="rId17" Type="http://schemas.openxmlformats.org/officeDocument/2006/relationships/image" Target="../media/image153.png"/><Relationship Id="rId25" Type="http://schemas.openxmlformats.org/officeDocument/2006/relationships/image" Target="../media/image161.png"/><Relationship Id="rId33" Type="http://schemas.openxmlformats.org/officeDocument/2006/relationships/image" Target="../media/image169.png"/><Relationship Id="rId38" Type="http://schemas.openxmlformats.org/officeDocument/2006/relationships/image" Target="../media/image17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hyperlink" Target="mailto:Chizek.6@osu.edu" TargetMode="External"/><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hyperlink" Target="mailto:Daehn.1@osu.edu"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
          <p:cNvSpPr txBox="1">
            <a:spLocks noGrp="1"/>
          </p:cNvSpPr>
          <p:nvPr>
            <p:ph type="subTitle" idx="1"/>
          </p:nvPr>
        </p:nvSpPr>
        <p:spPr>
          <a:xfrm>
            <a:off x="246676" y="3879438"/>
            <a:ext cx="11945324" cy="101376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200"/>
              <a:buNone/>
            </a:pPr>
            <a:r>
              <a:rPr lang="en-US" sz="3200">
                <a:solidFill>
                  <a:schemeClr val="lt1"/>
                </a:solidFill>
                <a:latin typeface="Arial"/>
                <a:ea typeface="Arial"/>
                <a:cs typeface="Arial"/>
                <a:sym typeface="Arial"/>
              </a:rPr>
              <a:t>Chris Finberg – PATHS-UP</a:t>
            </a:r>
            <a:endParaRPr/>
          </a:p>
          <a:p>
            <a:pPr marL="0" lvl="0" indent="0" algn="ctr"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Master of Ceremony</a:t>
            </a:r>
            <a:endParaRPr/>
          </a:p>
        </p:txBody>
      </p:sp>
      <p:pic>
        <p:nvPicPr>
          <p:cNvPr id="393" name="Google Shape;393;p1" descr="A picture containing shape&#10;&#10;Description automatically generated"/>
          <p:cNvPicPr preferRelativeResize="0"/>
          <p:nvPr/>
        </p:nvPicPr>
        <p:blipFill rotWithShape="1">
          <a:blip r:embed="rId3">
            <a:alphaModFix/>
          </a:blip>
          <a:srcRect l="84922" t="116" b="70"/>
          <a:stretch/>
        </p:blipFill>
        <p:spPr>
          <a:xfrm>
            <a:off x="246676" y="5034453"/>
            <a:ext cx="1719773" cy="1634533"/>
          </a:xfrm>
          <a:prstGeom prst="rect">
            <a:avLst/>
          </a:prstGeom>
          <a:noFill/>
          <a:ln>
            <a:noFill/>
          </a:ln>
        </p:spPr>
      </p:pic>
      <p:sp>
        <p:nvSpPr>
          <p:cNvPr id="394" name="Google Shape;394;p1"/>
          <p:cNvSpPr txBox="1"/>
          <p:nvPr/>
        </p:nvSpPr>
        <p:spPr>
          <a:xfrm>
            <a:off x="2546844" y="748921"/>
            <a:ext cx="7621377"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 </a:t>
            </a:r>
            <a:endParaRPr/>
          </a:p>
        </p:txBody>
      </p:sp>
      <p:sp>
        <p:nvSpPr>
          <p:cNvPr id="395" name="Google Shape;395;p1"/>
          <p:cNvSpPr txBox="1"/>
          <p:nvPr/>
        </p:nvSpPr>
        <p:spPr>
          <a:xfrm>
            <a:off x="5856051" y="5718889"/>
            <a:ext cx="608927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396" name="Google Shape;396;p1"/>
          <p:cNvSpPr txBox="1"/>
          <p:nvPr/>
        </p:nvSpPr>
        <p:spPr>
          <a:xfrm>
            <a:off x="1421210" y="5327550"/>
            <a:ext cx="4798128" cy="10992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0"/>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Introductions and a bit about our ERCs</a:t>
            </a:r>
            <a:endParaRPr/>
          </a:p>
          <a:p>
            <a:pPr marL="228600" lvl="0" indent="-228600" algn="l" rtl="0">
              <a:lnSpc>
                <a:spcPct val="90000"/>
              </a:lnSpc>
              <a:spcBef>
                <a:spcPts val="1000"/>
              </a:spcBef>
              <a:spcAft>
                <a:spcPts val="0"/>
              </a:spcAft>
              <a:buClr>
                <a:schemeClr val="dk1"/>
              </a:buClr>
              <a:buSzPts val="2800"/>
              <a:buChar char="•"/>
            </a:pPr>
            <a:r>
              <a:rPr lang="en-US"/>
              <a:t>Define Innovation Partner &amp; Stakeholder</a:t>
            </a:r>
            <a:endParaRPr/>
          </a:p>
          <a:p>
            <a:pPr marL="228600" lvl="0" indent="-228600" algn="l" rtl="0">
              <a:lnSpc>
                <a:spcPct val="90000"/>
              </a:lnSpc>
              <a:spcBef>
                <a:spcPts val="1000"/>
              </a:spcBef>
              <a:spcAft>
                <a:spcPts val="0"/>
              </a:spcAft>
              <a:buClr>
                <a:schemeClr val="dk1"/>
              </a:buClr>
              <a:buSzPts val="2800"/>
              <a:buChar char="•"/>
            </a:pPr>
            <a:r>
              <a:rPr lang="en-US"/>
              <a:t>Gen 3 Innovation Partners with examples</a:t>
            </a:r>
            <a:endParaRPr/>
          </a:p>
          <a:p>
            <a:pPr marL="228600" lvl="0" indent="-228600" algn="l" rtl="0">
              <a:lnSpc>
                <a:spcPct val="90000"/>
              </a:lnSpc>
              <a:spcBef>
                <a:spcPts val="1000"/>
              </a:spcBef>
              <a:spcAft>
                <a:spcPts val="0"/>
              </a:spcAft>
              <a:buClr>
                <a:schemeClr val="dk1"/>
              </a:buClr>
              <a:buSzPts val="2800"/>
              <a:buChar char="•"/>
            </a:pPr>
            <a:r>
              <a:rPr lang="en-US"/>
              <a:t>Difference in Gen 3 vs Gen 4 ERCs</a:t>
            </a:r>
            <a:endParaRPr/>
          </a:p>
          <a:p>
            <a:pPr marL="228600" lvl="0" indent="-228600" algn="l" rtl="0">
              <a:lnSpc>
                <a:spcPct val="90000"/>
              </a:lnSpc>
              <a:spcBef>
                <a:spcPts val="1000"/>
              </a:spcBef>
              <a:spcAft>
                <a:spcPts val="0"/>
              </a:spcAft>
              <a:buClr>
                <a:schemeClr val="dk1"/>
              </a:buClr>
              <a:buSzPts val="2800"/>
              <a:buChar char="•"/>
            </a:pPr>
            <a:r>
              <a:rPr lang="en-US"/>
              <a:t>Gen 4 Stakeholders with examples</a:t>
            </a:r>
            <a:endParaRPr/>
          </a:p>
          <a:p>
            <a:pPr marL="228600" lvl="0" indent="-228600" algn="l" rtl="0">
              <a:lnSpc>
                <a:spcPct val="90000"/>
              </a:lnSpc>
              <a:spcBef>
                <a:spcPts val="1000"/>
              </a:spcBef>
              <a:spcAft>
                <a:spcPts val="0"/>
              </a:spcAft>
              <a:buClr>
                <a:schemeClr val="dk1"/>
              </a:buClr>
              <a:buSzPts val="2800"/>
              <a:buChar char="•"/>
            </a:pPr>
            <a:r>
              <a:rPr lang="en-US"/>
              <a:t>The Catch – ERC Reporting</a:t>
            </a:r>
            <a:endParaRPr/>
          </a:p>
          <a:p>
            <a:pPr marL="228600" lvl="0" indent="-228600" algn="l" rtl="0">
              <a:lnSpc>
                <a:spcPct val="90000"/>
              </a:lnSpc>
              <a:spcBef>
                <a:spcPts val="1000"/>
              </a:spcBef>
              <a:spcAft>
                <a:spcPts val="0"/>
              </a:spcAft>
              <a:buClr>
                <a:schemeClr val="dk1"/>
              </a:buClr>
              <a:buSzPts val="2800"/>
              <a:buChar char="•"/>
            </a:pPr>
            <a:r>
              <a:rPr lang="en-US"/>
              <a:t>Summary &amp; Addressing Concerns</a:t>
            </a:r>
            <a:endParaRPr/>
          </a:p>
          <a:p>
            <a:pPr marL="228600" lvl="0" indent="-228600" algn="l" rtl="0">
              <a:lnSpc>
                <a:spcPct val="90000"/>
              </a:lnSpc>
              <a:spcBef>
                <a:spcPts val="1000"/>
              </a:spcBef>
              <a:spcAft>
                <a:spcPts val="0"/>
              </a:spcAft>
              <a:buClr>
                <a:schemeClr val="dk1"/>
              </a:buClr>
              <a:buSzPts val="2800"/>
              <a:buChar char="•"/>
            </a:pPr>
            <a:r>
              <a:rPr lang="en-US"/>
              <a:t>Q&amp;A</a:t>
            </a:r>
            <a:endParaRPr/>
          </a:p>
          <a:p>
            <a:pPr marL="228600" lvl="0" indent="-50800" algn="l" rtl="0">
              <a:lnSpc>
                <a:spcPct val="90000"/>
              </a:lnSpc>
              <a:spcBef>
                <a:spcPts val="1000"/>
              </a:spcBef>
              <a:spcAft>
                <a:spcPts val="0"/>
              </a:spcAft>
              <a:buClr>
                <a:schemeClr val="dk1"/>
              </a:buClr>
              <a:buSzPts val="2800"/>
              <a:buNone/>
            </a:pPr>
            <a:endParaRPr/>
          </a:p>
        </p:txBody>
      </p:sp>
      <p:sp>
        <p:nvSpPr>
          <p:cNvPr id="465" name="Google Shape;46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Objectives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00"/>
          <p:cNvSpPr txBox="1">
            <a:spLocks noGrp="1"/>
          </p:cNvSpPr>
          <p:nvPr>
            <p:ph type="subTitle" idx="1"/>
          </p:nvPr>
        </p:nvSpPr>
        <p:spPr>
          <a:xfrm>
            <a:off x="246676" y="3920349"/>
            <a:ext cx="11945324" cy="101376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400"/>
              <a:buNone/>
            </a:pPr>
            <a:r>
              <a:rPr lang="en-US" sz="4400" b="1">
                <a:solidFill>
                  <a:schemeClr val="lt1"/>
                </a:solidFill>
                <a:latin typeface="Arial"/>
                <a:ea typeface="Arial"/>
                <a:cs typeface="Arial"/>
                <a:sym typeface="Arial"/>
              </a:rPr>
              <a:t>Lightning Round- The Rest of the Topics</a:t>
            </a:r>
            <a:endParaRPr/>
          </a:p>
        </p:txBody>
      </p:sp>
      <p:pic>
        <p:nvPicPr>
          <p:cNvPr id="1571" name="Google Shape;1571;p100" descr="A picture containing shape&#10;&#10;Description automatically generated"/>
          <p:cNvPicPr preferRelativeResize="0"/>
          <p:nvPr/>
        </p:nvPicPr>
        <p:blipFill rotWithShape="1">
          <a:blip r:embed="rId3">
            <a:alphaModFix/>
          </a:blip>
          <a:srcRect l="84922" t="116" b="70"/>
          <a:stretch/>
        </p:blipFill>
        <p:spPr>
          <a:xfrm>
            <a:off x="0" y="5196231"/>
            <a:ext cx="1719773" cy="1634533"/>
          </a:xfrm>
          <a:prstGeom prst="rect">
            <a:avLst/>
          </a:prstGeom>
          <a:noFill/>
          <a:ln>
            <a:noFill/>
          </a:ln>
        </p:spPr>
      </p:pic>
      <p:sp>
        <p:nvSpPr>
          <p:cNvPr id="1572" name="Google Shape;1572;p100"/>
          <p:cNvSpPr txBox="1"/>
          <p:nvPr/>
        </p:nvSpPr>
        <p:spPr>
          <a:xfrm>
            <a:off x="246676" y="189014"/>
            <a:ext cx="11537360"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 </a:t>
            </a:r>
            <a:endParaRPr/>
          </a:p>
        </p:txBody>
      </p:sp>
      <p:sp>
        <p:nvSpPr>
          <p:cNvPr id="1573" name="Google Shape;1573;p100"/>
          <p:cNvSpPr txBox="1"/>
          <p:nvPr/>
        </p:nvSpPr>
        <p:spPr>
          <a:xfrm>
            <a:off x="5856051" y="6041989"/>
            <a:ext cx="608927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1574" name="Google Shape;1574;p100"/>
          <p:cNvSpPr txBox="1"/>
          <p:nvPr/>
        </p:nvSpPr>
        <p:spPr>
          <a:xfrm>
            <a:off x="1443729" y="5961100"/>
            <a:ext cx="4571627" cy="707886"/>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ctr" rtl="0">
              <a:lnSpc>
                <a:spcPct val="90000"/>
              </a:lnSpc>
              <a:spcBef>
                <a:spcPts val="0"/>
              </a:spcBef>
              <a:spcAft>
                <a:spcPts val="0"/>
              </a:spcAft>
              <a:buClr>
                <a:srgbClr val="A97B50"/>
              </a:buClr>
              <a:buSzPct val="1000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ct val="1000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
        <p:nvSpPr>
          <p:cNvPr id="1575" name="Google Shape;1575;p100"/>
          <p:cNvSpPr txBox="1"/>
          <p:nvPr/>
        </p:nvSpPr>
        <p:spPr>
          <a:xfrm>
            <a:off x="4110638" y="5087816"/>
            <a:ext cx="612648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US" sz="2400" b="1" i="0" u="none" strike="noStrike" cap="none">
                <a:solidFill>
                  <a:srgbClr val="002060"/>
                </a:solidFill>
                <a:latin typeface="Arial"/>
                <a:ea typeface="Arial"/>
                <a:cs typeface="Arial"/>
                <a:sym typeface="Arial"/>
              </a:rPr>
              <a:t>John Hartnett- ILO- CELL-MET</a:t>
            </a:r>
            <a:endParaRPr/>
          </a:p>
          <a:p>
            <a:pPr marL="0" marR="0" lvl="0" indent="0" algn="l" rtl="0">
              <a:lnSpc>
                <a:spcPct val="100000"/>
              </a:lnSpc>
              <a:spcBef>
                <a:spcPts val="0"/>
              </a:spcBef>
              <a:spcAft>
                <a:spcPts val="0"/>
              </a:spcAft>
              <a:buClr>
                <a:srgbClr val="002060"/>
              </a:buClr>
              <a:buSzPts val="2400"/>
              <a:buFont typeface="Arial"/>
              <a:buNone/>
            </a:pPr>
            <a:r>
              <a:rPr lang="en-US" sz="2400" b="1" i="0" u="none" strike="noStrike" cap="none">
                <a:solidFill>
                  <a:srgbClr val="002060"/>
                </a:solidFill>
                <a:latin typeface="Arial"/>
                <a:ea typeface="Arial"/>
                <a:cs typeface="Arial"/>
                <a:sym typeface="Arial"/>
              </a:rPr>
              <a:t>Don Linford- ILO- ASPIRE</a:t>
            </a:r>
            <a:endParaRPr/>
          </a:p>
        </p:txBody>
      </p:sp>
      <p:pic>
        <p:nvPicPr>
          <p:cNvPr id="1576" name="Google Shape;1576;p100"/>
          <p:cNvPicPr preferRelativeResize="0"/>
          <p:nvPr/>
        </p:nvPicPr>
        <p:blipFill rotWithShape="1">
          <a:blip r:embed="rId4">
            <a:alphaModFix/>
          </a:blip>
          <a:srcRect/>
          <a:stretch/>
        </p:blipFill>
        <p:spPr>
          <a:xfrm>
            <a:off x="8900687" y="1432608"/>
            <a:ext cx="3073400" cy="20574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01"/>
          <p:cNvSpPr txBox="1">
            <a:spLocks noGrp="1"/>
          </p:cNvSpPr>
          <p:nvPr>
            <p:ph type="body" idx="1"/>
          </p:nvPr>
        </p:nvSpPr>
        <p:spPr>
          <a:xfrm>
            <a:off x="838200" y="2298150"/>
            <a:ext cx="10515600" cy="31741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We collected input from the group of topics to explore and discuss</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We selected a few topics to provide a deeper dive based on our own experience</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For all topics we will introduce them, share if appropriate, and then look to the group to share based on their own experience</a:t>
            </a:r>
            <a:endParaRPr/>
          </a:p>
          <a:p>
            <a:pPr marL="0" lvl="0" indent="0" algn="l" rtl="0">
              <a:lnSpc>
                <a:spcPct val="90000"/>
              </a:lnSpc>
              <a:spcBef>
                <a:spcPts val="1000"/>
              </a:spcBef>
              <a:spcAft>
                <a:spcPts val="0"/>
              </a:spcAft>
              <a:buClr>
                <a:schemeClr val="dk1"/>
              </a:buClr>
              <a:buSzPts val="2800"/>
              <a:buNone/>
            </a:pPr>
            <a:endParaRPr b="1">
              <a:solidFill>
                <a:srgbClr val="248351"/>
              </a:solidFill>
            </a:endParaRPr>
          </a:p>
        </p:txBody>
      </p:sp>
      <p:sp>
        <p:nvSpPr>
          <p:cNvPr id="1582" name="Google Shape;1582;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Flash Round Format</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ILO Role &amp; Scope</a:t>
            </a:r>
            <a:endParaRPr/>
          </a:p>
        </p:txBody>
      </p:sp>
      <p:pic>
        <p:nvPicPr>
          <p:cNvPr id="1588" name="Google Shape;1588;p102"/>
          <p:cNvPicPr preferRelativeResize="0"/>
          <p:nvPr/>
        </p:nvPicPr>
        <p:blipFill rotWithShape="1">
          <a:blip r:embed="rId3">
            <a:alphaModFix/>
          </a:blip>
          <a:srcRect/>
          <a:stretch/>
        </p:blipFill>
        <p:spPr>
          <a:xfrm>
            <a:off x="0" y="1718585"/>
            <a:ext cx="5751928" cy="4774290"/>
          </a:xfrm>
          <a:prstGeom prst="rect">
            <a:avLst/>
          </a:prstGeom>
          <a:noFill/>
          <a:ln>
            <a:noFill/>
          </a:ln>
        </p:spPr>
      </p:pic>
      <p:sp>
        <p:nvSpPr>
          <p:cNvPr id="1589" name="Google Shape;1589;p102"/>
          <p:cNvSpPr txBox="1"/>
          <p:nvPr/>
        </p:nvSpPr>
        <p:spPr>
          <a:xfrm>
            <a:off x="6096000" y="1927274"/>
            <a:ext cx="4028860" cy="14773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Sky is the limit</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How much time do you have?</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Aligned with other job responsibilities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IE role</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Sustainability?, benchmarking?</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03"/>
          <p:cNvSpPr txBox="1">
            <a:spLocks noGrp="1"/>
          </p:cNvSpPr>
          <p:nvPr>
            <p:ph type="title"/>
          </p:nvPr>
        </p:nvSpPr>
        <p:spPr>
          <a:xfrm>
            <a:off x="267286" y="365125"/>
            <a:ext cx="118168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Impact"/>
              <a:buNone/>
            </a:pPr>
            <a:r>
              <a:rPr lang="en-US" sz="3600" b="1">
                <a:solidFill>
                  <a:schemeClr val="lt1"/>
                </a:solidFill>
              </a:rPr>
              <a:t>Workforce Development on Behalf of Industry Partners</a:t>
            </a:r>
            <a:br>
              <a:rPr lang="en-US" sz="3600" b="1">
                <a:solidFill>
                  <a:schemeClr val="lt1"/>
                </a:solidFill>
              </a:rPr>
            </a:br>
            <a:endParaRPr sz="3600"/>
          </a:p>
        </p:txBody>
      </p:sp>
      <p:sp>
        <p:nvSpPr>
          <p:cNvPr id="1595" name="Google Shape;1595;p103"/>
          <p:cNvSpPr txBox="1"/>
          <p:nvPr/>
        </p:nvSpPr>
        <p:spPr>
          <a:xfrm>
            <a:off x="267286" y="1875692"/>
            <a:ext cx="11549576"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Narrow"/>
                <a:ea typeface="Arial Narrow"/>
                <a:cs typeface="Arial Narrow"/>
                <a:sym typeface="Arial Narrow"/>
              </a:rPr>
              <a:t>Using feedback loops – annual survey, meeting and workshops to understand competencies and needs of Industry Partners.</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1" i="0" u="none" strike="noStrike" cap="none">
              <a:solidFill>
                <a:srgbClr val="000000"/>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Narrow"/>
                <a:ea typeface="Arial Narrow"/>
                <a:cs typeface="Arial Narrow"/>
                <a:sym typeface="Arial Narrow"/>
              </a:rPr>
              <a:t>Going beyond college setting linking in K-12, Trade Techs, apprenticeship programs and such.</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04"/>
          <p:cNvSpPr txBox="1">
            <a:spLocks noGrp="1"/>
          </p:cNvSpPr>
          <p:nvPr>
            <p:ph type="body" idx="1"/>
          </p:nvPr>
        </p:nvSpPr>
        <p:spPr>
          <a:xfrm>
            <a:off x="402102" y="1679185"/>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48351"/>
              </a:buClr>
              <a:buSzPts val="2800"/>
              <a:buChar char="•"/>
            </a:pPr>
            <a:r>
              <a:rPr lang="en-US" b="1">
                <a:solidFill>
                  <a:srgbClr val="248351"/>
                </a:solidFill>
              </a:rPr>
              <a:t>Bylaws on what in kind can count toward membership</a:t>
            </a:r>
            <a:endParaRPr/>
          </a:p>
          <a:p>
            <a:pPr marL="228600" lvl="0" indent="-228600" algn="l" rtl="0">
              <a:lnSpc>
                <a:spcPct val="90000"/>
              </a:lnSpc>
              <a:spcBef>
                <a:spcPts val="1000"/>
              </a:spcBef>
              <a:spcAft>
                <a:spcPts val="0"/>
              </a:spcAft>
              <a:buClr>
                <a:srgbClr val="248351"/>
              </a:buClr>
              <a:buSzPts val="2800"/>
              <a:buChar char="•"/>
            </a:pPr>
            <a:r>
              <a:rPr lang="en-US" b="1">
                <a:solidFill>
                  <a:srgbClr val="248351"/>
                </a:solidFill>
              </a:rPr>
              <a:t>How to process gift in kind at university</a:t>
            </a:r>
            <a:endParaRPr/>
          </a:p>
          <a:p>
            <a:pPr marL="228600" lvl="0" indent="-228600" algn="l" rtl="0">
              <a:lnSpc>
                <a:spcPct val="90000"/>
              </a:lnSpc>
              <a:spcBef>
                <a:spcPts val="1000"/>
              </a:spcBef>
              <a:spcAft>
                <a:spcPts val="0"/>
              </a:spcAft>
              <a:buClr>
                <a:srgbClr val="248351"/>
              </a:buClr>
              <a:buSzPts val="2800"/>
              <a:buChar char="•"/>
            </a:pPr>
            <a:r>
              <a:rPr lang="en-US" b="1">
                <a:solidFill>
                  <a:srgbClr val="248351"/>
                </a:solidFill>
              </a:rPr>
              <a:t>Make sure to capture in NSF reporting</a:t>
            </a:r>
            <a:endParaRPr/>
          </a:p>
        </p:txBody>
      </p:sp>
      <p:sp>
        <p:nvSpPr>
          <p:cNvPr id="1601" name="Google Shape;1601;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sz="4400" b="1">
                <a:solidFill>
                  <a:schemeClr val="lt1"/>
                </a:solidFill>
              </a:rPr>
              <a:t>Gift in Kind vs Cash: Tracking</a:t>
            </a:r>
            <a:br>
              <a:rPr lang="en-US" sz="4400" b="1">
                <a:solidFill>
                  <a:schemeClr val="lt1"/>
                </a:solidFill>
              </a:rPr>
            </a:b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05"/>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48351"/>
              </a:buClr>
              <a:buSzPts val="2800"/>
              <a:buFont typeface="Noto Sans Symbols"/>
              <a:buChar char="❑"/>
            </a:pPr>
            <a:r>
              <a:rPr lang="en-US" b="1">
                <a:solidFill>
                  <a:srgbClr val="248351"/>
                </a:solidFill>
              </a:rPr>
              <a:t> Best Practice Newsletters, Website Dashboard, News Flashes</a:t>
            </a:r>
            <a:endParaRPr/>
          </a:p>
          <a:p>
            <a:pPr marL="228600" lvl="0" indent="-228600" algn="l" rtl="0">
              <a:lnSpc>
                <a:spcPct val="90000"/>
              </a:lnSpc>
              <a:spcBef>
                <a:spcPts val="1000"/>
              </a:spcBef>
              <a:spcAft>
                <a:spcPts val="0"/>
              </a:spcAft>
              <a:buClr>
                <a:srgbClr val="248351"/>
              </a:buClr>
              <a:buSzPts val="2800"/>
              <a:buFont typeface="Noto Sans Symbols"/>
              <a:buChar char="❑"/>
            </a:pPr>
            <a:r>
              <a:rPr lang="en-US" b="1">
                <a:solidFill>
                  <a:srgbClr val="248351"/>
                </a:solidFill>
              </a:rPr>
              <a:t> Leveraging general and generic communication with bespoke communication around interests.</a:t>
            </a:r>
            <a:endParaRPr/>
          </a:p>
          <a:p>
            <a:pPr marL="228600" lvl="0" indent="-228600" algn="l" rtl="0">
              <a:lnSpc>
                <a:spcPct val="90000"/>
              </a:lnSpc>
              <a:spcBef>
                <a:spcPts val="1000"/>
              </a:spcBef>
              <a:spcAft>
                <a:spcPts val="0"/>
              </a:spcAft>
              <a:buClr>
                <a:srgbClr val="248351"/>
              </a:buClr>
              <a:buSzPts val="2800"/>
              <a:buFont typeface="Noto Sans Symbols"/>
              <a:buChar char="❑"/>
            </a:pPr>
            <a:r>
              <a:rPr lang="en-US" b="1">
                <a:solidFill>
                  <a:srgbClr val="248351"/>
                </a:solidFill>
              </a:rPr>
              <a:t> Surveys and feedback loops</a:t>
            </a:r>
            <a:endParaRPr/>
          </a:p>
        </p:txBody>
      </p:sp>
      <p:sp>
        <p:nvSpPr>
          <p:cNvPr id="1607" name="Google Shape;1607;p105"/>
          <p:cNvSpPr txBox="1">
            <a:spLocks noGrp="1"/>
          </p:cNvSpPr>
          <p:nvPr>
            <p:ph type="title"/>
          </p:nvPr>
        </p:nvSpPr>
        <p:spPr>
          <a:xfrm>
            <a:off x="295422" y="365125"/>
            <a:ext cx="1157771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Impact"/>
              <a:buNone/>
            </a:pPr>
            <a:r>
              <a:rPr lang="en-US" sz="3600" b="1">
                <a:solidFill>
                  <a:schemeClr val="lt1"/>
                </a:solidFill>
              </a:rPr>
              <a:t>Engaging Industry Partners/Communicating with Industry</a:t>
            </a:r>
            <a:br>
              <a:rPr lang="en-US" sz="3600" b="1">
                <a:solidFill>
                  <a:schemeClr val="lt1"/>
                </a:solidFill>
              </a:rPr>
            </a:br>
            <a:endParaRPr sz="36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06"/>
          <p:cNvSpPr txBox="1">
            <a:spLocks noGrp="1"/>
          </p:cNvSpPr>
          <p:nvPr>
            <p:ph type="body" idx="1"/>
          </p:nvPr>
        </p:nvSpPr>
        <p:spPr>
          <a:xfrm>
            <a:off x="191086" y="1707321"/>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48351"/>
              </a:buClr>
              <a:buSzPts val="2800"/>
              <a:buChar char="•"/>
            </a:pPr>
            <a:r>
              <a:rPr lang="en-US" b="1">
                <a:solidFill>
                  <a:srgbClr val="248351"/>
                </a:solidFill>
              </a:rPr>
              <a:t>Powerful tool, but not a cheap, quick or easy fix</a:t>
            </a:r>
            <a:endParaRPr/>
          </a:p>
          <a:p>
            <a:pPr marL="228600" lvl="0" indent="-228600" algn="l" rtl="0">
              <a:lnSpc>
                <a:spcPct val="90000"/>
              </a:lnSpc>
              <a:spcBef>
                <a:spcPts val="1000"/>
              </a:spcBef>
              <a:spcAft>
                <a:spcPts val="0"/>
              </a:spcAft>
              <a:buClr>
                <a:srgbClr val="248351"/>
              </a:buClr>
              <a:buSzPts val="2800"/>
              <a:buChar char="•"/>
            </a:pPr>
            <a:r>
              <a:rPr lang="en-US" b="1">
                <a:solidFill>
                  <a:srgbClr val="248351"/>
                </a:solidFill>
              </a:rPr>
              <a:t>Legacy systems and lack thereof</a:t>
            </a:r>
            <a:endParaRPr/>
          </a:p>
          <a:p>
            <a:pPr marL="228600" lvl="0" indent="-228600" algn="l" rtl="0">
              <a:lnSpc>
                <a:spcPct val="90000"/>
              </a:lnSpc>
              <a:spcBef>
                <a:spcPts val="1000"/>
              </a:spcBef>
              <a:spcAft>
                <a:spcPts val="0"/>
              </a:spcAft>
              <a:buClr>
                <a:srgbClr val="248351"/>
              </a:buClr>
              <a:buSzPts val="2800"/>
              <a:buChar char="•"/>
            </a:pPr>
            <a:r>
              <a:rPr lang="en-US" b="1">
                <a:solidFill>
                  <a:srgbClr val="248351"/>
                </a:solidFill>
              </a:rPr>
              <a:t>Leverage existing systems by getting a “seat”</a:t>
            </a:r>
            <a:endParaRPr/>
          </a:p>
          <a:p>
            <a:pPr marL="228600" lvl="0" indent="-228600" algn="l" rtl="0">
              <a:lnSpc>
                <a:spcPct val="90000"/>
              </a:lnSpc>
              <a:spcBef>
                <a:spcPts val="1000"/>
              </a:spcBef>
              <a:spcAft>
                <a:spcPts val="0"/>
              </a:spcAft>
              <a:buClr>
                <a:srgbClr val="248351"/>
              </a:buClr>
              <a:buSzPts val="2800"/>
              <a:buChar char="•"/>
            </a:pPr>
            <a:r>
              <a:rPr lang="en-US" b="1">
                <a:solidFill>
                  <a:srgbClr val="248351"/>
                </a:solidFill>
              </a:rPr>
              <a:t>Build from scratch</a:t>
            </a:r>
            <a:endParaRPr/>
          </a:p>
        </p:txBody>
      </p:sp>
      <p:sp>
        <p:nvSpPr>
          <p:cNvPr id="1613" name="Google Shape;1613;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CRM Systems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07"/>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48351"/>
              </a:buClr>
              <a:buSzPts val="2800"/>
              <a:buFont typeface="Noto Sans Symbols"/>
              <a:buChar char="❑"/>
            </a:pPr>
            <a:r>
              <a:rPr lang="en-US" b="1">
                <a:solidFill>
                  <a:srgbClr val="248351"/>
                </a:solidFill>
              </a:rPr>
              <a:t> What beyond iCorp?</a:t>
            </a:r>
            <a:endParaRPr/>
          </a:p>
        </p:txBody>
      </p:sp>
      <p:sp>
        <p:nvSpPr>
          <p:cNvPr id="1619" name="Google Shape;1619;p107"/>
          <p:cNvSpPr txBox="1">
            <a:spLocks noGrp="1"/>
          </p:cNvSpPr>
          <p:nvPr>
            <p:ph type="title"/>
          </p:nvPr>
        </p:nvSpPr>
        <p:spPr>
          <a:xfrm>
            <a:off x="422031" y="365125"/>
            <a:ext cx="109317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Impact"/>
              <a:buNone/>
            </a:pPr>
            <a:r>
              <a:rPr lang="en-US" sz="4000"/>
              <a:t>Entrepreneurship: Engaging Industry and Students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08"/>
          <p:cNvSpPr txBox="1">
            <a:spLocks noGrp="1"/>
          </p:cNvSpPr>
          <p:nvPr>
            <p:ph type="body" idx="1"/>
          </p:nvPr>
        </p:nvSpPr>
        <p:spPr>
          <a:xfrm>
            <a:off x="261425" y="1679185"/>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48351"/>
              </a:buClr>
              <a:buSzPts val="2800"/>
              <a:buChar char="•"/>
            </a:pPr>
            <a:r>
              <a:rPr lang="en-US" b="1">
                <a:solidFill>
                  <a:srgbClr val="248351"/>
                </a:solidFill>
              </a:rPr>
              <a:t>“Turf War”</a:t>
            </a:r>
            <a:endParaRPr/>
          </a:p>
          <a:p>
            <a:pPr marL="228600" lvl="0" indent="-228600" algn="l" rtl="0">
              <a:lnSpc>
                <a:spcPct val="90000"/>
              </a:lnSpc>
              <a:spcBef>
                <a:spcPts val="1000"/>
              </a:spcBef>
              <a:spcAft>
                <a:spcPts val="0"/>
              </a:spcAft>
              <a:buClr>
                <a:srgbClr val="248351"/>
              </a:buClr>
              <a:buSzPts val="2800"/>
              <a:buChar char="•"/>
            </a:pPr>
            <a:r>
              <a:rPr lang="en-US" b="1">
                <a:solidFill>
                  <a:srgbClr val="248351"/>
                </a:solidFill>
              </a:rPr>
              <a:t>Build a mutual benefit model</a:t>
            </a:r>
            <a:endParaRPr/>
          </a:p>
          <a:p>
            <a:pPr marL="685800" lvl="1" indent="-228600" algn="l" rtl="0">
              <a:lnSpc>
                <a:spcPct val="90000"/>
              </a:lnSpc>
              <a:spcBef>
                <a:spcPts val="500"/>
              </a:spcBef>
              <a:spcAft>
                <a:spcPts val="0"/>
              </a:spcAft>
              <a:buClr>
                <a:srgbClr val="248351"/>
              </a:buClr>
              <a:buSzPts val="2400"/>
              <a:buChar char="•"/>
            </a:pPr>
            <a:r>
              <a:rPr lang="en-US" b="1">
                <a:solidFill>
                  <a:srgbClr val="248351"/>
                </a:solidFill>
              </a:rPr>
              <a:t>After different goals that could be positively reinforce each other</a:t>
            </a:r>
            <a:endParaRPr/>
          </a:p>
        </p:txBody>
      </p:sp>
      <p:sp>
        <p:nvSpPr>
          <p:cNvPr id="1625" name="Google Shape;1625;p108"/>
          <p:cNvSpPr txBox="1">
            <a:spLocks noGrp="1"/>
          </p:cNvSpPr>
          <p:nvPr>
            <p:ph type="title"/>
          </p:nvPr>
        </p:nvSpPr>
        <p:spPr>
          <a:xfrm>
            <a:off x="422031" y="365125"/>
            <a:ext cx="109317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Impact"/>
              <a:buNone/>
            </a:pPr>
            <a:r>
              <a:rPr lang="en-US" sz="4000"/>
              <a:t>Working with University Development Office</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109"/>
          <p:cNvSpPr txBox="1">
            <a:spLocks noGrp="1"/>
          </p:cNvSpPr>
          <p:nvPr>
            <p:ph type="body" idx="1"/>
          </p:nvPr>
        </p:nvSpPr>
        <p:spPr>
          <a:xfrm>
            <a:off x="233289" y="1630900"/>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48351"/>
              </a:buClr>
              <a:buSzPts val="2800"/>
              <a:buChar char="•"/>
            </a:pPr>
            <a:r>
              <a:rPr lang="en-US" b="1">
                <a:solidFill>
                  <a:srgbClr val="248351"/>
                </a:solidFill>
              </a:rPr>
              <a:t>Fee for Service</a:t>
            </a:r>
            <a:endParaRPr/>
          </a:p>
          <a:p>
            <a:pPr marL="685800" lvl="1" indent="-228600" algn="l" rtl="0">
              <a:lnSpc>
                <a:spcPct val="90000"/>
              </a:lnSpc>
              <a:spcBef>
                <a:spcPts val="500"/>
              </a:spcBef>
              <a:spcAft>
                <a:spcPts val="0"/>
              </a:spcAft>
              <a:buClr>
                <a:srgbClr val="248351"/>
              </a:buClr>
              <a:buSzPts val="2400"/>
              <a:buChar char="•"/>
            </a:pPr>
            <a:r>
              <a:rPr lang="en-US" b="1">
                <a:solidFill>
                  <a:srgbClr val="248351"/>
                </a:solidFill>
              </a:rPr>
              <a:t>Fit with educational mission</a:t>
            </a:r>
            <a:endParaRPr/>
          </a:p>
          <a:p>
            <a:pPr marL="685800" lvl="1" indent="-228600" algn="l" rtl="0">
              <a:lnSpc>
                <a:spcPct val="90000"/>
              </a:lnSpc>
              <a:spcBef>
                <a:spcPts val="500"/>
              </a:spcBef>
              <a:spcAft>
                <a:spcPts val="0"/>
              </a:spcAft>
              <a:buClr>
                <a:srgbClr val="248351"/>
              </a:buClr>
              <a:buSzPts val="2400"/>
              <a:buChar char="•"/>
            </a:pPr>
            <a:r>
              <a:rPr lang="en-US" b="1">
                <a:solidFill>
                  <a:srgbClr val="248351"/>
                </a:solidFill>
              </a:rPr>
              <a:t>Finance and tax implications</a:t>
            </a:r>
            <a:endParaRPr/>
          </a:p>
        </p:txBody>
      </p:sp>
      <p:sp>
        <p:nvSpPr>
          <p:cNvPr id="1631" name="Google Shape;1631;p109"/>
          <p:cNvSpPr txBox="1">
            <a:spLocks noGrp="1"/>
          </p:cNvSpPr>
          <p:nvPr>
            <p:ph type="title"/>
          </p:nvPr>
        </p:nvSpPr>
        <p:spPr>
          <a:xfrm>
            <a:off x="422031" y="365125"/>
            <a:ext cx="109317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Impact"/>
              <a:buNone/>
            </a:pPr>
            <a:r>
              <a:rPr lang="en-US" sz="4000"/>
              <a:t>Sustainability: Pivot to Service Center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1"/>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a:t>Innovation Partners</a:t>
            </a:r>
            <a:r>
              <a:rPr lang="en-US"/>
              <a:t> contribute primarily to the innovation mission of the ERC</a:t>
            </a:r>
            <a:endParaRPr/>
          </a:p>
          <a:p>
            <a:pPr marL="685800" lvl="1" indent="-228600" algn="l" rtl="0">
              <a:lnSpc>
                <a:spcPct val="90000"/>
              </a:lnSpc>
              <a:spcBef>
                <a:spcPts val="500"/>
              </a:spcBef>
              <a:spcAft>
                <a:spcPts val="0"/>
              </a:spcAft>
              <a:buClr>
                <a:schemeClr val="dk1"/>
              </a:buClr>
              <a:buSzPts val="2400"/>
              <a:buChar char="•"/>
            </a:pPr>
            <a:r>
              <a:rPr lang="en-US"/>
              <a:t>Required for Gen 3 ERCs but are a means of strengthening technology impact of Gen2 ERCs (Best Practices Manual 5.3.3, p. 259)</a:t>
            </a:r>
            <a:endParaRPr/>
          </a:p>
          <a:p>
            <a:pPr marL="228600" lvl="0" indent="-228600" algn="l" rtl="0">
              <a:lnSpc>
                <a:spcPct val="90000"/>
              </a:lnSpc>
              <a:spcBef>
                <a:spcPts val="1000"/>
              </a:spcBef>
              <a:spcAft>
                <a:spcPts val="0"/>
              </a:spcAft>
              <a:buClr>
                <a:schemeClr val="dk1"/>
              </a:buClr>
              <a:buSzPts val="2800"/>
              <a:buChar char="•"/>
            </a:pPr>
            <a:r>
              <a:rPr lang="en-US" u="sng"/>
              <a:t>Stakeholders</a:t>
            </a:r>
            <a:r>
              <a:rPr lang="en-US"/>
              <a:t> include anyone impacted by the outcome of ERC activities</a:t>
            </a:r>
            <a:endParaRPr/>
          </a:p>
          <a:p>
            <a:pPr marL="685800" lvl="1" indent="-228600" algn="l" rtl="0">
              <a:lnSpc>
                <a:spcPct val="90000"/>
              </a:lnSpc>
              <a:spcBef>
                <a:spcPts val="500"/>
              </a:spcBef>
              <a:spcAft>
                <a:spcPts val="0"/>
              </a:spcAft>
              <a:buClr>
                <a:schemeClr val="dk1"/>
              </a:buClr>
              <a:buSzPts val="2400"/>
              <a:buChar char="•"/>
            </a:pPr>
            <a:r>
              <a:rPr lang="en-US"/>
              <a:t>Required for Gen 4 ERCs to support new requirements of “high societal impact” and ”convergent research” (NSF Gen4 ERC Solicitation)</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i="1"/>
              <a:t>The definition of Stakeholder would include many entities we call Innovation Partners. Ex: Economic Development groups</a:t>
            </a:r>
            <a:endParaRPr/>
          </a:p>
          <a:p>
            <a:pPr marL="685800" lvl="1" indent="-228600" algn="l" rtl="0">
              <a:lnSpc>
                <a:spcPct val="90000"/>
              </a:lnSpc>
              <a:spcBef>
                <a:spcPts val="500"/>
              </a:spcBef>
              <a:spcAft>
                <a:spcPts val="0"/>
              </a:spcAft>
              <a:buClr>
                <a:schemeClr val="dk1"/>
              </a:buClr>
              <a:buSzPts val="2400"/>
              <a:buChar char="•"/>
            </a:pPr>
            <a:r>
              <a:rPr lang="en-US" i="1"/>
              <a:t>However, for the purpose of this presentation, when the term Stakeholder is used, it will be in reference to other stakeholder groups outside of Innovation Partners</a:t>
            </a:r>
            <a:endParaRPr/>
          </a:p>
          <a:p>
            <a:pPr marL="228600" lvl="0" indent="-50800" algn="l" rtl="0">
              <a:lnSpc>
                <a:spcPct val="90000"/>
              </a:lnSpc>
              <a:spcBef>
                <a:spcPts val="1000"/>
              </a:spcBef>
              <a:spcAft>
                <a:spcPts val="0"/>
              </a:spcAft>
              <a:buClr>
                <a:schemeClr val="dk1"/>
              </a:buClr>
              <a:buSzPts val="2800"/>
              <a:buNone/>
            </a:pPr>
            <a:endParaRPr/>
          </a:p>
        </p:txBody>
      </p:sp>
      <p:sp>
        <p:nvSpPr>
          <p:cNvPr id="472" name="Google Shape;47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Impact"/>
              <a:buNone/>
            </a:pPr>
            <a:r>
              <a:rPr lang="en-US" sz="4000"/>
              <a:t>Innovation Partner vs. Stakeholder</a:t>
            </a:r>
            <a:endParaRPr/>
          </a:p>
        </p:txBody>
      </p:sp>
      <p:sp>
        <p:nvSpPr>
          <p:cNvPr id="473" name="Google Shape;473;p11"/>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110"/>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Open Forum Discission</a:t>
            </a:r>
            <a:endParaRPr/>
          </a:p>
        </p:txBody>
      </p:sp>
      <p:sp>
        <p:nvSpPr>
          <p:cNvPr id="1638" name="Google Shape;1638;p110"/>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110</a:t>
            </a:fld>
            <a:endParaRPr sz="1800" b="1" i="0" u="none" strike="noStrike" cap="none">
              <a:solidFill>
                <a:srgbClr val="FFFFFF"/>
              </a:solidFill>
              <a:latin typeface="Calibri"/>
              <a:ea typeface="Calibri"/>
              <a:cs typeface="Calibri"/>
              <a:sym typeface="Calibri"/>
            </a:endParaRPr>
          </a:p>
        </p:txBody>
      </p:sp>
      <p:pic>
        <p:nvPicPr>
          <p:cNvPr id="1639" name="Google Shape;1639;p110"/>
          <p:cNvPicPr preferRelativeResize="0"/>
          <p:nvPr/>
        </p:nvPicPr>
        <p:blipFill rotWithShape="1">
          <a:blip r:embed="rId3">
            <a:alphaModFix/>
          </a:blip>
          <a:srcRect/>
          <a:stretch/>
        </p:blipFill>
        <p:spPr>
          <a:xfrm>
            <a:off x="1380362" y="4409122"/>
            <a:ext cx="10492355" cy="122586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11"/>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Closing Remarks</a:t>
            </a:r>
            <a:endParaRPr/>
          </a:p>
        </p:txBody>
      </p:sp>
      <p:sp>
        <p:nvSpPr>
          <p:cNvPr id="1646" name="Google Shape;1646;p111"/>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111</a:t>
            </a:fld>
            <a:endParaRPr sz="1800" b="1" i="0" u="none" strike="noStrike" cap="none">
              <a:solidFill>
                <a:srgbClr val="FFFFFF"/>
              </a:solidFill>
              <a:latin typeface="Calibri"/>
              <a:ea typeface="Calibri"/>
              <a:cs typeface="Calibri"/>
              <a:sym typeface="Calibri"/>
            </a:endParaRPr>
          </a:p>
        </p:txBody>
      </p:sp>
      <p:sp>
        <p:nvSpPr>
          <p:cNvPr id="1647" name="Google Shape;1647;p111"/>
          <p:cNvSpPr txBox="1"/>
          <p:nvPr/>
        </p:nvSpPr>
        <p:spPr>
          <a:xfrm>
            <a:off x="1177290" y="4194810"/>
            <a:ext cx="10046970"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Feedback on this format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Mentor Program – How is it going?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Next Summit – right after the ERC Biennial meeting in Oct 2024??</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Pick the next planning committee by March 2024</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2"/>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3200"/>
              <a:t>Partnerships with state and local government and/or academic organizations devoted to entrepreneurship and innovation is an important aspect of Gen-3 ERCs. </a:t>
            </a:r>
            <a:endParaRPr/>
          </a:p>
          <a:p>
            <a:pPr marL="0" lvl="0" indent="0" algn="ctr"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3200"/>
              <a:buChar char="•"/>
            </a:pPr>
            <a:r>
              <a:rPr lang="en-US" sz="3200"/>
              <a:t>How do ERCs interact with Innovation Partners?</a:t>
            </a:r>
            <a:endParaRPr/>
          </a:p>
          <a:p>
            <a:pPr marL="685800" lvl="1" indent="-228600" algn="l" rtl="0">
              <a:lnSpc>
                <a:spcPct val="90000"/>
              </a:lnSpc>
              <a:spcBef>
                <a:spcPts val="500"/>
              </a:spcBef>
              <a:spcAft>
                <a:spcPts val="0"/>
              </a:spcAft>
              <a:buClr>
                <a:schemeClr val="dk1"/>
              </a:buClr>
              <a:buSzPts val="2800"/>
              <a:buChar char="•"/>
            </a:pPr>
            <a:r>
              <a:rPr lang="en-US" sz="2800"/>
              <a:t>Serve as advisors to ERC leadership</a:t>
            </a:r>
            <a:endParaRPr/>
          </a:p>
          <a:p>
            <a:pPr marL="685800" lvl="1" indent="-228600" algn="l" rtl="0">
              <a:lnSpc>
                <a:spcPct val="90000"/>
              </a:lnSpc>
              <a:spcBef>
                <a:spcPts val="500"/>
              </a:spcBef>
              <a:spcAft>
                <a:spcPts val="0"/>
              </a:spcAft>
              <a:buClr>
                <a:schemeClr val="dk1"/>
              </a:buClr>
              <a:buSzPts val="2800"/>
              <a:buChar char="•"/>
            </a:pPr>
            <a:r>
              <a:rPr lang="en-US" sz="2800"/>
              <a:t>Contribute to innovation mission of ERC</a:t>
            </a:r>
            <a:endParaRPr/>
          </a:p>
          <a:p>
            <a:pPr marL="1143000" lvl="2" indent="-228600" algn="l" rtl="0">
              <a:lnSpc>
                <a:spcPct val="90000"/>
              </a:lnSpc>
              <a:spcBef>
                <a:spcPts val="500"/>
              </a:spcBef>
              <a:spcAft>
                <a:spcPts val="0"/>
              </a:spcAft>
              <a:buClr>
                <a:schemeClr val="dk1"/>
              </a:buClr>
              <a:buSzPts val="2400"/>
              <a:buChar char="•"/>
            </a:pPr>
            <a:r>
              <a:rPr lang="en-US" sz="2400"/>
              <a:t>Providing workshops, experiential education, technology assessments, internships</a:t>
            </a:r>
            <a:endParaRPr/>
          </a:p>
          <a:p>
            <a:pPr marL="685800" lvl="1" indent="-228600" algn="l" rtl="0">
              <a:lnSpc>
                <a:spcPct val="90000"/>
              </a:lnSpc>
              <a:spcBef>
                <a:spcPts val="500"/>
              </a:spcBef>
              <a:spcAft>
                <a:spcPts val="0"/>
              </a:spcAft>
              <a:buClr>
                <a:schemeClr val="dk1"/>
              </a:buClr>
              <a:buSzPts val="2800"/>
              <a:buChar char="•"/>
            </a:pPr>
            <a:r>
              <a:rPr lang="en-US" sz="2800"/>
              <a:t>Stimulate entrepreneurship, driving economic growth for region</a:t>
            </a:r>
            <a:endParaRPr/>
          </a:p>
          <a:p>
            <a:pPr marL="685800" lvl="1" indent="-228600" algn="l" rtl="0">
              <a:lnSpc>
                <a:spcPct val="90000"/>
              </a:lnSpc>
              <a:spcBef>
                <a:spcPts val="500"/>
              </a:spcBef>
              <a:spcAft>
                <a:spcPts val="0"/>
              </a:spcAft>
              <a:buClr>
                <a:schemeClr val="dk1"/>
              </a:buClr>
              <a:buSzPts val="2800"/>
              <a:buChar char="•"/>
            </a:pPr>
            <a:r>
              <a:rPr lang="en-US" sz="2800"/>
              <a:t>ERC should leverage Innovation Partners’ vast networks</a:t>
            </a:r>
            <a:endParaRPr/>
          </a:p>
          <a:p>
            <a:pPr marL="685800" lvl="1" indent="-228600" algn="l" rtl="0">
              <a:lnSpc>
                <a:spcPct val="90000"/>
              </a:lnSpc>
              <a:spcBef>
                <a:spcPts val="500"/>
              </a:spcBef>
              <a:spcAft>
                <a:spcPts val="0"/>
              </a:spcAft>
              <a:buClr>
                <a:schemeClr val="dk1"/>
              </a:buClr>
              <a:buSzPts val="2800"/>
              <a:buChar char="•"/>
            </a:pPr>
            <a:r>
              <a:rPr lang="en-US" sz="2800"/>
              <a:t>Informal relationship to ERC, no contract or formal agreement</a:t>
            </a:r>
            <a:endParaRPr/>
          </a:p>
        </p:txBody>
      </p:sp>
      <p:sp>
        <p:nvSpPr>
          <p:cNvPr id="480" name="Google Shape;48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Innovation Partners      </a:t>
            </a:r>
            <a:r>
              <a:rPr lang="en-US" sz="2800"/>
              <a:t>(Best Practices Manual, 5.3.3 p 259)</a:t>
            </a:r>
            <a:endParaRPr/>
          </a:p>
        </p:txBody>
      </p:sp>
      <p:sp>
        <p:nvSpPr>
          <p:cNvPr id="481" name="Google Shape;481;p12"/>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13"/>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University Centers for Entrepreneurship</a:t>
            </a:r>
            <a:endParaRPr/>
          </a:p>
          <a:p>
            <a:pPr marL="685800" lvl="1" indent="-228600" algn="l" rtl="0">
              <a:lnSpc>
                <a:spcPct val="90000"/>
              </a:lnSpc>
              <a:spcBef>
                <a:spcPts val="500"/>
              </a:spcBef>
              <a:spcAft>
                <a:spcPts val="0"/>
              </a:spcAft>
              <a:buClr>
                <a:schemeClr val="dk1"/>
              </a:buClr>
              <a:buSzPts val="2400"/>
              <a:buChar char="•"/>
            </a:pPr>
            <a:r>
              <a:rPr lang="en-US"/>
              <a:t>Entrepreneurship training and funding for students / start-ups</a:t>
            </a:r>
            <a:endParaRPr/>
          </a:p>
          <a:p>
            <a:pPr marL="1143000" lvl="2" indent="-228600" algn="l" rtl="0">
              <a:lnSpc>
                <a:spcPct val="90000"/>
              </a:lnSpc>
              <a:spcBef>
                <a:spcPts val="500"/>
              </a:spcBef>
              <a:spcAft>
                <a:spcPts val="0"/>
              </a:spcAft>
              <a:buClr>
                <a:schemeClr val="dk1"/>
              </a:buClr>
              <a:buSzPts val="2000"/>
              <a:buChar char="•"/>
            </a:pPr>
            <a:r>
              <a:rPr lang="en-US"/>
              <a:t>Examples: I-CORPS, Prototype funds, Accelerators</a:t>
            </a:r>
            <a:endParaRPr/>
          </a:p>
          <a:p>
            <a:pPr marL="228600" lvl="0" indent="-228600" algn="l" rtl="0">
              <a:lnSpc>
                <a:spcPct val="90000"/>
              </a:lnSpc>
              <a:spcBef>
                <a:spcPts val="1000"/>
              </a:spcBef>
              <a:spcAft>
                <a:spcPts val="0"/>
              </a:spcAft>
              <a:buClr>
                <a:schemeClr val="dk1"/>
              </a:buClr>
              <a:buSzPts val="2800"/>
              <a:buChar char="•"/>
            </a:pPr>
            <a:r>
              <a:rPr lang="en-US"/>
              <a:t>University Tech Transfer Offices, Business Schools, Development Offices, Alumni</a:t>
            </a:r>
            <a:endParaRPr/>
          </a:p>
          <a:p>
            <a:pPr marL="228600" lvl="0" indent="-228600" algn="l" rtl="0">
              <a:lnSpc>
                <a:spcPct val="90000"/>
              </a:lnSpc>
              <a:spcBef>
                <a:spcPts val="1000"/>
              </a:spcBef>
              <a:spcAft>
                <a:spcPts val="0"/>
              </a:spcAft>
              <a:buClr>
                <a:schemeClr val="dk1"/>
              </a:buClr>
              <a:buSzPts val="2800"/>
              <a:buChar char="•"/>
            </a:pPr>
            <a:r>
              <a:rPr lang="en-US"/>
              <a:t>Angel Investors, Venture Funds</a:t>
            </a:r>
            <a:endParaRPr/>
          </a:p>
          <a:p>
            <a:pPr marL="228600" lvl="0" indent="-228600" algn="l" rtl="0">
              <a:lnSpc>
                <a:spcPct val="90000"/>
              </a:lnSpc>
              <a:spcBef>
                <a:spcPts val="1000"/>
              </a:spcBef>
              <a:spcAft>
                <a:spcPts val="0"/>
              </a:spcAft>
              <a:buClr>
                <a:schemeClr val="dk1"/>
              </a:buClr>
              <a:buSzPts val="2800"/>
              <a:buChar char="•"/>
            </a:pPr>
            <a:r>
              <a:rPr lang="en-US"/>
              <a:t>State &amp; Local Govt, Economic Development Orgs</a:t>
            </a:r>
            <a:endParaRPr/>
          </a:p>
          <a:p>
            <a:pPr marL="685800" lvl="1" indent="-228600" algn="l" rtl="0">
              <a:lnSpc>
                <a:spcPct val="90000"/>
              </a:lnSpc>
              <a:spcBef>
                <a:spcPts val="500"/>
              </a:spcBef>
              <a:spcAft>
                <a:spcPts val="0"/>
              </a:spcAft>
              <a:buClr>
                <a:schemeClr val="dk1"/>
              </a:buClr>
              <a:buSzPts val="2400"/>
              <a:buChar char="•"/>
            </a:pPr>
            <a:r>
              <a:rPr lang="en-US"/>
              <a:t>Partner with universities for job creation &amp; economic growth</a:t>
            </a:r>
            <a:endParaRPr/>
          </a:p>
          <a:p>
            <a:pPr marL="228600" lvl="0" indent="-228600" algn="l" rtl="0">
              <a:lnSpc>
                <a:spcPct val="90000"/>
              </a:lnSpc>
              <a:spcBef>
                <a:spcPts val="1000"/>
              </a:spcBef>
              <a:spcAft>
                <a:spcPts val="0"/>
              </a:spcAft>
              <a:buClr>
                <a:schemeClr val="dk1"/>
              </a:buClr>
              <a:buSzPts val="2800"/>
              <a:buChar char="•"/>
            </a:pPr>
            <a:r>
              <a:rPr lang="en-US"/>
              <a:t>Federal Govt </a:t>
            </a:r>
            <a:endParaRPr/>
          </a:p>
          <a:p>
            <a:pPr marL="685800" lvl="1" indent="-228600" algn="l" rtl="0">
              <a:lnSpc>
                <a:spcPct val="90000"/>
              </a:lnSpc>
              <a:spcBef>
                <a:spcPts val="500"/>
              </a:spcBef>
              <a:spcAft>
                <a:spcPts val="0"/>
              </a:spcAft>
              <a:buClr>
                <a:schemeClr val="dk1"/>
              </a:buClr>
              <a:buSzPts val="2400"/>
              <a:buChar char="•"/>
            </a:pPr>
            <a:r>
              <a:rPr lang="en-US"/>
              <a:t>Provides financial support for entrepreneurs / commercialization funding </a:t>
            </a:r>
            <a:endParaRPr/>
          </a:p>
          <a:p>
            <a:pPr marL="1143000" lvl="2" indent="-228600" algn="l" rtl="0">
              <a:lnSpc>
                <a:spcPct val="90000"/>
              </a:lnSpc>
              <a:spcBef>
                <a:spcPts val="500"/>
              </a:spcBef>
              <a:spcAft>
                <a:spcPts val="0"/>
              </a:spcAft>
              <a:buClr>
                <a:schemeClr val="dk1"/>
              </a:buClr>
              <a:buSzPts val="2000"/>
              <a:buChar char="•"/>
            </a:pPr>
            <a:r>
              <a:rPr lang="en-US"/>
              <a:t>Examples: SBIR, STTR</a:t>
            </a:r>
            <a:endParaRPr/>
          </a:p>
          <a:p>
            <a:pPr marL="685800" lvl="1" indent="-228600" algn="l" rtl="0">
              <a:lnSpc>
                <a:spcPct val="90000"/>
              </a:lnSpc>
              <a:spcBef>
                <a:spcPts val="500"/>
              </a:spcBef>
              <a:spcAft>
                <a:spcPts val="0"/>
              </a:spcAft>
              <a:buClr>
                <a:schemeClr val="dk1"/>
              </a:buClr>
              <a:buSzPts val="2400"/>
              <a:buChar char="•"/>
            </a:pPr>
            <a:r>
              <a:rPr lang="en-US"/>
              <a:t>Lean on universities for technical support, training for workforce, innovation</a:t>
            </a:r>
            <a:endParaRPr/>
          </a:p>
          <a:p>
            <a:pPr marL="228600" lvl="0" indent="-50800" algn="l" rtl="0">
              <a:lnSpc>
                <a:spcPct val="90000"/>
              </a:lnSpc>
              <a:spcBef>
                <a:spcPts val="1000"/>
              </a:spcBef>
              <a:spcAft>
                <a:spcPts val="0"/>
              </a:spcAft>
              <a:buClr>
                <a:schemeClr val="dk1"/>
              </a:buClr>
              <a:buSzPts val="2800"/>
              <a:buNone/>
            </a:pPr>
            <a:endParaRPr/>
          </a:p>
        </p:txBody>
      </p:sp>
      <p:sp>
        <p:nvSpPr>
          <p:cNvPr id="488" name="Google Shape;48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Types of Innovation Partners </a:t>
            </a:r>
            <a:endParaRPr/>
          </a:p>
        </p:txBody>
      </p:sp>
      <p:sp>
        <p:nvSpPr>
          <p:cNvPr id="489" name="Google Shape;489;p13"/>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CMaT Innovation Partner Organization Sectors</a:t>
            </a:r>
            <a:endParaRPr/>
          </a:p>
        </p:txBody>
      </p:sp>
      <p:graphicFrame>
        <p:nvGraphicFramePr>
          <p:cNvPr id="496" name="Google Shape;496;p14"/>
          <p:cNvGraphicFramePr/>
          <p:nvPr/>
        </p:nvGraphicFramePr>
        <p:xfrm>
          <a:off x="2085110" y="1690688"/>
          <a:ext cx="7377546" cy="49876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7" name="Google Shape;497;p14"/>
          <p:cNvGraphicFramePr/>
          <p:nvPr/>
        </p:nvGraphicFramePr>
        <p:xfrm>
          <a:off x="1190913" y="1812196"/>
          <a:ext cx="8805703" cy="48661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CMaT Innovation Partner Involvement</a:t>
            </a:r>
            <a:endParaRPr/>
          </a:p>
        </p:txBody>
      </p:sp>
      <p:graphicFrame>
        <p:nvGraphicFramePr>
          <p:cNvPr id="504" name="Google Shape;504;p15"/>
          <p:cNvGraphicFramePr/>
          <p:nvPr/>
        </p:nvGraphicFramePr>
        <p:xfrm>
          <a:off x="838200" y="1690688"/>
          <a:ext cx="10515600" cy="522763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6"/>
          <p:cNvSpPr txBox="1">
            <a:spLocks noGrp="1"/>
          </p:cNvSpPr>
          <p:nvPr>
            <p:ph type="body" idx="1"/>
          </p:nvPr>
        </p:nvSpPr>
        <p:spPr>
          <a:xfrm>
            <a:off x="838200" y="1690688"/>
            <a:ext cx="5410200" cy="480218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3200"/>
              <a:t>Fed Gov’t</a:t>
            </a:r>
            <a:endParaRPr/>
          </a:p>
          <a:p>
            <a:pPr marL="685800" lvl="1" indent="-228600" algn="l" rtl="0">
              <a:lnSpc>
                <a:spcPct val="90000"/>
              </a:lnSpc>
              <a:spcBef>
                <a:spcPts val="500"/>
              </a:spcBef>
              <a:spcAft>
                <a:spcPts val="0"/>
              </a:spcAft>
              <a:buClr>
                <a:schemeClr val="dk1"/>
              </a:buClr>
              <a:buSzPct val="100000"/>
              <a:buChar char="•"/>
            </a:pPr>
            <a:r>
              <a:rPr lang="en-US" sz="2000"/>
              <a:t> FDA Reg science division</a:t>
            </a:r>
            <a:endParaRPr/>
          </a:p>
          <a:p>
            <a:pPr marL="228600" lvl="0" indent="-228600" algn="l" rtl="0">
              <a:lnSpc>
                <a:spcPct val="90000"/>
              </a:lnSpc>
              <a:spcBef>
                <a:spcPts val="1000"/>
              </a:spcBef>
              <a:spcAft>
                <a:spcPts val="0"/>
              </a:spcAft>
              <a:buClr>
                <a:schemeClr val="dk1"/>
              </a:buClr>
              <a:buSzPct val="100000"/>
              <a:buChar char="•"/>
            </a:pPr>
            <a:r>
              <a:rPr lang="en-US" sz="3200"/>
              <a:t>State Gov’t: </a:t>
            </a:r>
            <a:endParaRPr/>
          </a:p>
          <a:p>
            <a:pPr marL="685800" lvl="1" indent="-228600" algn="l" rtl="0">
              <a:lnSpc>
                <a:spcPct val="90000"/>
              </a:lnSpc>
              <a:spcBef>
                <a:spcPts val="500"/>
              </a:spcBef>
              <a:spcAft>
                <a:spcPts val="0"/>
              </a:spcAft>
              <a:buClr>
                <a:schemeClr val="dk1"/>
              </a:buClr>
              <a:buSzPct val="100000"/>
              <a:buChar char="•"/>
            </a:pPr>
            <a:r>
              <a:rPr lang="en-US" sz="2000"/>
              <a:t>Georgia Research Alliance</a:t>
            </a:r>
            <a:endParaRPr/>
          </a:p>
          <a:p>
            <a:pPr marL="685800" lvl="1" indent="-228600" algn="l" rtl="0">
              <a:lnSpc>
                <a:spcPct val="90000"/>
              </a:lnSpc>
              <a:spcBef>
                <a:spcPts val="500"/>
              </a:spcBef>
              <a:spcAft>
                <a:spcPts val="0"/>
              </a:spcAft>
              <a:buClr>
                <a:schemeClr val="dk1"/>
              </a:buClr>
              <a:buSzPct val="100000"/>
              <a:buChar char="•"/>
            </a:pPr>
            <a:r>
              <a:rPr lang="en-US" sz="2000"/>
              <a:t>Univ Wisconsin Center for Technology Commercialization</a:t>
            </a:r>
            <a:endParaRPr/>
          </a:p>
          <a:p>
            <a:pPr marL="685800" lvl="1" indent="-228600" algn="l" rtl="0">
              <a:lnSpc>
                <a:spcPct val="90000"/>
              </a:lnSpc>
              <a:spcBef>
                <a:spcPts val="500"/>
              </a:spcBef>
              <a:spcAft>
                <a:spcPts val="0"/>
              </a:spcAft>
              <a:buClr>
                <a:schemeClr val="dk1"/>
              </a:buClr>
              <a:buSzPct val="100000"/>
              <a:buChar char="•"/>
            </a:pPr>
            <a:r>
              <a:rPr lang="en-US" sz="2000"/>
              <a:t>Univ Wisc Discovery to Product</a:t>
            </a:r>
            <a:endParaRPr/>
          </a:p>
          <a:p>
            <a:pPr marL="685800" lvl="1" indent="-228600" algn="l" rtl="0">
              <a:lnSpc>
                <a:spcPct val="90000"/>
              </a:lnSpc>
              <a:spcBef>
                <a:spcPts val="500"/>
              </a:spcBef>
              <a:spcAft>
                <a:spcPts val="0"/>
              </a:spcAft>
              <a:buClr>
                <a:schemeClr val="dk1"/>
              </a:buClr>
              <a:buSzPct val="100000"/>
              <a:buChar char="•"/>
            </a:pPr>
            <a:r>
              <a:rPr lang="en-US" sz="2000"/>
              <a:t>Global Center for Medical Innovation </a:t>
            </a:r>
            <a:endParaRPr/>
          </a:p>
          <a:p>
            <a:pPr marL="685800" lvl="1" indent="-228600" algn="l" rtl="0">
              <a:lnSpc>
                <a:spcPct val="90000"/>
              </a:lnSpc>
              <a:spcBef>
                <a:spcPts val="500"/>
              </a:spcBef>
              <a:spcAft>
                <a:spcPts val="0"/>
              </a:spcAft>
              <a:buClr>
                <a:schemeClr val="dk1"/>
              </a:buClr>
              <a:buSzPct val="100000"/>
              <a:buChar char="•"/>
            </a:pPr>
            <a:r>
              <a:rPr lang="en-US" sz="2000"/>
              <a:t>Forward Bio </a:t>
            </a:r>
            <a:endParaRPr/>
          </a:p>
          <a:p>
            <a:pPr marL="228600" lvl="0" indent="-228600" algn="l" rtl="0">
              <a:lnSpc>
                <a:spcPct val="90000"/>
              </a:lnSpc>
              <a:spcBef>
                <a:spcPts val="1000"/>
              </a:spcBef>
              <a:spcAft>
                <a:spcPts val="0"/>
              </a:spcAft>
              <a:buClr>
                <a:schemeClr val="dk1"/>
              </a:buClr>
              <a:buSzPct val="100000"/>
              <a:buChar char="•"/>
            </a:pPr>
            <a:r>
              <a:rPr lang="en-US" sz="3200"/>
              <a:t>Local Gov’t</a:t>
            </a:r>
            <a:endParaRPr/>
          </a:p>
          <a:p>
            <a:pPr marL="685800" lvl="1" indent="-228600" algn="l" rtl="0">
              <a:lnSpc>
                <a:spcPct val="90000"/>
              </a:lnSpc>
              <a:spcBef>
                <a:spcPts val="500"/>
              </a:spcBef>
              <a:spcAft>
                <a:spcPts val="0"/>
              </a:spcAft>
              <a:buClr>
                <a:schemeClr val="dk1"/>
              </a:buClr>
              <a:buSzPct val="100000"/>
              <a:buChar char="•"/>
            </a:pPr>
            <a:r>
              <a:rPr lang="en-US" sz="2000"/>
              <a:t>UPRM Business and Economic Dev’t Center</a:t>
            </a:r>
            <a:endParaRPr/>
          </a:p>
          <a:p>
            <a:pPr marL="685800" lvl="1" indent="-228600" algn="l" rtl="0">
              <a:lnSpc>
                <a:spcPct val="90000"/>
              </a:lnSpc>
              <a:spcBef>
                <a:spcPts val="500"/>
              </a:spcBef>
              <a:spcAft>
                <a:spcPts val="0"/>
              </a:spcAft>
              <a:buClr>
                <a:schemeClr val="dk1"/>
              </a:buClr>
              <a:buSzPct val="100000"/>
              <a:buChar char="•"/>
            </a:pPr>
            <a:r>
              <a:rPr lang="en-US" sz="2000"/>
              <a:t>Invest Puerto Rico </a:t>
            </a:r>
            <a:endParaRPr/>
          </a:p>
          <a:p>
            <a:pPr marL="685800" lvl="1" indent="-111125" algn="l" rtl="0">
              <a:lnSpc>
                <a:spcPct val="90000"/>
              </a:lnSpc>
              <a:spcBef>
                <a:spcPts val="500"/>
              </a:spcBef>
              <a:spcAft>
                <a:spcPts val="0"/>
              </a:spcAft>
              <a:buClr>
                <a:schemeClr val="dk1"/>
              </a:buClr>
              <a:buSzPct val="100000"/>
              <a:buNone/>
            </a:pPr>
            <a:endParaRPr sz="2000"/>
          </a:p>
          <a:p>
            <a:pPr marL="0" lvl="0" indent="0" algn="l" rtl="0">
              <a:lnSpc>
                <a:spcPct val="90000"/>
              </a:lnSpc>
              <a:spcBef>
                <a:spcPts val="1000"/>
              </a:spcBef>
              <a:spcAft>
                <a:spcPts val="0"/>
              </a:spcAft>
              <a:buClr>
                <a:schemeClr val="dk1"/>
              </a:buClr>
              <a:buSzPct val="100000"/>
              <a:buNone/>
            </a:pPr>
            <a:r>
              <a:rPr lang="en-US" sz="2400"/>
              <a:t>	</a:t>
            </a:r>
            <a:endParaRPr/>
          </a:p>
          <a:p>
            <a:pPr marL="0" lvl="0" indent="0" algn="l" rtl="0">
              <a:lnSpc>
                <a:spcPct val="90000"/>
              </a:lnSpc>
              <a:spcBef>
                <a:spcPts val="1000"/>
              </a:spcBef>
              <a:spcAft>
                <a:spcPts val="0"/>
              </a:spcAft>
              <a:buClr>
                <a:schemeClr val="dk1"/>
              </a:buClr>
              <a:buSzPct val="100000"/>
              <a:buNone/>
            </a:pPr>
            <a:endParaRPr b="1">
              <a:solidFill>
                <a:srgbClr val="248351"/>
              </a:solidFill>
            </a:endParaRPr>
          </a:p>
        </p:txBody>
      </p:sp>
      <p:sp>
        <p:nvSpPr>
          <p:cNvPr id="511" name="Google Shape;51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CMaT Innovation Partner Examples</a:t>
            </a:r>
            <a:endParaRPr/>
          </a:p>
        </p:txBody>
      </p:sp>
      <p:sp>
        <p:nvSpPr>
          <p:cNvPr id="512" name="Google Shape;512;p16"/>
          <p:cNvSpPr txBox="1"/>
          <p:nvPr/>
        </p:nvSpPr>
        <p:spPr>
          <a:xfrm>
            <a:off x="6096000" y="1857376"/>
            <a:ext cx="5410200" cy="480218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000"/>
              <a:buFont typeface="Arial"/>
              <a:buChar char="•"/>
            </a:pPr>
            <a:r>
              <a:rPr lang="en-US" sz="3000" b="0" i="0" u="none" strike="noStrike" cap="none">
                <a:solidFill>
                  <a:schemeClr val="dk1"/>
                </a:solidFill>
                <a:latin typeface="Arial Narrow"/>
                <a:ea typeface="Arial Narrow"/>
                <a:cs typeface="Arial Narrow"/>
                <a:sym typeface="Arial Narrow"/>
              </a:rPr>
              <a:t>Nonprofits</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ARMI/BIoFab USA </a:t>
            </a:r>
            <a:endParaRPr/>
          </a:p>
          <a:p>
            <a:pPr marL="228600" marR="0" lvl="0" indent="-228600" algn="l" rtl="0">
              <a:lnSpc>
                <a:spcPct val="90000"/>
              </a:lnSpc>
              <a:spcBef>
                <a:spcPts val="1000"/>
              </a:spcBef>
              <a:spcAft>
                <a:spcPts val="0"/>
              </a:spcAft>
              <a:buClr>
                <a:schemeClr val="dk1"/>
              </a:buClr>
              <a:buSzPts val="3000"/>
              <a:buFont typeface="Arial"/>
              <a:buChar char="•"/>
            </a:pPr>
            <a:r>
              <a:rPr lang="en-US" sz="3000" b="0" i="0" u="none" strike="noStrike" cap="none">
                <a:solidFill>
                  <a:schemeClr val="dk1"/>
                </a:solidFill>
                <a:latin typeface="Arial Narrow"/>
                <a:ea typeface="Arial Narrow"/>
                <a:cs typeface="Arial Narrow"/>
                <a:sym typeface="Arial Narrow"/>
              </a:rPr>
              <a:t>Univ Tech Transfer Offices</a:t>
            </a:r>
            <a:endParaRPr/>
          </a:p>
          <a:p>
            <a:pPr marL="228600" marR="0" lvl="0" indent="-228600" algn="l" rtl="0">
              <a:lnSpc>
                <a:spcPct val="90000"/>
              </a:lnSpc>
              <a:spcBef>
                <a:spcPts val="1000"/>
              </a:spcBef>
              <a:spcAft>
                <a:spcPts val="0"/>
              </a:spcAft>
              <a:buClr>
                <a:schemeClr val="dk1"/>
              </a:buClr>
              <a:buSzPts val="3000"/>
              <a:buFont typeface="Arial"/>
              <a:buChar char="•"/>
            </a:pPr>
            <a:r>
              <a:rPr lang="en-US" sz="3000" b="0" i="0" u="none" strike="noStrike" cap="none">
                <a:solidFill>
                  <a:schemeClr val="dk1"/>
                </a:solidFill>
                <a:latin typeface="Arial Narrow"/>
                <a:ea typeface="Arial Narrow"/>
                <a:cs typeface="Arial Narrow"/>
                <a:sym typeface="Arial Narrow"/>
              </a:rPr>
              <a:t>Incubators</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BioSpark Labs</a:t>
            </a:r>
            <a:endParaRPr/>
          </a:p>
          <a:p>
            <a:pPr marL="228600" marR="0" lvl="0" indent="-228600" algn="l" rtl="0">
              <a:lnSpc>
                <a:spcPct val="90000"/>
              </a:lnSpc>
              <a:spcBef>
                <a:spcPts val="1000"/>
              </a:spcBef>
              <a:spcAft>
                <a:spcPts val="0"/>
              </a:spcAft>
              <a:buClr>
                <a:schemeClr val="dk1"/>
              </a:buClr>
              <a:buSzPts val="3000"/>
              <a:buFont typeface="Arial"/>
              <a:buChar char="•"/>
            </a:pPr>
            <a:r>
              <a:rPr lang="en-US" sz="3000" b="0" i="0" u="none" strike="noStrike" cap="none">
                <a:solidFill>
                  <a:schemeClr val="dk1"/>
                </a:solidFill>
                <a:latin typeface="Arial Narrow"/>
                <a:ea typeface="Arial Narrow"/>
                <a:cs typeface="Arial Narrow"/>
                <a:sym typeface="Arial Narrow"/>
              </a:rPr>
              <a:t>Industry Organizations</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Ga Bio</a:t>
            </a:r>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endParaRPr sz="2800" b="1" i="0" u="none" strike="noStrike" cap="none">
              <a:solidFill>
                <a:srgbClr val="248351"/>
              </a:solidFill>
              <a:latin typeface="Arial Narrow"/>
              <a:ea typeface="Arial Narrow"/>
              <a:cs typeface="Arial Narrow"/>
              <a:sym typeface="Arial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7"/>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Planning Grant</a:t>
            </a:r>
            <a:endParaRPr/>
          </a:p>
          <a:p>
            <a:pPr marL="228600" lvl="0" indent="-228600" algn="l" rtl="0">
              <a:lnSpc>
                <a:spcPct val="90000"/>
              </a:lnSpc>
              <a:spcBef>
                <a:spcPts val="1000"/>
              </a:spcBef>
              <a:spcAft>
                <a:spcPts val="0"/>
              </a:spcAft>
              <a:buClr>
                <a:schemeClr val="dk1"/>
              </a:buClr>
              <a:buSzPts val="3200"/>
              <a:buChar char="•"/>
            </a:pPr>
            <a:r>
              <a:rPr lang="en-US" sz="3200"/>
              <a:t>High Societal Impact</a:t>
            </a:r>
            <a:endParaRPr/>
          </a:p>
          <a:p>
            <a:pPr marL="228600" lvl="0" indent="-228600" algn="l" rtl="0">
              <a:lnSpc>
                <a:spcPct val="90000"/>
              </a:lnSpc>
              <a:spcBef>
                <a:spcPts val="1000"/>
              </a:spcBef>
              <a:spcAft>
                <a:spcPts val="0"/>
              </a:spcAft>
              <a:buClr>
                <a:schemeClr val="dk1"/>
              </a:buClr>
              <a:buSzPts val="3200"/>
              <a:buChar char="•"/>
            </a:pPr>
            <a:r>
              <a:rPr lang="en-US" sz="3200"/>
              <a:t>Convergent Research</a:t>
            </a:r>
            <a:endParaRPr/>
          </a:p>
          <a:p>
            <a:pPr marL="685800" lvl="1" indent="-228600" algn="l" rtl="0">
              <a:lnSpc>
                <a:spcPct val="90000"/>
              </a:lnSpc>
              <a:spcBef>
                <a:spcPts val="500"/>
              </a:spcBef>
              <a:spcAft>
                <a:spcPts val="0"/>
              </a:spcAft>
              <a:buClr>
                <a:schemeClr val="dk1"/>
              </a:buClr>
              <a:buSzPts val="2800"/>
              <a:buChar char="•"/>
            </a:pPr>
            <a:r>
              <a:rPr lang="en-US" sz="2800"/>
              <a:t>Purposeful team formation</a:t>
            </a:r>
            <a:endParaRPr/>
          </a:p>
          <a:p>
            <a:pPr marL="685800" lvl="1" indent="-228600" algn="l" rtl="0">
              <a:lnSpc>
                <a:spcPct val="90000"/>
              </a:lnSpc>
              <a:spcBef>
                <a:spcPts val="500"/>
              </a:spcBef>
              <a:spcAft>
                <a:spcPts val="0"/>
              </a:spcAft>
              <a:buClr>
                <a:schemeClr val="dk1"/>
              </a:buClr>
              <a:buSzPts val="2800"/>
              <a:buChar char="•"/>
            </a:pPr>
            <a:r>
              <a:rPr lang="en-US" sz="2800"/>
              <a:t>Effective leadership/management</a:t>
            </a:r>
            <a:endParaRPr/>
          </a:p>
          <a:p>
            <a:pPr marL="685800" lvl="1" indent="-228600" algn="l" rtl="0">
              <a:lnSpc>
                <a:spcPct val="90000"/>
              </a:lnSpc>
              <a:spcBef>
                <a:spcPts val="500"/>
              </a:spcBef>
              <a:spcAft>
                <a:spcPts val="0"/>
              </a:spcAft>
              <a:buClr>
                <a:schemeClr val="dk1"/>
              </a:buClr>
              <a:buSzPts val="2800"/>
              <a:buChar char="•"/>
            </a:pPr>
            <a:r>
              <a:rPr lang="en-US" sz="2800">
                <a:highlight>
                  <a:srgbClr val="4A9DA7"/>
                </a:highlight>
              </a:rPr>
              <a:t>Development &amp; nurturing of stakeholder communities</a:t>
            </a:r>
            <a:endParaRPr/>
          </a:p>
          <a:p>
            <a:pPr marL="685800" lvl="1" indent="-50800" algn="l" rtl="0">
              <a:lnSpc>
                <a:spcPct val="90000"/>
              </a:lnSpc>
              <a:spcBef>
                <a:spcPts val="500"/>
              </a:spcBef>
              <a:spcAft>
                <a:spcPts val="0"/>
              </a:spcAft>
              <a:buClr>
                <a:schemeClr val="dk1"/>
              </a:buClr>
              <a:buSzPts val="2800"/>
              <a:buNone/>
            </a:pPr>
            <a:endParaRPr sz="2800">
              <a:highlight>
                <a:srgbClr val="4A9DA7"/>
              </a:highlight>
            </a:endParaRPr>
          </a:p>
          <a:p>
            <a:pPr marL="685800" lvl="1" indent="-50800" algn="l" rtl="0">
              <a:lnSpc>
                <a:spcPct val="90000"/>
              </a:lnSpc>
              <a:spcBef>
                <a:spcPts val="500"/>
              </a:spcBef>
              <a:spcAft>
                <a:spcPts val="0"/>
              </a:spcAft>
              <a:buClr>
                <a:schemeClr val="dk1"/>
              </a:buClr>
              <a:buSzPts val="2800"/>
              <a:buNone/>
            </a:pPr>
            <a:endParaRPr sz="2800">
              <a:highlight>
                <a:srgbClr val="4A9DA7"/>
              </a:highlight>
            </a:endParaRPr>
          </a:p>
          <a:p>
            <a:pPr marL="457200" lvl="1" indent="0" algn="l" rtl="0">
              <a:lnSpc>
                <a:spcPct val="90000"/>
              </a:lnSpc>
              <a:spcBef>
                <a:spcPts val="500"/>
              </a:spcBef>
              <a:spcAft>
                <a:spcPts val="0"/>
              </a:spcAft>
              <a:buClr>
                <a:schemeClr val="dk1"/>
              </a:buClr>
              <a:buSzPts val="2800"/>
              <a:buNone/>
            </a:pPr>
            <a:endParaRPr sz="2800">
              <a:highlight>
                <a:srgbClr val="4A9DA7"/>
              </a:highlight>
            </a:endParaRPr>
          </a:p>
        </p:txBody>
      </p:sp>
      <p:sp>
        <p:nvSpPr>
          <p:cNvPr id="519" name="Google Shape;51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Gen 4 Vs. Gen 3                             </a:t>
            </a:r>
            <a:r>
              <a:rPr lang="en-US" sz="2800"/>
              <a:t>[NSF Gen 4 ERC Solicitation]</a:t>
            </a:r>
            <a:endParaRPr/>
          </a:p>
        </p:txBody>
      </p:sp>
      <p:sp>
        <p:nvSpPr>
          <p:cNvPr id="520" name="Google Shape;520;p17"/>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8"/>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An individual, group, or organization that’s impacted by the outcome of the ERC activities.</a:t>
            </a:r>
            <a:endParaRPr/>
          </a:p>
          <a:p>
            <a:pPr marL="0" lvl="0" indent="0" algn="ctr"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800"/>
              <a:buChar char="•"/>
            </a:pPr>
            <a:r>
              <a:rPr lang="en-US"/>
              <a:t>How do ERCs interact with Stakeholders?</a:t>
            </a:r>
            <a:endParaRPr/>
          </a:p>
          <a:p>
            <a:pPr marL="685800" lvl="1" indent="-228600" algn="l" rtl="0">
              <a:lnSpc>
                <a:spcPct val="90000"/>
              </a:lnSpc>
              <a:spcBef>
                <a:spcPts val="500"/>
              </a:spcBef>
              <a:spcAft>
                <a:spcPts val="0"/>
              </a:spcAft>
              <a:buClr>
                <a:schemeClr val="dk1"/>
              </a:buClr>
              <a:buSzPts val="2400"/>
              <a:buChar char="•"/>
            </a:pPr>
            <a:r>
              <a:rPr lang="en-US"/>
              <a:t>Stakeholder engagement plans should include all parties that contribute or may be affected by the ERC (NSF Gen4 ERC Solicitation)</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ILO/SPI Feedback –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527" name="Google Shape;52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Stakeholders</a:t>
            </a:r>
            <a:endParaRPr/>
          </a:p>
        </p:txBody>
      </p:sp>
      <p:sp>
        <p:nvSpPr>
          <p:cNvPr id="528" name="Google Shape;528;p18"/>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9"/>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Vastly different for each ERC</a:t>
            </a:r>
            <a:endParaRPr/>
          </a:p>
          <a:p>
            <a:pPr marL="685800" lvl="1" indent="-228600" algn="l" rtl="0">
              <a:lnSpc>
                <a:spcPct val="90000"/>
              </a:lnSpc>
              <a:spcBef>
                <a:spcPts val="500"/>
              </a:spcBef>
              <a:spcAft>
                <a:spcPts val="0"/>
              </a:spcAft>
              <a:buClr>
                <a:schemeClr val="dk1"/>
              </a:buClr>
              <a:buSzPts val="2400"/>
              <a:buChar char="•"/>
            </a:pPr>
            <a:r>
              <a:rPr lang="en-US"/>
              <a:t>CASFER Examples: Agricultural Cooperatives, Livestock Associations, Organic Food Orgs, Municipalities, Extension Agencies, Grower Associations, Crop Consultants</a:t>
            </a:r>
            <a:endParaRPr/>
          </a:p>
          <a:p>
            <a:pPr marL="685800" lvl="1" indent="-228600" algn="l" rtl="0">
              <a:lnSpc>
                <a:spcPct val="90000"/>
              </a:lnSpc>
              <a:spcBef>
                <a:spcPts val="500"/>
              </a:spcBef>
              <a:spcAft>
                <a:spcPts val="0"/>
              </a:spcAft>
              <a:buClr>
                <a:schemeClr val="dk1"/>
              </a:buClr>
              <a:buSzPts val="2400"/>
              <a:buChar char="•"/>
            </a:pPr>
            <a:r>
              <a:rPr lang="en-US"/>
              <a:t>IOT4Ag “Agricultural Systems Advisory Board” </a:t>
            </a:r>
            <a:endParaRPr/>
          </a:p>
          <a:p>
            <a:pPr marL="1143000" lvl="2" indent="-228600" algn="l" rtl="0">
              <a:lnSpc>
                <a:spcPct val="90000"/>
              </a:lnSpc>
              <a:spcBef>
                <a:spcPts val="500"/>
              </a:spcBef>
              <a:spcAft>
                <a:spcPts val="0"/>
              </a:spcAft>
              <a:buClr>
                <a:schemeClr val="dk1"/>
              </a:buClr>
              <a:buSzPts val="2000"/>
              <a:buChar char="•"/>
            </a:pPr>
            <a:r>
              <a:rPr lang="en-US"/>
              <a:t>Board members are categorized: Growers &amp; Agricultural Agents, Grower Associations, Government and Policy</a:t>
            </a:r>
            <a:endParaRPr/>
          </a:p>
          <a:p>
            <a:pPr marL="228600" lvl="0" indent="-228600" algn="l" rtl="0">
              <a:lnSpc>
                <a:spcPct val="90000"/>
              </a:lnSpc>
              <a:spcBef>
                <a:spcPts val="1000"/>
              </a:spcBef>
              <a:spcAft>
                <a:spcPts val="0"/>
              </a:spcAft>
              <a:buClr>
                <a:schemeClr val="dk1"/>
              </a:buClr>
              <a:buSzPts val="2800"/>
              <a:buChar char="•"/>
            </a:pPr>
            <a:r>
              <a:rPr lang="en-US"/>
              <a:t>Gen 4 ERCS</a:t>
            </a:r>
            <a:endParaRPr/>
          </a:p>
          <a:p>
            <a:pPr marL="685800" lvl="1" indent="-228600" algn="l" rtl="0">
              <a:lnSpc>
                <a:spcPct val="90000"/>
              </a:lnSpc>
              <a:spcBef>
                <a:spcPts val="500"/>
              </a:spcBef>
              <a:spcAft>
                <a:spcPts val="0"/>
              </a:spcAft>
              <a:buClr>
                <a:schemeClr val="dk1"/>
              </a:buClr>
              <a:buSzPts val="2400"/>
              <a:buChar char="•"/>
            </a:pPr>
            <a:r>
              <a:rPr lang="en-US"/>
              <a:t>Who are your Stakeholders?</a:t>
            </a:r>
            <a:endParaRPr/>
          </a:p>
          <a:p>
            <a:pPr marL="685800" lvl="1" indent="-228600" algn="l" rtl="0">
              <a:lnSpc>
                <a:spcPct val="90000"/>
              </a:lnSpc>
              <a:spcBef>
                <a:spcPts val="500"/>
              </a:spcBef>
              <a:spcAft>
                <a:spcPts val="0"/>
              </a:spcAft>
              <a:buClr>
                <a:schemeClr val="dk1"/>
              </a:buClr>
              <a:buSzPts val="2400"/>
              <a:buChar char="•"/>
            </a:pPr>
            <a:r>
              <a:rPr lang="en-US"/>
              <a:t>Do you also have Innovation Partners? (IOT4Ag does not separate them)</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535" name="Google Shape;53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Types of Stakeholders </a:t>
            </a:r>
            <a:r>
              <a:rPr lang="en-US" sz="2800"/>
              <a:t>(other than Innovation Partners)</a:t>
            </a:r>
            <a:endParaRPr/>
          </a:p>
        </p:txBody>
      </p:sp>
      <p:sp>
        <p:nvSpPr>
          <p:cNvPr id="536" name="Google Shape;536;p19"/>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402" name="Google Shape;40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Agenda – Day 1</a:t>
            </a:r>
            <a:endParaRPr/>
          </a:p>
        </p:txBody>
      </p:sp>
      <p:pic>
        <p:nvPicPr>
          <p:cNvPr id="403" name="Google Shape;403;p2"/>
          <p:cNvPicPr preferRelativeResize="0"/>
          <p:nvPr/>
        </p:nvPicPr>
        <p:blipFill rotWithShape="1">
          <a:blip r:embed="rId3">
            <a:alphaModFix/>
          </a:blip>
          <a:srcRect/>
          <a:stretch/>
        </p:blipFill>
        <p:spPr>
          <a:xfrm>
            <a:off x="838200" y="2175510"/>
            <a:ext cx="10451515" cy="37109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0"/>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Supporting Organizations</a:t>
            </a:r>
            <a:endParaRPr/>
          </a:p>
          <a:p>
            <a:pPr marL="0" lvl="0" indent="0" algn="l" rtl="0">
              <a:lnSpc>
                <a:spcPct val="90000"/>
              </a:lnSpc>
              <a:spcBef>
                <a:spcPts val="1000"/>
              </a:spcBef>
              <a:spcAft>
                <a:spcPts val="0"/>
              </a:spcAft>
              <a:buClr>
                <a:schemeClr val="dk1"/>
              </a:buClr>
              <a:buSzPts val="2800"/>
              <a:buNone/>
            </a:pPr>
            <a:r>
              <a:rPr lang="en-US"/>
              <a:t>	Organization Type:</a:t>
            </a:r>
            <a:endParaRPr/>
          </a:p>
          <a:p>
            <a:pPr marL="228600" lvl="0" indent="-228600" algn="l" rtl="0">
              <a:lnSpc>
                <a:spcPct val="90000"/>
              </a:lnSpc>
              <a:spcBef>
                <a:spcPts val="1000"/>
              </a:spcBef>
              <a:spcAft>
                <a:spcPts val="0"/>
              </a:spcAft>
              <a:buClr>
                <a:schemeClr val="dk1"/>
              </a:buClr>
              <a:buSzPts val="2800"/>
              <a:buChar char="•"/>
            </a:pPr>
            <a:r>
              <a:rPr lang="en-US"/>
              <a:t>IAB/IPAB – </a:t>
            </a:r>
            <a:r>
              <a:rPr lang="en-US" sz="2400"/>
              <a:t>Organization that satisfies all requirements of membership</a:t>
            </a:r>
            <a:endParaRPr/>
          </a:p>
          <a:p>
            <a:pPr marL="228600" lvl="0" indent="-228600" algn="l" rtl="0">
              <a:lnSpc>
                <a:spcPct val="90000"/>
              </a:lnSpc>
              <a:spcBef>
                <a:spcPts val="1000"/>
              </a:spcBef>
              <a:spcAft>
                <a:spcPts val="0"/>
              </a:spcAft>
              <a:buClr>
                <a:schemeClr val="dk1"/>
              </a:buClr>
              <a:buSzPts val="2800"/>
              <a:buChar char="•"/>
            </a:pPr>
            <a:r>
              <a:rPr lang="en-US"/>
              <a:t>Innovation Partners - </a:t>
            </a:r>
            <a:r>
              <a:rPr lang="en-US" sz="2400"/>
              <a:t>An organization that participates in the ERC with a mission to stimulate entrepreneurship and innovation. Innovation Partners do not provide financial support to the ERC.</a:t>
            </a:r>
            <a:endParaRPr/>
          </a:p>
          <a:p>
            <a:pPr marL="228600" lvl="0" indent="-228600" algn="l" rtl="0">
              <a:lnSpc>
                <a:spcPct val="90000"/>
              </a:lnSpc>
              <a:spcBef>
                <a:spcPts val="1000"/>
              </a:spcBef>
              <a:spcAft>
                <a:spcPts val="0"/>
              </a:spcAft>
              <a:buClr>
                <a:schemeClr val="dk1"/>
              </a:buClr>
              <a:buSzPts val="2800"/>
              <a:buChar char="•"/>
            </a:pPr>
            <a:r>
              <a:rPr lang="en-US"/>
              <a:t>Funders of Sponsored Projects - </a:t>
            </a:r>
            <a:r>
              <a:rPr lang="en-US" sz="2400"/>
              <a:t>An organization that does not satisfy all criteria for industrial/practitioner membership but does provide cash to the Center for one or more sponsored projects under the scope of the ERC's strategic plan.</a:t>
            </a:r>
            <a:endParaRPr sz="2400"/>
          </a:p>
        </p:txBody>
      </p:sp>
      <p:sp>
        <p:nvSpPr>
          <p:cNvPr id="543" name="Google Shape;54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i="1"/>
              <a:t>The Catch:  </a:t>
            </a:r>
            <a:r>
              <a:rPr lang="en-US"/>
              <a:t>ERC Web Reporting – Gen 4 ERCs</a:t>
            </a:r>
            <a:endParaRPr/>
          </a:p>
        </p:txBody>
      </p:sp>
      <p:sp>
        <p:nvSpPr>
          <p:cNvPr id="544" name="Google Shape;544;p20"/>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1"/>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Supporting Organizations</a:t>
            </a:r>
            <a:endParaRPr/>
          </a:p>
          <a:p>
            <a:pPr marL="0" lvl="0" indent="0" algn="l" rtl="0">
              <a:lnSpc>
                <a:spcPct val="90000"/>
              </a:lnSpc>
              <a:spcBef>
                <a:spcPts val="1000"/>
              </a:spcBef>
              <a:spcAft>
                <a:spcPts val="0"/>
              </a:spcAft>
              <a:buClr>
                <a:schemeClr val="dk1"/>
              </a:buClr>
              <a:buSzPts val="2800"/>
              <a:buNone/>
            </a:pPr>
            <a:r>
              <a:rPr lang="en-US"/>
              <a:t>	Organization Type:</a:t>
            </a:r>
            <a:endParaRPr/>
          </a:p>
          <a:p>
            <a:pPr marL="228600" lvl="0" indent="-228600" algn="l" rtl="0">
              <a:lnSpc>
                <a:spcPct val="90000"/>
              </a:lnSpc>
              <a:spcBef>
                <a:spcPts val="1000"/>
              </a:spcBef>
              <a:spcAft>
                <a:spcPts val="0"/>
              </a:spcAft>
              <a:buClr>
                <a:schemeClr val="dk1"/>
              </a:buClr>
              <a:buSzPts val="2800"/>
              <a:buChar char="•"/>
            </a:pPr>
            <a:r>
              <a:rPr lang="en-US"/>
              <a:t>Funders of Associated Projects - </a:t>
            </a:r>
            <a:r>
              <a:rPr lang="en-US" sz="2400"/>
              <a:t>An organization that provides cash to a non-ERC controlled account (e.g., a department account) to support a project that contributes to the ERC's strategic plan.</a:t>
            </a:r>
            <a:endParaRPr sz="3200"/>
          </a:p>
          <a:p>
            <a:pPr marL="228600" lvl="0" indent="-228600" algn="l" rtl="0">
              <a:lnSpc>
                <a:spcPct val="90000"/>
              </a:lnSpc>
              <a:spcBef>
                <a:spcPts val="1000"/>
              </a:spcBef>
              <a:spcAft>
                <a:spcPts val="0"/>
              </a:spcAft>
              <a:buClr>
                <a:schemeClr val="dk1"/>
              </a:buClr>
              <a:buSzPts val="2800"/>
              <a:buChar char="•"/>
            </a:pPr>
            <a:r>
              <a:rPr lang="en-US"/>
              <a:t>Contributing Organizations - </a:t>
            </a:r>
            <a:r>
              <a:rPr lang="en-US" sz="2400"/>
              <a:t>An organization that provides non-project-specific support to the ERC through grants, equipment, or other real donations but does not satisfy all criteria for full membership or affiliate membership.</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No mention of “Stakeholder” groups as identified by some current Gen 4 ERCs</a:t>
            </a:r>
            <a:endParaRPr/>
          </a:p>
        </p:txBody>
      </p:sp>
      <p:sp>
        <p:nvSpPr>
          <p:cNvPr id="551" name="Google Shape;55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i="1"/>
              <a:t>The Catch:  </a:t>
            </a:r>
            <a:r>
              <a:rPr lang="en-US"/>
              <a:t>ERC Web Reporting – Gen 4 ERCs</a:t>
            </a:r>
            <a:endParaRPr/>
          </a:p>
        </p:txBody>
      </p:sp>
      <p:sp>
        <p:nvSpPr>
          <p:cNvPr id="552" name="Google Shape;552;p21"/>
          <p:cNvSpPr txBox="1">
            <a:spLocks noGrp="1"/>
          </p:cNvSpPr>
          <p:nvPr>
            <p:ph type="sldNum" idx="4294967295"/>
          </p:nvPr>
        </p:nvSpPr>
        <p:spPr>
          <a:xfrm>
            <a:off x="11577638" y="0"/>
            <a:ext cx="614362" cy="5032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2"/>
          <p:cNvSpPr txBox="1">
            <a:spLocks noGrp="1"/>
          </p:cNvSpPr>
          <p:nvPr>
            <p:ph type="body" idx="1"/>
          </p:nvPr>
        </p:nvSpPr>
        <p:spPr>
          <a:xfrm>
            <a:off x="838200" y="1792288"/>
            <a:ext cx="45085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Gen 3 - Innovation Partners</a:t>
            </a:r>
            <a:endParaRPr/>
          </a:p>
          <a:p>
            <a:pPr marL="685800" lvl="1" indent="-228600" algn="l" rtl="0">
              <a:lnSpc>
                <a:spcPct val="90000"/>
              </a:lnSpc>
              <a:spcBef>
                <a:spcPts val="500"/>
              </a:spcBef>
              <a:spcAft>
                <a:spcPts val="0"/>
              </a:spcAft>
              <a:buClr>
                <a:schemeClr val="dk1"/>
              </a:buClr>
              <a:buSzPts val="2400"/>
              <a:buChar char="•"/>
            </a:pPr>
            <a:r>
              <a:rPr lang="en-US"/>
              <a:t>Facilitate entrepreneurship and innovation to help accelerate tech transfer to the marketplace</a:t>
            </a:r>
            <a:endParaRPr/>
          </a:p>
          <a:p>
            <a:pPr marL="685800" lvl="1" indent="-228600" algn="l" rtl="0">
              <a:lnSpc>
                <a:spcPct val="90000"/>
              </a:lnSpc>
              <a:spcBef>
                <a:spcPts val="500"/>
              </a:spcBef>
              <a:spcAft>
                <a:spcPts val="0"/>
              </a:spcAft>
              <a:buClr>
                <a:schemeClr val="dk1"/>
              </a:buClr>
              <a:buSzPts val="2400"/>
              <a:buChar char="•"/>
            </a:pPr>
            <a:r>
              <a:rPr lang="en-US"/>
              <a:t>Examples:</a:t>
            </a:r>
            <a:endParaRPr/>
          </a:p>
          <a:p>
            <a:pPr marL="1143000" lvl="2" indent="-228600" algn="l" rtl="0">
              <a:lnSpc>
                <a:spcPct val="90000"/>
              </a:lnSpc>
              <a:spcBef>
                <a:spcPts val="500"/>
              </a:spcBef>
              <a:spcAft>
                <a:spcPts val="0"/>
              </a:spcAft>
              <a:buClr>
                <a:schemeClr val="dk1"/>
              </a:buClr>
              <a:buSzPts val="2000"/>
              <a:buChar char="•"/>
            </a:pPr>
            <a:r>
              <a:rPr lang="en-US"/>
              <a:t>University Tech Transfer Offices</a:t>
            </a:r>
            <a:endParaRPr/>
          </a:p>
          <a:p>
            <a:pPr marL="1143000" lvl="2" indent="-228600" algn="l" rtl="0">
              <a:lnSpc>
                <a:spcPct val="90000"/>
              </a:lnSpc>
              <a:spcBef>
                <a:spcPts val="500"/>
              </a:spcBef>
              <a:spcAft>
                <a:spcPts val="0"/>
              </a:spcAft>
              <a:buClr>
                <a:schemeClr val="dk1"/>
              </a:buClr>
              <a:buSzPts val="2000"/>
              <a:buChar char="•"/>
            </a:pPr>
            <a:r>
              <a:rPr lang="en-US"/>
              <a:t>Centers for Entrepreneurship</a:t>
            </a:r>
            <a:endParaRPr/>
          </a:p>
          <a:p>
            <a:pPr marL="1143000" lvl="2" indent="-228600" algn="l" rtl="0">
              <a:lnSpc>
                <a:spcPct val="90000"/>
              </a:lnSpc>
              <a:spcBef>
                <a:spcPts val="500"/>
              </a:spcBef>
              <a:spcAft>
                <a:spcPts val="0"/>
              </a:spcAft>
              <a:buClr>
                <a:schemeClr val="dk1"/>
              </a:buClr>
              <a:buSzPts val="2000"/>
              <a:buChar char="•"/>
            </a:pPr>
            <a:r>
              <a:rPr lang="en-US"/>
              <a:t>Fed, State, Local gov’t</a:t>
            </a:r>
            <a:endParaRPr/>
          </a:p>
          <a:p>
            <a:pPr marL="1143000" lvl="2" indent="-228600" algn="l" rtl="0">
              <a:lnSpc>
                <a:spcPct val="90000"/>
              </a:lnSpc>
              <a:spcBef>
                <a:spcPts val="500"/>
              </a:spcBef>
              <a:spcAft>
                <a:spcPts val="0"/>
              </a:spcAft>
              <a:buClr>
                <a:schemeClr val="dk1"/>
              </a:buClr>
              <a:buSzPts val="2000"/>
              <a:buChar char="•"/>
            </a:pPr>
            <a:r>
              <a:rPr lang="en-US"/>
              <a:t>Industry organizations (Ga Bio)</a:t>
            </a:r>
            <a:endParaRPr/>
          </a:p>
          <a:p>
            <a:pPr marL="685800" lvl="1" indent="-228600" algn="l" rtl="0">
              <a:lnSpc>
                <a:spcPct val="90000"/>
              </a:lnSpc>
              <a:spcBef>
                <a:spcPts val="500"/>
              </a:spcBef>
              <a:spcAft>
                <a:spcPts val="0"/>
              </a:spcAft>
              <a:buClr>
                <a:schemeClr val="dk1"/>
              </a:buClr>
              <a:buSzPts val="2400"/>
              <a:buChar char="•"/>
            </a:pPr>
            <a:r>
              <a:rPr lang="en-US"/>
              <a:t>No formal agreement</a:t>
            </a:r>
            <a:endParaRPr/>
          </a:p>
          <a:p>
            <a:pPr marL="685800" lvl="1" indent="-228600" algn="l" rtl="0">
              <a:lnSpc>
                <a:spcPct val="90000"/>
              </a:lnSpc>
              <a:spcBef>
                <a:spcPts val="500"/>
              </a:spcBef>
              <a:spcAft>
                <a:spcPts val="0"/>
              </a:spcAft>
              <a:buClr>
                <a:schemeClr val="dk1"/>
              </a:buClr>
              <a:buSzPts val="2400"/>
              <a:buChar char="•"/>
            </a:pPr>
            <a:r>
              <a:rPr lang="en-US"/>
              <a:t>No member benefits</a:t>
            </a:r>
            <a:endParaRPr/>
          </a:p>
          <a:p>
            <a:pPr marL="685800" lvl="1" indent="-228600" algn="l" rtl="0">
              <a:lnSpc>
                <a:spcPct val="90000"/>
              </a:lnSpc>
              <a:spcBef>
                <a:spcPts val="500"/>
              </a:spcBef>
              <a:spcAft>
                <a:spcPts val="0"/>
              </a:spcAft>
              <a:buClr>
                <a:schemeClr val="dk1"/>
              </a:buClr>
              <a:buSzPts val="2400"/>
              <a:buChar char="•"/>
            </a:pPr>
            <a:r>
              <a:rPr lang="en-US"/>
              <a:t>Don’t attend retreats or site visits</a:t>
            </a:r>
            <a:endParaRPr/>
          </a:p>
          <a:p>
            <a:pPr marL="228600" lvl="0" indent="-50800" algn="l" rtl="0">
              <a:lnSpc>
                <a:spcPct val="90000"/>
              </a:lnSpc>
              <a:spcBef>
                <a:spcPts val="1000"/>
              </a:spcBef>
              <a:spcAft>
                <a:spcPts val="0"/>
              </a:spcAft>
              <a:buClr>
                <a:schemeClr val="dk1"/>
              </a:buClr>
              <a:buSzPts val="2800"/>
              <a:buNone/>
            </a:pPr>
            <a:endParaRPr/>
          </a:p>
        </p:txBody>
      </p:sp>
      <p:sp>
        <p:nvSpPr>
          <p:cNvPr id="559" name="Google Shape;55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Summary &amp; Concerns to be Addressed</a:t>
            </a:r>
            <a:endParaRPr/>
          </a:p>
        </p:txBody>
      </p:sp>
      <p:sp>
        <p:nvSpPr>
          <p:cNvPr id="560" name="Google Shape;560;p22"/>
          <p:cNvSpPr txBox="1"/>
          <p:nvPr/>
        </p:nvSpPr>
        <p:spPr>
          <a:xfrm>
            <a:off x="6248400" y="1792288"/>
            <a:ext cx="4508500" cy="522739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Narrow"/>
                <a:ea typeface="Arial Narrow"/>
                <a:cs typeface="Arial Narrow"/>
                <a:sym typeface="Arial Narrow"/>
              </a:rPr>
              <a:t>Gen 4 - Stakeholders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With no formal agreements, member benefits, or attendance in ERC activities, what do we do to include them?</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ILO/SPIs are tasked with determining the answers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Reporting?</a:t>
            </a:r>
            <a:endParaRPr/>
          </a:p>
          <a:p>
            <a:pPr marL="914400" marR="0" lvl="2" indent="0" algn="l" rtl="0">
              <a:lnSpc>
                <a:spcPct val="90000"/>
              </a:lnSpc>
              <a:spcBef>
                <a:spcPts val="500"/>
              </a:spcBef>
              <a:spcAft>
                <a:spcPts val="0"/>
              </a:spcAft>
              <a:buClr>
                <a:schemeClr val="dk1"/>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64"/>
        <p:cNvGrpSpPr/>
        <p:nvPr/>
      </p:nvGrpSpPr>
      <p:grpSpPr>
        <a:xfrm>
          <a:off x="0" y="0"/>
          <a:ext cx="0" cy="0"/>
          <a:chOff x="0" y="0"/>
          <a:chExt cx="0" cy="0"/>
        </a:xfrm>
      </p:grpSpPr>
      <p:sp>
        <p:nvSpPr>
          <p:cNvPr id="565" name="Google Shape;565;p23"/>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6" name="Google Shape;566;p23"/>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7" name="Google Shape;567;p23"/>
          <p:cNvSpPr txBox="1">
            <a:spLocks noGrp="1"/>
          </p:cNvSpPr>
          <p:nvPr>
            <p:ph type="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13800"/>
              <a:buFont typeface="Impact"/>
              <a:buNone/>
            </a:pPr>
            <a:r>
              <a:rPr lang="en-US" sz="13800">
                <a:solidFill>
                  <a:srgbClr val="0C0C0C"/>
                </a:solidFill>
              </a:rPr>
              <a:t>Q &amp; A</a:t>
            </a:r>
            <a:endParaRPr/>
          </a:p>
        </p:txBody>
      </p:sp>
      <p:sp>
        <p:nvSpPr>
          <p:cNvPr id="568" name="Google Shape;568;p23"/>
          <p:cNvSpPr>
            <a:spLocks noGrp="1"/>
          </p:cNvSpPr>
          <p:nvPr>
            <p:ph type="sldNum" idx="12"/>
          </p:nvPr>
        </p:nvSpPr>
        <p:spPr>
          <a:xfrm>
            <a:off x="11000232" y="6108192"/>
            <a:ext cx="548640" cy="548640"/>
          </a:xfrm>
          <a:prstGeom prst="ellipse">
            <a:avLst/>
          </a:prstGeom>
          <a:solidFill>
            <a:srgbClr val="7F7F7F"/>
          </a:solid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en-US" sz="1500">
                <a:solidFill>
                  <a:srgbClr val="FFFFFF"/>
                </a:solidFill>
              </a:rPr>
              <a:t>23</a:t>
            </a:fld>
            <a:endParaRPr sz="15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4"/>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Network &amp; Break</a:t>
            </a:r>
            <a:endParaRPr/>
          </a:p>
        </p:txBody>
      </p:sp>
      <p:sp>
        <p:nvSpPr>
          <p:cNvPr id="575" name="Google Shape;575;p24"/>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24</a:t>
            </a:fld>
            <a:endParaRPr sz="1800" b="1" i="0" u="none" strike="noStrike" cap="none">
              <a:solidFill>
                <a:srgbClr val="FFFFFF"/>
              </a:solidFill>
              <a:latin typeface="Calibri"/>
              <a:ea typeface="Calibri"/>
              <a:cs typeface="Calibri"/>
              <a:sym typeface="Calibri"/>
            </a:endParaRPr>
          </a:p>
        </p:txBody>
      </p:sp>
      <p:pic>
        <p:nvPicPr>
          <p:cNvPr id="576" name="Google Shape;576;p24"/>
          <p:cNvPicPr preferRelativeResize="0"/>
          <p:nvPr/>
        </p:nvPicPr>
        <p:blipFill rotWithShape="1">
          <a:blip r:embed="rId3">
            <a:alphaModFix/>
          </a:blip>
          <a:srcRect/>
          <a:stretch/>
        </p:blipFill>
        <p:spPr>
          <a:xfrm>
            <a:off x="1795687" y="4077224"/>
            <a:ext cx="9859353" cy="25752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25"/>
          <p:cNvSpPr txBox="1">
            <a:spLocks noGrp="1"/>
          </p:cNvSpPr>
          <p:nvPr>
            <p:ph type="subTitle" idx="1"/>
          </p:nvPr>
        </p:nvSpPr>
        <p:spPr>
          <a:xfrm>
            <a:off x="246676" y="3879438"/>
            <a:ext cx="11945324" cy="101376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200"/>
              <a:buNone/>
            </a:pPr>
            <a:r>
              <a:rPr lang="en-US" sz="3200">
                <a:solidFill>
                  <a:schemeClr val="lt1"/>
                </a:solidFill>
                <a:latin typeface="Arial"/>
                <a:ea typeface="Arial"/>
                <a:cs typeface="Arial"/>
                <a:sym typeface="Arial"/>
              </a:rPr>
              <a:t>Owen Doyle (POETS) and Peter Keeling (CISTAR)</a:t>
            </a:r>
            <a:endParaRPr/>
          </a:p>
          <a:p>
            <a:pPr marL="0" lvl="0" indent="0" algn="ctr"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ERC Sustainability</a:t>
            </a:r>
            <a:endParaRPr/>
          </a:p>
        </p:txBody>
      </p:sp>
      <p:pic>
        <p:nvPicPr>
          <p:cNvPr id="583" name="Google Shape;583;p25" descr="A picture containing shape&#10;&#10;Description automatically generated"/>
          <p:cNvPicPr preferRelativeResize="0"/>
          <p:nvPr/>
        </p:nvPicPr>
        <p:blipFill rotWithShape="1">
          <a:blip r:embed="rId3">
            <a:alphaModFix/>
          </a:blip>
          <a:srcRect l="84922" t="116" b="70"/>
          <a:stretch/>
        </p:blipFill>
        <p:spPr>
          <a:xfrm>
            <a:off x="246676" y="5034453"/>
            <a:ext cx="1719773" cy="1634533"/>
          </a:xfrm>
          <a:prstGeom prst="rect">
            <a:avLst/>
          </a:prstGeom>
          <a:noFill/>
          <a:ln>
            <a:noFill/>
          </a:ln>
        </p:spPr>
      </p:pic>
      <p:sp>
        <p:nvSpPr>
          <p:cNvPr id="584" name="Google Shape;584;p25"/>
          <p:cNvSpPr txBox="1"/>
          <p:nvPr/>
        </p:nvSpPr>
        <p:spPr>
          <a:xfrm>
            <a:off x="2546844" y="748921"/>
            <a:ext cx="7621377"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 </a:t>
            </a:r>
            <a:endParaRPr/>
          </a:p>
        </p:txBody>
      </p:sp>
      <p:sp>
        <p:nvSpPr>
          <p:cNvPr id="585" name="Google Shape;585;p25"/>
          <p:cNvSpPr txBox="1"/>
          <p:nvPr/>
        </p:nvSpPr>
        <p:spPr>
          <a:xfrm>
            <a:off x="5856051" y="5718889"/>
            <a:ext cx="608927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586" name="Google Shape;586;p25"/>
          <p:cNvSpPr txBox="1"/>
          <p:nvPr/>
        </p:nvSpPr>
        <p:spPr>
          <a:xfrm>
            <a:off x="1421210" y="5327550"/>
            <a:ext cx="4798128" cy="10992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26"/>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8351"/>
              </a:buClr>
              <a:buSzPts val="2800"/>
              <a:buNone/>
            </a:pPr>
            <a:r>
              <a:rPr lang="en-US" b="1">
                <a:solidFill>
                  <a:srgbClr val="248351"/>
                </a:solidFill>
              </a:rPr>
              <a:t>Topic Overview</a:t>
            </a:r>
            <a:endParaRPr/>
          </a:p>
          <a:p>
            <a:pPr marL="228600" lvl="0" indent="-228600" algn="l" rtl="0">
              <a:lnSpc>
                <a:spcPct val="90000"/>
              </a:lnSpc>
              <a:spcBef>
                <a:spcPts val="1000"/>
              </a:spcBef>
              <a:spcAft>
                <a:spcPts val="0"/>
              </a:spcAft>
              <a:buClr>
                <a:schemeClr val="dk1"/>
              </a:buClr>
              <a:buSzPts val="2400"/>
              <a:buChar char="•"/>
            </a:pPr>
            <a:r>
              <a:rPr lang="en-US" sz="2400"/>
              <a:t>ERC Status</a:t>
            </a:r>
            <a:endParaRPr/>
          </a:p>
          <a:p>
            <a:pPr marL="228600" lvl="0" indent="-228600" algn="l" rtl="0">
              <a:lnSpc>
                <a:spcPct val="90000"/>
              </a:lnSpc>
              <a:spcBef>
                <a:spcPts val="1000"/>
              </a:spcBef>
              <a:spcAft>
                <a:spcPts val="0"/>
              </a:spcAft>
              <a:buClr>
                <a:schemeClr val="dk1"/>
              </a:buClr>
              <a:buSzPts val="2400"/>
              <a:buChar char="•"/>
            </a:pPr>
            <a:r>
              <a:rPr lang="en-US" sz="2400"/>
              <a:t>Features of Successful Centers</a:t>
            </a:r>
            <a:endParaRPr/>
          </a:p>
          <a:p>
            <a:pPr marL="228600" lvl="0" indent="-228600" algn="l" rtl="0">
              <a:lnSpc>
                <a:spcPct val="90000"/>
              </a:lnSpc>
              <a:spcBef>
                <a:spcPts val="1000"/>
              </a:spcBef>
              <a:spcAft>
                <a:spcPts val="0"/>
              </a:spcAft>
              <a:buClr>
                <a:schemeClr val="dk1"/>
              </a:buClr>
              <a:buSzPts val="2400"/>
              <a:buChar char="•"/>
            </a:pPr>
            <a:r>
              <a:rPr lang="en-US" sz="2400"/>
              <a:t>What can you do?</a:t>
            </a:r>
            <a:endParaRPr/>
          </a:p>
          <a:p>
            <a:pPr marL="0" lvl="0" indent="0" algn="l" rtl="0">
              <a:lnSpc>
                <a:spcPct val="90000"/>
              </a:lnSpc>
              <a:spcBef>
                <a:spcPts val="1000"/>
              </a:spcBef>
              <a:spcAft>
                <a:spcPts val="0"/>
              </a:spcAft>
              <a:buClr>
                <a:srgbClr val="248351"/>
              </a:buClr>
              <a:buSzPts val="2800"/>
              <a:buNone/>
            </a:pPr>
            <a:r>
              <a:rPr lang="en-US" b="1">
                <a:solidFill>
                  <a:srgbClr val="248351"/>
                </a:solidFill>
              </a:rPr>
              <a:t>Planning for Sustainability</a:t>
            </a:r>
            <a:endParaRPr/>
          </a:p>
          <a:p>
            <a:pPr marL="228600" lvl="0" indent="-228600" algn="l" rtl="0">
              <a:lnSpc>
                <a:spcPct val="90000"/>
              </a:lnSpc>
              <a:spcBef>
                <a:spcPts val="1000"/>
              </a:spcBef>
              <a:spcAft>
                <a:spcPts val="0"/>
              </a:spcAft>
              <a:buClr>
                <a:schemeClr val="dk1"/>
              </a:buClr>
              <a:buSzPts val="2400"/>
              <a:buChar char="•"/>
            </a:pPr>
            <a:r>
              <a:rPr lang="en-US" sz="2400"/>
              <a:t>Timeline</a:t>
            </a:r>
            <a:endParaRPr/>
          </a:p>
          <a:p>
            <a:pPr marL="228600" lvl="0" indent="-228600" algn="l" rtl="0">
              <a:lnSpc>
                <a:spcPct val="90000"/>
              </a:lnSpc>
              <a:spcBef>
                <a:spcPts val="1000"/>
              </a:spcBef>
              <a:spcAft>
                <a:spcPts val="0"/>
              </a:spcAft>
              <a:buClr>
                <a:schemeClr val="dk1"/>
              </a:buClr>
              <a:buSzPts val="2400"/>
              <a:buChar char="•"/>
            </a:pPr>
            <a:r>
              <a:rPr lang="en-US" sz="2400"/>
              <a:t>Questions to Consider</a:t>
            </a:r>
            <a:endParaRPr/>
          </a:p>
          <a:p>
            <a:pPr marL="0" lvl="0" indent="0" algn="l" rtl="0">
              <a:lnSpc>
                <a:spcPct val="90000"/>
              </a:lnSpc>
              <a:spcBef>
                <a:spcPts val="1000"/>
              </a:spcBef>
              <a:spcAft>
                <a:spcPts val="0"/>
              </a:spcAft>
              <a:buClr>
                <a:srgbClr val="248351"/>
              </a:buClr>
              <a:buSzPts val="2800"/>
              <a:buNone/>
            </a:pPr>
            <a:r>
              <a:rPr lang="en-US" b="1">
                <a:solidFill>
                  <a:srgbClr val="248351"/>
                </a:solidFill>
              </a:rPr>
              <a:t>Examples of a Sustainability Planning</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solidFill>
                <a:srgbClr val="248351"/>
              </a:solidFill>
            </a:endParaRPr>
          </a:p>
        </p:txBody>
      </p:sp>
      <p:sp>
        <p:nvSpPr>
          <p:cNvPr id="592" name="Google Shape;59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Agenda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27"/>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Topic Overview</a:t>
            </a:r>
            <a:endParaRPr/>
          </a:p>
        </p:txBody>
      </p:sp>
      <p:sp>
        <p:nvSpPr>
          <p:cNvPr id="599" name="Google Shape;599;p27"/>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27</a:t>
            </a:fld>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rot="-5400000">
            <a:off x="-2718452" y="2766218"/>
            <a:ext cx="65849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Impact"/>
              <a:buNone/>
            </a:pPr>
            <a:r>
              <a:rPr lang="en-US"/>
              <a:t>Status of ERC’s</a:t>
            </a:r>
            <a:endParaRPr/>
          </a:p>
        </p:txBody>
      </p:sp>
      <p:pic>
        <p:nvPicPr>
          <p:cNvPr id="606" name="Google Shape;606;p28"/>
          <p:cNvPicPr preferRelativeResize="0">
            <a:picLocks noGrp="1"/>
          </p:cNvPicPr>
          <p:nvPr>
            <p:ph type="body" idx="1"/>
          </p:nvPr>
        </p:nvPicPr>
        <p:blipFill rotWithShape="1">
          <a:blip r:embed="rId3">
            <a:alphaModFix/>
          </a:blip>
          <a:srcRect/>
          <a:stretch/>
        </p:blipFill>
        <p:spPr>
          <a:xfrm>
            <a:off x="1684541" y="300038"/>
            <a:ext cx="9845472" cy="64214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Common Features of Successful Centers</a:t>
            </a:r>
            <a:endParaRPr/>
          </a:p>
        </p:txBody>
      </p:sp>
      <p:sp>
        <p:nvSpPr>
          <p:cNvPr id="613" name="Google Shape;613;p29"/>
          <p:cNvSpPr txBox="1"/>
          <p:nvPr/>
        </p:nvSpPr>
        <p:spPr>
          <a:xfrm>
            <a:off x="380999" y="2236786"/>
            <a:ext cx="7374467" cy="420115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Outside funding</a:t>
            </a:r>
            <a:endParaRPr/>
          </a:p>
          <a:p>
            <a:pPr marL="285750" marR="0" lvl="0" indent="-285750" algn="l" rtl="0">
              <a:lnSpc>
                <a:spcPct val="100000"/>
              </a:lnSpc>
              <a:spcBef>
                <a:spcPts val="18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Institutional support</a:t>
            </a:r>
            <a:endParaRPr/>
          </a:p>
          <a:p>
            <a:pPr marL="285750" marR="0" lvl="0" indent="-285750" algn="l" rtl="0">
              <a:lnSpc>
                <a:spcPct val="100000"/>
              </a:lnSpc>
              <a:spcBef>
                <a:spcPts val="18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Industry and faculty champions</a:t>
            </a:r>
            <a:endParaRPr/>
          </a:p>
          <a:p>
            <a:pPr marL="285750" marR="0" lvl="0" indent="-285750" algn="l" rtl="0">
              <a:lnSpc>
                <a:spcPct val="100000"/>
              </a:lnSpc>
              <a:spcBef>
                <a:spcPts val="18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Regular engagement of stakeholders</a:t>
            </a:r>
            <a:endParaRPr/>
          </a:p>
          <a:p>
            <a:pPr marL="285750" marR="0" lvl="0" indent="-285750" algn="l" rtl="0">
              <a:lnSpc>
                <a:spcPct val="100000"/>
              </a:lnSpc>
              <a:spcBef>
                <a:spcPts val="18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Full-time person dedicated to the center</a:t>
            </a:r>
            <a:endParaRPr/>
          </a:p>
          <a:p>
            <a:pPr marL="285750" marR="0" lvl="0" indent="-82550" algn="l" rtl="0">
              <a:lnSpc>
                <a:spcPct val="100000"/>
              </a:lnSpc>
              <a:spcBef>
                <a:spcPts val="1800"/>
              </a:spcBef>
              <a:spcAft>
                <a:spcPts val="0"/>
              </a:spcAft>
              <a:buClr>
                <a:schemeClr val="dk1"/>
              </a:buClr>
              <a:buSzPts val="3200"/>
              <a:buFont typeface="Arial"/>
              <a:buNone/>
            </a:pPr>
            <a:endParaRPr sz="3200" b="0" i="0" u="none" strike="noStrike" cap="none">
              <a:solidFill>
                <a:srgbClr val="000000"/>
              </a:solidFill>
              <a:latin typeface="Calibri"/>
              <a:ea typeface="Calibri"/>
              <a:cs typeface="Calibri"/>
              <a:sym typeface="Calibri"/>
            </a:endParaRPr>
          </a:p>
        </p:txBody>
      </p:sp>
      <p:pic>
        <p:nvPicPr>
          <p:cNvPr id="614" name="Google Shape;614;p29"/>
          <p:cNvPicPr preferRelativeResize="0"/>
          <p:nvPr/>
        </p:nvPicPr>
        <p:blipFill rotWithShape="1">
          <a:blip r:embed="rId3">
            <a:alphaModFix/>
          </a:blip>
          <a:srcRect/>
          <a:stretch/>
        </p:blipFill>
        <p:spPr>
          <a:xfrm>
            <a:off x="6411310" y="1965518"/>
            <a:ext cx="5399692" cy="29452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409" name="Google Shape;40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Agenda – Day 1 - Continued</a:t>
            </a:r>
            <a:endParaRPr/>
          </a:p>
        </p:txBody>
      </p:sp>
      <p:pic>
        <p:nvPicPr>
          <p:cNvPr id="410" name="Google Shape;410;p3"/>
          <p:cNvPicPr preferRelativeResize="0"/>
          <p:nvPr/>
        </p:nvPicPr>
        <p:blipFill rotWithShape="1">
          <a:blip r:embed="rId3">
            <a:alphaModFix/>
          </a:blip>
          <a:srcRect/>
          <a:stretch/>
        </p:blipFill>
        <p:spPr>
          <a:xfrm>
            <a:off x="1240680" y="2106528"/>
            <a:ext cx="9710639" cy="36483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30"/>
          <p:cNvSpPr txBox="1">
            <a:spLocks noGrp="1"/>
          </p:cNvSpPr>
          <p:nvPr>
            <p:ph type="title"/>
          </p:nvPr>
        </p:nvSpPr>
        <p:spPr>
          <a:xfrm>
            <a:off x="838200" y="365125"/>
            <a:ext cx="107775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What can happen as NSF funding slows down?</a:t>
            </a:r>
            <a:endParaRPr/>
          </a:p>
        </p:txBody>
      </p:sp>
      <p:sp>
        <p:nvSpPr>
          <p:cNvPr id="621" name="Google Shape;621;p30"/>
          <p:cNvSpPr txBox="1"/>
          <p:nvPr/>
        </p:nvSpPr>
        <p:spPr>
          <a:xfrm>
            <a:off x="571764" y="2232873"/>
            <a:ext cx="10777537" cy="350865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Research portfolio becomes focused on applied</a:t>
            </a:r>
            <a:endParaRPr/>
          </a:p>
          <a:p>
            <a:pPr marL="285750" marR="0" lvl="0" indent="-285750" algn="l" rtl="0">
              <a:lnSpc>
                <a:spcPct val="100000"/>
              </a:lnSpc>
              <a:spcBef>
                <a:spcPts val="12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Undergraduate research and community outreach decline</a:t>
            </a:r>
            <a:endParaRPr/>
          </a:p>
          <a:p>
            <a:pPr marL="285750" marR="0" lvl="0" indent="-285750" algn="l" rtl="0">
              <a:lnSpc>
                <a:spcPct val="100000"/>
              </a:lnSpc>
              <a:spcBef>
                <a:spcPts val="12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Faculty and student involvement decline</a:t>
            </a:r>
            <a:endParaRPr/>
          </a:p>
          <a:p>
            <a:pPr marL="285750" marR="0" lvl="0" indent="-285750" algn="l" rtl="0">
              <a:lnSpc>
                <a:spcPct val="100000"/>
              </a:lnSpc>
              <a:spcBef>
                <a:spcPts val="120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De-emphasized industry involvement, increased single-investigator grants, less strategic planning, and reduced synergy between university departments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What can you do?</a:t>
            </a:r>
            <a:endParaRPr/>
          </a:p>
        </p:txBody>
      </p:sp>
      <p:sp>
        <p:nvSpPr>
          <p:cNvPr id="628" name="Google Shape;628;p31"/>
          <p:cNvSpPr txBox="1"/>
          <p:nvPr/>
        </p:nvSpPr>
        <p:spPr>
          <a:xfrm>
            <a:off x="151201" y="2091670"/>
            <a:ext cx="5741600" cy="440120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Engage stakeholders from the start</a:t>
            </a:r>
            <a:endParaRPr/>
          </a:p>
          <a:p>
            <a:pPr marL="285750" marR="0" lvl="0" indent="-285750" algn="l" rtl="0">
              <a:lnSpc>
                <a:spcPct val="100000"/>
              </a:lnSpc>
              <a:spcBef>
                <a:spcPts val="12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Identify and leverage center’s strength</a:t>
            </a:r>
            <a:endParaRPr/>
          </a:p>
          <a:p>
            <a:pPr marL="285750" marR="0" lvl="0" indent="-285750" algn="l" rtl="0">
              <a:lnSpc>
                <a:spcPct val="100000"/>
              </a:lnSpc>
              <a:spcBef>
                <a:spcPts val="12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Get university commitment</a:t>
            </a:r>
            <a:endParaRPr/>
          </a:p>
          <a:p>
            <a:pPr marL="285750" marR="0" lvl="0" indent="-285750" algn="l" rtl="0">
              <a:lnSpc>
                <a:spcPct val="100000"/>
              </a:lnSpc>
              <a:spcBef>
                <a:spcPts val="12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Consider all areas of your center: Research, Education, Industry</a:t>
            </a:r>
            <a:endParaRPr/>
          </a:p>
          <a:p>
            <a:pPr marL="285750" marR="0" lvl="0" indent="-285750" algn="l" rtl="0">
              <a:lnSpc>
                <a:spcPct val="100000"/>
              </a:lnSpc>
              <a:spcBef>
                <a:spcPts val="12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Leverage existing infrastructure</a:t>
            </a:r>
            <a:endParaRPr/>
          </a:p>
          <a:p>
            <a:pPr marL="285750" marR="0" lvl="0" indent="-285750" algn="l" rtl="0">
              <a:lnSpc>
                <a:spcPct val="100000"/>
              </a:lnSpc>
              <a:spcBef>
                <a:spcPts val="12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Start in year 3, have a plan by year 5</a:t>
            </a:r>
            <a:endParaRPr/>
          </a:p>
          <a:p>
            <a:pPr marL="285750" marR="0" lvl="0" indent="-285750" algn="l" rtl="0">
              <a:lnSpc>
                <a:spcPct val="100000"/>
              </a:lnSpc>
              <a:spcBef>
                <a:spcPts val="12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Sustain collaboration</a:t>
            </a:r>
            <a:endParaRPr/>
          </a:p>
          <a:p>
            <a:pPr marL="0" marR="0" lvl="0" indent="0" algn="l" rtl="0">
              <a:lnSpc>
                <a:spcPct val="100000"/>
              </a:lnSpc>
              <a:spcBef>
                <a:spcPts val="120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629" name="Google Shape;629;p31"/>
          <p:cNvPicPr preferRelativeResize="0"/>
          <p:nvPr/>
        </p:nvPicPr>
        <p:blipFill rotWithShape="1">
          <a:blip r:embed="rId3">
            <a:alphaModFix/>
          </a:blip>
          <a:srcRect/>
          <a:stretch/>
        </p:blipFill>
        <p:spPr>
          <a:xfrm>
            <a:off x="5892802" y="2091671"/>
            <a:ext cx="3476720" cy="2049406"/>
          </a:xfrm>
          <a:prstGeom prst="rect">
            <a:avLst/>
          </a:prstGeom>
          <a:noFill/>
          <a:ln>
            <a:noFill/>
          </a:ln>
        </p:spPr>
      </p:pic>
      <p:pic>
        <p:nvPicPr>
          <p:cNvPr id="630" name="Google Shape;630;p31"/>
          <p:cNvPicPr preferRelativeResize="0"/>
          <p:nvPr/>
        </p:nvPicPr>
        <p:blipFill rotWithShape="1">
          <a:blip r:embed="rId4">
            <a:alphaModFix/>
          </a:blip>
          <a:srcRect/>
          <a:stretch/>
        </p:blipFill>
        <p:spPr>
          <a:xfrm>
            <a:off x="5892801" y="4625851"/>
            <a:ext cx="3475977" cy="1690866"/>
          </a:xfrm>
          <a:prstGeom prst="rect">
            <a:avLst/>
          </a:prstGeom>
          <a:noFill/>
          <a:ln>
            <a:noFill/>
          </a:ln>
        </p:spPr>
      </p:pic>
      <p:pic>
        <p:nvPicPr>
          <p:cNvPr id="631" name="Google Shape;631;p31"/>
          <p:cNvPicPr preferRelativeResize="0"/>
          <p:nvPr/>
        </p:nvPicPr>
        <p:blipFill rotWithShape="1">
          <a:blip r:embed="rId5">
            <a:alphaModFix/>
          </a:blip>
          <a:srcRect/>
          <a:stretch/>
        </p:blipFill>
        <p:spPr>
          <a:xfrm>
            <a:off x="9222995" y="3424897"/>
            <a:ext cx="2737777" cy="19968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2"/>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Planning for Sustainability</a:t>
            </a:r>
            <a:endParaRPr/>
          </a:p>
        </p:txBody>
      </p:sp>
      <p:sp>
        <p:nvSpPr>
          <p:cNvPr id="637" name="Google Shape;637;p32"/>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32</a:t>
            </a:fld>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3"/>
          <p:cNvSpPr txBox="1">
            <a:spLocks noGrp="1"/>
          </p:cNvSpPr>
          <p:nvPr>
            <p:ph type="body" idx="1"/>
          </p:nvPr>
        </p:nvSpPr>
        <p:spPr>
          <a:xfrm>
            <a:off x="6745574" y="3304367"/>
            <a:ext cx="5446426" cy="30638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latin typeface="Calibri"/>
                <a:ea typeface="Calibri"/>
                <a:cs typeface="Calibri"/>
                <a:sym typeface="Calibri"/>
              </a:rPr>
              <a:t>Years 0 – 3 </a:t>
            </a:r>
            <a:r>
              <a:rPr lang="en-US">
                <a:latin typeface="Calibri"/>
                <a:ea typeface="Calibri"/>
                <a:cs typeface="Calibri"/>
                <a:sym typeface="Calibri"/>
              </a:rPr>
              <a:t>– Begin planning</a:t>
            </a:r>
            <a:endParaRPr/>
          </a:p>
          <a:p>
            <a:pPr marL="228600" lvl="0" indent="-228600" algn="l" rtl="0">
              <a:lnSpc>
                <a:spcPct val="90000"/>
              </a:lnSpc>
              <a:spcBef>
                <a:spcPts val="2200"/>
              </a:spcBef>
              <a:spcAft>
                <a:spcPts val="0"/>
              </a:spcAft>
              <a:buClr>
                <a:schemeClr val="dk1"/>
              </a:buClr>
              <a:buSzPts val="2800"/>
              <a:buChar char="•"/>
            </a:pPr>
            <a:r>
              <a:rPr lang="en-US" b="1">
                <a:latin typeface="Calibri"/>
                <a:ea typeface="Calibri"/>
                <a:cs typeface="Calibri"/>
                <a:sym typeface="Calibri"/>
              </a:rPr>
              <a:t>Years 4 – 5 </a:t>
            </a:r>
            <a:r>
              <a:rPr lang="en-US">
                <a:latin typeface="Calibri"/>
                <a:ea typeface="Calibri"/>
                <a:cs typeface="Calibri"/>
                <a:sym typeface="Calibri"/>
              </a:rPr>
              <a:t>– Finalize strategic plan</a:t>
            </a:r>
            <a:endParaRPr/>
          </a:p>
          <a:p>
            <a:pPr marL="228600" lvl="0" indent="-228600" algn="l" rtl="0">
              <a:lnSpc>
                <a:spcPct val="90000"/>
              </a:lnSpc>
              <a:spcBef>
                <a:spcPts val="2200"/>
              </a:spcBef>
              <a:spcAft>
                <a:spcPts val="0"/>
              </a:spcAft>
              <a:buClr>
                <a:schemeClr val="dk1"/>
              </a:buClr>
              <a:buSzPts val="2800"/>
              <a:buChar char="•"/>
            </a:pPr>
            <a:r>
              <a:rPr lang="en-US" b="1">
                <a:latin typeface="Calibri"/>
                <a:ea typeface="Calibri"/>
                <a:cs typeface="Calibri"/>
                <a:sym typeface="Calibri"/>
              </a:rPr>
              <a:t>Years 6 – 8 </a:t>
            </a:r>
            <a:r>
              <a:rPr lang="en-US">
                <a:latin typeface="Calibri"/>
                <a:ea typeface="Calibri"/>
                <a:cs typeface="Calibri"/>
                <a:sym typeface="Calibri"/>
              </a:rPr>
              <a:t>- Lay groundwork</a:t>
            </a:r>
            <a:endParaRPr/>
          </a:p>
          <a:p>
            <a:pPr marL="228600" lvl="0" indent="-228600" algn="l" rtl="0">
              <a:lnSpc>
                <a:spcPct val="90000"/>
              </a:lnSpc>
              <a:spcBef>
                <a:spcPts val="2200"/>
              </a:spcBef>
              <a:spcAft>
                <a:spcPts val="0"/>
              </a:spcAft>
              <a:buClr>
                <a:schemeClr val="dk1"/>
              </a:buClr>
              <a:buSzPts val="2800"/>
              <a:buChar char="•"/>
            </a:pPr>
            <a:r>
              <a:rPr lang="en-US" b="1">
                <a:latin typeface="Calibri"/>
                <a:ea typeface="Calibri"/>
                <a:cs typeface="Calibri"/>
                <a:sym typeface="Calibri"/>
              </a:rPr>
              <a:t>Years 9 – 10 </a:t>
            </a:r>
            <a:r>
              <a:rPr lang="en-US">
                <a:latin typeface="Calibri"/>
                <a:ea typeface="Calibri"/>
                <a:cs typeface="Calibri"/>
                <a:sym typeface="Calibri"/>
              </a:rPr>
              <a:t>– Implement Plan</a:t>
            </a:r>
            <a:endParaRPr/>
          </a:p>
        </p:txBody>
      </p:sp>
      <p:sp>
        <p:nvSpPr>
          <p:cNvPr id="644" name="Google Shape;64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Center Timeline</a:t>
            </a:r>
            <a:endParaRPr/>
          </a:p>
        </p:txBody>
      </p:sp>
      <p:sp>
        <p:nvSpPr>
          <p:cNvPr id="645" name="Google Shape;645;p33"/>
          <p:cNvSpPr txBox="1"/>
          <p:nvPr/>
        </p:nvSpPr>
        <p:spPr>
          <a:xfrm>
            <a:off x="1342775" y="1900238"/>
            <a:ext cx="974747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3200" b="1" i="0" u="none" strike="noStrike" cap="none">
                <a:solidFill>
                  <a:srgbClr val="000000"/>
                </a:solidFill>
                <a:latin typeface="Calibri"/>
                <a:ea typeface="Calibri"/>
                <a:cs typeface="Calibri"/>
                <a:sym typeface="Calibri"/>
              </a:rPr>
              <a:t>It is never too early to start thinking about sustainability</a:t>
            </a:r>
            <a:endParaRPr/>
          </a:p>
        </p:txBody>
      </p:sp>
      <p:pic>
        <p:nvPicPr>
          <p:cNvPr id="646" name="Google Shape;646;p33"/>
          <p:cNvPicPr preferRelativeResize="0"/>
          <p:nvPr/>
        </p:nvPicPr>
        <p:blipFill rotWithShape="1">
          <a:blip r:embed="rId3">
            <a:alphaModFix/>
          </a:blip>
          <a:srcRect/>
          <a:stretch/>
        </p:blipFill>
        <p:spPr>
          <a:xfrm>
            <a:off x="-278325" y="2694564"/>
            <a:ext cx="7216794" cy="37983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34"/>
          <p:cNvSpPr txBox="1">
            <a:spLocks noGrp="1"/>
          </p:cNvSpPr>
          <p:nvPr>
            <p:ph type="body" idx="1"/>
          </p:nvPr>
        </p:nvSpPr>
        <p:spPr>
          <a:xfrm>
            <a:off x="701565" y="2128181"/>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Calibri"/>
                <a:ea typeface="Calibri"/>
                <a:cs typeface="Calibri"/>
                <a:sym typeface="Calibri"/>
              </a:rPr>
              <a:t>What do you want your center to be?</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What are your center’s strengths? </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What do your industry partners see as your greatest asset?</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What commitment will you have from your partner institutions?</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What commitment will you have from your faculty members?</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How large of a staff will you need?</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What will be your primary source(s) of funding?</a:t>
            </a:r>
            <a:endParaRPr/>
          </a:p>
        </p:txBody>
      </p:sp>
      <p:sp>
        <p:nvSpPr>
          <p:cNvPr id="653" name="Google Shape;65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Questions to Consider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aphicFrame>
        <p:nvGraphicFramePr>
          <p:cNvPr id="658" name="Google Shape;658;p35"/>
          <p:cNvGraphicFramePr/>
          <p:nvPr/>
        </p:nvGraphicFramePr>
        <p:xfrm>
          <a:off x="4661940" y="1630363"/>
          <a:ext cx="8144655" cy="5227637"/>
        </p:xfrm>
        <a:graphic>
          <a:graphicData uri="http://schemas.openxmlformats.org/drawingml/2006/chart">
            <c:chart xmlns:c="http://schemas.openxmlformats.org/drawingml/2006/chart" xmlns:r="http://schemas.openxmlformats.org/officeDocument/2006/relationships" r:id="rId3"/>
          </a:graphicData>
        </a:graphic>
      </p:graphicFrame>
      <p:sp>
        <p:nvSpPr>
          <p:cNvPr id="659" name="Google Shape;65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Explore all Sources of Future Support</a:t>
            </a:r>
            <a:endParaRPr/>
          </a:p>
        </p:txBody>
      </p:sp>
      <p:sp>
        <p:nvSpPr>
          <p:cNvPr id="660" name="Google Shape;660;p35"/>
          <p:cNvSpPr txBox="1"/>
          <p:nvPr/>
        </p:nvSpPr>
        <p:spPr>
          <a:xfrm>
            <a:off x="234846" y="2662331"/>
            <a:ext cx="5861154" cy="1323439"/>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Narrow"/>
                <a:ea typeface="Arial Narrow"/>
                <a:cs typeface="Arial Narrow"/>
                <a:sym typeface="Arial Narrow"/>
              </a:rPr>
              <a:t>Start with………… </a:t>
            </a:r>
            <a:r>
              <a:rPr lang="en-US" sz="2000" b="0" i="0" u="none" strike="noStrike" cap="none">
                <a:solidFill>
                  <a:srgbClr val="92D050"/>
                </a:solidFill>
                <a:latin typeface="Arial Narrow"/>
                <a:ea typeface="Arial Narrow"/>
                <a:cs typeface="Arial Narrow"/>
                <a:sym typeface="Arial Narrow"/>
              </a:rPr>
              <a:t>”Base Case” (eg., $1m per year)</a:t>
            </a:r>
            <a:endParaRPr sz="2000" b="0" i="0" u="none" strike="noStrike" cap="none">
              <a:solidFill>
                <a:srgbClr val="000000"/>
              </a:solidFill>
              <a:latin typeface="Arial Narrow"/>
              <a:ea typeface="Arial Narrow"/>
              <a:cs typeface="Arial Narrow"/>
              <a:sym typeface="Arial Narrow"/>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Arial Narrow"/>
                <a:ea typeface="Arial Narrow"/>
                <a:cs typeface="Arial Narrow"/>
                <a:sym typeface="Arial Narrow"/>
              </a:rPr>
              <a:t>Identify options….. </a:t>
            </a:r>
            <a:r>
              <a:rPr lang="en-US" sz="2000" b="0" i="0" u="none" strike="noStrike" cap="none">
                <a:solidFill>
                  <a:srgbClr val="ED7D31"/>
                </a:solidFill>
                <a:latin typeface="Arial Narrow"/>
                <a:ea typeface="Arial Narrow"/>
                <a:cs typeface="Arial Narrow"/>
                <a:sym typeface="Arial Narrow"/>
              </a:rPr>
              <a:t>”Optimistic Case” (eg., $3m per year)</a:t>
            </a:r>
            <a:endParaRPr sz="2000" b="0" i="0" u="none" strike="noStrike" cap="none">
              <a:solidFill>
                <a:srgbClr val="000000"/>
              </a:solidFill>
              <a:latin typeface="Arial Narrow"/>
              <a:ea typeface="Arial Narrow"/>
              <a:cs typeface="Arial Narrow"/>
              <a:sym typeface="Arial Narrow"/>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Arial Narrow"/>
                <a:ea typeface="Arial Narrow"/>
                <a:cs typeface="Arial Narrow"/>
                <a:sym typeface="Arial Narrow"/>
              </a:rPr>
              <a:t>Dream big….……. </a:t>
            </a:r>
            <a:r>
              <a:rPr lang="en-US" sz="2000" b="0" i="0" u="none" strike="noStrike" cap="none">
                <a:solidFill>
                  <a:srgbClr val="00B0F0"/>
                </a:solidFill>
                <a:latin typeface="Arial Narrow"/>
                <a:ea typeface="Arial Narrow"/>
                <a:cs typeface="Arial Narrow"/>
                <a:sym typeface="Arial Narrow"/>
              </a:rPr>
              <a:t>”Mystical Case” (eg., $8m per year)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36"/>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Impact"/>
              <a:buNone/>
            </a:pPr>
            <a:r>
              <a:rPr lang="en-US" sz="6600"/>
              <a:t>Examples of Sustainability Planning</a:t>
            </a:r>
            <a:endParaRPr/>
          </a:p>
        </p:txBody>
      </p:sp>
      <p:sp>
        <p:nvSpPr>
          <p:cNvPr id="666" name="Google Shape;666;p36"/>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36</a:t>
            </a:fld>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7"/>
          <p:cNvSpPr txBox="1">
            <a:spLocks noGrp="1"/>
          </p:cNvSpPr>
          <p:nvPr>
            <p:ph type="title"/>
          </p:nvPr>
        </p:nvSpPr>
        <p:spPr>
          <a:xfrm rot="-5400000">
            <a:off x="-2718452" y="2766218"/>
            <a:ext cx="65849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Impact"/>
              <a:buNone/>
            </a:pPr>
            <a:r>
              <a:rPr lang="en-US"/>
              <a:t>Center Activities</a:t>
            </a:r>
            <a:endParaRPr/>
          </a:p>
        </p:txBody>
      </p:sp>
      <p:grpSp>
        <p:nvGrpSpPr>
          <p:cNvPr id="673" name="Google Shape;673;p37"/>
          <p:cNvGrpSpPr/>
          <p:nvPr/>
        </p:nvGrpSpPr>
        <p:grpSpPr>
          <a:xfrm>
            <a:off x="3446466" y="849819"/>
            <a:ext cx="6191730" cy="5546535"/>
            <a:chOff x="1403726" y="890598"/>
            <a:chExt cx="6191730" cy="5546535"/>
          </a:xfrm>
        </p:grpSpPr>
        <p:sp>
          <p:nvSpPr>
            <p:cNvPr id="674" name="Google Shape;674;p37"/>
            <p:cNvSpPr/>
            <p:nvPr/>
          </p:nvSpPr>
          <p:spPr>
            <a:xfrm>
              <a:off x="1403726" y="890598"/>
              <a:ext cx="4212153" cy="4034832"/>
            </a:xfrm>
            <a:prstGeom prst="ellipse">
              <a:avLst/>
            </a:prstGeom>
            <a:solidFill>
              <a:srgbClr val="0E76BC">
                <a:alpha val="7607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5" name="Google Shape;675;p37"/>
            <p:cNvSpPr/>
            <p:nvPr/>
          </p:nvSpPr>
          <p:spPr>
            <a:xfrm>
              <a:off x="3512878" y="890598"/>
              <a:ext cx="4082578" cy="4034832"/>
            </a:xfrm>
            <a:prstGeom prst="ellipse">
              <a:avLst/>
            </a:prstGeom>
            <a:solidFill>
              <a:srgbClr val="C00000">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6" name="Google Shape;676;p37"/>
            <p:cNvSpPr/>
            <p:nvPr/>
          </p:nvSpPr>
          <p:spPr>
            <a:xfrm>
              <a:off x="2580843" y="2442995"/>
              <a:ext cx="4093899" cy="3994138"/>
            </a:xfrm>
            <a:prstGeom prst="ellipse">
              <a:avLst/>
            </a:prstGeom>
            <a:solidFill>
              <a:srgbClr val="ED7D31">
                <a:alpha val="6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677" name="Google Shape;677;p37"/>
          <p:cNvGrpSpPr/>
          <p:nvPr/>
        </p:nvGrpSpPr>
        <p:grpSpPr>
          <a:xfrm>
            <a:off x="6061203" y="2022521"/>
            <a:ext cx="1231099" cy="286758"/>
            <a:chOff x="-1325461" y="3629830"/>
            <a:chExt cx="1231099" cy="286758"/>
          </a:xfrm>
        </p:grpSpPr>
        <p:sp>
          <p:nvSpPr>
            <p:cNvPr id="678" name="Google Shape;678;p37"/>
            <p:cNvSpPr txBox="1"/>
            <p:nvPr/>
          </p:nvSpPr>
          <p:spPr>
            <a:xfrm>
              <a:off x="-1117819" y="3639589"/>
              <a:ext cx="102345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Workshops</a:t>
              </a:r>
              <a:endParaRPr/>
            </a:p>
          </p:txBody>
        </p:sp>
        <p:pic>
          <p:nvPicPr>
            <p:cNvPr id="679" name="Google Shape;679;p37" descr="Wrench"/>
            <p:cNvPicPr preferRelativeResize="0"/>
            <p:nvPr/>
          </p:nvPicPr>
          <p:blipFill rotWithShape="1">
            <a:blip r:embed="rId3">
              <a:alphaModFix/>
            </a:blip>
            <a:srcRect/>
            <a:stretch/>
          </p:blipFill>
          <p:spPr>
            <a:xfrm>
              <a:off x="-1325461" y="3629830"/>
              <a:ext cx="286758" cy="286758"/>
            </a:xfrm>
            <a:prstGeom prst="rect">
              <a:avLst/>
            </a:prstGeom>
            <a:noFill/>
            <a:ln>
              <a:noFill/>
            </a:ln>
          </p:spPr>
        </p:pic>
      </p:grpSp>
      <p:sp>
        <p:nvSpPr>
          <p:cNvPr id="680" name="Google Shape;680;p37"/>
          <p:cNvSpPr txBox="1"/>
          <p:nvPr/>
        </p:nvSpPr>
        <p:spPr>
          <a:xfrm>
            <a:off x="9210226" y="1210237"/>
            <a:ext cx="8559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Research</a:t>
            </a:r>
            <a:endParaRPr/>
          </a:p>
        </p:txBody>
      </p:sp>
      <p:sp>
        <p:nvSpPr>
          <p:cNvPr id="681" name="Google Shape;681;p37"/>
          <p:cNvSpPr txBox="1"/>
          <p:nvPr/>
        </p:nvSpPr>
        <p:spPr>
          <a:xfrm>
            <a:off x="2462267" y="1111909"/>
            <a:ext cx="127628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Workforce Development</a:t>
            </a:r>
            <a:endParaRPr/>
          </a:p>
        </p:txBody>
      </p:sp>
      <p:sp>
        <p:nvSpPr>
          <p:cNvPr id="682" name="Google Shape;682;p37"/>
          <p:cNvSpPr txBox="1"/>
          <p:nvPr/>
        </p:nvSpPr>
        <p:spPr>
          <a:xfrm>
            <a:off x="7732614" y="5992998"/>
            <a:ext cx="10588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Networking</a:t>
            </a:r>
            <a:endParaRPr/>
          </a:p>
        </p:txBody>
      </p:sp>
      <p:grpSp>
        <p:nvGrpSpPr>
          <p:cNvPr id="683" name="Google Shape;683;p37"/>
          <p:cNvGrpSpPr/>
          <p:nvPr/>
        </p:nvGrpSpPr>
        <p:grpSpPr>
          <a:xfrm>
            <a:off x="3820244" y="2768996"/>
            <a:ext cx="1438453" cy="461665"/>
            <a:chOff x="-1371547" y="3639589"/>
            <a:chExt cx="1438453" cy="461665"/>
          </a:xfrm>
        </p:grpSpPr>
        <p:sp>
          <p:nvSpPr>
            <p:cNvPr id="684" name="Google Shape;684;p37"/>
            <p:cNvSpPr txBox="1"/>
            <p:nvPr/>
          </p:nvSpPr>
          <p:spPr>
            <a:xfrm>
              <a:off x="-1117819" y="3639589"/>
              <a:ext cx="11847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Access to  Students</a:t>
              </a:r>
              <a:endParaRPr/>
            </a:p>
          </p:txBody>
        </p:sp>
        <p:pic>
          <p:nvPicPr>
            <p:cNvPr id="685" name="Google Shape;685;p37" descr="Graduation cap"/>
            <p:cNvPicPr preferRelativeResize="0"/>
            <p:nvPr/>
          </p:nvPicPr>
          <p:blipFill rotWithShape="1">
            <a:blip r:embed="rId4">
              <a:alphaModFix/>
            </a:blip>
            <a:srcRect/>
            <a:stretch/>
          </p:blipFill>
          <p:spPr>
            <a:xfrm>
              <a:off x="-1371547" y="3739833"/>
              <a:ext cx="286758" cy="286758"/>
            </a:xfrm>
            <a:prstGeom prst="rect">
              <a:avLst/>
            </a:prstGeom>
            <a:noFill/>
            <a:ln>
              <a:noFill/>
            </a:ln>
          </p:spPr>
        </p:pic>
      </p:grpSp>
      <p:grpSp>
        <p:nvGrpSpPr>
          <p:cNvPr id="686" name="Google Shape;686;p37"/>
          <p:cNvGrpSpPr/>
          <p:nvPr/>
        </p:nvGrpSpPr>
        <p:grpSpPr>
          <a:xfrm>
            <a:off x="4770143" y="3755562"/>
            <a:ext cx="1444322" cy="517591"/>
            <a:chOff x="2957946" y="1599569"/>
            <a:chExt cx="2027427" cy="517591"/>
          </a:xfrm>
        </p:grpSpPr>
        <p:sp>
          <p:nvSpPr>
            <p:cNvPr id="687" name="Google Shape;687;p37"/>
            <p:cNvSpPr txBox="1"/>
            <p:nvPr/>
          </p:nvSpPr>
          <p:spPr>
            <a:xfrm>
              <a:off x="3282918" y="1599569"/>
              <a:ext cx="17024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Future Technical Leaders Program</a:t>
              </a:r>
              <a:endParaRPr/>
            </a:p>
          </p:txBody>
        </p:sp>
        <p:pic>
          <p:nvPicPr>
            <p:cNvPr id="688" name="Google Shape;688;p37" descr="Meeting"/>
            <p:cNvPicPr preferRelativeResize="0"/>
            <p:nvPr/>
          </p:nvPicPr>
          <p:blipFill rotWithShape="1">
            <a:blip r:embed="rId5">
              <a:alphaModFix/>
            </a:blip>
            <a:srcRect/>
            <a:stretch/>
          </p:blipFill>
          <p:spPr>
            <a:xfrm>
              <a:off x="2957946" y="1830402"/>
              <a:ext cx="286758" cy="286758"/>
            </a:xfrm>
            <a:prstGeom prst="rect">
              <a:avLst/>
            </a:prstGeom>
            <a:noFill/>
            <a:ln>
              <a:noFill/>
            </a:ln>
          </p:spPr>
        </p:pic>
      </p:grpSp>
      <p:grpSp>
        <p:nvGrpSpPr>
          <p:cNvPr id="689" name="Google Shape;689;p37"/>
          <p:cNvGrpSpPr/>
          <p:nvPr/>
        </p:nvGrpSpPr>
        <p:grpSpPr>
          <a:xfrm>
            <a:off x="5975802" y="3403201"/>
            <a:ext cx="1839263" cy="374285"/>
            <a:chOff x="-1325461" y="3542303"/>
            <a:chExt cx="1952259" cy="374285"/>
          </a:xfrm>
        </p:grpSpPr>
        <p:sp>
          <p:nvSpPr>
            <p:cNvPr id="690" name="Google Shape;690;p37"/>
            <p:cNvSpPr txBox="1"/>
            <p:nvPr/>
          </p:nvSpPr>
          <p:spPr>
            <a:xfrm>
              <a:off x="-1024221" y="3542303"/>
              <a:ext cx="165101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Short Course Offerings </a:t>
              </a:r>
              <a:endParaRPr/>
            </a:p>
          </p:txBody>
        </p:sp>
        <p:pic>
          <p:nvPicPr>
            <p:cNvPr id="691" name="Google Shape;691;p37" descr="Classroom"/>
            <p:cNvPicPr preferRelativeResize="0"/>
            <p:nvPr/>
          </p:nvPicPr>
          <p:blipFill rotWithShape="1">
            <a:blip r:embed="rId6">
              <a:alphaModFix/>
            </a:blip>
            <a:srcRect/>
            <a:stretch/>
          </p:blipFill>
          <p:spPr>
            <a:xfrm>
              <a:off x="-1325461" y="3629830"/>
              <a:ext cx="286758" cy="286758"/>
            </a:xfrm>
            <a:prstGeom prst="rect">
              <a:avLst/>
            </a:prstGeom>
            <a:noFill/>
            <a:ln>
              <a:noFill/>
            </a:ln>
          </p:spPr>
        </p:pic>
      </p:grpSp>
      <p:grpSp>
        <p:nvGrpSpPr>
          <p:cNvPr id="692" name="Google Shape;692;p37"/>
          <p:cNvGrpSpPr/>
          <p:nvPr/>
        </p:nvGrpSpPr>
        <p:grpSpPr>
          <a:xfrm>
            <a:off x="3977880" y="1960459"/>
            <a:ext cx="1905697" cy="461665"/>
            <a:chOff x="-1136828" y="3555966"/>
            <a:chExt cx="1905697" cy="461665"/>
          </a:xfrm>
        </p:grpSpPr>
        <p:sp>
          <p:nvSpPr>
            <p:cNvPr id="693" name="Google Shape;693;p37"/>
            <p:cNvSpPr txBox="1"/>
            <p:nvPr/>
          </p:nvSpPr>
          <p:spPr>
            <a:xfrm>
              <a:off x="-882150" y="3555966"/>
              <a:ext cx="16510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Robust Student Pipeline</a:t>
              </a:r>
              <a:endParaRPr/>
            </a:p>
          </p:txBody>
        </p:sp>
        <p:pic>
          <p:nvPicPr>
            <p:cNvPr id="694" name="Google Shape;694;p37" descr="Group of women"/>
            <p:cNvPicPr preferRelativeResize="0"/>
            <p:nvPr/>
          </p:nvPicPr>
          <p:blipFill rotWithShape="1">
            <a:blip r:embed="rId7">
              <a:alphaModFix/>
            </a:blip>
            <a:srcRect/>
            <a:stretch/>
          </p:blipFill>
          <p:spPr>
            <a:xfrm>
              <a:off x="-1136828" y="3643419"/>
              <a:ext cx="286758" cy="286758"/>
            </a:xfrm>
            <a:prstGeom prst="rect">
              <a:avLst/>
            </a:prstGeom>
            <a:noFill/>
            <a:ln>
              <a:noFill/>
            </a:ln>
          </p:spPr>
        </p:pic>
      </p:grpSp>
      <p:grpSp>
        <p:nvGrpSpPr>
          <p:cNvPr id="695" name="Google Shape;695;p37"/>
          <p:cNvGrpSpPr/>
          <p:nvPr/>
        </p:nvGrpSpPr>
        <p:grpSpPr>
          <a:xfrm>
            <a:off x="5949547" y="2849059"/>
            <a:ext cx="1570517" cy="295006"/>
            <a:chOff x="-1309201" y="3724805"/>
            <a:chExt cx="1570517" cy="295006"/>
          </a:xfrm>
        </p:grpSpPr>
        <p:sp>
          <p:nvSpPr>
            <p:cNvPr id="696" name="Google Shape;696;p37"/>
            <p:cNvSpPr txBox="1"/>
            <p:nvPr/>
          </p:nvSpPr>
          <p:spPr>
            <a:xfrm>
              <a:off x="-1116746" y="3724805"/>
              <a:ext cx="13780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Industry Liaison</a:t>
              </a:r>
              <a:endParaRPr/>
            </a:p>
          </p:txBody>
        </p:sp>
        <p:pic>
          <p:nvPicPr>
            <p:cNvPr id="697" name="Google Shape;697;p37" descr="Medal"/>
            <p:cNvPicPr preferRelativeResize="0"/>
            <p:nvPr/>
          </p:nvPicPr>
          <p:blipFill rotWithShape="1">
            <a:blip r:embed="rId8">
              <a:alphaModFix/>
            </a:blip>
            <a:srcRect/>
            <a:stretch/>
          </p:blipFill>
          <p:spPr>
            <a:xfrm>
              <a:off x="-1309201" y="3733053"/>
              <a:ext cx="286758" cy="286758"/>
            </a:xfrm>
            <a:prstGeom prst="rect">
              <a:avLst/>
            </a:prstGeom>
            <a:noFill/>
            <a:ln>
              <a:noFill/>
            </a:ln>
          </p:spPr>
        </p:pic>
      </p:grpSp>
      <p:grpSp>
        <p:nvGrpSpPr>
          <p:cNvPr id="698" name="Google Shape;698;p37"/>
          <p:cNvGrpSpPr/>
          <p:nvPr/>
        </p:nvGrpSpPr>
        <p:grpSpPr>
          <a:xfrm>
            <a:off x="6471019" y="5000687"/>
            <a:ext cx="1921276" cy="461665"/>
            <a:chOff x="-1376281" y="3639589"/>
            <a:chExt cx="1921276" cy="461665"/>
          </a:xfrm>
        </p:grpSpPr>
        <p:sp>
          <p:nvSpPr>
            <p:cNvPr id="699" name="Google Shape;699;p37"/>
            <p:cNvSpPr txBox="1"/>
            <p:nvPr/>
          </p:nvSpPr>
          <p:spPr>
            <a:xfrm>
              <a:off x="-1117820" y="3639589"/>
              <a:ext cx="16628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Regular and Increased Communication</a:t>
              </a:r>
              <a:endParaRPr/>
            </a:p>
          </p:txBody>
        </p:sp>
        <p:pic>
          <p:nvPicPr>
            <p:cNvPr id="700" name="Google Shape;700;p37" descr="Send"/>
            <p:cNvPicPr preferRelativeResize="0"/>
            <p:nvPr/>
          </p:nvPicPr>
          <p:blipFill rotWithShape="1">
            <a:blip r:embed="rId9">
              <a:alphaModFix/>
            </a:blip>
            <a:srcRect/>
            <a:stretch/>
          </p:blipFill>
          <p:spPr>
            <a:xfrm>
              <a:off x="-1376281" y="3732327"/>
              <a:ext cx="286758" cy="286758"/>
            </a:xfrm>
            <a:prstGeom prst="rect">
              <a:avLst/>
            </a:prstGeom>
            <a:noFill/>
            <a:ln>
              <a:noFill/>
            </a:ln>
          </p:spPr>
        </p:pic>
      </p:grpSp>
      <p:grpSp>
        <p:nvGrpSpPr>
          <p:cNvPr id="701" name="Google Shape;701;p37"/>
          <p:cNvGrpSpPr/>
          <p:nvPr/>
        </p:nvGrpSpPr>
        <p:grpSpPr>
          <a:xfrm>
            <a:off x="6982360" y="4013352"/>
            <a:ext cx="1885560" cy="646331"/>
            <a:chOff x="-1376281" y="3639589"/>
            <a:chExt cx="1885560" cy="646331"/>
          </a:xfrm>
        </p:grpSpPr>
        <p:sp>
          <p:nvSpPr>
            <p:cNvPr id="702" name="Google Shape;702;p37"/>
            <p:cNvSpPr txBox="1"/>
            <p:nvPr/>
          </p:nvSpPr>
          <p:spPr>
            <a:xfrm>
              <a:off x="-1117820" y="3639589"/>
              <a:ext cx="1627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Process for Identifying/  Partnering on FOAs </a:t>
              </a:r>
              <a:endParaRPr/>
            </a:p>
          </p:txBody>
        </p:sp>
        <p:pic>
          <p:nvPicPr>
            <p:cNvPr id="703" name="Google Shape;703;p37" descr="Link"/>
            <p:cNvPicPr preferRelativeResize="0"/>
            <p:nvPr/>
          </p:nvPicPr>
          <p:blipFill rotWithShape="1">
            <a:blip r:embed="rId10">
              <a:alphaModFix/>
            </a:blip>
            <a:srcRect/>
            <a:stretch/>
          </p:blipFill>
          <p:spPr>
            <a:xfrm>
              <a:off x="-1376281" y="3732327"/>
              <a:ext cx="286758" cy="286758"/>
            </a:xfrm>
            <a:prstGeom prst="rect">
              <a:avLst/>
            </a:prstGeom>
            <a:noFill/>
            <a:ln>
              <a:noFill/>
            </a:ln>
          </p:spPr>
        </p:pic>
      </p:grpSp>
      <p:grpSp>
        <p:nvGrpSpPr>
          <p:cNvPr id="704" name="Google Shape;704;p37"/>
          <p:cNvGrpSpPr/>
          <p:nvPr/>
        </p:nvGrpSpPr>
        <p:grpSpPr>
          <a:xfrm>
            <a:off x="5032455" y="4985974"/>
            <a:ext cx="1436406" cy="461665"/>
            <a:chOff x="-1376281" y="3639589"/>
            <a:chExt cx="1436406" cy="461665"/>
          </a:xfrm>
        </p:grpSpPr>
        <p:sp>
          <p:nvSpPr>
            <p:cNvPr id="705" name="Google Shape;705;p37"/>
            <p:cNvSpPr txBox="1"/>
            <p:nvPr/>
          </p:nvSpPr>
          <p:spPr>
            <a:xfrm>
              <a:off x="-1117819" y="3639589"/>
              <a:ext cx="11779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Interaction w/ Peer Partners</a:t>
              </a:r>
              <a:endParaRPr/>
            </a:p>
          </p:txBody>
        </p:sp>
        <p:pic>
          <p:nvPicPr>
            <p:cNvPr id="706" name="Google Shape;706;p37" descr="Boardroom"/>
            <p:cNvPicPr preferRelativeResize="0"/>
            <p:nvPr/>
          </p:nvPicPr>
          <p:blipFill rotWithShape="1">
            <a:blip r:embed="rId11">
              <a:alphaModFix/>
            </a:blip>
            <a:srcRect/>
            <a:stretch/>
          </p:blipFill>
          <p:spPr>
            <a:xfrm>
              <a:off x="-1376281" y="3732327"/>
              <a:ext cx="286758" cy="286758"/>
            </a:xfrm>
            <a:prstGeom prst="rect">
              <a:avLst/>
            </a:prstGeom>
            <a:noFill/>
            <a:ln>
              <a:noFill/>
            </a:ln>
          </p:spPr>
        </p:pic>
      </p:grpSp>
      <p:grpSp>
        <p:nvGrpSpPr>
          <p:cNvPr id="707" name="Google Shape;707;p37"/>
          <p:cNvGrpSpPr/>
          <p:nvPr/>
        </p:nvGrpSpPr>
        <p:grpSpPr>
          <a:xfrm>
            <a:off x="5640055" y="5523133"/>
            <a:ext cx="2216122" cy="461665"/>
            <a:chOff x="-1322336" y="3588341"/>
            <a:chExt cx="2216122" cy="461665"/>
          </a:xfrm>
        </p:grpSpPr>
        <p:sp>
          <p:nvSpPr>
            <p:cNvPr id="708" name="Google Shape;708;p37"/>
            <p:cNvSpPr txBox="1"/>
            <p:nvPr/>
          </p:nvSpPr>
          <p:spPr>
            <a:xfrm>
              <a:off x="-1075053" y="3588341"/>
              <a:ext cx="19688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Support to Pursue Additional Funding Sources</a:t>
              </a:r>
              <a:endParaRPr/>
            </a:p>
          </p:txBody>
        </p:sp>
        <p:pic>
          <p:nvPicPr>
            <p:cNvPr id="709" name="Google Shape;709;p37" descr="Gold bars"/>
            <p:cNvPicPr preferRelativeResize="0"/>
            <p:nvPr/>
          </p:nvPicPr>
          <p:blipFill rotWithShape="1">
            <a:blip r:embed="rId12">
              <a:alphaModFix/>
            </a:blip>
            <a:srcRect/>
            <a:stretch/>
          </p:blipFill>
          <p:spPr>
            <a:xfrm>
              <a:off x="-1322336" y="3681805"/>
              <a:ext cx="286758" cy="286758"/>
            </a:xfrm>
            <a:prstGeom prst="rect">
              <a:avLst/>
            </a:prstGeom>
            <a:noFill/>
            <a:ln>
              <a:noFill/>
            </a:ln>
          </p:spPr>
        </p:pic>
      </p:grpSp>
      <p:grpSp>
        <p:nvGrpSpPr>
          <p:cNvPr id="710" name="Google Shape;710;p37"/>
          <p:cNvGrpSpPr/>
          <p:nvPr/>
        </p:nvGrpSpPr>
        <p:grpSpPr>
          <a:xfrm>
            <a:off x="7573893" y="3444166"/>
            <a:ext cx="1235153" cy="370472"/>
            <a:chOff x="-1325461" y="3546116"/>
            <a:chExt cx="1525138" cy="370472"/>
          </a:xfrm>
        </p:grpSpPr>
        <p:sp>
          <p:nvSpPr>
            <p:cNvPr id="711" name="Google Shape;711;p37"/>
            <p:cNvSpPr txBox="1"/>
            <p:nvPr/>
          </p:nvSpPr>
          <p:spPr>
            <a:xfrm>
              <a:off x="-1085308" y="3546116"/>
              <a:ext cx="128498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Access to Faculty</a:t>
              </a:r>
              <a:endParaRPr/>
            </a:p>
          </p:txBody>
        </p:sp>
        <p:pic>
          <p:nvPicPr>
            <p:cNvPr id="712" name="Google Shape;712;p37" descr="Lecturer"/>
            <p:cNvPicPr preferRelativeResize="0"/>
            <p:nvPr/>
          </p:nvPicPr>
          <p:blipFill rotWithShape="1">
            <a:blip r:embed="rId13">
              <a:alphaModFix/>
            </a:blip>
            <a:srcRect/>
            <a:stretch/>
          </p:blipFill>
          <p:spPr>
            <a:xfrm>
              <a:off x="-1325461" y="3629830"/>
              <a:ext cx="286758" cy="286758"/>
            </a:xfrm>
            <a:prstGeom prst="rect">
              <a:avLst/>
            </a:prstGeom>
            <a:noFill/>
            <a:ln>
              <a:noFill/>
            </a:ln>
          </p:spPr>
        </p:pic>
      </p:grpSp>
      <p:grpSp>
        <p:nvGrpSpPr>
          <p:cNvPr id="713" name="Google Shape;713;p37"/>
          <p:cNvGrpSpPr/>
          <p:nvPr/>
        </p:nvGrpSpPr>
        <p:grpSpPr>
          <a:xfrm>
            <a:off x="8075946" y="2308943"/>
            <a:ext cx="1357020" cy="286758"/>
            <a:chOff x="-1325461" y="3629830"/>
            <a:chExt cx="1357020" cy="286758"/>
          </a:xfrm>
        </p:grpSpPr>
        <p:sp>
          <p:nvSpPr>
            <p:cNvPr id="714" name="Google Shape;714;p37"/>
            <p:cNvSpPr txBox="1"/>
            <p:nvPr/>
          </p:nvSpPr>
          <p:spPr>
            <a:xfrm>
              <a:off x="-1117819" y="3639589"/>
              <a:ext cx="114937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Project Library</a:t>
              </a:r>
              <a:endParaRPr/>
            </a:p>
          </p:txBody>
        </p:sp>
        <p:pic>
          <p:nvPicPr>
            <p:cNvPr id="715" name="Google Shape;715;p37" descr="Books on shelf"/>
            <p:cNvPicPr preferRelativeResize="0"/>
            <p:nvPr/>
          </p:nvPicPr>
          <p:blipFill rotWithShape="1">
            <a:blip r:embed="rId14">
              <a:alphaModFix/>
            </a:blip>
            <a:srcRect/>
            <a:stretch/>
          </p:blipFill>
          <p:spPr>
            <a:xfrm>
              <a:off x="-1325461" y="3629830"/>
              <a:ext cx="286758" cy="286758"/>
            </a:xfrm>
            <a:prstGeom prst="rect">
              <a:avLst/>
            </a:prstGeom>
            <a:noFill/>
            <a:ln>
              <a:noFill/>
            </a:ln>
          </p:spPr>
        </p:pic>
      </p:grpSp>
      <p:grpSp>
        <p:nvGrpSpPr>
          <p:cNvPr id="716" name="Google Shape;716;p37"/>
          <p:cNvGrpSpPr/>
          <p:nvPr/>
        </p:nvGrpSpPr>
        <p:grpSpPr>
          <a:xfrm>
            <a:off x="7697204" y="1786787"/>
            <a:ext cx="1687516" cy="286758"/>
            <a:chOff x="-1325461" y="3629830"/>
            <a:chExt cx="1687516" cy="286758"/>
          </a:xfrm>
        </p:grpSpPr>
        <p:sp>
          <p:nvSpPr>
            <p:cNvPr id="717" name="Google Shape;717;p37"/>
            <p:cNvSpPr txBox="1"/>
            <p:nvPr/>
          </p:nvSpPr>
          <p:spPr>
            <a:xfrm>
              <a:off x="-1117819" y="3639589"/>
              <a:ext cx="14798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Multi-Disciplinary</a:t>
              </a:r>
              <a:endParaRPr/>
            </a:p>
          </p:txBody>
        </p:sp>
        <p:pic>
          <p:nvPicPr>
            <p:cNvPr id="718" name="Google Shape;718;p37" descr="Pocket knife"/>
            <p:cNvPicPr preferRelativeResize="0"/>
            <p:nvPr/>
          </p:nvPicPr>
          <p:blipFill rotWithShape="1">
            <a:blip r:embed="rId15">
              <a:alphaModFix/>
            </a:blip>
            <a:srcRect/>
            <a:stretch/>
          </p:blipFill>
          <p:spPr>
            <a:xfrm>
              <a:off x="-1325461" y="3629830"/>
              <a:ext cx="286758" cy="286758"/>
            </a:xfrm>
            <a:prstGeom prst="rect">
              <a:avLst/>
            </a:prstGeom>
            <a:noFill/>
            <a:ln>
              <a:noFill/>
            </a:ln>
          </p:spPr>
        </p:pic>
      </p:grpSp>
      <p:grpSp>
        <p:nvGrpSpPr>
          <p:cNvPr id="719" name="Google Shape;719;p37"/>
          <p:cNvGrpSpPr/>
          <p:nvPr/>
        </p:nvGrpSpPr>
        <p:grpSpPr>
          <a:xfrm>
            <a:off x="8347250" y="2901716"/>
            <a:ext cx="1231099" cy="286758"/>
            <a:chOff x="-1325461" y="3629830"/>
            <a:chExt cx="1231099" cy="286758"/>
          </a:xfrm>
        </p:grpSpPr>
        <p:sp>
          <p:nvSpPr>
            <p:cNvPr id="720" name="Google Shape;720;p37"/>
            <p:cNvSpPr txBox="1"/>
            <p:nvPr/>
          </p:nvSpPr>
          <p:spPr>
            <a:xfrm>
              <a:off x="-1117819" y="3639589"/>
              <a:ext cx="102345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Access to IP</a:t>
              </a:r>
              <a:endParaRPr/>
            </a:p>
          </p:txBody>
        </p:sp>
        <p:pic>
          <p:nvPicPr>
            <p:cNvPr id="721" name="Google Shape;721;p37" descr="Key"/>
            <p:cNvPicPr preferRelativeResize="0"/>
            <p:nvPr/>
          </p:nvPicPr>
          <p:blipFill rotWithShape="1">
            <a:blip r:embed="rId16">
              <a:alphaModFix/>
            </a:blip>
            <a:srcRect/>
            <a:stretch/>
          </p:blipFill>
          <p:spPr>
            <a:xfrm>
              <a:off x="-1325461" y="3629830"/>
              <a:ext cx="286758" cy="286758"/>
            </a:xfrm>
            <a:prstGeom prst="rect">
              <a:avLst/>
            </a:prstGeom>
            <a:noFill/>
            <a:ln>
              <a:noFill/>
            </a:ln>
          </p:spPr>
        </p:pic>
      </p:grpSp>
      <p:grpSp>
        <p:nvGrpSpPr>
          <p:cNvPr id="722" name="Google Shape;722;p37"/>
          <p:cNvGrpSpPr/>
          <p:nvPr/>
        </p:nvGrpSpPr>
        <p:grpSpPr>
          <a:xfrm>
            <a:off x="6097704" y="1508650"/>
            <a:ext cx="1227652" cy="461665"/>
            <a:chOff x="-1325461" y="3566650"/>
            <a:chExt cx="1335721" cy="461665"/>
          </a:xfrm>
        </p:grpSpPr>
        <p:sp>
          <p:nvSpPr>
            <p:cNvPr id="723" name="Google Shape;723;p37"/>
            <p:cNvSpPr txBox="1"/>
            <p:nvPr/>
          </p:nvSpPr>
          <p:spPr>
            <a:xfrm>
              <a:off x="-1038703" y="3566650"/>
              <a:ext cx="104896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Directed Projects</a:t>
              </a:r>
              <a:endParaRPr/>
            </a:p>
          </p:txBody>
        </p:sp>
        <p:pic>
          <p:nvPicPr>
            <p:cNvPr id="724" name="Google Shape;724;p37" descr="Meeting"/>
            <p:cNvPicPr preferRelativeResize="0"/>
            <p:nvPr/>
          </p:nvPicPr>
          <p:blipFill rotWithShape="1">
            <a:blip r:embed="rId5">
              <a:alphaModFix/>
            </a:blip>
            <a:srcRect/>
            <a:stretch/>
          </p:blipFill>
          <p:spPr>
            <a:xfrm>
              <a:off x="-1325461" y="3629830"/>
              <a:ext cx="286758" cy="286758"/>
            </a:xfrm>
            <a:prstGeom prst="rect">
              <a:avLst/>
            </a:prstGeom>
            <a:noFill/>
            <a:ln>
              <a:noFill/>
            </a:ln>
          </p:spPr>
        </p:pic>
      </p:grpSp>
      <p:grpSp>
        <p:nvGrpSpPr>
          <p:cNvPr id="725" name="Google Shape;725;p37"/>
          <p:cNvGrpSpPr/>
          <p:nvPr/>
        </p:nvGrpSpPr>
        <p:grpSpPr>
          <a:xfrm>
            <a:off x="7176725" y="1200478"/>
            <a:ext cx="1520282" cy="286758"/>
            <a:chOff x="-1325461" y="3629830"/>
            <a:chExt cx="1520282" cy="286758"/>
          </a:xfrm>
        </p:grpSpPr>
        <p:sp>
          <p:nvSpPr>
            <p:cNvPr id="726" name="Google Shape;726;p37"/>
            <p:cNvSpPr txBox="1"/>
            <p:nvPr/>
          </p:nvSpPr>
          <p:spPr>
            <a:xfrm>
              <a:off x="-1117819" y="3639589"/>
              <a:ext cx="131264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Voting Privileges </a:t>
              </a:r>
              <a:endParaRPr/>
            </a:p>
          </p:txBody>
        </p:sp>
        <p:pic>
          <p:nvPicPr>
            <p:cNvPr id="727" name="Google Shape;727;p37" descr="Checkmark"/>
            <p:cNvPicPr preferRelativeResize="0"/>
            <p:nvPr/>
          </p:nvPicPr>
          <p:blipFill rotWithShape="1">
            <a:blip r:embed="rId17">
              <a:alphaModFix/>
            </a:blip>
            <a:srcRect/>
            <a:stretch/>
          </p:blipFill>
          <p:spPr>
            <a:xfrm>
              <a:off x="-1325461" y="3629830"/>
              <a:ext cx="286758" cy="286758"/>
            </a:xfrm>
            <a:prstGeom prst="rect">
              <a:avLst/>
            </a:prstGeom>
            <a:noFill/>
            <a:ln>
              <a:noFill/>
            </a:ln>
          </p:spPr>
        </p:pic>
      </p:grpSp>
      <p:pic>
        <p:nvPicPr>
          <p:cNvPr id="728" name="Google Shape;728;p37" descr="Classroom"/>
          <p:cNvPicPr preferRelativeResize="0"/>
          <p:nvPr/>
        </p:nvPicPr>
        <p:blipFill rotWithShape="1">
          <a:blip r:embed="rId6">
            <a:alphaModFix/>
          </a:blip>
          <a:srcRect/>
          <a:stretch/>
        </p:blipFill>
        <p:spPr>
          <a:xfrm>
            <a:off x="4610122" y="1293759"/>
            <a:ext cx="270161" cy="286758"/>
          </a:xfrm>
          <a:prstGeom prst="rect">
            <a:avLst/>
          </a:prstGeom>
          <a:noFill/>
          <a:ln>
            <a:noFill/>
          </a:ln>
        </p:spPr>
      </p:pic>
      <p:sp>
        <p:nvSpPr>
          <p:cNvPr id="729" name="Google Shape;729;p37"/>
          <p:cNvSpPr txBox="1"/>
          <p:nvPr/>
        </p:nvSpPr>
        <p:spPr>
          <a:xfrm>
            <a:off x="4836389" y="1217174"/>
            <a:ext cx="12613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Certificate Program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Projecting Costs and Revenues</a:t>
            </a:r>
            <a:endParaRPr/>
          </a:p>
        </p:txBody>
      </p:sp>
      <p:graphicFrame>
        <p:nvGraphicFramePr>
          <p:cNvPr id="736" name="Google Shape;736;p38"/>
          <p:cNvGraphicFramePr/>
          <p:nvPr/>
        </p:nvGraphicFramePr>
        <p:xfrm>
          <a:off x="360845" y="2016832"/>
          <a:ext cx="5615422" cy="3826932"/>
        </p:xfrm>
        <a:graphic>
          <a:graphicData uri="http://schemas.openxmlformats.org/drawingml/2006/chart">
            <c:chart xmlns:c="http://schemas.openxmlformats.org/drawingml/2006/chart" xmlns:r="http://schemas.openxmlformats.org/officeDocument/2006/relationships" r:id="rId3"/>
          </a:graphicData>
        </a:graphic>
      </p:graphicFrame>
      <p:pic>
        <p:nvPicPr>
          <p:cNvPr id="737" name="Google Shape;737;p38"/>
          <p:cNvPicPr preferRelativeResize="0"/>
          <p:nvPr/>
        </p:nvPicPr>
        <p:blipFill rotWithShape="1">
          <a:blip r:embed="rId4">
            <a:alphaModFix/>
          </a:blip>
          <a:srcRect l="1803" t="15900" r="3589" b="3511"/>
          <a:stretch/>
        </p:blipFill>
        <p:spPr>
          <a:xfrm>
            <a:off x="6262114" y="2289628"/>
            <a:ext cx="5772654" cy="355413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39"/>
          <p:cNvPicPr preferRelativeResize="0">
            <a:picLocks noGrp="1"/>
          </p:cNvPicPr>
          <p:nvPr>
            <p:ph type="body" idx="1"/>
          </p:nvPr>
        </p:nvPicPr>
        <p:blipFill rotWithShape="1">
          <a:blip r:embed="rId3">
            <a:alphaModFix/>
          </a:blip>
          <a:srcRect/>
          <a:stretch/>
        </p:blipFill>
        <p:spPr>
          <a:xfrm>
            <a:off x="342408" y="1495451"/>
            <a:ext cx="5870881" cy="5227637"/>
          </a:xfrm>
          <a:prstGeom prst="rect">
            <a:avLst/>
          </a:prstGeom>
          <a:noFill/>
          <a:ln>
            <a:noFill/>
          </a:ln>
        </p:spPr>
      </p:pic>
      <p:sp>
        <p:nvSpPr>
          <p:cNvPr id="743" name="Google Shape;74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CBiRC – Founded 2008</a:t>
            </a:r>
            <a:endParaRPr/>
          </a:p>
        </p:txBody>
      </p:sp>
      <p:pic>
        <p:nvPicPr>
          <p:cNvPr id="744" name="Google Shape;744;p39"/>
          <p:cNvPicPr preferRelativeResize="0"/>
          <p:nvPr/>
        </p:nvPicPr>
        <p:blipFill rotWithShape="1">
          <a:blip r:embed="rId4">
            <a:alphaModFix/>
          </a:blip>
          <a:srcRect/>
          <a:stretch/>
        </p:blipFill>
        <p:spPr>
          <a:xfrm>
            <a:off x="6604405" y="1495451"/>
            <a:ext cx="5245187" cy="5362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Agenda – Day 2</a:t>
            </a:r>
            <a:endParaRPr/>
          </a:p>
        </p:txBody>
      </p:sp>
      <p:pic>
        <p:nvPicPr>
          <p:cNvPr id="416" name="Google Shape;416;p4"/>
          <p:cNvPicPr preferRelativeResize="0">
            <a:picLocks noGrp="1"/>
          </p:cNvPicPr>
          <p:nvPr>
            <p:ph type="body" idx="1"/>
          </p:nvPr>
        </p:nvPicPr>
        <p:blipFill rotWithShape="1">
          <a:blip r:embed="rId3">
            <a:alphaModFix/>
          </a:blip>
          <a:srcRect/>
          <a:stretch/>
        </p:blipFill>
        <p:spPr>
          <a:xfrm>
            <a:off x="1403350" y="2123280"/>
            <a:ext cx="10307946" cy="4117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0"/>
          <p:cNvSpPr txBox="1">
            <a:spLocks noGrp="1"/>
          </p:cNvSpPr>
          <p:nvPr>
            <p:ph type="body" idx="1"/>
          </p:nvPr>
        </p:nvSpPr>
        <p:spPr>
          <a:xfrm>
            <a:off x="274822" y="2293530"/>
            <a:ext cx="10884108" cy="4484193"/>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US"/>
              <a:t>CCEFP was founded as an ERC in 2006 and graduated in 2016.</a:t>
            </a:r>
            <a:endParaRPr/>
          </a:p>
          <a:p>
            <a:pPr marL="228600" lvl="0" indent="-228600" algn="l" rtl="0">
              <a:lnSpc>
                <a:spcPct val="90000"/>
              </a:lnSpc>
              <a:spcBef>
                <a:spcPts val="1000"/>
              </a:spcBef>
              <a:spcAft>
                <a:spcPts val="0"/>
              </a:spcAft>
              <a:buClr>
                <a:schemeClr val="dk1"/>
              </a:buClr>
              <a:buSzPct val="100000"/>
              <a:buChar char="•"/>
            </a:pPr>
            <a:r>
              <a:rPr lang="en-US"/>
              <a:t>At peak CCEFP had 50+ members in Yr8. </a:t>
            </a:r>
            <a:endParaRPr/>
          </a:p>
          <a:p>
            <a:pPr marL="228600" lvl="0" indent="-228600" algn="l" rtl="0">
              <a:lnSpc>
                <a:spcPct val="90000"/>
              </a:lnSpc>
              <a:spcBef>
                <a:spcPts val="1000"/>
              </a:spcBef>
              <a:spcAft>
                <a:spcPts val="0"/>
              </a:spcAft>
              <a:buClr>
                <a:schemeClr val="dk1"/>
              </a:buClr>
              <a:buSzPct val="100000"/>
              <a:buChar char="•"/>
            </a:pPr>
            <a:r>
              <a:rPr lang="en-US"/>
              <a:t>Since graduation, funding has been greater than as an ERC (today mostly DOE &amp; Industry)</a:t>
            </a:r>
            <a:endParaRPr/>
          </a:p>
          <a:p>
            <a:pPr marL="228600" lvl="0" indent="-228600" algn="l" rtl="0">
              <a:lnSpc>
                <a:spcPct val="90000"/>
              </a:lnSpc>
              <a:spcBef>
                <a:spcPts val="1000"/>
              </a:spcBef>
              <a:spcAft>
                <a:spcPts val="0"/>
              </a:spcAft>
              <a:buClr>
                <a:schemeClr val="dk1"/>
              </a:buClr>
              <a:buSzPct val="100000"/>
              <a:buChar char="•"/>
            </a:pPr>
            <a:r>
              <a:rPr lang="en-US"/>
              <a:t>The best (current) sustainability plan for CCEFP was not obvious at the outset.</a:t>
            </a:r>
            <a:endParaRPr/>
          </a:p>
          <a:p>
            <a:pPr marL="228600" lvl="0" indent="-228600" algn="l" rtl="0">
              <a:lnSpc>
                <a:spcPct val="90000"/>
              </a:lnSpc>
              <a:spcBef>
                <a:spcPts val="1000"/>
              </a:spcBef>
              <a:spcAft>
                <a:spcPts val="0"/>
              </a:spcAft>
              <a:buClr>
                <a:schemeClr val="dk1"/>
              </a:buClr>
              <a:buSzPct val="100000"/>
              <a:buChar char="•"/>
            </a:pPr>
            <a:r>
              <a:rPr lang="en-US"/>
              <a:t>First effort involved industry membership through an association. Looked great but lasted only 2 yrs.</a:t>
            </a:r>
            <a:endParaRPr/>
          </a:p>
          <a:p>
            <a:pPr marL="228600" lvl="0" indent="-228600" algn="l" rtl="0">
              <a:lnSpc>
                <a:spcPct val="90000"/>
              </a:lnSpc>
              <a:spcBef>
                <a:spcPts val="1000"/>
              </a:spcBef>
              <a:spcAft>
                <a:spcPts val="0"/>
              </a:spcAft>
              <a:buClr>
                <a:schemeClr val="dk1"/>
              </a:buClr>
              <a:buSzPct val="100000"/>
              <a:buChar char="•"/>
            </a:pPr>
            <a:r>
              <a:rPr lang="en-US"/>
              <a:t>DOE is a natural partner for CCEFP and this should be very similar for CISTAR.</a:t>
            </a:r>
            <a:endParaRPr/>
          </a:p>
          <a:p>
            <a:pPr marL="228600" lvl="0" indent="-228600" algn="l" rtl="0">
              <a:lnSpc>
                <a:spcPct val="90000"/>
              </a:lnSpc>
              <a:spcBef>
                <a:spcPts val="1000"/>
              </a:spcBef>
              <a:spcAft>
                <a:spcPts val="0"/>
              </a:spcAft>
              <a:buClr>
                <a:schemeClr val="dk1"/>
              </a:buClr>
              <a:buSzPct val="100000"/>
              <a:buChar char="•"/>
            </a:pPr>
            <a:r>
              <a:rPr lang="en-US"/>
              <a:t>Breadth of best ERC’s industry contacts is a huge ERC strength, invaluable when talking to DOE.</a:t>
            </a:r>
            <a:endParaRPr/>
          </a:p>
          <a:p>
            <a:pPr marL="228600" lvl="0" indent="-228600" algn="l" rtl="0">
              <a:lnSpc>
                <a:spcPct val="90000"/>
              </a:lnSpc>
              <a:spcBef>
                <a:spcPts val="1000"/>
              </a:spcBef>
              <a:spcAft>
                <a:spcPts val="0"/>
              </a:spcAft>
              <a:buClr>
                <a:schemeClr val="dk1"/>
              </a:buClr>
              <a:buSzPct val="100000"/>
              <a:buChar char="•"/>
            </a:pPr>
            <a:r>
              <a:rPr lang="en-US"/>
              <a:t>Politics in DOE is very challenging to understand and foresee alongside evolving personnel changes.</a:t>
            </a:r>
            <a:endParaRPr/>
          </a:p>
          <a:p>
            <a:pPr marL="228600" lvl="0" indent="-228600" algn="l" rtl="0">
              <a:lnSpc>
                <a:spcPct val="90000"/>
              </a:lnSpc>
              <a:spcBef>
                <a:spcPts val="1000"/>
              </a:spcBef>
              <a:spcAft>
                <a:spcPts val="0"/>
              </a:spcAft>
              <a:buClr>
                <a:schemeClr val="dk1"/>
              </a:buClr>
              <a:buSzPct val="100000"/>
              <a:buChar char="•"/>
            </a:pPr>
            <a:r>
              <a:rPr lang="en-US"/>
              <a:t>Today CCEFP faculty will only apply for grants that are more than $2m (asks for 20% match industry).</a:t>
            </a:r>
            <a:endParaRPr/>
          </a:p>
          <a:p>
            <a:pPr marL="228600" lvl="0" indent="-228600" algn="l" rtl="0">
              <a:lnSpc>
                <a:spcPct val="90000"/>
              </a:lnSpc>
              <a:spcBef>
                <a:spcPts val="1000"/>
              </a:spcBef>
              <a:spcAft>
                <a:spcPts val="0"/>
              </a:spcAft>
              <a:buClr>
                <a:schemeClr val="dk1"/>
              </a:buClr>
              <a:buSzPct val="100000"/>
              <a:buChar char="•"/>
            </a:pPr>
            <a:r>
              <a:rPr lang="en-US"/>
              <a:t>They do not have Inter-Institutional Agreement.</a:t>
            </a:r>
            <a:endParaRPr/>
          </a:p>
          <a:p>
            <a:pPr marL="228600" lvl="0" indent="-228600" algn="l" rtl="0">
              <a:lnSpc>
                <a:spcPct val="90000"/>
              </a:lnSpc>
              <a:spcBef>
                <a:spcPts val="1000"/>
              </a:spcBef>
              <a:spcAft>
                <a:spcPts val="0"/>
              </a:spcAft>
              <a:buClr>
                <a:schemeClr val="dk1"/>
              </a:buClr>
              <a:buSzPct val="100000"/>
              <a:buChar char="•"/>
            </a:pPr>
            <a:r>
              <a:rPr lang="en-US"/>
              <a:t>They charge a fee to academic consortium members as well as industry.</a:t>
            </a:r>
            <a:endParaRPr/>
          </a:p>
          <a:p>
            <a:pPr marL="228600" lvl="0" indent="-228600" algn="l" rtl="0">
              <a:lnSpc>
                <a:spcPct val="90000"/>
              </a:lnSpc>
              <a:spcBef>
                <a:spcPts val="1000"/>
              </a:spcBef>
              <a:spcAft>
                <a:spcPts val="0"/>
              </a:spcAft>
              <a:buClr>
                <a:schemeClr val="dk1"/>
              </a:buClr>
              <a:buSzPct val="100000"/>
              <a:buChar char="•"/>
            </a:pPr>
            <a:r>
              <a:rPr lang="en-US"/>
              <a:t>Industry gets to choose which technical areas to send their funding.</a:t>
            </a:r>
            <a:endParaRPr/>
          </a:p>
        </p:txBody>
      </p:sp>
      <p:sp>
        <p:nvSpPr>
          <p:cNvPr id="750" name="Google Shape;7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CCEFP – Founded in 2006</a:t>
            </a:r>
            <a:endParaRPr/>
          </a:p>
        </p:txBody>
      </p:sp>
      <p:sp>
        <p:nvSpPr>
          <p:cNvPr id="751" name="Google Shape;751;p40"/>
          <p:cNvSpPr txBox="1"/>
          <p:nvPr/>
        </p:nvSpPr>
        <p:spPr>
          <a:xfrm>
            <a:off x="6362075" y="6488668"/>
            <a:ext cx="58299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https://www.ccefp.org/about-us/overview/by-the-numbers/</a:t>
            </a:r>
            <a:r>
              <a:rPr lang="en-US" sz="1800" b="0" i="0" u="none" strike="noStrike" cap="none">
                <a:solidFill>
                  <a:srgbClr val="000000"/>
                </a:solidFill>
                <a:latin typeface="Calibri"/>
                <a:ea typeface="Calibri"/>
                <a:cs typeface="Calibri"/>
                <a:sym typeface="Calibri"/>
              </a:rPr>
              <a:t> </a:t>
            </a:r>
            <a:endParaRPr/>
          </a:p>
        </p:txBody>
      </p:sp>
      <p:sp>
        <p:nvSpPr>
          <p:cNvPr id="752" name="Google Shape;752;p40"/>
          <p:cNvSpPr txBox="1"/>
          <p:nvPr/>
        </p:nvSpPr>
        <p:spPr>
          <a:xfrm>
            <a:off x="79324" y="1678762"/>
            <a:ext cx="48062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48135"/>
              </a:buClr>
              <a:buSzPts val="2400"/>
              <a:buFont typeface="Calibri"/>
              <a:buNone/>
            </a:pPr>
            <a:r>
              <a:rPr lang="en-US" sz="2400" b="1" i="0" u="none" strike="noStrike" cap="none">
                <a:solidFill>
                  <a:srgbClr val="548135"/>
                </a:solidFill>
                <a:latin typeface="Calibri"/>
                <a:ea typeface="Calibri"/>
                <a:cs typeface="Calibri"/>
                <a:sym typeface="Calibri"/>
              </a:rPr>
              <a:t>Meeting with Kim Stelson July 2023</a:t>
            </a:r>
            <a:endParaRPr/>
          </a:p>
        </p:txBody>
      </p:sp>
      <p:pic>
        <p:nvPicPr>
          <p:cNvPr id="753" name="Google Shape;753;p40"/>
          <p:cNvPicPr preferRelativeResize="0"/>
          <p:nvPr/>
        </p:nvPicPr>
        <p:blipFill rotWithShape="1">
          <a:blip r:embed="rId4">
            <a:alphaModFix/>
          </a:blip>
          <a:srcRect/>
          <a:stretch/>
        </p:blipFill>
        <p:spPr>
          <a:xfrm>
            <a:off x="8176825" y="0"/>
            <a:ext cx="4015175" cy="29680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41"/>
          <p:cNvPicPr preferRelativeResize="0">
            <a:picLocks noGrp="1"/>
          </p:cNvPicPr>
          <p:nvPr>
            <p:ph type="body" idx="1"/>
          </p:nvPr>
        </p:nvPicPr>
        <p:blipFill rotWithShape="1">
          <a:blip r:embed="rId3">
            <a:alphaModFix/>
          </a:blip>
          <a:srcRect/>
          <a:stretch/>
        </p:blipFill>
        <p:spPr>
          <a:xfrm>
            <a:off x="0" y="1630363"/>
            <a:ext cx="9312253" cy="5227637"/>
          </a:xfrm>
          <a:prstGeom prst="rect">
            <a:avLst/>
          </a:prstGeom>
          <a:noFill/>
          <a:ln>
            <a:noFill/>
          </a:ln>
        </p:spPr>
      </p:pic>
      <p:sp>
        <p:nvSpPr>
          <p:cNvPr id="759" name="Google Shape;75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DSSC – Founded in 1990</a:t>
            </a:r>
            <a:endParaRPr/>
          </a:p>
        </p:txBody>
      </p:sp>
      <p:sp>
        <p:nvSpPr>
          <p:cNvPr id="760" name="Google Shape;760;p41"/>
          <p:cNvSpPr txBox="1"/>
          <p:nvPr/>
        </p:nvSpPr>
        <p:spPr>
          <a:xfrm>
            <a:off x="9312253" y="382893"/>
            <a:ext cx="2884744" cy="6555641"/>
          </a:xfrm>
          <a:prstGeom prst="rect">
            <a:avLst/>
          </a:prstGeom>
          <a:solidFill>
            <a:srgbClr val="24835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400"/>
              <a:buFont typeface="Open Sans"/>
              <a:buNone/>
            </a:pPr>
            <a:r>
              <a:rPr lang="en-US" sz="1400" b="0" i="0" u="none" strike="noStrike" cap="none">
                <a:solidFill>
                  <a:srgbClr val="FFFF00"/>
                </a:solidFill>
                <a:latin typeface="Open Sans"/>
                <a:ea typeface="Open Sans"/>
                <a:cs typeface="Open Sans"/>
                <a:sym typeface="Open Sans"/>
              </a:rPr>
              <a:t>The DSSC receives financial support from the members of its industrial consortium and provides a number of benefits to its sponsors. Sponsoring members are given the opportunity to provide guidance to the research agenda for the Center, interact with faculty and students and provide feedback on the relevance and impact of the Center’s research program. </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FFFFFF"/>
              </a:buClr>
              <a:buSzPts val="1400"/>
              <a:buFont typeface="Open Sans"/>
              <a:buNone/>
            </a:pPr>
            <a:r>
              <a:rPr lang="en-US" sz="1400" b="0" i="0" u="none" strike="noStrike" cap="none">
                <a:solidFill>
                  <a:srgbClr val="FFFFFF"/>
                </a:solidFill>
                <a:latin typeface="Open Sans"/>
                <a:ea typeface="Open Sans"/>
                <a:cs typeface="Open Sans"/>
                <a:sym typeface="Open Sans"/>
              </a:rPr>
              <a:t>Sponsors often provide internship opportunities for Center students and are afforded extended interactions with students during their graduate training. Industrial reviews of the Center’s research program are provided to sponsors twice a year by faculty and students – during Fall at the Pittsburgh Campus of Carnegie Mellon and during Spring at the Silicon Valley Campus (Mountain View). In some cases, sponsors receive royalty free access to some or all of the Center’s intellectual property.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2"/>
          <p:cNvSpPr txBox="1">
            <a:spLocks noGrp="1"/>
          </p:cNvSpPr>
          <p:nvPr>
            <p:ph type="body" idx="1"/>
          </p:nvPr>
        </p:nvSpPr>
        <p:spPr>
          <a:xfrm>
            <a:off x="838200" y="2188564"/>
            <a:ext cx="10515600" cy="47295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a:solidFill>
                  <a:schemeClr val="hlink"/>
                </a:solidFill>
                <a:hlinkClick r:id="rId3"/>
              </a:rPr>
              <a:t>https://www.nsf.gov/eng/multimedia/NSF_ERC_30th_Anniversary.pdf</a:t>
            </a:r>
            <a:r>
              <a:rPr lang="en-US"/>
              <a:t>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4"/>
              </a:rPr>
              <a:t>https://erc-assoc.org/content/erc-program-history-book</a:t>
            </a:r>
            <a:r>
              <a:rPr lang="en-US"/>
              <a:t>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5"/>
              </a:rPr>
              <a:t>https://erc-assoc.org/best_practices/best-practices-manual</a:t>
            </a:r>
            <a:r>
              <a:rPr lang="en-US"/>
              <a:t> </a:t>
            </a:r>
            <a:endParaRPr/>
          </a:p>
        </p:txBody>
      </p:sp>
      <p:sp>
        <p:nvSpPr>
          <p:cNvPr id="766" name="Google Shape;76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Some Resources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Thank You</a:t>
            </a:r>
            <a:endParaRPr/>
          </a:p>
        </p:txBody>
      </p:sp>
      <p:pic>
        <p:nvPicPr>
          <p:cNvPr id="772" name="Google Shape;772;p43"/>
          <p:cNvPicPr preferRelativeResize="0">
            <a:picLocks noGrp="1"/>
          </p:cNvPicPr>
          <p:nvPr>
            <p:ph type="body" idx="1"/>
          </p:nvPr>
        </p:nvPicPr>
        <p:blipFill rotWithShape="1">
          <a:blip r:embed="rId3">
            <a:alphaModFix/>
          </a:blip>
          <a:srcRect/>
          <a:stretch/>
        </p:blipFill>
        <p:spPr>
          <a:xfrm>
            <a:off x="3225800" y="2551906"/>
            <a:ext cx="5740400" cy="3505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4"/>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Network &amp; Lunch</a:t>
            </a:r>
            <a:endParaRPr/>
          </a:p>
        </p:txBody>
      </p:sp>
      <p:sp>
        <p:nvSpPr>
          <p:cNvPr id="779" name="Google Shape;779;p44"/>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44</a:t>
            </a:fld>
            <a:endParaRPr sz="1800" b="1" i="0" u="none" strike="noStrike" cap="none">
              <a:solidFill>
                <a:srgbClr val="FFFFFF"/>
              </a:solidFill>
              <a:latin typeface="Calibri"/>
              <a:ea typeface="Calibri"/>
              <a:cs typeface="Calibri"/>
              <a:sym typeface="Calibri"/>
            </a:endParaRPr>
          </a:p>
        </p:txBody>
      </p:sp>
      <p:pic>
        <p:nvPicPr>
          <p:cNvPr id="780" name="Google Shape;780;p44"/>
          <p:cNvPicPr preferRelativeResize="0"/>
          <p:nvPr/>
        </p:nvPicPr>
        <p:blipFill rotWithShape="1">
          <a:blip r:embed="rId3">
            <a:alphaModFix/>
          </a:blip>
          <a:srcRect/>
          <a:stretch/>
        </p:blipFill>
        <p:spPr>
          <a:xfrm>
            <a:off x="1885694" y="3996834"/>
            <a:ext cx="9144231" cy="25885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45"/>
          <p:cNvSpPr txBox="1"/>
          <p:nvPr/>
        </p:nvSpPr>
        <p:spPr>
          <a:xfrm>
            <a:off x="1036236" y="3429000"/>
            <a:ext cx="10119528" cy="2205576"/>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HAMMER &amp; HAMICo</a:t>
            </a:r>
            <a:endParaRPr sz="2800" b="1" i="0" u="none" strike="noStrike" cap="none">
              <a:solidFill>
                <a:srgbClr val="FFFFFF"/>
              </a:solidFill>
              <a:latin typeface="Arial"/>
              <a:ea typeface="Arial"/>
              <a:cs typeface="Arial"/>
              <a:sym typeface="Arial"/>
            </a:endParaRPr>
          </a:p>
          <a:p>
            <a:pPr marL="0" marR="0" lvl="0" indent="0" algn="ctr" rtl="0">
              <a:lnSpc>
                <a:spcPct val="100000"/>
              </a:lnSpc>
              <a:spcBef>
                <a:spcPts val="48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Overview &amp; IP Discussion</a:t>
            </a: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280"/>
              </a:spcBef>
              <a:spcAft>
                <a:spcPts val="0"/>
              </a:spcAft>
              <a:buClr>
                <a:schemeClr val="lt1"/>
              </a:buClr>
              <a:buSzPts val="1400"/>
              <a:buFont typeface="Arial"/>
              <a:buNone/>
            </a:pPr>
            <a:endParaRPr sz="1400" b="1" i="0" u="none" strike="noStrike" cap="none">
              <a:solidFill>
                <a:srgbClr val="FFFFFF"/>
              </a:solidFill>
              <a:latin typeface="Arial"/>
              <a:ea typeface="Arial"/>
              <a:cs typeface="Arial"/>
              <a:sym typeface="Arial"/>
            </a:endParaRPr>
          </a:p>
          <a:p>
            <a:pPr marL="0" marR="0" lvl="0" indent="0" algn="ctr" rtl="0">
              <a:lnSpc>
                <a:spcPct val="100000"/>
              </a:lnSpc>
              <a:spcBef>
                <a:spcPts val="32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Philip Chizek, Hammer, ILO &amp; HAMICo, Chief Business Development Officer</a:t>
            </a:r>
            <a:endParaRPr/>
          </a:p>
          <a:p>
            <a:pPr marL="0" marR="0" lvl="0" indent="0" algn="ctr" rtl="0">
              <a:lnSpc>
                <a:spcPct val="100000"/>
              </a:lnSpc>
              <a:spcBef>
                <a:spcPts val="280"/>
              </a:spcBef>
              <a:spcAft>
                <a:spcPts val="0"/>
              </a:spcAft>
              <a:buClr>
                <a:schemeClr val="lt1"/>
              </a:buClr>
              <a:buSzPts val="1400"/>
              <a:buFont typeface="Arial"/>
              <a:buNone/>
            </a:pPr>
            <a:endParaRPr sz="1400" b="1" i="0" u="none" strike="noStrike" cap="none">
              <a:solidFill>
                <a:srgbClr val="FFFFFF"/>
              </a:solidFill>
              <a:latin typeface="Arial"/>
              <a:ea typeface="Arial"/>
              <a:cs typeface="Arial"/>
              <a:sym typeface="Arial"/>
            </a:endParaRPr>
          </a:p>
          <a:p>
            <a:pPr marL="0" marR="0" lvl="0" indent="0" algn="ctr" rtl="0">
              <a:lnSpc>
                <a:spcPct val="100000"/>
              </a:lnSpc>
              <a:spcBef>
                <a:spcPts val="28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Department of Materials Science and Engineering</a:t>
            </a:r>
            <a:endParaRPr/>
          </a:p>
          <a:p>
            <a:pPr marL="0" marR="0" lvl="0" indent="0" algn="ctr" rtl="0">
              <a:lnSpc>
                <a:spcPct val="100000"/>
              </a:lnSpc>
              <a:spcBef>
                <a:spcPts val="28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The Ohio State University</a:t>
            </a:r>
            <a:endParaRPr/>
          </a:p>
          <a:p>
            <a:pPr marL="0" marR="0" lvl="0" indent="0" algn="ctr" rtl="0">
              <a:lnSpc>
                <a:spcPct val="100000"/>
              </a:lnSpc>
              <a:spcBef>
                <a:spcPts val="28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a:t>
            </a:r>
            <a:endParaRPr/>
          </a:p>
          <a:p>
            <a:pPr marL="0" marR="0" lvl="0" indent="0" algn="ctr" rtl="0">
              <a:lnSpc>
                <a:spcPct val="100000"/>
              </a:lnSpc>
              <a:spcBef>
                <a:spcPts val="280"/>
              </a:spcBef>
              <a:spcAft>
                <a:spcPts val="0"/>
              </a:spcAft>
              <a:buClr>
                <a:schemeClr val="lt1"/>
              </a:buClr>
              <a:buSzPts val="1400"/>
              <a:buFont typeface="Arial"/>
              <a:buNone/>
            </a:pPr>
            <a:endParaRPr sz="1400" b="1" i="0" u="none" strike="noStrike" cap="none">
              <a:solidFill>
                <a:srgbClr val="FFFFFF"/>
              </a:solidFill>
              <a:latin typeface="Arial"/>
              <a:ea typeface="Arial"/>
              <a:cs typeface="Arial"/>
              <a:sym typeface="Arial"/>
            </a:endParaRPr>
          </a:p>
          <a:p>
            <a:pPr marL="0" marR="0" lvl="0" indent="0" algn="ctr" rtl="0">
              <a:lnSpc>
                <a:spcPct val="100000"/>
              </a:lnSpc>
              <a:spcBef>
                <a:spcPts val="28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Co-PI’s: John Lewandowski, CWRU        Jag Sankar, NC A&amp;T        Jian Cao, Northwestern        Tony Schmitz, UTK</a:t>
            </a:r>
            <a:endParaRPr/>
          </a:p>
        </p:txBody>
      </p:sp>
      <p:sp>
        <p:nvSpPr>
          <p:cNvPr id="787" name="Google Shape;787;p45"/>
          <p:cNvSpPr txBox="1"/>
          <p:nvPr/>
        </p:nvSpPr>
        <p:spPr>
          <a:xfrm>
            <a:off x="7273255" y="729842"/>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6"/>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000"/>
              <a:buFont typeface="Calibri"/>
              <a:buNone/>
            </a:pPr>
            <a:r>
              <a:rPr lang="en-US"/>
              <a:t>NSF Engineering Research Center</a:t>
            </a:r>
            <a:endParaRPr/>
          </a:p>
        </p:txBody>
      </p:sp>
      <p:sp>
        <p:nvSpPr>
          <p:cNvPr id="793" name="Google Shape;793;p46"/>
          <p:cNvSpPr txBox="1">
            <a:spLocks noGrp="1"/>
          </p:cNvSpPr>
          <p:nvPr>
            <p:ph type="body" idx="1"/>
          </p:nvPr>
        </p:nvSpPr>
        <p:spPr>
          <a:xfrm>
            <a:off x="769773" y="1445731"/>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$52M – 10-year base cooperative agreement + Engagement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rgbClr val="000000"/>
              </a:buClr>
              <a:buSzPts val="2800"/>
              <a:buChar char="•"/>
            </a:pPr>
            <a:r>
              <a:rPr lang="en-US" sz="2800" b="0" i="0" strike="noStrike" cap="none">
                <a:solidFill>
                  <a:srgbClr val="000000"/>
                </a:solidFill>
                <a:latin typeface="Calibri"/>
                <a:ea typeface="Calibri"/>
                <a:cs typeface="Calibri"/>
                <a:sym typeface="Calibri"/>
              </a:rPr>
              <a:t>Foundational Components:</a:t>
            </a:r>
            <a:endParaRPr/>
          </a:p>
          <a:p>
            <a:pPr marL="685800" lvl="1" indent="-76200" algn="l" rtl="0">
              <a:lnSpc>
                <a:spcPct val="90000"/>
              </a:lnSpc>
              <a:spcBef>
                <a:spcPts val="500"/>
              </a:spcBef>
              <a:spcAft>
                <a:spcPts val="0"/>
              </a:spcAft>
              <a:buClr>
                <a:schemeClr val="dk1"/>
              </a:buClr>
              <a:buSzPts val="2400"/>
              <a:buNone/>
            </a:pPr>
            <a:endParaRPr b="0" i="0" strike="noStrike" cap="none">
              <a:solidFill>
                <a:srgbClr val="000000"/>
              </a:solidFill>
              <a:latin typeface="Calibri"/>
              <a:ea typeface="Calibri"/>
              <a:cs typeface="Calibri"/>
              <a:sym typeface="Calibri"/>
            </a:endParaRPr>
          </a:p>
          <a:p>
            <a:pPr marL="742950" lvl="1" indent="-285750" algn="l" rtl="0">
              <a:lnSpc>
                <a:spcPct val="100000"/>
              </a:lnSpc>
              <a:spcBef>
                <a:spcPts val="0"/>
              </a:spcBef>
              <a:spcAft>
                <a:spcPts val="0"/>
              </a:spcAft>
              <a:buClr>
                <a:srgbClr val="000000"/>
              </a:buClr>
              <a:buSzPts val="2400"/>
              <a:buChar char="•"/>
            </a:pPr>
            <a:r>
              <a:rPr lang="en-US" b="0" i="0" u="none" strike="noStrike" cap="none">
                <a:solidFill>
                  <a:srgbClr val="000000"/>
                </a:solidFill>
                <a:latin typeface="Calibri"/>
                <a:ea typeface="Calibri"/>
                <a:cs typeface="Calibri"/>
                <a:sym typeface="Calibri"/>
              </a:rPr>
              <a:t>Convergent Research</a:t>
            </a:r>
            <a:endParaRPr/>
          </a:p>
          <a:p>
            <a:pPr marL="742950" lvl="1" indent="-133350" algn="l" rtl="0">
              <a:lnSpc>
                <a:spcPct val="100000"/>
              </a:lnSpc>
              <a:spcBef>
                <a:spcPts val="0"/>
              </a:spcBef>
              <a:spcAft>
                <a:spcPts val="0"/>
              </a:spcAft>
              <a:buClr>
                <a:schemeClr val="dk1"/>
              </a:buClr>
              <a:buSzPts val="2400"/>
              <a:buNone/>
            </a:pPr>
            <a:endParaRPr b="0" i="0" u="none" strike="noStrike" cap="none">
              <a:solidFill>
                <a:srgbClr val="000000"/>
              </a:solidFill>
              <a:latin typeface="Calibri"/>
              <a:ea typeface="Calibri"/>
              <a:cs typeface="Calibri"/>
              <a:sym typeface="Calibri"/>
            </a:endParaRPr>
          </a:p>
          <a:p>
            <a:pPr marL="742950" lvl="1" indent="-285750" algn="l" rtl="0">
              <a:lnSpc>
                <a:spcPct val="100000"/>
              </a:lnSpc>
              <a:spcBef>
                <a:spcPts val="0"/>
              </a:spcBef>
              <a:spcAft>
                <a:spcPts val="0"/>
              </a:spcAft>
              <a:buClr>
                <a:srgbClr val="000000"/>
              </a:buClr>
              <a:buSzPts val="2400"/>
              <a:buChar char="•"/>
            </a:pPr>
            <a:r>
              <a:rPr lang="en-US" b="0" i="0" u="none" strike="noStrike" cap="none">
                <a:solidFill>
                  <a:srgbClr val="000000"/>
                </a:solidFill>
                <a:latin typeface="Calibri"/>
                <a:ea typeface="Calibri"/>
                <a:cs typeface="Calibri"/>
                <a:sym typeface="Calibri"/>
              </a:rPr>
              <a:t>Engineering Workforce Development</a:t>
            </a:r>
            <a:endParaRPr/>
          </a:p>
          <a:p>
            <a:pPr marL="742950" lvl="1" indent="-133350" algn="l" rtl="0">
              <a:lnSpc>
                <a:spcPct val="100000"/>
              </a:lnSpc>
              <a:spcBef>
                <a:spcPts val="0"/>
              </a:spcBef>
              <a:spcAft>
                <a:spcPts val="0"/>
              </a:spcAft>
              <a:buClr>
                <a:schemeClr val="dk1"/>
              </a:buClr>
              <a:buSzPts val="2400"/>
              <a:buNone/>
            </a:pPr>
            <a:endParaRPr b="0" i="0" u="none" strike="noStrike" cap="none">
              <a:solidFill>
                <a:srgbClr val="000000"/>
              </a:solidFill>
              <a:latin typeface="Calibri"/>
              <a:ea typeface="Calibri"/>
              <a:cs typeface="Calibri"/>
              <a:sym typeface="Calibri"/>
            </a:endParaRPr>
          </a:p>
          <a:p>
            <a:pPr marL="742950" lvl="1" indent="-285750" algn="l" rtl="0">
              <a:lnSpc>
                <a:spcPct val="100000"/>
              </a:lnSpc>
              <a:spcBef>
                <a:spcPts val="0"/>
              </a:spcBef>
              <a:spcAft>
                <a:spcPts val="0"/>
              </a:spcAft>
              <a:buClr>
                <a:srgbClr val="000000"/>
              </a:buClr>
              <a:buSzPts val="2400"/>
              <a:buChar char="•"/>
            </a:pPr>
            <a:r>
              <a:rPr lang="en-US" b="0" i="0" u="none" strike="noStrike" cap="none">
                <a:solidFill>
                  <a:srgbClr val="000000"/>
                </a:solidFill>
                <a:latin typeface="Calibri"/>
                <a:ea typeface="Calibri"/>
                <a:cs typeface="Calibri"/>
                <a:sym typeface="Calibri"/>
              </a:rPr>
              <a:t>Culture of Diversity and Inclusion</a:t>
            </a:r>
            <a:endParaRPr/>
          </a:p>
          <a:p>
            <a:pPr marL="742950" lvl="1" indent="-133350" algn="l" rtl="0">
              <a:lnSpc>
                <a:spcPct val="100000"/>
              </a:lnSpc>
              <a:spcBef>
                <a:spcPts val="0"/>
              </a:spcBef>
              <a:spcAft>
                <a:spcPts val="0"/>
              </a:spcAft>
              <a:buClr>
                <a:schemeClr val="dk1"/>
              </a:buClr>
              <a:buSzPts val="2400"/>
              <a:buNone/>
            </a:pPr>
            <a:endParaRPr b="0" i="0" u="none" strike="noStrike" cap="none">
              <a:solidFill>
                <a:srgbClr val="000000"/>
              </a:solidFill>
              <a:latin typeface="Calibri"/>
              <a:ea typeface="Calibri"/>
              <a:cs typeface="Calibri"/>
              <a:sym typeface="Calibri"/>
            </a:endParaRPr>
          </a:p>
          <a:p>
            <a:pPr marL="742950" lvl="1" indent="-285750" algn="l" rtl="0">
              <a:lnSpc>
                <a:spcPct val="100000"/>
              </a:lnSpc>
              <a:spcBef>
                <a:spcPts val="0"/>
              </a:spcBef>
              <a:spcAft>
                <a:spcPts val="0"/>
              </a:spcAft>
              <a:buClr>
                <a:srgbClr val="000000"/>
              </a:buClr>
              <a:buSzPts val="2400"/>
              <a:buChar char="•"/>
            </a:pPr>
            <a:r>
              <a:rPr lang="en-US" b="0" i="0" u="none" strike="noStrike" cap="none">
                <a:solidFill>
                  <a:srgbClr val="000000"/>
                </a:solidFill>
                <a:latin typeface="Calibri"/>
                <a:ea typeface="Calibri"/>
                <a:cs typeface="Calibri"/>
                <a:sym typeface="Calibri"/>
              </a:rPr>
              <a:t>Innovation Ecosystem</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cxnSp>
        <p:nvCxnSpPr>
          <p:cNvPr id="799" name="Google Shape;799;p47"/>
          <p:cNvCxnSpPr/>
          <p:nvPr/>
        </p:nvCxnSpPr>
        <p:spPr>
          <a:xfrm rot="10800000">
            <a:off x="5100063" y="2600291"/>
            <a:ext cx="428178" cy="366047"/>
          </a:xfrm>
          <a:prstGeom prst="straightConnector1">
            <a:avLst/>
          </a:prstGeom>
          <a:noFill/>
          <a:ln w="31750" cap="flat" cmpd="sng">
            <a:solidFill>
              <a:schemeClr val="dk1"/>
            </a:solidFill>
            <a:prstDash val="solid"/>
            <a:miter lim="800000"/>
            <a:headEnd type="none" w="sm" len="sm"/>
            <a:tailEnd type="none" w="sm" len="sm"/>
          </a:ln>
        </p:spPr>
      </p:cxnSp>
      <p:cxnSp>
        <p:nvCxnSpPr>
          <p:cNvPr id="800" name="Google Shape;800;p47"/>
          <p:cNvCxnSpPr/>
          <p:nvPr/>
        </p:nvCxnSpPr>
        <p:spPr>
          <a:xfrm flipH="1">
            <a:off x="5474160" y="4079537"/>
            <a:ext cx="298570" cy="378832"/>
          </a:xfrm>
          <a:prstGeom prst="straightConnector1">
            <a:avLst/>
          </a:prstGeom>
          <a:noFill/>
          <a:ln w="31750" cap="flat" cmpd="sng">
            <a:solidFill>
              <a:schemeClr val="dk1"/>
            </a:solidFill>
            <a:prstDash val="solid"/>
            <a:miter lim="800000"/>
            <a:headEnd type="none" w="sm" len="sm"/>
            <a:tailEnd type="none" w="sm" len="sm"/>
          </a:ln>
        </p:spPr>
      </p:cxnSp>
      <p:cxnSp>
        <p:nvCxnSpPr>
          <p:cNvPr id="801" name="Google Shape;801;p47"/>
          <p:cNvCxnSpPr/>
          <p:nvPr/>
        </p:nvCxnSpPr>
        <p:spPr>
          <a:xfrm flipH="1">
            <a:off x="4822352" y="3579237"/>
            <a:ext cx="513501" cy="220583"/>
          </a:xfrm>
          <a:prstGeom prst="straightConnector1">
            <a:avLst/>
          </a:prstGeom>
          <a:noFill/>
          <a:ln w="31750" cap="flat" cmpd="sng">
            <a:solidFill>
              <a:schemeClr val="dk1"/>
            </a:solidFill>
            <a:prstDash val="solid"/>
            <a:miter lim="800000"/>
            <a:headEnd type="none" w="sm" len="sm"/>
            <a:tailEnd type="none" w="sm" len="sm"/>
          </a:ln>
        </p:spPr>
      </p:cxnSp>
      <p:cxnSp>
        <p:nvCxnSpPr>
          <p:cNvPr id="802" name="Google Shape;802;p47"/>
          <p:cNvCxnSpPr/>
          <p:nvPr/>
        </p:nvCxnSpPr>
        <p:spPr>
          <a:xfrm rot="10800000">
            <a:off x="6444831" y="4074681"/>
            <a:ext cx="233851" cy="350985"/>
          </a:xfrm>
          <a:prstGeom prst="straightConnector1">
            <a:avLst/>
          </a:prstGeom>
          <a:noFill/>
          <a:ln w="31750" cap="flat" cmpd="sng">
            <a:solidFill>
              <a:schemeClr val="dk1"/>
            </a:solidFill>
            <a:prstDash val="solid"/>
            <a:miter lim="800000"/>
            <a:headEnd type="none" w="sm" len="sm"/>
            <a:tailEnd type="none" w="sm" len="sm"/>
          </a:ln>
        </p:spPr>
      </p:cxnSp>
      <p:cxnSp>
        <p:nvCxnSpPr>
          <p:cNvPr id="803" name="Google Shape;803;p47"/>
          <p:cNvCxnSpPr/>
          <p:nvPr/>
        </p:nvCxnSpPr>
        <p:spPr>
          <a:xfrm rot="10800000">
            <a:off x="6851740" y="3579237"/>
            <a:ext cx="554716" cy="118460"/>
          </a:xfrm>
          <a:prstGeom prst="straightConnector1">
            <a:avLst/>
          </a:prstGeom>
          <a:noFill/>
          <a:ln w="31750" cap="flat" cmpd="sng">
            <a:solidFill>
              <a:schemeClr val="dk1"/>
            </a:solidFill>
            <a:prstDash val="solid"/>
            <a:miter lim="800000"/>
            <a:headEnd type="none" w="sm" len="sm"/>
            <a:tailEnd type="none" w="sm" len="sm"/>
          </a:ln>
        </p:spPr>
      </p:cxnSp>
      <p:cxnSp>
        <p:nvCxnSpPr>
          <p:cNvPr id="804" name="Google Shape;804;p47"/>
          <p:cNvCxnSpPr/>
          <p:nvPr/>
        </p:nvCxnSpPr>
        <p:spPr>
          <a:xfrm>
            <a:off x="6064151" y="2361315"/>
            <a:ext cx="0" cy="477952"/>
          </a:xfrm>
          <a:prstGeom prst="straightConnector1">
            <a:avLst/>
          </a:prstGeom>
          <a:noFill/>
          <a:ln w="31750" cap="flat" cmpd="sng">
            <a:solidFill>
              <a:schemeClr val="dk1"/>
            </a:solidFill>
            <a:prstDash val="solid"/>
            <a:miter lim="800000"/>
            <a:headEnd type="none" w="sm" len="sm"/>
            <a:tailEnd type="none" w="sm" len="sm"/>
          </a:ln>
        </p:spPr>
      </p:cxnSp>
      <p:cxnSp>
        <p:nvCxnSpPr>
          <p:cNvPr id="805" name="Google Shape;805;p47"/>
          <p:cNvCxnSpPr/>
          <p:nvPr/>
        </p:nvCxnSpPr>
        <p:spPr>
          <a:xfrm flipH="1">
            <a:off x="6740525" y="2657864"/>
            <a:ext cx="464879" cy="307024"/>
          </a:xfrm>
          <a:prstGeom prst="straightConnector1">
            <a:avLst/>
          </a:prstGeom>
          <a:noFill/>
          <a:ln w="31750" cap="flat" cmpd="sng">
            <a:solidFill>
              <a:schemeClr val="dk1"/>
            </a:solidFill>
            <a:prstDash val="solid"/>
            <a:miter lim="800000"/>
            <a:headEnd type="none" w="sm" len="sm"/>
            <a:tailEnd type="none" w="sm" len="sm"/>
          </a:ln>
        </p:spPr>
      </p:cxnSp>
      <p:sp>
        <p:nvSpPr>
          <p:cNvPr id="806" name="Google Shape;806;p47"/>
          <p:cNvSpPr/>
          <p:nvPr/>
        </p:nvSpPr>
        <p:spPr>
          <a:xfrm>
            <a:off x="5270807" y="2603808"/>
            <a:ext cx="1650381" cy="1650381"/>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07" name="Google Shape;807;p47"/>
          <p:cNvSpPr txBox="1"/>
          <p:nvPr/>
        </p:nvSpPr>
        <p:spPr>
          <a:xfrm>
            <a:off x="5445393" y="3244333"/>
            <a:ext cx="130634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Proxima Nova"/>
              <a:buNone/>
            </a:pPr>
            <a:r>
              <a:rPr lang="en-US" sz="1800" b="1" i="0" u="none" strike="noStrike" cap="none">
                <a:solidFill>
                  <a:srgbClr val="FFFFFF"/>
                </a:solidFill>
                <a:latin typeface="Proxima Nova"/>
                <a:ea typeface="Proxima Nova"/>
                <a:cs typeface="Proxima Nova"/>
                <a:sym typeface="Proxima Nova"/>
              </a:rPr>
              <a:t>HAMMER</a:t>
            </a:r>
            <a:endParaRPr/>
          </a:p>
        </p:txBody>
      </p:sp>
      <p:sp>
        <p:nvSpPr>
          <p:cNvPr id="808" name="Google Shape;808;p47"/>
          <p:cNvSpPr txBox="1"/>
          <p:nvPr/>
        </p:nvSpPr>
        <p:spPr>
          <a:xfrm>
            <a:off x="7483508" y="3244333"/>
            <a:ext cx="123198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HAMMER</a:t>
            </a:r>
            <a:endParaRPr/>
          </a:p>
        </p:txBody>
      </p:sp>
      <p:sp>
        <p:nvSpPr>
          <p:cNvPr id="809" name="Google Shape;809;p47"/>
          <p:cNvSpPr/>
          <p:nvPr/>
        </p:nvSpPr>
        <p:spPr>
          <a:xfrm>
            <a:off x="5413395" y="1120549"/>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0" name="Google Shape;810;p47"/>
          <p:cNvSpPr/>
          <p:nvPr/>
        </p:nvSpPr>
        <p:spPr>
          <a:xfrm>
            <a:off x="6271899" y="4254188"/>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1" name="Google Shape;811;p47"/>
          <p:cNvSpPr/>
          <p:nvPr/>
        </p:nvSpPr>
        <p:spPr>
          <a:xfrm>
            <a:off x="4621503" y="4254188"/>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2" name="Google Shape;812;p47"/>
          <p:cNvSpPr/>
          <p:nvPr/>
        </p:nvSpPr>
        <p:spPr>
          <a:xfrm>
            <a:off x="7272998" y="3101895"/>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3" name="Google Shape;813;p47"/>
          <p:cNvSpPr/>
          <p:nvPr/>
        </p:nvSpPr>
        <p:spPr>
          <a:xfrm>
            <a:off x="3620404" y="3101894"/>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4" name="Google Shape;814;p47"/>
          <p:cNvSpPr/>
          <p:nvPr/>
        </p:nvSpPr>
        <p:spPr>
          <a:xfrm>
            <a:off x="6921188" y="1625478"/>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5" name="Google Shape;815;p47"/>
          <p:cNvSpPr/>
          <p:nvPr/>
        </p:nvSpPr>
        <p:spPr>
          <a:xfrm>
            <a:off x="3972214" y="1625477"/>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6" name="Google Shape;816;p47"/>
          <p:cNvSpPr txBox="1"/>
          <p:nvPr/>
        </p:nvSpPr>
        <p:spPr>
          <a:xfrm>
            <a:off x="5454624" y="1526359"/>
            <a:ext cx="1231983"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Center</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Admin</a:t>
            </a:r>
            <a:endParaRPr/>
          </a:p>
        </p:txBody>
      </p:sp>
      <p:sp>
        <p:nvSpPr>
          <p:cNvPr id="817" name="Google Shape;817;p47"/>
          <p:cNvSpPr txBox="1"/>
          <p:nvPr/>
        </p:nvSpPr>
        <p:spPr>
          <a:xfrm>
            <a:off x="6921187" y="1954575"/>
            <a:ext cx="1298593"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AI, Control, </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Human-robot</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Interaction</a:t>
            </a:r>
            <a:endParaRPr/>
          </a:p>
        </p:txBody>
      </p:sp>
      <p:sp>
        <p:nvSpPr>
          <p:cNvPr id="818" name="Google Shape;818;p47"/>
          <p:cNvSpPr txBox="1"/>
          <p:nvPr/>
        </p:nvSpPr>
        <p:spPr>
          <a:xfrm>
            <a:off x="3933366" y="1846186"/>
            <a:ext cx="1387734"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Social, Economics,</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Policy, Medical </a:t>
            </a:r>
            <a:endParaRPr/>
          </a:p>
        </p:txBody>
      </p:sp>
      <p:sp>
        <p:nvSpPr>
          <p:cNvPr id="819" name="Google Shape;819;p47"/>
          <p:cNvSpPr txBox="1"/>
          <p:nvPr/>
        </p:nvSpPr>
        <p:spPr>
          <a:xfrm>
            <a:off x="3552809" y="3541320"/>
            <a:ext cx="1433782"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Manufacturing</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Processes</a:t>
            </a:r>
            <a:endParaRPr/>
          </a:p>
        </p:txBody>
      </p:sp>
      <p:sp>
        <p:nvSpPr>
          <p:cNvPr id="820" name="Google Shape;820;p47"/>
          <p:cNvSpPr txBox="1"/>
          <p:nvPr/>
        </p:nvSpPr>
        <p:spPr>
          <a:xfrm>
            <a:off x="7283513" y="3465593"/>
            <a:ext cx="1298593"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Design, Data Science, Statistics</a:t>
            </a:r>
            <a:endParaRPr/>
          </a:p>
        </p:txBody>
      </p:sp>
      <p:sp>
        <p:nvSpPr>
          <p:cNvPr id="821" name="Google Shape;821;p47"/>
          <p:cNvSpPr txBox="1"/>
          <p:nvPr/>
        </p:nvSpPr>
        <p:spPr>
          <a:xfrm>
            <a:off x="6150738" y="4560029"/>
            <a:ext cx="1542081"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Material</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Characterization, Metrology</a:t>
            </a:r>
            <a:endParaRPr/>
          </a:p>
        </p:txBody>
      </p:sp>
      <p:sp>
        <p:nvSpPr>
          <p:cNvPr id="822" name="Google Shape;822;p47"/>
          <p:cNvSpPr txBox="1"/>
          <p:nvPr/>
        </p:nvSpPr>
        <p:spPr>
          <a:xfrm>
            <a:off x="4553908" y="4708557"/>
            <a:ext cx="1433782"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Materials</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Science</a:t>
            </a:r>
            <a:endParaRPr/>
          </a:p>
        </p:txBody>
      </p:sp>
      <p:sp>
        <p:nvSpPr>
          <p:cNvPr id="823" name="Google Shape;823;p47"/>
          <p:cNvSpPr/>
          <p:nvPr/>
        </p:nvSpPr>
        <p:spPr>
          <a:xfrm>
            <a:off x="7039824" y="146765"/>
            <a:ext cx="625075" cy="625075"/>
          </a:xfrm>
          <a:prstGeom prst="roundRect">
            <a:avLst>
              <a:gd name="adj" fmla="val 16667"/>
            </a:avLst>
          </a:prstGeom>
          <a:blipFill rotWithShape="1">
            <a:blip r:embed="rId3">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4" name="Google Shape;824;p47"/>
          <p:cNvSpPr/>
          <p:nvPr/>
        </p:nvSpPr>
        <p:spPr>
          <a:xfrm>
            <a:off x="4637773" y="874800"/>
            <a:ext cx="625075" cy="625075"/>
          </a:xfrm>
          <a:prstGeom prst="roundRect">
            <a:avLst>
              <a:gd name="adj" fmla="val 16667"/>
            </a:avLst>
          </a:prstGeom>
          <a:blipFill rotWithShape="1">
            <a:blip r:embed="rId4">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5" name="Google Shape;825;p47"/>
          <p:cNvSpPr/>
          <p:nvPr/>
        </p:nvSpPr>
        <p:spPr>
          <a:xfrm>
            <a:off x="6799654" y="868652"/>
            <a:ext cx="625075" cy="625075"/>
          </a:xfrm>
          <a:prstGeom prst="roundRect">
            <a:avLst>
              <a:gd name="adj" fmla="val 16667"/>
            </a:avLst>
          </a:prstGeom>
          <a:blipFill rotWithShape="1">
            <a:blip r:embed="rId5">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6" name="Google Shape;826;p47"/>
          <p:cNvSpPr/>
          <p:nvPr/>
        </p:nvSpPr>
        <p:spPr>
          <a:xfrm>
            <a:off x="4401866" y="146765"/>
            <a:ext cx="625075" cy="625075"/>
          </a:xfrm>
          <a:prstGeom prst="roundRect">
            <a:avLst>
              <a:gd name="adj" fmla="val 16667"/>
            </a:avLst>
          </a:prstGeom>
          <a:blipFill rotWithShape="1">
            <a:blip r:embed="rId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7" name="Google Shape;827;p47"/>
          <p:cNvSpPr/>
          <p:nvPr/>
        </p:nvSpPr>
        <p:spPr>
          <a:xfrm>
            <a:off x="6090081" y="465095"/>
            <a:ext cx="625075" cy="625075"/>
          </a:xfrm>
          <a:prstGeom prst="roundRect">
            <a:avLst>
              <a:gd name="adj" fmla="val 16667"/>
            </a:avLst>
          </a:prstGeom>
          <a:blipFill rotWithShape="1">
            <a:blip r:embed="rId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8" name="Google Shape;828;p47"/>
          <p:cNvSpPr/>
          <p:nvPr/>
        </p:nvSpPr>
        <p:spPr>
          <a:xfrm>
            <a:off x="5352999" y="465095"/>
            <a:ext cx="625075" cy="625075"/>
          </a:xfrm>
          <a:prstGeom prst="roundRect">
            <a:avLst>
              <a:gd name="adj" fmla="val 16667"/>
            </a:avLst>
          </a:prstGeom>
          <a:blipFill rotWithShape="1">
            <a:blip r:embed="rId8">
              <a:alphaModFix/>
            </a:blip>
            <a:stretch>
              <a:fillRect/>
            </a:stretch>
          </a:blipFill>
          <a:ln w="25400" cap="flat" cmpd="sng">
            <a:solidFill>
              <a:srgbClr val="6EB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9" name="Google Shape;829;p47"/>
          <p:cNvSpPr/>
          <p:nvPr/>
        </p:nvSpPr>
        <p:spPr>
          <a:xfrm>
            <a:off x="10486769" y="1555397"/>
            <a:ext cx="625075" cy="625075"/>
          </a:xfrm>
          <a:prstGeom prst="roundRect">
            <a:avLst>
              <a:gd name="adj" fmla="val 16667"/>
            </a:avLst>
          </a:prstGeom>
          <a:blipFill rotWithShape="1">
            <a:blip r:embed="rId9">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0" name="Google Shape;830;p47"/>
          <p:cNvSpPr/>
          <p:nvPr/>
        </p:nvSpPr>
        <p:spPr>
          <a:xfrm>
            <a:off x="8779189" y="1501941"/>
            <a:ext cx="625075" cy="625075"/>
          </a:xfrm>
          <a:prstGeom prst="roundRect">
            <a:avLst>
              <a:gd name="adj" fmla="val 16667"/>
            </a:avLst>
          </a:prstGeom>
          <a:blipFill rotWithShape="1">
            <a:blip r:embed="rId10">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1" name="Google Shape;831;p47"/>
          <p:cNvSpPr/>
          <p:nvPr/>
        </p:nvSpPr>
        <p:spPr>
          <a:xfrm>
            <a:off x="8024877" y="1124011"/>
            <a:ext cx="625075" cy="625075"/>
          </a:xfrm>
          <a:prstGeom prst="roundRect">
            <a:avLst>
              <a:gd name="adj" fmla="val 16667"/>
            </a:avLst>
          </a:prstGeom>
          <a:blipFill rotWithShape="1">
            <a:blip r:embed="rId11">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2" name="Google Shape;832;p47"/>
          <p:cNvSpPr/>
          <p:nvPr/>
        </p:nvSpPr>
        <p:spPr>
          <a:xfrm>
            <a:off x="9027821" y="2217526"/>
            <a:ext cx="625075" cy="625075"/>
          </a:xfrm>
          <a:prstGeom prst="roundRect">
            <a:avLst>
              <a:gd name="adj" fmla="val 16667"/>
            </a:avLst>
          </a:prstGeom>
          <a:blipFill rotWithShape="1">
            <a:blip r:embed="rId12">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3" name="Google Shape;833;p47"/>
          <p:cNvSpPr/>
          <p:nvPr/>
        </p:nvSpPr>
        <p:spPr>
          <a:xfrm>
            <a:off x="8260998" y="2186301"/>
            <a:ext cx="625075" cy="625075"/>
          </a:xfrm>
          <a:prstGeom prst="roundRect">
            <a:avLst>
              <a:gd name="adj" fmla="val 16667"/>
            </a:avLst>
          </a:prstGeom>
          <a:blipFill rotWithShape="1">
            <a:blip r:embed="rId13">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4" name="Google Shape;834;p47"/>
          <p:cNvSpPr/>
          <p:nvPr/>
        </p:nvSpPr>
        <p:spPr>
          <a:xfrm>
            <a:off x="8768588" y="777632"/>
            <a:ext cx="625075" cy="625075"/>
          </a:xfrm>
          <a:prstGeom prst="roundRect">
            <a:avLst>
              <a:gd name="adj" fmla="val 16667"/>
            </a:avLst>
          </a:prstGeom>
          <a:blipFill rotWithShape="1">
            <a:blip r:embed="rId14">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5" name="Google Shape;835;p47"/>
          <p:cNvSpPr/>
          <p:nvPr/>
        </p:nvSpPr>
        <p:spPr>
          <a:xfrm>
            <a:off x="10266078" y="771840"/>
            <a:ext cx="625075" cy="625075"/>
          </a:xfrm>
          <a:prstGeom prst="roundRect">
            <a:avLst>
              <a:gd name="adj" fmla="val 16667"/>
            </a:avLst>
          </a:prstGeom>
          <a:blipFill rotWithShape="1">
            <a:blip r:embed="rId15">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6" name="Google Shape;836;p47"/>
          <p:cNvSpPr/>
          <p:nvPr/>
        </p:nvSpPr>
        <p:spPr>
          <a:xfrm>
            <a:off x="9523734" y="1204351"/>
            <a:ext cx="625075" cy="625075"/>
          </a:xfrm>
          <a:prstGeom prst="roundRect">
            <a:avLst>
              <a:gd name="adj" fmla="val 16667"/>
            </a:avLst>
          </a:prstGeom>
          <a:blipFill rotWithShape="1">
            <a:blip r:embed="rId1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7" name="Google Shape;837;p47"/>
          <p:cNvSpPr/>
          <p:nvPr/>
        </p:nvSpPr>
        <p:spPr>
          <a:xfrm>
            <a:off x="9757295" y="1911458"/>
            <a:ext cx="625075" cy="625075"/>
          </a:xfrm>
          <a:prstGeom prst="roundRect">
            <a:avLst>
              <a:gd name="adj" fmla="val 16667"/>
            </a:avLst>
          </a:prstGeom>
          <a:blipFill rotWithShape="1">
            <a:blip r:embed="rId17">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8" name="Google Shape;838;p47"/>
          <p:cNvSpPr/>
          <p:nvPr/>
        </p:nvSpPr>
        <p:spPr>
          <a:xfrm>
            <a:off x="9639292" y="3720499"/>
            <a:ext cx="625075" cy="625075"/>
          </a:xfrm>
          <a:prstGeom prst="roundRect">
            <a:avLst>
              <a:gd name="adj" fmla="val 16667"/>
            </a:avLst>
          </a:prstGeom>
          <a:blipFill rotWithShape="1">
            <a:blip r:embed="rId18">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9" name="Google Shape;839;p47"/>
          <p:cNvSpPr/>
          <p:nvPr/>
        </p:nvSpPr>
        <p:spPr>
          <a:xfrm>
            <a:off x="10393891" y="3882710"/>
            <a:ext cx="625075" cy="625075"/>
          </a:xfrm>
          <a:prstGeom prst="roundRect">
            <a:avLst>
              <a:gd name="adj" fmla="val 16667"/>
            </a:avLst>
          </a:prstGeom>
          <a:blipFill rotWithShape="1">
            <a:blip r:embed="rId19">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0" name="Google Shape;840;p47"/>
          <p:cNvSpPr/>
          <p:nvPr/>
        </p:nvSpPr>
        <p:spPr>
          <a:xfrm>
            <a:off x="8651892" y="3164367"/>
            <a:ext cx="625075" cy="625075"/>
          </a:xfrm>
          <a:prstGeom prst="roundRect">
            <a:avLst>
              <a:gd name="adj" fmla="val 16667"/>
            </a:avLst>
          </a:prstGeom>
          <a:blipFill rotWithShape="1">
            <a:blip r:embed="rId20">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1" name="Google Shape;841;p47"/>
          <p:cNvSpPr/>
          <p:nvPr/>
        </p:nvSpPr>
        <p:spPr>
          <a:xfrm>
            <a:off x="9408536" y="3013392"/>
            <a:ext cx="625075" cy="625075"/>
          </a:xfrm>
          <a:prstGeom prst="roundRect">
            <a:avLst>
              <a:gd name="adj" fmla="val 16667"/>
            </a:avLst>
          </a:prstGeom>
          <a:blipFill rotWithShape="1">
            <a:blip r:embed="rId21">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2" name="Google Shape;842;p47"/>
          <p:cNvSpPr/>
          <p:nvPr/>
        </p:nvSpPr>
        <p:spPr>
          <a:xfrm>
            <a:off x="10165180" y="3013392"/>
            <a:ext cx="625075" cy="625075"/>
          </a:xfrm>
          <a:prstGeom prst="roundRect">
            <a:avLst>
              <a:gd name="adj" fmla="val 16667"/>
            </a:avLst>
          </a:prstGeom>
          <a:blipFill rotWithShape="1">
            <a:blip r:embed="rId22">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3" name="Google Shape;843;p47"/>
          <p:cNvSpPr/>
          <p:nvPr/>
        </p:nvSpPr>
        <p:spPr>
          <a:xfrm>
            <a:off x="8884693" y="3867823"/>
            <a:ext cx="625075" cy="625075"/>
          </a:xfrm>
          <a:prstGeom prst="roundRect">
            <a:avLst>
              <a:gd name="adj" fmla="val 16667"/>
            </a:avLst>
          </a:prstGeom>
          <a:blipFill rotWithShape="1">
            <a:blip r:embed="rId23">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4" name="Google Shape;844;p47"/>
          <p:cNvSpPr/>
          <p:nvPr/>
        </p:nvSpPr>
        <p:spPr>
          <a:xfrm>
            <a:off x="7727152" y="4507785"/>
            <a:ext cx="625075" cy="625075"/>
          </a:xfrm>
          <a:prstGeom prst="roundRect">
            <a:avLst>
              <a:gd name="adj" fmla="val 16667"/>
            </a:avLst>
          </a:prstGeom>
          <a:blipFill rotWithShape="1">
            <a:blip r:embed="rId24">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5" name="Google Shape;845;p47"/>
          <p:cNvSpPr/>
          <p:nvPr/>
        </p:nvSpPr>
        <p:spPr>
          <a:xfrm>
            <a:off x="8287023" y="5388117"/>
            <a:ext cx="625075" cy="625075"/>
          </a:xfrm>
          <a:prstGeom prst="roundRect">
            <a:avLst>
              <a:gd name="adj" fmla="val 16667"/>
            </a:avLst>
          </a:prstGeom>
          <a:blipFill rotWithShape="1">
            <a:blip r:embed="rId25">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6" name="Google Shape;846;p47"/>
          <p:cNvSpPr/>
          <p:nvPr/>
        </p:nvSpPr>
        <p:spPr>
          <a:xfrm>
            <a:off x="8466651" y="4641697"/>
            <a:ext cx="625075" cy="625075"/>
          </a:xfrm>
          <a:prstGeom prst="roundRect">
            <a:avLst>
              <a:gd name="adj" fmla="val 16667"/>
            </a:avLst>
          </a:prstGeom>
          <a:blipFill rotWithShape="1">
            <a:blip r:embed="rId2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7" name="Google Shape;847;p47"/>
          <p:cNvSpPr/>
          <p:nvPr/>
        </p:nvSpPr>
        <p:spPr>
          <a:xfrm>
            <a:off x="7570483" y="5253198"/>
            <a:ext cx="598881" cy="625075"/>
          </a:xfrm>
          <a:prstGeom prst="roundRect">
            <a:avLst>
              <a:gd name="adj" fmla="val 16667"/>
            </a:avLst>
          </a:prstGeom>
          <a:blipFill rotWithShape="1">
            <a:blip r:embed="rId2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8" name="Google Shape;848;p47"/>
          <p:cNvSpPr/>
          <p:nvPr/>
        </p:nvSpPr>
        <p:spPr>
          <a:xfrm>
            <a:off x="6867183" y="5641955"/>
            <a:ext cx="625075" cy="625075"/>
          </a:xfrm>
          <a:prstGeom prst="roundRect">
            <a:avLst>
              <a:gd name="adj" fmla="val 16667"/>
            </a:avLst>
          </a:prstGeom>
          <a:blipFill rotWithShape="1">
            <a:blip r:embed="rId28">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9" name="Google Shape;849;p47"/>
          <p:cNvSpPr/>
          <p:nvPr/>
        </p:nvSpPr>
        <p:spPr>
          <a:xfrm>
            <a:off x="9034622" y="5634516"/>
            <a:ext cx="625075" cy="625075"/>
          </a:xfrm>
          <a:prstGeom prst="roundRect">
            <a:avLst>
              <a:gd name="adj" fmla="val 16667"/>
            </a:avLst>
          </a:prstGeom>
          <a:blipFill rotWithShape="1">
            <a:blip r:embed="rId29">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0" name="Google Shape;850;p47"/>
          <p:cNvSpPr/>
          <p:nvPr/>
        </p:nvSpPr>
        <p:spPr>
          <a:xfrm>
            <a:off x="3181965" y="5628401"/>
            <a:ext cx="625075" cy="625075"/>
          </a:xfrm>
          <a:prstGeom prst="roundRect">
            <a:avLst>
              <a:gd name="adj" fmla="val 16667"/>
            </a:avLst>
          </a:prstGeom>
          <a:blipFill rotWithShape="1">
            <a:blip r:embed="rId30">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51" name="Google Shape;851;p47"/>
          <p:cNvSpPr/>
          <p:nvPr/>
        </p:nvSpPr>
        <p:spPr>
          <a:xfrm>
            <a:off x="3935062" y="5304541"/>
            <a:ext cx="625075" cy="625075"/>
          </a:xfrm>
          <a:prstGeom prst="roundRect">
            <a:avLst>
              <a:gd name="adj" fmla="val 16667"/>
            </a:avLst>
          </a:prstGeom>
          <a:blipFill rotWithShape="1">
            <a:blip r:embed="rId31">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52" name="Google Shape;852;p47"/>
          <p:cNvSpPr/>
          <p:nvPr/>
        </p:nvSpPr>
        <p:spPr>
          <a:xfrm>
            <a:off x="2159676" y="5170222"/>
            <a:ext cx="625075" cy="625075"/>
          </a:xfrm>
          <a:prstGeom prst="roundRect">
            <a:avLst>
              <a:gd name="adj" fmla="val 16667"/>
            </a:avLst>
          </a:prstGeom>
          <a:blipFill rotWithShape="1">
            <a:blip r:embed="rId32">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53" name="Google Shape;853;p47"/>
          <p:cNvSpPr/>
          <p:nvPr/>
        </p:nvSpPr>
        <p:spPr>
          <a:xfrm>
            <a:off x="2918565" y="4787719"/>
            <a:ext cx="625075" cy="625075"/>
          </a:xfrm>
          <a:prstGeom prst="roundRect">
            <a:avLst>
              <a:gd name="adj" fmla="val 16667"/>
            </a:avLst>
          </a:prstGeom>
          <a:blipFill rotWithShape="1">
            <a:blip r:embed="rId33">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54" name="Google Shape;854;p47"/>
          <p:cNvSpPr/>
          <p:nvPr/>
        </p:nvSpPr>
        <p:spPr>
          <a:xfrm>
            <a:off x="3737985" y="4532707"/>
            <a:ext cx="625075" cy="625075"/>
          </a:xfrm>
          <a:prstGeom prst="roundRect">
            <a:avLst>
              <a:gd name="adj" fmla="val 16667"/>
            </a:avLst>
          </a:prstGeom>
          <a:blipFill rotWithShape="1">
            <a:blip r:embed="rId34">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55" name="Google Shape;855;p47"/>
          <p:cNvSpPr/>
          <p:nvPr/>
        </p:nvSpPr>
        <p:spPr>
          <a:xfrm>
            <a:off x="1303751" y="3312250"/>
            <a:ext cx="625075" cy="625075"/>
          </a:xfrm>
          <a:prstGeom prst="roundRect">
            <a:avLst>
              <a:gd name="adj" fmla="val 16667"/>
            </a:avLst>
          </a:prstGeom>
          <a:blipFill rotWithShape="1">
            <a:blip r:embed="rId35">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6" name="Google Shape;856;p47"/>
          <p:cNvSpPr/>
          <p:nvPr/>
        </p:nvSpPr>
        <p:spPr>
          <a:xfrm>
            <a:off x="2963322" y="2889560"/>
            <a:ext cx="625075" cy="625075"/>
          </a:xfrm>
          <a:prstGeom prst="roundRect">
            <a:avLst>
              <a:gd name="adj" fmla="val 16667"/>
            </a:avLst>
          </a:prstGeom>
          <a:blipFill rotWithShape="1">
            <a:blip r:embed="rId36">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7" name="Google Shape;857;p47"/>
          <p:cNvSpPr/>
          <p:nvPr/>
        </p:nvSpPr>
        <p:spPr>
          <a:xfrm>
            <a:off x="2073457" y="3926947"/>
            <a:ext cx="625075" cy="625075"/>
          </a:xfrm>
          <a:prstGeom prst="roundRect">
            <a:avLst>
              <a:gd name="adj" fmla="val 16667"/>
            </a:avLst>
          </a:prstGeom>
          <a:blipFill rotWithShape="1">
            <a:blip r:embed="rId3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8" name="Google Shape;858;p47"/>
          <p:cNvSpPr/>
          <p:nvPr/>
        </p:nvSpPr>
        <p:spPr>
          <a:xfrm>
            <a:off x="1286440" y="4140490"/>
            <a:ext cx="625075" cy="625075"/>
          </a:xfrm>
          <a:prstGeom prst="roundRect">
            <a:avLst>
              <a:gd name="adj" fmla="val 16667"/>
            </a:avLst>
          </a:prstGeom>
          <a:blipFill rotWithShape="1">
            <a:blip r:embed="rId38">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9" name="Google Shape;859;p47"/>
          <p:cNvSpPr/>
          <p:nvPr/>
        </p:nvSpPr>
        <p:spPr>
          <a:xfrm>
            <a:off x="1465129" y="2577022"/>
            <a:ext cx="625075" cy="625075"/>
          </a:xfrm>
          <a:prstGeom prst="roundRect">
            <a:avLst>
              <a:gd name="adj" fmla="val 16667"/>
            </a:avLst>
          </a:prstGeom>
          <a:blipFill rotWithShape="1">
            <a:blip r:embed="rId39">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0" name="Google Shape;860;p47"/>
          <p:cNvSpPr/>
          <p:nvPr/>
        </p:nvSpPr>
        <p:spPr>
          <a:xfrm>
            <a:off x="2860665" y="3733609"/>
            <a:ext cx="625075" cy="625075"/>
          </a:xfrm>
          <a:prstGeom prst="roundRect">
            <a:avLst>
              <a:gd name="adj" fmla="val 16667"/>
            </a:avLst>
          </a:prstGeom>
          <a:blipFill rotWithShape="1">
            <a:blip r:embed="rId40">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1" name="Google Shape;861;p47"/>
          <p:cNvSpPr/>
          <p:nvPr/>
        </p:nvSpPr>
        <p:spPr>
          <a:xfrm>
            <a:off x="2196139" y="3148879"/>
            <a:ext cx="625075" cy="625075"/>
          </a:xfrm>
          <a:prstGeom prst="roundRect">
            <a:avLst>
              <a:gd name="adj" fmla="val 16667"/>
            </a:avLst>
          </a:prstGeom>
          <a:blipFill rotWithShape="1">
            <a:blip r:embed="rId41">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2" name="Google Shape;862;p47"/>
          <p:cNvSpPr/>
          <p:nvPr/>
        </p:nvSpPr>
        <p:spPr>
          <a:xfrm>
            <a:off x="3584180" y="1141266"/>
            <a:ext cx="625075" cy="625075"/>
          </a:xfrm>
          <a:prstGeom prst="roundRect">
            <a:avLst>
              <a:gd name="adj" fmla="val 16667"/>
            </a:avLst>
          </a:prstGeom>
          <a:blipFill rotWithShape="1">
            <a:blip r:embed="rId42">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63" name="Google Shape;863;p47"/>
          <p:cNvSpPr/>
          <p:nvPr/>
        </p:nvSpPr>
        <p:spPr>
          <a:xfrm>
            <a:off x="3281233" y="1908006"/>
            <a:ext cx="625075" cy="625075"/>
          </a:xfrm>
          <a:prstGeom prst="roundRect">
            <a:avLst>
              <a:gd name="adj" fmla="val 16667"/>
            </a:avLst>
          </a:prstGeom>
          <a:blipFill rotWithShape="1">
            <a:blip r:embed="rId43">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64" name="Google Shape;864;p47"/>
          <p:cNvSpPr/>
          <p:nvPr/>
        </p:nvSpPr>
        <p:spPr>
          <a:xfrm>
            <a:off x="2846917" y="771840"/>
            <a:ext cx="625075" cy="625075"/>
          </a:xfrm>
          <a:prstGeom prst="roundRect">
            <a:avLst>
              <a:gd name="adj" fmla="val 16667"/>
            </a:avLst>
          </a:prstGeom>
          <a:blipFill rotWithShape="1">
            <a:blip r:embed="rId44">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65" name="Google Shape;865;p47"/>
          <p:cNvSpPr/>
          <p:nvPr/>
        </p:nvSpPr>
        <p:spPr>
          <a:xfrm>
            <a:off x="2475917" y="1916803"/>
            <a:ext cx="625075" cy="625075"/>
          </a:xfrm>
          <a:prstGeom prst="roundRect">
            <a:avLst>
              <a:gd name="adj" fmla="val 16667"/>
            </a:avLst>
          </a:prstGeom>
          <a:blipFill rotWithShape="1">
            <a:blip r:embed="rId45">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66" name="Google Shape;866;p47"/>
          <p:cNvSpPr/>
          <p:nvPr/>
        </p:nvSpPr>
        <p:spPr>
          <a:xfrm>
            <a:off x="2109654" y="1189403"/>
            <a:ext cx="625075" cy="625075"/>
          </a:xfrm>
          <a:prstGeom prst="roundRect">
            <a:avLst>
              <a:gd name="adj" fmla="val 16667"/>
            </a:avLst>
          </a:prstGeom>
          <a:blipFill rotWithShape="1">
            <a:blip r:embed="rId4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67" name="Google Shape;867;p47"/>
          <p:cNvSpPr/>
          <p:nvPr/>
        </p:nvSpPr>
        <p:spPr>
          <a:xfrm>
            <a:off x="1301614" y="1649698"/>
            <a:ext cx="625075" cy="625075"/>
          </a:xfrm>
          <a:prstGeom prst="roundRect">
            <a:avLst>
              <a:gd name="adj" fmla="val 16667"/>
            </a:avLst>
          </a:prstGeom>
          <a:blipFill rotWithShape="1">
            <a:blip r:embed="rId4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8" name="Google Shape;868;p47"/>
          <p:cNvSpPr/>
          <p:nvPr/>
        </p:nvSpPr>
        <p:spPr>
          <a:xfrm>
            <a:off x="519773" y="3579237"/>
            <a:ext cx="621182" cy="621182"/>
          </a:xfrm>
          <a:prstGeom prst="roundRect">
            <a:avLst>
              <a:gd name="adj" fmla="val 16667"/>
            </a:avLst>
          </a:prstGeom>
          <a:blipFill rotWithShape="1">
            <a:blip r:embed="rId48">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9" name="Google Shape;869;p47"/>
          <p:cNvSpPr/>
          <p:nvPr/>
        </p:nvSpPr>
        <p:spPr>
          <a:xfrm>
            <a:off x="10921824" y="3111046"/>
            <a:ext cx="625074" cy="625074"/>
          </a:xfrm>
          <a:prstGeom prst="roundRect">
            <a:avLst>
              <a:gd name="adj" fmla="val 16667"/>
            </a:avLst>
          </a:prstGeom>
          <a:blipFill rotWithShape="1">
            <a:blip r:embed="rId49">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70" name="Google Shape;870;p47"/>
          <p:cNvSpPr/>
          <p:nvPr/>
        </p:nvSpPr>
        <p:spPr>
          <a:xfrm>
            <a:off x="104156" y="29596"/>
            <a:ext cx="12085709" cy="6345001"/>
          </a:xfrm>
          <a:prstGeom prst="rect">
            <a:avLst/>
          </a:prstGeom>
          <a:solidFill>
            <a:srgbClr val="FFFFFF">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1" name="Google Shape;871;p47"/>
          <p:cNvSpPr txBox="1"/>
          <p:nvPr/>
        </p:nvSpPr>
        <p:spPr>
          <a:xfrm>
            <a:off x="2788276" y="2386047"/>
            <a:ext cx="298257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Ayanna Howard </a:t>
            </a:r>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Dean of Engineering</a:t>
            </a:r>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The Ohio State University</a:t>
            </a:r>
            <a:endParaRPr/>
          </a:p>
        </p:txBody>
      </p:sp>
      <p:sp>
        <p:nvSpPr>
          <p:cNvPr id="872" name="Google Shape;872;p47"/>
          <p:cNvSpPr txBox="1"/>
          <p:nvPr/>
        </p:nvSpPr>
        <p:spPr>
          <a:xfrm>
            <a:off x="4480834" y="1728693"/>
            <a:ext cx="3564268" cy="923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Tony Schmitz</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Prof. Mech. Eng. Joint Appt. ORNL</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University of Tennessee </a:t>
            </a:r>
            <a:endParaRPr/>
          </a:p>
        </p:txBody>
      </p:sp>
      <p:sp>
        <p:nvSpPr>
          <p:cNvPr id="873" name="Google Shape;873;p47"/>
          <p:cNvSpPr txBox="1"/>
          <p:nvPr/>
        </p:nvSpPr>
        <p:spPr>
          <a:xfrm>
            <a:off x="1746128" y="4407712"/>
            <a:ext cx="3317920" cy="923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Jian Cao</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Collins Prof. of Mechanical Eng.</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Northwestern University</a:t>
            </a:r>
            <a:endParaRPr/>
          </a:p>
        </p:txBody>
      </p:sp>
      <p:sp>
        <p:nvSpPr>
          <p:cNvPr id="874" name="Google Shape;874;p47"/>
          <p:cNvSpPr txBox="1"/>
          <p:nvPr/>
        </p:nvSpPr>
        <p:spPr>
          <a:xfrm>
            <a:off x="5106171" y="5378985"/>
            <a:ext cx="3688266" cy="923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John J. Lewandowski </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Armington Prof. Materials Sci. &amp; Eng </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Case Western University</a:t>
            </a:r>
            <a:endParaRPr/>
          </a:p>
        </p:txBody>
      </p:sp>
      <p:sp>
        <p:nvSpPr>
          <p:cNvPr id="875" name="Google Shape;875;p47"/>
          <p:cNvSpPr txBox="1"/>
          <p:nvPr/>
        </p:nvSpPr>
        <p:spPr>
          <a:xfrm>
            <a:off x="6990079" y="3482068"/>
            <a:ext cx="2982572" cy="923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Jag Sankar</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Disting. Univ. Prof. Mech E. </a:t>
            </a:r>
            <a:endParaRPr/>
          </a:p>
          <a:p>
            <a:pPr marL="0" marR="0" lvl="0" indent="0" algn="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North Carolina A&amp;T Univ</a:t>
            </a:r>
            <a:r>
              <a:rPr lang="en-US" sz="1800" b="0" i="0" u="none" strike="noStrike" cap="none">
                <a:solidFill>
                  <a:srgbClr val="000000"/>
                </a:solidFill>
                <a:latin typeface="Calibri"/>
                <a:ea typeface="Calibri"/>
                <a:cs typeface="Calibri"/>
                <a:sym typeface="Calibri"/>
              </a:rPr>
              <a:t>. </a:t>
            </a:r>
            <a:endParaRPr/>
          </a:p>
        </p:txBody>
      </p:sp>
      <p:sp>
        <p:nvSpPr>
          <p:cNvPr id="876" name="Google Shape;876;p47"/>
          <p:cNvSpPr/>
          <p:nvPr/>
        </p:nvSpPr>
        <p:spPr>
          <a:xfrm>
            <a:off x="2868752" y="674377"/>
            <a:ext cx="1743652" cy="1743652"/>
          </a:xfrm>
          <a:prstGeom prst="roundRect">
            <a:avLst>
              <a:gd name="adj" fmla="val 16667"/>
            </a:avLst>
          </a:prstGeom>
          <a:blipFill rotWithShape="1">
            <a:blip r:embed="rId1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7" name="Google Shape;877;p47"/>
          <p:cNvSpPr/>
          <p:nvPr/>
        </p:nvSpPr>
        <p:spPr>
          <a:xfrm>
            <a:off x="8089940" y="856639"/>
            <a:ext cx="1743652" cy="1743652"/>
          </a:xfrm>
          <a:prstGeom prst="roundRect">
            <a:avLst>
              <a:gd name="adj" fmla="val 16667"/>
            </a:avLst>
          </a:prstGeom>
          <a:blipFill rotWithShape="1">
            <a:blip r:embed="rId29">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8" name="Google Shape;878;p47"/>
          <p:cNvSpPr/>
          <p:nvPr/>
        </p:nvSpPr>
        <p:spPr>
          <a:xfrm>
            <a:off x="10033884" y="2544001"/>
            <a:ext cx="1743652" cy="1743652"/>
          </a:xfrm>
          <a:prstGeom prst="roundRect">
            <a:avLst>
              <a:gd name="adj" fmla="val 16667"/>
            </a:avLst>
          </a:prstGeom>
          <a:blipFill rotWithShape="1">
            <a:blip r:embed="rId30">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79" name="Google Shape;879;p47"/>
          <p:cNvSpPr/>
          <p:nvPr/>
        </p:nvSpPr>
        <p:spPr>
          <a:xfrm>
            <a:off x="8842486" y="4379350"/>
            <a:ext cx="1743652" cy="1743652"/>
          </a:xfrm>
          <a:prstGeom prst="roundRect">
            <a:avLst>
              <a:gd name="adj" fmla="val 16667"/>
            </a:avLst>
          </a:prstGeom>
          <a:blipFill rotWithShape="1">
            <a:blip r:embed="rId33">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80" name="Google Shape;880;p47"/>
          <p:cNvSpPr/>
          <p:nvPr/>
        </p:nvSpPr>
        <p:spPr>
          <a:xfrm>
            <a:off x="5080435" y="3430104"/>
            <a:ext cx="1743652" cy="1743652"/>
          </a:xfrm>
          <a:prstGeom prst="roundRect">
            <a:avLst>
              <a:gd name="adj" fmla="val 16667"/>
            </a:avLst>
          </a:prstGeom>
          <a:blipFill rotWithShape="1">
            <a:blip r:embed="rId35">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1" name="Google Shape;881;p47"/>
          <p:cNvSpPr txBox="1">
            <a:spLocks noGrp="1"/>
          </p:cNvSpPr>
          <p:nvPr>
            <p:ph type="title"/>
          </p:nvPr>
        </p:nvSpPr>
        <p:spPr>
          <a:xfrm>
            <a:off x="271646" y="149168"/>
            <a:ext cx="2237030" cy="64866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BA0C2F"/>
              </a:buClr>
              <a:buSzPct val="111111"/>
              <a:buFont typeface="Calibri"/>
              <a:buNone/>
            </a:pPr>
            <a:r>
              <a:rPr lang="en-US">
                <a:solidFill>
                  <a:srgbClr val="BA0C2F"/>
                </a:solidFill>
              </a:rPr>
              <a:t>Leadership</a:t>
            </a:r>
            <a:endParaRPr sz="3600">
              <a:solidFill>
                <a:srgbClr val="BA0C2F"/>
              </a:solidFill>
            </a:endParaRPr>
          </a:p>
        </p:txBody>
      </p:sp>
      <p:sp>
        <p:nvSpPr>
          <p:cNvPr id="882" name="Google Shape;882;p47"/>
          <p:cNvSpPr/>
          <p:nvPr/>
        </p:nvSpPr>
        <p:spPr>
          <a:xfrm>
            <a:off x="600934" y="1915006"/>
            <a:ext cx="1757430" cy="1662784"/>
          </a:xfrm>
          <a:prstGeom prst="roundRect">
            <a:avLst>
              <a:gd name="adj" fmla="val 16667"/>
            </a:avLst>
          </a:prstGeom>
          <a:blipFill rotWithShape="1">
            <a:blip r:embed="rId41">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3" name="Google Shape;883;p47"/>
          <p:cNvSpPr txBox="1"/>
          <p:nvPr/>
        </p:nvSpPr>
        <p:spPr>
          <a:xfrm>
            <a:off x="565130" y="3573269"/>
            <a:ext cx="348338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Glenn Daehn</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Fontana Prof of Metallurgical Eng.</a:t>
            </a:r>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The Ohio State University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cxnSp>
        <p:nvCxnSpPr>
          <p:cNvPr id="889" name="Google Shape;889;p48"/>
          <p:cNvCxnSpPr/>
          <p:nvPr/>
        </p:nvCxnSpPr>
        <p:spPr>
          <a:xfrm rot="10800000">
            <a:off x="5100063" y="2600291"/>
            <a:ext cx="428178" cy="366047"/>
          </a:xfrm>
          <a:prstGeom prst="straightConnector1">
            <a:avLst/>
          </a:prstGeom>
          <a:noFill/>
          <a:ln w="31750" cap="flat" cmpd="sng">
            <a:solidFill>
              <a:schemeClr val="dk1"/>
            </a:solidFill>
            <a:prstDash val="solid"/>
            <a:miter lim="800000"/>
            <a:headEnd type="none" w="sm" len="sm"/>
            <a:tailEnd type="none" w="sm" len="sm"/>
          </a:ln>
        </p:spPr>
      </p:cxnSp>
      <p:cxnSp>
        <p:nvCxnSpPr>
          <p:cNvPr id="890" name="Google Shape;890;p48"/>
          <p:cNvCxnSpPr/>
          <p:nvPr/>
        </p:nvCxnSpPr>
        <p:spPr>
          <a:xfrm flipH="1">
            <a:off x="5474160" y="4079537"/>
            <a:ext cx="298570" cy="378832"/>
          </a:xfrm>
          <a:prstGeom prst="straightConnector1">
            <a:avLst/>
          </a:prstGeom>
          <a:noFill/>
          <a:ln w="31750" cap="flat" cmpd="sng">
            <a:solidFill>
              <a:schemeClr val="dk1"/>
            </a:solidFill>
            <a:prstDash val="solid"/>
            <a:miter lim="800000"/>
            <a:headEnd type="none" w="sm" len="sm"/>
            <a:tailEnd type="none" w="sm" len="sm"/>
          </a:ln>
        </p:spPr>
      </p:cxnSp>
      <p:cxnSp>
        <p:nvCxnSpPr>
          <p:cNvPr id="891" name="Google Shape;891;p48"/>
          <p:cNvCxnSpPr/>
          <p:nvPr/>
        </p:nvCxnSpPr>
        <p:spPr>
          <a:xfrm flipH="1">
            <a:off x="4822352" y="3579237"/>
            <a:ext cx="513501" cy="220583"/>
          </a:xfrm>
          <a:prstGeom prst="straightConnector1">
            <a:avLst/>
          </a:prstGeom>
          <a:noFill/>
          <a:ln w="31750" cap="flat" cmpd="sng">
            <a:solidFill>
              <a:schemeClr val="dk1"/>
            </a:solidFill>
            <a:prstDash val="solid"/>
            <a:miter lim="800000"/>
            <a:headEnd type="none" w="sm" len="sm"/>
            <a:tailEnd type="none" w="sm" len="sm"/>
          </a:ln>
        </p:spPr>
      </p:cxnSp>
      <p:cxnSp>
        <p:nvCxnSpPr>
          <p:cNvPr id="892" name="Google Shape;892;p48"/>
          <p:cNvCxnSpPr/>
          <p:nvPr/>
        </p:nvCxnSpPr>
        <p:spPr>
          <a:xfrm rot="10800000">
            <a:off x="6444831" y="4074681"/>
            <a:ext cx="233851" cy="350985"/>
          </a:xfrm>
          <a:prstGeom prst="straightConnector1">
            <a:avLst/>
          </a:prstGeom>
          <a:noFill/>
          <a:ln w="31750" cap="flat" cmpd="sng">
            <a:solidFill>
              <a:schemeClr val="dk1"/>
            </a:solidFill>
            <a:prstDash val="solid"/>
            <a:miter lim="800000"/>
            <a:headEnd type="none" w="sm" len="sm"/>
            <a:tailEnd type="none" w="sm" len="sm"/>
          </a:ln>
        </p:spPr>
      </p:cxnSp>
      <p:cxnSp>
        <p:nvCxnSpPr>
          <p:cNvPr id="893" name="Google Shape;893;p48"/>
          <p:cNvCxnSpPr/>
          <p:nvPr/>
        </p:nvCxnSpPr>
        <p:spPr>
          <a:xfrm rot="10800000">
            <a:off x="6851740" y="3579237"/>
            <a:ext cx="554716" cy="118460"/>
          </a:xfrm>
          <a:prstGeom prst="straightConnector1">
            <a:avLst/>
          </a:prstGeom>
          <a:noFill/>
          <a:ln w="31750" cap="flat" cmpd="sng">
            <a:solidFill>
              <a:schemeClr val="dk1"/>
            </a:solidFill>
            <a:prstDash val="solid"/>
            <a:miter lim="800000"/>
            <a:headEnd type="none" w="sm" len="sm"/>
            <a:tailEnd type="none" w="sm" len="sm"/>
          </a:ln>
        </p:spPr>
      </p:cxnSp>
      <p:cxnSp>
        <p:nvCxnSpPr>
          <p:cNvPr id="894" name="Google Shape;894;p48"/>
          <p:cNvCxnSpPr/>
          <p:nvPr/>
        </p:nvCxnSpPr>
        <p:spPr>
          <a:xfrm>
            <a:off x="6064151" y="2361315"/>
            <a:ext cx="0" cy="477952"/>
          </a:xfrm>
          <a:prstGeom prst="straightConnector1">
            <a:avLst/>
          </a:prstGeom>
          <a:noFill/>
          <a:ln w="31750" cap="flat" cmpd="sng">
            <a:solidFill>
              <a:schemeClr val="dk1"/>
            </a:solidFill>
            <a:prstDash val="solid"/>
            <a:miter lim="800000"/>
            <a:headEnd type="none" w="sm" len="sm"/>
            <a:tailEnd type="none" w="sm" len="sm"/>
          </a:ln>
        </p:spPr>
      </p:cxnSp>
      <p:cxnSp>
        <p:nvCxnSpPr>
          <p:cNvPr id="895" name="Google Shape;895;p48"/>
          <p:cNvCxnSpPr/>
          <p:nvPr/>
        </p:nvCxnSpPr>
        <p:spPr>
          <a:xfrm flipH="1">
            <a:off x="6740525" y="2657864"/>
            <a:ext cx="464879" cy="307024"/>
          </a:xfrm>
          <a:prstGeom prst="straightConnector1">
            <a:avLst/>
          </a:prstGeom>
          <a:noFill/>
          <a:ln w="31750" cap="flat" cmpd="sng">
            <a:solidFill>
              <a:schemeClr val="dk1"/>
            </a:solidFill>
            <a:prstDash val="solid"/>
            <a:miter lim="800000"/>
            <a:headEnd type="none" w="sm" len="sm"/>
            <a:tailEnd type="none" w="sm" len="sm"/>
          </a:ln>
        </p:spPr>
      </p:cxnSp>
      <p:sp>
        <p:nvSpPr>
          <p:cNvPr id="896" name="Google Shape;896;p48"/>
          <p:cNvSpPr/>
          <p:nvPr/>
        </p:nvSpPr>
        <p:spPr>
          <a:xfrm>
            <a:off x="5270807" y="2603808"/>
            <a:ext cx="1650381" cy="1650381"/>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7" name="Google Shape;897;p48"/>
          <p:cNvSpPr txBox="1"/>
          <p:nvPr/>
        </p:nvSpPr>
        <p:spPr>
          <a:xfrm>
            <a:off x="5445393" y="3244333"/>
            <a:ext cx="130634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Proxima Nova"/>
              <a:buNone/>
            </a:pPr>
            <a:r>
              <a:rPr lang="en-US" sz="1800" b="1" i="0" u="none" strike="noStrike" cap="none">
                <a:solidFill>
                  <a:srgbClr val="FFFFFF"/>
                </a:solidFill>
                <a:latin typeface="Proxima Nova"/>
                <a:ea typeface="Proxima Nova"/>
                <a:cs typeface="Proxima Nova"/>
                <a:sym typeface="Proxima Nova"/>
              </a:rPr>
              <a:t>HAMMER</a:t>
            </a:r>
            <a:endParaRPr/>
          </a:p>
        </p:txBody>
      </p:sp>
      <p:sp>
        <p:nvSpPr>
          <p:cNvPr id="898" name="Google Shape;898;p48"/>
          <p:cNvSpPr txBox="1"/>
          <p:nvPr/>
        </p:nvSpPr>
        <p:spPr>
          <a:xfrm>
            <a:off x="7483508" y="3244333"/>
            <a:ext cx="123198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HAMMER</a:t>
            </a:r>
            <a:endParaRPr/>
          </a:p>
        </p:txBody>
      </p:sp>
      <p:sp>
        <p:nvSpPr>
          <p:cNvPr id="899" name="Google Shape;899;p48"/>
          <p:cNvSpPr/>
          <p:nvPr/>
        </p:nvSpPr>
        <p:spPr>
          <a:xfrm>
            <a:off x="5413395" y="1120549"/>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0" name="Google Shape;900;p48"/>
          <p:cNvSpPr/>
          <p:nvPr/>
        </p:nvSpPr>
        <p:spPr>
          <a:xfrm>
            <a:off x="6271899" y="4254188"/>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1" name="Google Shape;901;p48"/>
          <p:cNvSpPr/>
          <p:nvPr/>
        </p:nvSpPr>
        <p:spPr>
          <a:xfrm>
            <a:off x="4621503" y="4254188"/>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2" name="Google Shape;902;p48"/>
          <p:cNvSpPr/>
          <p:nvPr/>
        </p:nvSpPr>
        <p:spPr>
          <a:xfrm>
            <a:off x="7272998" y="3101895"/>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3" name="Google Shape;903;p48"/>
          <p:cNvSpPr/>
          <p:nvPr/>
        </p:nvSpPr>
        <p:spPr>
          <a:xfrm>
            <a:off x="3620404" y="3101894"/>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4" name="Google Shape;904;p48"/>
          <p:cNvSpPr/>
          <p:nvPr/>
        </p:nvSpPr>
        <p:spPr>
          <a:xfrm>
            <a:off x="6921188" y="1625478"/>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5" name="Google Shape;905;p48"/>
          <p:cNvSpPr/>
          <p:nvPr/>
        </p:nvSpPr>
        <p:spPr>
          <a:xfrm>
            <a:off x="3972214" y="1625477"/>
            <a:ext cx="1298593" cy="1298593"/>
          </a:xfrm>
          <a:prstGeom prst="ellipse">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6" name="Google Shape;906;p48"/>
          <p:cNvSpPr txBox="1"/>
          <p:nvPr/>
        </p:nvSpPr>
        <p:spPr>
          <a:xfrm>
            <a:off x="5454624" y="1526359"/>
            <a:ext cx="1231983"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Center</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Admin</a:t>
            </a:r>
            <a:endParaRPr/>
          </a:p>
        </p:txBody>
      </p:sp>
      <p:sp>
        <p:nvSpPr>
          <p:cNvPr id="907" name="Google Shape;907;p48"/>
          <p:cNvSpPr txBox="1"/>
          <p:nvPr/>
        </p:nvSpPr>
        <p:spPr>
          <a:xfrm>
            <a:off x="6921187" y="1954575"/>
            <a:ext cx="1298593"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AI, Control, </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Human-robot</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Interaction</a:t>
            </a:r>
            <a:endParaRPr/>
          </a:p>
        </p:txBody>
      </p:sp>
      <p:sp>
        <p:nvSpPr>
          <p:cNvPr id="908" name="Google Shape;908;p48"/>
          <p:cNvSpPr txBox="1"/>
          <p:nvPr/>
        </p:nvSpPr>
        <p:spPr>
          <a:xfrm>
            <a:off x="3933366" y="1846186"/>
            <a:ext cx="1387734"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Social, Economics,</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Policy, Medical </a:t>
            </a:r>
            <a:endParaRPr/>
          </a:p>
        </p:txBody>
      </p:sp>
      <p:sp>
        <p:nvSpPr>
          <p:cNvPr id="909" name="Google Shape;909;p48"/>
          <p:cNvSpPr txBox="1"/>
          <p:nvPr/>
        </p:nvSpPr>
        <p:spPr>
          <a:xfrm>
            <a:off x="3552809" y="3541320"/>
            <a:ext cx="1433782"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Manufacturing</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Processes</a:t>
            </a:r>
            <a:endParaRPr/>
          </a:p>
        </p:txBody>
      </p:sp>
      <p:sp>
        <p:nvSpPr>
          <p:cNvPr id="910" name="Google Shape;910;p48"/>
          <p:cNvSpPr txBox="1"/>
          <p:nvPr/>
        </p:nvSpPr>
        <p:spPr>
          <a:xfrm>
            <a:off x="7283513" y="3465593"/>
            <a:ext cx="1298593" cy="692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Design, Data Science, Statistics</a:t>
            </a:r>
            <a:endParaRPr/>
          </a:p>
        </p:txBody>
      </p:sp>
      <p:sp>
        <p:nvSpPr>
          <p:cNvPr id="911" name="Google Shape;911;p48"/>
          <p:cNvSpPr txBox="1"/>
          <p:nvPr/>
        </p:nvSpPr>
        <p:spPr>
          <a:xfrm>
            <a:off x="6150738" y="4560029"/>
            <a:ext cx="154208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Proxima Nova"/>
              <a:buNone/>
            </a:pPr>
            <a:r>
              <a:rPr lang="en-US" sz="1200" b="1" i="0" u="none" strike="noStrike" cap="none">
                <a:solidFill>
                  <a:srgbClr val="FFFFFF"/>
                </a:solidFill>
                <a:latin typeface="Proxima Nova"/>
                <a:ea typeface="Proxima Nova"/>
                <a:cs typeface="Proxima Nova"/>
                <a:sym typeface="Proxima Nova"/>
              </a:rPr>
              <a:t>Material</a:t>
            </a:r>
            <a:endParaRPr/>
          </a:p>
          <a:p>
            <a:pPr marL="0" marR="0" lvl="0" indent="0" algn="ctr" rtl="0">
              <a:lnSpc>
                <a:spcPct val="100000"/>
              </a:lnSpc>
              <a:spcBef>
                <a:spcPts val="0"/>
              </a:spcBef>
              <a:spcAft>
                <a:spcPts val="0"/>
              </a:spcAft>
              <a:buClr>
                <a:srgbClr val="FFFFFF"/>
              </a:buClr>
              <a:buSzPts val="1200"/>
              <a:buFont typeface="Proxima Nova"/>
              <a:buNone/>
            </a:pPr>
            <a:r>
              <a:rPr lang="en-US" sz="1200" b="1" i="0" u="none" strike="noStrike" cap="none">
                <a:solidFill>
                  <a:srgbClr val="FFFFFF"/>
                </a:solidFill>
                <a:latin typeface="Proxima Nova"/>
                <a:ea typeface="Proxima Nova"/>
                <a:cs typeface="Proxima Nova"/>
                <a:sym typeface="Proxima Nova"/>
              </a:rPr>
              <a:t>Characterization, Metrology</a:t>
            </a:r>
            <a:endParaRPr/>
          </a:p>
        </p:txBody>
      </p:sp>
      <p:sp>
        <p:nvSpPr>
          <p:cNvPr id="912" name="Google Shape;912;p48"/>
          <p:cNvSpPr txBox="1"/>
          <p:nvPr/>
        </p:nvSpPr>
        <p:spPr>
          <a:xfrm>
            <a:off x="4553908" y="4708557"/>
            <a:ext cx="1433782"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Materials</a:t>
            </a:r>
            <a:endParaRPr/>
          </a:p>
          <a:p>
            <a:pPr marL="0" marR="0" lvl="0" indent="0" algn="ctr" rtl="0">
              <a:lnSpc>
                <a:spcPct val="100000"/>
              </a:lnSpc>
              <a:spcBef>
                <a:spcPts val="0"/>
              </a:spcBef>
              <a:spcAft>
                <a:spcPts val="0"/>
              </a:spcAft>
              <a:buClr>
                <a:srgbClr val="FFFFFF"/>
              </a:buClr>
              <a:buSzPts val="1300"/>
              <a:buFont typeface="Proxima Nova"/>
              <a:buNone/>
            </a:pPr>
            <a:r>
              <a:rPr lang="en-US" sz="1300" b="1" i="0" u="none" strike="noStrike" cap="none">
                <a:solidFill>
                  <a:srgbClr val="FFFFFF"/>
                </a:solidFill>
                <a:latin typeface="Proxima Nova"/>
                <a:ea typeface="Proxima Nova"/>
                <a:cs typeface="Proxima Nova"/>
                <a:sym typeface="Proxima Nova"/>
              </a:rPr>
              <a:t>Science</a:t>
            </a:r>
            <a:endParaRPr/>
          </a:p>
        </p:txBody>
      </p:sp>
      <p:sp>
        <p:nvSpPr>
          <p:cNvPr id="913" name="Google Shape;913;p48"/>
          <p:cNvSpPr/>
          <p:nvPr/>
        </p:nvSpPr>
        <p:spPr>
          <a:xfrm>
            <a:off x="7039824" y="146765"/>
            <a:ext cx="625075" cy="625075"/>
          </a:xfrm>
          <a:prstGeom prst="roundRect">
            <a:avLst>
              <a:gd name="adj" fmla="val 16667"/>
            </a:avLst>
          </a:prstGeom>
          <a:blipFill rotWithShape="1">
            <a:blip r:embed="rId3">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4" name="Google Shape;914;p48"/>
          <p:cNvSpPr/>
          <p:nvPr/>
        </p:nvSpPr>
        <p:spPr>
          <a:xfrm>
            <a:off x="4637773" y="874800"/>
            <a:ext cx="625075" cy="625075"/>
          </a:xfrm>
          <a:prstGeom prst="roundRect">
            <a:avLst>
              <a:gd name="adj" fmla="val 16667"/>
            </a:avLst>
          </a:prstGeom>
          <a:blipFill rotWithShape="1">
            <a:blip r:embed="rId4">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5" name="Google Shape;915;p48"/>
          <p:cNvSpPr/>
          <p:nvPr/>
        </p:nvSpPr>
        <p:spPr>
          <a:xfrm>
            <a:off x="6799654" y="868652"/>
            <a:ext cx="625075" cy="625075"/>
          </a:xfrm>
          <a:prstGeom prst="roundRect">
            <a:avLst>
              <a:gd name="adj" fmla="val 16667"/>
            </a:avLst>
          </a:prstGeom>
          <a:blipFill rotWithShape="1">
            <a:blip r:embed="rId5">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6" name="Google Shape;916;p48"/>
          <p:cNvSpPr/>
          <p:nvPr/>
        </p:nvSpPr>
        <p:spPr>
          <a:xfrm>
            <a:off x="4401866" y="146765"/>
            <a:ext cx="625075" cy="625075"/>
          </a:xfrm>
          <a:prstGeom prst="roundRect">
            <a:avLst>
              <a:gd name="adj" fmla="val 16667"/>
            </a:avLst>
          </a:prstGeom>
          <a:blipFill rotWithShape="1">
            <a:blip r:embed="rId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7" name="Google Shape;917;p48"/>
          <p:cNvSpPr/>
          <p:nvPr/>
        </p:nvSpPr>
        <p:spPr>
          <a:xfrm>
            <a:off x="6090081" y="465095"/>
            <a:ext cx="625075" cy="625075"/>
          </a:xfrm>
          <a:prstGeom prst="roundRect">
            <a:avLst>
              <a:gd name="adj" fmla="val 16667"/>
            </a:avLst>
          </a:prstGeom>
          <a:blipFill rotWithShape="1">
            <a:blip r:embed="rId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8" name="Google Shape;918;p48"/>
          <p:cNvSpPr/>
          <p:nvPr/>
        </p:nvSpPr>
        <p:spPr>
          <a:xfrm>
            <a:off x="5352999" y="465095"/>
            <a:ext cx="625075" cy="625075"/>
          </a:xfrm>
          <a:prstGeom prst="roundRect">
            <a:avLst>
              <a:gd name="adj" fmla="val 16667"/>
            </a:avLst>
          </a:prstGeom>
          <a:blipFill rotWithShape="1">
            <a:blip r:embed="rId8">
              <a:alphaModFix/>
            </a:blip>
            <a:stretch>
              <a:fillRect/>
            </a:stretch>
          </a:blipFill>
          <a:ln w="25400" cap="flat" cmpd="sng">
            <a:solidFill>
              <a:srgbClr val="6EB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9" name="Google Shape;919;p48"/>
          <p:cNvSpPr/>
          <p:nvPr/>
        </p:nvSpPr>
        <p:spPr>
          <a:xfrm>
            <a:off x="10486769" y="1555397"/>
            <a:ext cx="625075" cy="625075"/>
          </a:xfrm>
          <a:prstGeom prst="roundRect">
            <a:avLst>
              <a:gd name="adj" fmla="val 16667"/>
            </a:avLst>
          </a:prstGeom>
          <a:blipFill rotWithShape="1">
            <a:blip r:embed="rId9">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0" name="Google Shape;920;p48"/>
          <p:cNvSpPr/>
          <p:nvPr/>
        </p:nvSpPr>
        <p:spPr>
          <a:xfrm>
            <a:off x="8779189" y="1501941"/>
            <a:ext cx="625075" cy="625075"/>
          </a:xfrm>
          <a:prstGeom prst="roundRect">
            <a:avLst>
              <a:gd name="adj" fmla="val 16667"/>
            </a:avLst>
          </a:prstGeom>
          <a:blipFill rotWithShape="1">
            <a:blip r:embed="rId10">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1" name="Google Shape;921;p48"/>
          <p:cNvSpPr/>
          <p:nvPr/>
        </p:nvSpPr>
        <p:spPr>
          <a:xfrm>
            <a:off x="8024877" y="1124011"/>
            <a:ext cx="625075" cy="625075"/>
          </a:xfrm>
          <a:prstGeom prst="roundRect">
            <a:avLst>
              <a:gd name="adj" fmla="val 16667"/>
            </a:avLst>
          </a:prstGeom>
          <a:blipFill rotWithShape="1">
            <a:blip r:embed="rId11">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2" name="Google Shape;922;p48"/>
          <p:cNvSpPr/>
          <p:nvPr/>
        </p:nvSpPr>
        <p:spPr>
          <a:xfrm>
            <a:off x="9027821" y="2217526"/>
            <a:ext cx="625075" cy="625075"/>
          </a:xfrm>
          <a:prstGeom prst="roundRect">
            <a:avLst>
              <a:gd name="adj" fmla="val 16667"/>
            </a:avLst>
          </a:prstGeom>
          <a:blipFill rotWithShape="1">
            <a:blip r:embed="rId12">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3" name="Google Shape;923;p48"/>
          <p:cNvSpPr/>
          <p:nvPr/>
        </p:nvSpPr>
        <p:spPr>
          <a:xfrm>
            <a:off x="8260998" y="2186301"/>
            <a:ext cx="625075" cy="625075"/>
          </a:xfrm>
          <a:prstGeom prst="roundRect">
            <a:avLst>
              <a:gd name="adj" fmla="val 16667"/>
            </a:avLst>
          </a:prstGeom>
          <a:blipFill rotWithShape="1">
            <a:blip r:embed="rId13">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4" name="Google Shape;924;p48"/>
          <p:cNvSpPr/>
          <p:nvPr/>
        </p:nvSpPr>
        <p:spPr>
          <a:xfrm>
            <a:off x="8768588" y="777632"/>
            <a:ext cx="625075" cy="625075"/>
          </a:xfrm>
          <a:prstGeom prst="roundRect">
            <a:avLst>
              <a:gd name="adj" fmla="val 16667"/>
            </a:avLst>
          </a:prstGeom>
          <a:blipFill rotWithShape="1">
            <a:blip r:embed="rId14">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5" name="Google Shape;925;p48"/>
          <p:cNvSpPr/>
          <p:nvPr/>
        </p:nvSpPr>
        <p:spPr>
          <a:xfrm>
            <a:off x="10266078" y="771840"/>
            <a:ext cx="625075" cy="625075"/>
          </a:xfrm>
          <a:prstGeom prst="roundRect">
            <a:avLst>
              <a:gd name="adj" fmla="val 16667"/>
            </a:avLst>
          </a:prstGeom>
          <a:blipFill rotWithShape="1">
            <a:blip r:embed="rId15">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6" name="Google Shape;926;p48"/>
          <p:cNvSpPr/>
          <p:nvPr/>
        </p:nvSpPr>
        <p:spPr>
          <a:xfrm>
            <a:off x="9523734" y="1204351"/>
            <a:ext cx="625075" cy="625075"/>
          </a:xfrm>
          <a:prstGeom prst="roundRect">
            <a:avLst>
              <a:gd name="adj" fmla="val 16667"/>
            </a:avLst>
          </a:prstGeom>
          <a:blipFill rotWithShape="1">
            <a:blip r:embed="rId1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7" name="Google Shape;927;p48"/>
          <p:cNvSpPr/>
          <p:nvPr/>
        </p:nvSpPr>
        <p:spPr>
          <a:xfrm>
            <a:off x="9757295" y="1911458"/>
            <a:ext cx="625075" cy="625075"/>
          </a:xfrm>
          <a:prstGeom prst="roundRect">
            <a:avLst>
              <a:gd name="adj" fmla="val 16667"/>
            </a:avLst>
          </a:prstGeom>
          <a:blipFill rotWithShape="1">
            <a:blip r:embed="rId17">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8" name="Google Shape;928;p48"/>
          <p:cNvSpPr/>
          <p:nvPr/>
        </p:nvSpPr>
        <p:spPr>
          <a:xfrm>
            <a:off x="9639292" y="3720499"/>
            <a:ext cx="625075" cy="625075"/>
          </a:xfrm>
          <a:prstGeom prst="roundRect">
            <a:avLst>
              <a:gd name="adj" fmla="val 16667"/>
            </a:avLst>
          </a:prstGeom>
          <a:blipFill rotWithShape="1">
            <a:blip r:embed="rId18">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9" name="Google Shape;929;p48"/>
          <p:cNvSpPr/>
          <p:nvPr/>
        </p:nvSpPr>
        <p:spPr>
          <a:xfrm>
            <a:off x="10393891" y="3882710"/>
            <a:ext cx="625075" cy="625075"/>
          </a:xfrm>
          <a:prstGeom prst="roundRect">
            <a:avLst>
              <a:gd name="adj" fmla="val 16667"/>
            </a:avLst>
          </a:prstGeom>
          <a:blipFill rotWithShape="1">
            <a:blip r:embed="rId19">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0" name="Google Shape;930;p48"/>
          <p:cNvSpPr/>
          <p:nvPr/>
        </p:nvSpPr>
        <p:spPr>
          <a:xfrm>
            <a:off x="8651892" y="3164367"/>
            <a:ext cx="625075" cy="625075"/>
          </a:xfrm>
          <a:prstGeom prst="roundRect">
            <a:avLst>
              <a:gd name="adj" fmla="val 16667"/>
            </a:avLst>
          </a:prstGeom>
          <a:blipFill rotWithShape="1">
            <a:blip r:embed="rId20">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1" name="Google Shape;931;p48"/>
          <p:cNvSpPr/>
          <p:nvPr/>
        </p:nvSpPr>
        <p:spPr>
          <a:xfrm>
            <a:off x="9408536" y="3013392"/>
            <a:ext cx="625075" cy="625075"/>
          </a:xfrm>
          <a:prstGeom prst="roundRect">
            <a:avLst>
              <a:gd name="adj" fmla="val 16667"/>
            </a:avLst>
          </a:prstGeom>
          <a:blipFill rotWithShape="1">
            <a:blip r:embed="rId21">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2" name="Google Shape;932;p48"/>
          <p:cNvSpPr/>
          <p:nvPr/>
        </p:nvSpPr>
        <p:spPr>
          <a:xfrm>
            <a:off x="10165180" y="3013392"/>
            <a:ext cx="625075" cy="625075"/>
          </a:xfrm>
          <a:prstGeom prst="roundRect">
            <a:avLst>
              <a:gd name="adj" fmla="val 16667"/>
            </a:avLst>
          </a:prstGeom>
          <a:blipFill rotWithShape="1">
            <a:blip r:embed="rId22">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3" name="Google Shape;933;p48"/>
          <p:cNvSpPr/>
          <p:nvPr/>
        </p:nvSpPr>
        <p:spPr>
          <a:xfrm>
            <a:off x="8884693" y="3867823"/>
            <a:ext cx="625075" cy="625075"/>
          </a:xfrm>
          <a:prstGeom prst="roundRect">
            <a:avLst>
              <a:gd name="adj" fmla="val 16667"/>
            </a:avLst>
          </a:prstGeom>
          <a:blipFill rotWithShape="1">
            <a:blip r:embed="rId23">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4" name="Google Shape;934;p48"/>
          <p:cNvSpPr/>
          <p:nvPr/>
        </p:nvSpPr>
        <p:spPr>
          <a:xfrm>
            <a:off x="7727152" y="4507785"/>
            <a:ext cx="625075" cy="625075"/>
          </a:xfrm>
          <a:prstGeom prst="roundRect">
            <a:avLst>
              <a:gd name="adj" fmla="val 16667"/>
            </a:avLst>
          </a:prstGeom>
          <a:blipFill rotWithShape="1">
            <a:blip r:embed="rId24">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5" name="Google Shape;935;p48"/>
          <p:cNvSpPr/>
          <p:nvPr/>
        </p:nvSpPr>
        <p:spPr>
          <a:xfrm>
            <a:off x="8287023" y="5388117"/>
            <a:ext cx="625075" cy="625075"/>
          </a:xfrm>
          <a:prstGeom prst="roundRect">
            <a:avLst>
              <a:gd name="adj" fmla="val 16667"/>
            </a:avLst>
          </a:prstGeom>
          <a:blipFill rotWithShape="1">
            <a:blip r:embed="rId25">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6" name="Google Shape;936;p48"/>
          <p:cNvSpPr/>
          <p:nvPr/>
        </p:nvSpPr>
        <p:spPr>
          <a:xfrm>
            <a:off x="8466651" y="4641697"/>
            <a:ext cx="625075" cy="625075"/>
          </a:xfrm>
          <a:prstGeom prst="roundRect">
            <a:avLst>
              <a:gd name="adj" fmla="val 16667"/>
            </a:avLst>
          </a:prstGeom>
          <a:blipFill rotWithShape="1">
            <a:blip r:embed="rId2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7" name="Google Shape;937;p48"/>
          <p:cNvSpPr/>
          <p:nvPr/>
        </p:nvSpPr>
        <p:spPr>
          <a:xfrm>
            <a:off x="7570483" y="5253198"/>
            <a:ext cx="598881" cy="625075"/>
          </a:xfrm>
          <a:prstGeom prst="roundRect">
            <a:avLst>
              <a:gd name="adj" fmla="val 16667"/>
            </a:avLst>
          </a:prstGeom>
          <a:blipFill rotWithShape="1">
            <a:blip r:embed="rId2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8" name="Google Shape;938;p48"/>
          <p:cNvSpPr/>
          <p:nvPr/>
        </p:nvSpPr>
        <p:spPr>
          <a:xfrm>
            <a:off x="6867183" y="5641955"/>
            <a:ext cx="625075" cy="625075"/>
          </a:xfrm>
          <a:prstGeom prst="roundRect">
            <a:avLst>
              <a:gd name="adj" fmla="val 16667"/>
            </a:avLst>
          </a:prstGeom>
          <a:blipFill rotWithShape="1">
            <a:blip r:embed="rId28">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9" name="Google Shape;939;p48"/>
          <p:cNvSpPr/>
          <p:nvPr/>
        </p:nvSpPr>
        <p:spPr>
          <a:xfrm>
            <a:off x="9034622" y="5634516"/>
            <a:ext cx="625075" cy="625075"/>
          </a:xfrm>
          <a:prstGeom prst="roundRect">
            <a:avLst>
              <a:gd name="adj" fmla="val 16667"/>
            </a:avLst>
          </a:prstGeom>
          <a:blipFill rotWithShape="1">
            <a:blip r:embed="rId29">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0" name="Google Shape;940;p48"/>
          <p:cNvSpPr/>
          <p:nvPr/>
        </p:nvSpPr>
        <p:spPr>
          <a:xfrm>
            <a:off x="3181965" y="5628401"/>
            <a:ext cx="625075" cy="625075"/>
          </a:xfrm>
          <a:prstGeom prst="roundRect">
            <a:avLst>
              <a:gd name="adj" fmla="val 16667"/>
            </a:avLst>
          </a:prstGeom>
          <a:blipFill rotWithShape="1">
            <a:blip r:embed="rId30">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41" name="Google Shape;941;p48"/>
          <p:cNvSpPr/>
          <p:nvPr/>
        </p:nvSpPr>
        <p:spPr>
          <a:xfrm>
            <a:off x="3935062" y="5304541"/>
            <a:ext cx="625075" cy="625075"/>
          </a:xfrm>
          <a:prstGeom prst="roundRect">
            <a:avLst>
              <a:gd name="adj" fmla="val 16667"/>
            </a:avLst>
          </a:prstGeom>
          <a:blipFill rotWithShape="1">
            <a:blip r:embed="rId31">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42" name="Google Shape;942;p48"/>
          <p:cNvSpPr/>
          <p:nvPr/>
        </p:nvSpPr>
        <p:spPr>
          <a:xfrm>
            <a:off x="2159676" y="5170222"/>
            <a:ext cx="625075" cy="625075"/>
          </a:xfrm>
          <a:prstGeom prst="roundRect">
            <a:avLst>
              <a:gd name="adj" fmla="val 16667"/>
            </a:avLst>
          </a:prstGeom>
          <a:blipFill rotWithShape="1">
            <a:blip r:embed="rId32">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43" name="Google Shape;943;p48"/>
          <p:cNvSpPr/>
          <p:nvPr/>
        </p:nvSpPr>
        <p:spPr>
          <a:xfrm>
            <a:off x="2918565" y="4787719"/>
            <a:ext cx="625075" cy="625075"/>
          </a:xfrm>
          <a:prstGeom prst="roundRect">
            <a:avLst>
              <a:gd name="adj" fmla="val 16667"/>
            </a:avLst>
          </a:prstGeom>
          <a:blipFill rotWithShape="1">
            <a:blip r:embed="rId33">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44" name="Google Shape;944;p48"/>
          <p:cNvSpPr/>
          <p:nvPr/>
        </p:nvSpPr>
        <p:spPr>
          <a:xfrm>
            <a:off x="3737985" y="4532707"/>
            <a:ext cx="625075" cy="625075"/>
          </a:xfrm>
          <a:prstGeom prst="roundRect">
            <a:avLst>
              <a:gd name="adj" fmla="val 16667"/>
            </a:avLst>
          </a:prstGeom>
          <a:blipFill rotWithShape="1">
            <a:blip r:embed="rId34">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45" name="Google Shape;945;p48"/>
          <p:cNvSpPr/>
          <p:nvPr/>
        </p:nvSpPr>
        <p:spPr>
          <a:xfrm>
            <a:off x="1303751" y="3312250"/>
            <a:ext cx="625075" cy="625075"/>
          </a:xfrm>
          <a:prstGeom prst="roundRect">
            <a:avLst>
              <a:gd name="adj" fmla="val 16667"/>
            </a:avLst>
          </a:prstGeom>
          <a:blipFill rotWithShape="1">
            <a:blip r:embed="rId35">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6" name="Google Shape;946;p48"/>
          <p:cNvSpPr/>
          <p:nvPr/>
        </p:nvSpPr>
        <p:spPr>
          <a:xfrm>
            <a:off x="2963322" y="2889560"/>
            <a:ext cx="625075" cy="625075"/>
          </a:xfrm>
          <a:prstGeom prst="roundRect">
            <a:avLst>
              <a:gd name="adj" fmla="val 16667"/>
            </a:avLst>
          </a:prstGeom>
          <a:blipFill rotWithShape="1">
            <a:blip r:embed="rId36">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7" name="Google Shape;947;p48"/>
          <p:cNvSpPr/>
          <p:nvPr/>
        </p:nvSpPr>
        <p:spPr>
          <a:xfrm>
            <a:off x="2073457" y="3926947"/>
            <a:ext cx="625075" cy="625075"/>
          </a:xfrm>
          <a:prstGeom prst="roundRect">
            <a:avLst>
              <a:gd name="adj" fmla="val 16667"/>
            </a:avLst>
          </a:prstGeom>
          <a:blipFill rotWithShape="1">
            <a:blip r:embed="rId3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8" name="Google Shape;948;p48"/>
          <p:cNvSpPr/>
          <p:nvPr/>
        </p:nvSpPr>
        <p:spPr>
          <a:xfrm>
            <a:off x="1286440" y="4140490"/>
            <a:ext cx="625075" cy="625075"/>
          </a:xfrm>
          <a:prstGeom prst="roundRect">
            <a:avLst>
              <a:gd name="adj" fmla="val 16667"/>
            </a:avLst>
          </a:prstGeom>
          <a:blipFill rotWithShape="1">
            <a:blip r:embed="rId38">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9" name="Google Shape;949;p48"/>
          <p:cNvSpPr/>
          <p:nvPr/>
        </p:nvSpPr>
        <p:spPr>
          <a:xfrm>
            <a:off x="1465129" y="2577022"/>
            <a:ext cx="625075" cy="625075"/>
          </a:xfrm>
          <a:prstGeom prst="roundRect">
            <a:avLst>
              <a:gd name="adj" fmla="val 16667"/>
            </a:avLst>
          </a:prstGeom>
          <a:blipFill rotWithShape="1">
            <a:blip r:embed="rId39">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0" name="Google Shape;950;p48"/>
          <p:cNvSpPr/>
          <p:nvPr/>
        </p:nvSpPr>
        <p:spPr>
          <a:xfrm>
            <a:off x="2860665" y="3733609"/>
            <a:ext cx="625075" cy="625075"/>
          </a:xfrm>
          <a:prstGeom prst="roundRect">
            <a:avLst>
              <a:gd name="adj" fmla="val 16667"/>
            </a:avLst>
          </a:prstGeom>
          <a:blipFill rotWithShape="1">
            <a:blip r:embed="rId40">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1" name="Google Shape;951;p48"/>
          <p:cNvSpPr/>
          <p:nvPr/>
        </p:nvSpPr>
        <p:spPr>
          <a:xfrm>
            <a:off x="2196139" y="3148879"/>
            <a:ext cx="625075" cy="625075"/>
          </a:xfrm>
          <a:prstGeom prst="roundRect">
            <a:avLst>
              <a:gd name="adj" fmla="val 16667"/>
            </a:avLst>
          </a:prstGeom>
          <a:blipFill rotWithShape="1">
            <a:blip r:embed="rId41">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2" name="Google Shape;952;p48"/>
          <p:cNvSpPr/>
          <p:nvPr/>
        </p:nvSpPr>
        <p:spPr>
          <a:xfrm>
            <a:off x="3584180" y="1141266"/>
            <a:ext cx="625075" cy="625075"/>
          </a:xfrm>
          <a:prstGeom prst="roundRect">
            <a:avLst>
              <a:gd name="adj" fmla="val 16667"/>
            </a:avLst>
          </a:prstGeom>
          <a:blipFill rotWithShape="1">
            <a:blip r:embed="rId42">
              <a:alphaModFix/>
            </a:blip>
            <a:stretch>
              <a:fillRect/>
            </a:stretch>
          </a:blipFill>
          <a:ln w="25400" cap="flat" cmpd="sng">
            <a:solidFill>
              <a:srgbClr val="4E2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53" name="Google Shape;953;p48"/>
          <p:cNvSpPr/>
          <p:nvPr/>
        </p:nvSpPr>
        <p:spPr>
          <a:xfrm>
            <a:off x="3281233" y="1908006"/>
            <a:ext cx="625075" cy="625075"/>
          </a:xfrm>
          <a:prstGeom prst="roundRect">
            <a:avLst>
              <a:gd name="adj" fmla="val 16667"/>
            </a:avLst>
          </a:prstGeom>
          <a:blipFill rotWithShape="1">
            <a:blip r:embed="rId43">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54" name="Google Shape;954;p48"/>
          <p:cNvSpPr/>
          <p:nvPr/>
        </p:nvSpPr>
        <p:spPr>
          <a:xfrm>
            <a:off x="2846917" y="771840"/>
            <a:ext cx="625075" cy="625075"/>
          </a:xfrm>
          <a:prstGeom prst="roundRect">
            <a:avLst>
              <a:gd name="adj" fmla="val 16667"/>
            </a:avLst>
          </a:prstGeom>
          <a:blipFill rotWithShape="1">
            <a:blip r:embed="rId44">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55" name="Google Shape;955;p48"/>
          <p:cNvSpPr/>
          <p:nvPr/>
        </p:nvSpPr>
        <p:spPr>
          <a:xfrm>
            <a:off x="2475917" y="1916803"/>
            <a:ext cx="625075" cy="625075"/>
          </a:xfrm>
          <a:prstGeom prst="roundRect">
            <a:avLst>
              <a:gd name="adj" fmla="val 16667"/>
            </a:avLst>
          </a:prstGeom>
          <a:blipFill rotWithShape="1">
            <a:blip r:embed="rId45">
              <a:alphaModFix/>
            </a:blip>
            <a:stretch>
              <a:fillRect/>
            </a:stretch>
          </a:blipFill>
          <a:ln w="25400" cap="flat" cmpd="sng">
            <a:solidFill>
              <a:srgbClr val="0A30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56" name="Google Shape;956;p48"/>
          <p:cNvSpPr/>
          <p:nvPr/>
        </p:nvSpPr>
        <p:spPr>
          <a:xfrm>
            <a:off x="2109654" y="1189403"/>
            <a:ext cx="625075" cy="625075"/>
          </a:xfrm>
          <a:prstGeom prst="roundRect">
            <a:avLst>
              <a:gd name="adj" fmla="val 16667"/>
            </a:avLst>
          </a:prstGeom>
          <a:blipFill rotWithShape="1">
            <a:blip r:embed="rId46">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957" name="Google Shape;957;p48"/>
          <p:cNvSpPr/>
          <p:nvPr/>
        </p:nvSpPr>
        <p:spPr>
          <a:xfrm>
            <a:off x="1301614" y="1649698"/>
            <a:ext cx="625075" cy="625075"/>
          </a:xfrm>
          <a:prstGeom prst="roundRect">
            <a:avLst>
              <a:gd name="adj" fmla="val 16667"/>
            </a:avLst>
          </a:prstGeom>
          <a:blipFill rotWithShape="1">
            <a:blip r:embed="rId47">
              <a:alphaModFix/>
            </a:blip>
            <a:stretch>
              <a:fillRect/>
            </a:stretch>
          </a:blipFill>
          <a:ln w="25400" cap="flat" cmpd="sng">
            <a:solidFill>
              <a:srgbClr val="A7B1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8" name="Google Shape;958;p48"/>
          <p:cNvSpPr/>
          <p:nvPr/>
        </p:nvSpPr>
        <p:spPr>
          <a:xfrm>
            <a:off x="519773" y="3579237"/>
            <a:ext cx="621182" cy="621182"/>
          </a:xfrm>
          <a:prstGeom prst="roundRect">
            <a:avLst>
              <a:gd name="adj" fmla="val 16667"/>
            </a:avLst>
          </a:prstGeom>
          <a:blipFill rotWithShape="1">
            <a:blip r:embed="rId48">
              <a:alphaModFix/>
            </a:blip>
            <a:stretch>
              <a:fillRect/>
            </a:stretch>
          </a:blipFill>
          <a:ln w="25400" cap="flat" cmpd="sng">
            <a:solidFill>
              <a:srgbClr val="FDB9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9" name="Google Shape;959;p48"/>
          <p:cNvSpPr/>
          <p:nvPr/>
        </p:nvSpPr>
        <p:spPr>
          <a:xfrm>
            <a:off x="10921824" y="3111046"/>
            <a:ext cx="625074" cy="625074"/>
          </a:xfrm>
          <a:prstGeom prst="roundRect">
            <a:avLst>
              <a:gd name="adj" fmla="val 16667"/>
            </a:avLst>
          </a:prstGeom>
          <a:blipFill rotWithShape="1">
            <a:blip r:embed="rId49">
              <a:alphaModFix/>
            </a:blip>
            <a:stretch>
              <a:fillRect/>
            </a:stretch>
          </a:blipFill>
          <a:ln w="25400" cap="flat" cmpd="sng">
            <a:solidFill>
              <a:srgbClr val="FF8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p49"/>
          <p:cNvPicPr preferRelativeResize="0"/>
          <p:nvPr/>
        </p:nvPicPr>
        <p:blipFill rotWithShape="1">
          <a:blip r:embed="rId3">
            <a:alphaModFix/>
          </a:blip>
          <a:srcRect/>
          <a:stretch/>
        </p:blipFill>
        <p:spPr>
          <a:xfrm>
            <a:off x="2428886" y="1352185"/>
            <a:ext cx="6010779" cy="4517136"/>
          </a:xfrm>
          <a:prstGeom prst="rect">
            <a:avLst/>
          </a:prstGeom>
          <a:solidFill>
            <a:schemeClr val="accent1"/>
          </a:solidFill>
          <a:ln>
            <a:noFill/>
          </a:ln>
        </p:spPr>
      </p:pic>
      <p:sp>
        <p:nvSpPr>
          <p:cNvPr id="966" name="Google Shape;966;p49"/>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60020"/>
              </a:buClr>
              <a:buSzPts val="4000"/>
              <a:buFont typeface="Calibri"/>
              <a:buNone/>
            </a:pPr>
            <a:r>
              <a:rPr lang="en-US">
                <a:solidFill>
                  <a:srgbClr val="B60020"/>
                </a:solidFill>
              </a:rPr>
              <a:t>Evolution to Revolution</a:t>
            </a:r>
            <a:endParaRPr/>
          </a:p>
        </p:txBody>
      </p:sp>
      <p:sp>
        <p:nvSpPr>
          <p:cNvPr id="967" name="Google Shape;967;p49"/>
          <p:cNvSpPr txBox="1">
            <a:spLocks noGrp="1"/>
          </p:cNvSpPr>
          <p:nvPr>
            <p:ph type="body" idx="1"/>
          </p:nvPr>
        </p:nvSpPr>
        <p:spPr>
          <a:xfrm>
            <a:off x="444191" y="1435084"/>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u="sng"/>
              <a:t> Evolution</a:t>
            </a:r>
            <a:r>
              <a:rPr lang="en-US"/>
              <a:t>:</a:t>
            </a:r>
            <a:endParaRPr/>
          </a:p>
          <a:p>
            <a:pPr marL="0" lvl="0" indent="0" algn="l" rtl="0">
              <a:lnSpc>
                <a:spcPct val="90000"/>
              </a:lnSpc>
              <a:spcBef>
                <a:spcPts val="1000"/>
              </a:spcBef>
              <a:spcAft>
                <a:spcPts val="0"/>
              </a:spcAft>
              <a:buClr>
                <a:schemeClr val="dk1"/>
              </a:buClr>
              <a:buSzPts val="1600"/>
              <a:buNone/>
            </a:pPr>
            <a:endParaRPr sz="1600"/>
          </a:p>
          <a:p>
            <a:pPr marL="0" lvl="0" indent="0" algn="l" rtl="0">
              <a:lnSpc>
                <a:spcPct val="90000"/>
              </a:lnSpc>
              <a:spcBef>
                <a:spcPts val="1000"/>
              </a:spcBef>
              <a:spcAft>
                <a:spcPts val="0"/>
              </a:spcAft>
              <a:buClr>
                <a:schemeClr val="dk1"/>
              </a:buClr>
              <a:buSzPts val="2800"/>
              <a:buNone/>
            </a:pPr>
            <a:r>
              <a:rPr lang="en-US"/>
              <a:t>-- Sensors</a:t>
            </a:r>
            <a:endParaRPr/>
          </a:p>
          <a:p>
            <a:pPr marL="0" lvl="0" indent="0" algn="l" rtl="0">
              <a:lnSpc>
                <a:spcPct val="90000"/>
              </a:lnSpc>
              <a:spcBef>
                <a:spcPts val="1000"/>
              </a:spcBef>
              <a:spcAft>
                <a:spcPts val="0"/>
              </a:spcAft>
              <a:buClr>
                <a:schemeClr val="dk1"/>
              </a:buClr>
              <a:buSzPts val="2800"/>
              <a:buNone/>
            </a:pPr>
            <a:r>
              <a:rPr lang="en-US"/>
              <a:t>-- Robots </a:t>
            </a:r>
            <a:endParaRPr/>
          </a:p>
          <a:p>
            <a:pPr marL="0" lvl="0" indent="0" algn="l" rtl="0">
              <a:lnSpc>
                <a:spcPct val="90000"/>
              </a:lnSpc>
              <a:spcBef>
                <a:spcPts val="1000"/>
              </a:spcBef>
              <a:spcAft>
                <a:spcPts val="0"/>
              </a:spcAft>
              <a:buClr>
                <a:schemeClr val="dk1"/>
              </a:buClr>
              <a:buSzPts val="2800"/>
              <a:buNone/>
            </a:pPr>
            <a:r>
              <a:rPr lang="en-US"/>
              <a:t>-- Computation</a:t>
            </a:r>
            <a:endParaRPr/>
          </a:p>
          <a:p>
            <a:pPr marL="0" lvl="0" indent="0" algn="l" rtl="0">
              <a:lnSpc>
                <a:spcPct val="90000"/>
              </a:lnSpc>
              <a:spcBef>
                <a:spcPts val="1000"/>
              </a:spcBef>
              <a:spcAft>
                <a:spcPts val="0"/>
              </a:spcAft>
              <a:buClr>
                <a:schemeClr val="dk1"/>
              </a:buClr>
              <a:buSzPts val="2800"/>
              <a:buNone/>
            </a:pPr>
            <a:r>
              <a:rPr lang="en-US"/>
              <a:t>-- Control</a:t>
            </a:r>
            <a:endParaRPr/>
          </a:p>
          <a:p>
            <a:pPr marL="0" lvl="0" indent="0" algn="l" rtl="0">
              <a:lnSpc>
                <a:spcPct val="90000"/>
              </a:lnSpc>
              <a:spcBef>
                <a:spcPts val="1000"/>
              </a:spcBef>
              <a:spcAft>
                <a:spcPts val="0"/>
              </a:spcAft>
              <a:buClr>
                <a:schemeClr val="dk1"/>
              </a:buClr>
              <a:buSzPts val="2800"/>
              <a:buNone/>
            </a:pPr>
            <a:r>
              <a:rPr lang="en-US"/>
              <a:t>-- Data </a:t>
            </a:r>
            <a:endParaRPr/>
          </a:p>
          <a:p>
            <a:pPr marL="0" lvl="0" indent="0" algn="l" rtl="0">
              <a:lnSpc>
                <a:spcPct val="90000"/>
              </a:lnSpc>
              <a:spcBef>
                <a:spcPts val="1000"/>
              </a:spcBef>
              <a:spcAft>
                <a:spcPts val="0"/>
              </a:spcAft>
              <a:buClr>
                <a:schemeClr val="dk1"/>
              </a:buClr>
              <a:buSzPts val="2800"/>
              <a:buNone/>
            </a:pPr>
            <a:r>
              <a:rPr lang="en-US"/>
              <a:t>-- Logistics</a:t>
            </a:r>
            <a:endParaRPr/>
          </a:p>
        </p:txBody>
      </p:sp>
      <p:sp>
        <p:nvSpPr>
          <p:cNvPr id="968" name="Google Shape;968;p49"/>
          <p:cNvSpPr txBox="1"/>
          <p:nvPr/>
        </p:nvSpPr>
        <p:spPr>
          <a:xfrm>
            <a:off x="8655368" y="1154477"/>
            <a:ext cx="3225262" cy="338486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sng" strike="noStrike" cap="none">
                <a:solidFill>
                  <a:srgbClr val="000000"/>
                </a:solidFill>
                <a:latin typeface="Calibri"/>
                <a:ea typeface="Calibri"/>
                <a:cs typeface="Calibri"/>
                <a:sym typeface="Calibri"/>
              </a:rPr>
              <a:t>Revolution</a:t>
            </a:r>
            <a:r>
              <a:rPr lang="en-US" sz="2800" b="0" i="0" u="none" strike="noStrike" cap="none">
                <a:solidFill>
                  <a:srgbClr val="000000"/>
                </a:solidFill>
                <a:latin typeface="Calibri"/>
                <a:ea typeface="Calibri"/>
                <a:cs typeface="Calibri"/>
                <a:sym typeface="Calibri"/>
              </a:rPr>
              <a:t>:</a:t>
            </a:r>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 Hybrid</a:t>
            </a:r>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 Autonomous</a:t>
            </a:r>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 Learning</a:t>
            </a:r>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 High Performance</a:t>
            </a:r>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 Certified Quality</a:t>
            </a:r>
            <a:r>
              <a:rPr lang="en-US" sz="2800" b="0" i="0" u="sng" strike="noStrike" cap="none">
                <a:solidFill>
                  <a:srgbClr val="000000"/>
                </a:solidFill>
                <a:latin typeface="Calibri"/>
                <a:ea typeface="Calibri"/>
                <a:cs typeface="Calibri"/>
                <a:sym typeface="Calibri"/>
              </a:rPr>
              <a:t>  </a:t>
            </a:r>
            <a:endParaRPr/>
          </a:p>
          <a:p>
            <a:pPr marL="0" marR="0" lvl="0" indent="0" algn="l" rtl="0">
              <a:lnSpc>
                <a:spcPct val="90000"/>
              </a:lnSpc>
              <a:spcBef>
                <a:spcPts val="1000"/>
              </a:spcBef>
              <a:spcAft>
                <a:spcPts val="0"/>
              </a:spcAft>
              <a:buClr>
                <a:schemeClr val="dk1"/>
              </a:buClr>
              <a:buSzPts val="2800"/>
              <a:buFont typeface="Arial"/>
              <a:buNone/>
            </a:pPr>
            <a:endParaRPr sz="2800" b="0" i="0" u="sng" strike="noStrike" cap="none">
              <a:solidFill>
                <a:srgbClr val="000000"/>
              </a:solidFill>
              <a:latin typeface="Calibri"/>
              <a:ea typeface="Calibri"/>
              <a:cs typeface="Calibri"/>
              <a:sym typeface="Calibri"/>
            </a:endParaRPr>
          </a:p>
        </p:txBody>
      </p:sp>
      <p:sp>
        <p:nvSpPr>
          <p:cNvPr id="969" name="Google Shape;969;p49"/>
          <p:cNvSpPr txBox="1"/>
          <p:nvPr/>
        </p:nvSpPr>
        <p:spPr>
          <a:xfrm>
            <a:off x="8655368" y="4690207"/>
            <a:ext cx="3225262"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Robot Artisan</a:t>
            </a:r>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New capabilities for $300B precision manufacturing industry </a:t>
            </a:r>
            <a:endParaRPr/>
          </a:p>
        </p:txBody>
      </p:sp>
      <p:sp>
        <p:nvSpPr>
          <p:cNvPr id="970" name="Google Shape;970;p49"/>
          <p:cNvSpPr txBox="1"/>
          <p:nvPr/>
        </p:nvSpPr>
        <p:spPr>
          <a:xfrm>
            <a:off x="6733825" y="619476"/>
            <a:ext cx="3225262" cy="338486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600"/>
              <a:buFont typeface="Arial"/>
              <a:buNone/>
            </a:pPr>
            <a:r>
              <a:rPr lang="en-US" sz="1600" b="0" i="0" u="sng" strike="noStrike" cap="none">
                <a:solidFill>
                  <a:srgbClr val="000000"/>
                </a:solidFill>
                <a:latin typeface="Calibri"/>
                <a:ea typeface="Calibri"/>
                <a:cs typeface="Calibri"/>
                <a:sym typeface="Calibri"/>
              </a:rPr>
              <a:t>Operations</a:t>
            </a:r>
            <a:r>
              <a:rPr lang="en-US" sz="1600" b="0" i="0" u="none" strike="noStrike" cap="none">
                <a:solidFill>
                  <a:srgbClr val="000000"/>
                </a:solidFill>
                <a:latin typeface="Calibri"/>
                <a:ea typeface="Calibri"/>
                <a:cs typeface="Calibri"/>
                <a:sym typeface="Calibri"/>
              </a:rPr>
              <a:t>:</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Subtract</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Add</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Deform</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Position</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Transform</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Inspect</a:t>
            </a:r>
            <a:endParaRPr sz="5400" b="0" i="0" u="sng"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Planning Committee</a:t>
            </a:r>
            <a:endParaRPr/>
          </a:p>
        </p:txBody>
      </p:sp>
      <p:sp>
        <p:nvSpPr>
          <p:cNvPr id="422" name="Google Shape;422;p5"/>
          <p:cNvSpPr txBox="1"/>
          <p:nvPr/>
        </p:nvSpPr>
        <p:spPr>
          <a:xfrm>
            <a:off x="9051626" y="4149889"/>
            <a:ext cx="225644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Host</a:t>
            </a:r>
            <a:endParaRPr sz="2000" b="1"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2000"/>
              <a:buFont typeface="Calibri"/>
              <a:buNone/>
            </a:pPr>
            <a:r>
              <a:rPr lang="en-US" sz="2000" b="0" i="0" u="none" strike="noStrike" cap="none">
                <a:solidFill>
                  <a:srgbClr val="7F7F7F"/>
                </a:solidFill>
                <a:latin typeface="Calibri"/>
                <a:ea typeface="Calibri"/>
                <a:cs typeface="Calibri"/>
                <a:sym typeface="Calibri"/>
              </a:rPr>
              <a:t>Stephen Fleming</a:t>
            </a:r>
            <a:endParaRPr sz="20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CQN</a:t>
            </a:r>
            <a:endParaRPr/>
          </a:p>
        </p:txBody>
      </p:sp>
      <p:pic>
        <p:nvPicPr>
          <p:cNvPr id="423" name="Google Shape;423;p5"/>
          <p:cNvPicPr preferRelativeResize="0"/>
          <p:nvPr/>
        </p:nvPicPr>
        <p:blipFill rotWithShape="1">
          <a:blip r:embed="rId3">
            <a:alphaModFix/>
          </a:blip>
          <a:srcRect/>
          <a:stretch/>
        </p:blipFill>
        <p:spPr>
          <a:xfrm>
            <a:off x="9227348" y="2123122"/>
            <a:ext cx="1905000" cy="1905000"/>
          </a:xfrm>
          <a:prstGeom prst="rect">
            <a:avLst/>
          </a:prstGeom>
          <a:noFill/>
          <a:ln>
            <a:noFill/>
          </a:ln>
        </p:spPr>
      </p:pic>
      <p:pic>
        <p:nvPicPr>
          <p:cNvPr id="424" name="Google Shape;424;p5" descr="Cele Stone, Ph.D."/>
          <p:cNvPicPr preferRelativeResize="0"/>
          <p:nvPr/>
        </p:nvPicPr>
        <p:blipFill rotWithShape="1">
          <a:blip r:embed="rId4">
            <a:alphaModFix/>
          </a:blip>
          <a:srcRect/>
          <a:stretch/>
        </p:blipFill>
        <p:spPr>
          <a:xfrm>
            <a:off x="6408420" y="2123122"/>
            <a:ext cx="1905000" cy="1905000"/>
          </a:xfrm>
          <a:prstGeom prst="rect">
            <a:avLst/>
          </a:prstGeom>
          <a:noFill/>
          <a:ln>
            <a:noFill/>
          </a:ln>
        </p:spPr>
      </p:pic>
      <p:sp>
        <p:nvSpPr>
          <p:cNvPr id="425" name="Google Shape;425;p5"/>
          <p:cNvSpPr txBox="1"/>
          <p:nvPr/>
        </p:nvSpPr>
        <p:spPr>
          <a:xfrm>
            <a:off x="6151014" y="4149890"/>
            <a:ext cx="241981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Committee Member</a:t>
            </a:r>
            <a:endParaRPr sz="2000" b="1"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2000"/>
              <a:buFont typeface="Calibri"/>
              <a:buNone/>
            </a:pPr>
            <a:r>
              <a:rPr lang="en-US" sz="2000" b="0" i="0" u="none" strike="noStrike" cap="none">
                <a:solidFill>
                  <a:srgbClr val="7F7F7F"/>
                </a:solidFill>
                <a:latin typeface="Calibri"/>
                <a:ea typeface="Calibri"/>
                <a:cs typeface="Calibri"/>
                <a:sym typeface="Calibri"/>
              </a:rPr>
              <a:t>Dr. Cele Stone</a:t>
            </a:r>
            <a:endParaRPr/>
          </a:p>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Casfer</a:t>
            </a:r>
            <a:endParaRPr sz="2000" b="1" i="0" u="none" strike="noStrike" cap="none">
              <a:solidFill>
                <a:srgbClr val="7F7F7F"/>
              </a:solidFill>
              <a:latin typeface="Calibri"/>
              <a:ea typeface="Calibri"/>
              <a:cs typeface="Calibri"/>
              <a:sym typeface="Calibri"/>
            </a:endParaRPr>
          </a:p>
        </p:txBody>
      </p:sp>
      <p:pic>
        <p:nvPicPr>
          <p:cNvPr id="426" name="Google Shape;426;p5" descr="John Hartnett"/>
          <p:cNvPicPr preferRelativeResize="0"/>
          <p:nvPr/>
        </p:nvPicPr>
        <p:blipFill rotWithShape="1">
          <a:blip r:embed="rId5">
            <a:alphaModFix/>
          </a:blip>
          <a:srcRect/>
          <a:stretch/>
        </p:blipFill>
        <p:spPr>
          <a:xfrm>
            <a:off x="3423788" y="2123122"/>
            <a:ext cx="1905000" cy="1905000"/>
          </a:xfrm>
          <a:prstGeom prst="rect">
            <a:avLst/>
          </a:prstGeom>
          <a:noFill/>
          <a:ln>
            <a:noFill/>
          </a:ln>
        </p:spPr>
      </p:pic>
      <p:sp>
        <p:nvSpPr>
          <p:cNvPr id="427" name="Google Shape;427;p5"/>
          <p:cNvSpPr txBox="1"/>
          <p:nvPr/>
        </p:nvSpPr>
        <p:spPr>
          <a:xfrm>
            <a:off x="3250402" y="4149889"/>
            <a:ext cx="241981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Committee Member</a:t>
            </a:r>
            <a:endParaRPr sz="2000" b="1"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2000"/>
              <a:buFont typeface="Calibri"/>
              <a:buNone/>
            </a:pPr>
            <a:r>
              <a:rPr lang="en-US" sz="2000" b="0" i="0" u="none" strike="noStrike" cap="none">
                <a:solidFill>
                  <a:srgbClr val="7F7F7F"/>
                </a:solidFill>
                <a:latin typeface="Calibri"/>
                <a:ea typeface="Calibri"/>
                <a:cs typeface="Calibri"/>
                <a:sym typeface="Calibri"/>
              </a:rPr>
              <a:t>John Hartnett</a:t>
            </a:r>
            <a:endParaRPr sz="20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Cell-met</a:t>
            </a:r>
            <a:endParaRPr sz="2000" b="1" i="0" u="none" strike="noStrike" cap="none">
              <a:solidFill>
                <a:srgbClr val="7F7F7F"/>
              </a:solidFill>
              <a:latin typeface="Calibri"/>
              <a:ea typeface="Calibri"/>
              <a:cs typeface="Calibri"/>
              <a:sym typeface="Calibri"/>
            </a:endParaRPr>
          </a:p>
        </p:txBody>
      </p:sp>
      <p:pic>
        <p:nvPicPr>
          <p:cNvPr id="428" name="Google Shape;428;p5" descr="Chris Finberg"/>
          <p:cNvPicPr preferRelativeResize="0"/>
          <p:nvPr/>
        </p:nvPicPr>
        <p:blipFill rotWithShape="1">
          <a:blip r:embed="rId6">
            <a:alphaModFix/>
          </a:blip>
          <a:srcRect/>
          <a:stretch/>
        </p:blipFill>
        <p:spPr>
          <a:xfrm>
            <a:off x="708660" y="2123122"/>
            <a:ext cx="1905000" cy="1905000"/>
          </a:xfrm>
          <a:prstGeom prst="rect">
            <a:avLst/>
          </a:prstGeom>
          <a:noFill/>
          <a:ln>
            <a:noFill/>
          </a:ln>
        </p:spPr>
      </p:pic>
      <p:sp>
        <p:nvSpPr>
          <p:cNvPr id="429" name="Google Shape;429;p5"/>
          <p:cNvSpPr txBox="1"/>
          <p:nvPr/>
        </p:nvSpPr>
        <p:spPr>
          <a:xfrm>
            <a:off x="451254" y="4149888"/>
            <a:ext cx="241981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Committee Chair</a:t>
            </a:r>
            <a:endParaRPr sz="2000" b="1"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2000"/>
              <a:buFont typeface="Calibri"/>
              <a:buNone/>
            </a:pPr>
            <a:r>
              <a:rPr lang="en-US" sz="2000" b="0" i="0" u="none" strike="noStrike" cap="none">
                <a:solidFill>
                  <a:srgbClr val="7F7F7F"/>
                </a:solidFill>
                <a:latin typeface="Calibri"/>
                <a:ea typeface="Calibri"/>
                <a:cs typeface="Calibri"/>
                <a:sym typeface="Calibri"/>
              </a:rPr>
              <a:t>Chris Finberg</a:t>
            </a:r>
            <a:endParaRPr/>
          </a:p>
          <a:p>
            <a:pPr marL="0" marR="0" lvl="0" indent="0" algn="ctr" rtl="0">
              <a:lnSpc>
                <a:spcPct val="100000"/>
              </a:lnSpc>
              <a:spcBef>
                <a:spcPts val="0"/>
              </a:spcBef>
              <a:spcAft>
                <a:spcPts val="0"/>
              </a:spcAft>
              <a:buClr>
                <a:srgbClr val="7F7F7F"/>
              </a:buClr>
              <a:buSzPts val="2000"/>
              <a:buFont typeface="Calibri"/>
              <a:buNone/>
            </a:pPr>
            <a:r>
              <a:rPr lang="en-US" sz="2000" b="1" i="0" u="none" strike="noStrike" cap="none">
                <a:solidFill>
                  <a:srgbClr val="7F7F7F"/>
                </a:solidFill>
                <a:latin typeface="Calibri"/>
                <a:ea typeface="Calibri"/>
                <a:cs typeface="Calibri"/>
                <a:sym typeface="Calibri"/>
              </a:rPr>
              <a:t>Paths-Up</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50"/>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60020"/>
              </a:buClr>
              <a:buSzPts val="4000"/>
              <a:buFont typeface="Calibri"/>
              <a:buNone/>
            </a:pPr>
            <a:r>
              <a:rPr lang="en-US">
                <a:solidFill>
                  <a:srgbClr val="B60020"/>
                </a:solidFill>
              </a:rPr>
              <a:t>Fundamental Manufacturing </a:t>
            </a:r>
            <a:r>
              <a:rPr lang="en-US" b="1">
                <a:solidFill>
                  <a:srgbClr val="B60020"/>
                </a:solidFill>
              </a:rPr>
              <a:t>Operations</a:t>
            </a:r>
            <a:endParaRPr/>
          </a:p>
        </p:txBody>
      </p:sp>
      <p:sp>
        <p:nvSpPr>
          <p:cNvPr id="977" name="Google Shape;977;p50"/>
          <p:cNvSpPr txBox="1">
            <a:spLocks noGrp="1"/>
          </p:cNvSpPr>
          <p:nvPr>
            <p:ph type="body" idx="1"/>
          </p:nvPr>
        </p:nvSpPr>
        <p:spPr>
          <a:xfrm>
            <a:off x="582204" y="1021425"/>
            <a:ext cx="1051560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Calibri"/>
              <a:buAutoNum type="arabicPeriod"/>
            </a:pPr>
            <a:r>
              <a:rPr lang="en-US" sz="2000" i="1"/>
              <a:t>Remove</a:t>
            </a:r>
            <a:br>
              <a:rPr lang="en-US" sz="1800" i="1"/>
            </a:br>
            <a:r>
              <a:rPr lang="en-US" sz="1800" i="1"/>
              <a:t>   </a:t>
            </a:r>
            <a:r>
              <a:rPr lang="en-US" sz="1800"/>
              <a:t>Machine, grind, cut</a:t>
            </a:r>
            <a:endParaRPr/>
          </a:p>
          <a:p>
            <a:pPr marL="342900" lvl="0" indent="-228600" algn="l" rtl="0">
              <a:lnSpc>
                <a:spcPct val="90000"/>
              </a:lnSpc>
              <a:spcBef>
                <a:spcPts val="450"/>
              </a:spcBef>
              <a:spcAft>
                <a:spcPts val="0"/>
              </a:spcAft>
              <a:buClr>
                <a:schemeClr val="dk1"/>
              </a:buClr>
              <a:buSzPts val="1800"/>
              <a:buFont typeface="Calibri"/>
              <a:buNone/>
            </a:pPr>
            <a:endParaRPr sz="1800" i="1"/>
          </a:p>
          <a:p>
            <a:pPr marL="342900" lvl="0" indent="-342900" algn="l" rtl="0">
              <a:lnSpc>
                <a:spcPct val="90000"/>
              </a:lnSpc>
              <a:spcBef>
                <a:spcPts val="450"/>
              </a:spcBef>
              <a:spcAft>
                <a:spcPts val="0"/>
              </a:spcAft>
              <a:buClr>
                <a:schemeClr val="dk1"/>
              </a:buClr>
              <a:buSzPts val="2000"/>
              <a:buFont typeface="Calibri"/>
              <a:buAutoNum type="arabicPeriod"/>
            </a:pPr>
            <a:r>
              <a:rPr lang="en-US" sz="2000" i="1"/>
              <a:t>Deposit</a:t>
            </a:r>
            <a:r>
              <a:rPr lang="en-US" sz="1800"/>
              <a:t> </a:t>
            </a:r>
            <a:br>
              <a:rPr lang="en-US" sz="1800"/>
            </a:br>
            <a:r>
              <a:rPr lang="en-US" sz="1800"/>
              <a:t>   Spray, weld, adhere, coat, implant</a:t>
            </a:r>
            <a:endParaRPr/>
          </a:p>
          <a:p>
            <a:pPr marL="342900" lvl="0" indent="-228600" algn="l" rtl="0">
              <a:lnSpc>
                <a:spcPct val="90000"/>
              </a:lnSpc>
              <a:spcBef>
                <a:spcPts val="450"/>
              </a:spcBef>
              <a:spcAft>
                <a:spcPts val="0"/>
              </a:spcAft>
              <a:buClr>
                <a:schemeClr val="dk1"/>
              </a:buClr>
              <a:buSzPts val="1800"/>
              <a:buFont typeface="Calibri"/>
              <a:buNone/>
            </a:pPr>
            <a:endParaRPr sz="1800" i="1"/>
          </a:p>
          <a:p>
            <a:pPr marL="342900" lvl="0" indent="-342900" algn="l" rtl="0">
              <a:lnSpc>
                <a:spcPct val="90000"/>
              </a:lnSpc>
              <a:spcBef>
                <a:spcPts val="450"/>
              </a:spcBef>
              <a:spcAft>
                <a:spcPts val="0"/>
              </a:spcAft>
              <a:buClr>
                <a:schemeClr val="dk1"/>
              </a:buClr>
              <a:buSzPts val="2000"/>
              <a:buFont typeface="Calibri"/>
              <a:buAutoNum type="arabicPeriod"/>
            </a:pPr>
            <a:r>
              <a:rPr lang="en-US" sz="2000" i="1"/>
              <a:t>Deform</a:t>
            </a:r>
            <a:br>
              <a:rPr lang="en-US" sz="1800" i="1"/>
            </a:br>
            <a:r>
              <a:rPr lang="en-US" sz="1800" i="1"/>
              <a:t>   </a:t>
            </a:r>
            <a:r>
              <a:rPr lang="en-US" sz="1800"/>
              <a:t>Forge, shape, stamp, extrude, bend, mold</a:t>
            </a:r>
            <a:endParaRPr/>
          </a:p>
          <a:p>
            <a:pPr marL="342900" lvl="0" indent="-228600" algn="l" rtl="0">
              <a:lnSpc>
                <a:spcPct val="90000"/>
              </a:lnSpc>
              <a:spcBef>
                <a:spcPts val="450"/>
              </a:spcBef>
              <a:spcAft>
                <a:spcPts val="0"/>
              </a:spcAft>
              <a:buClr>
                <a:schemeClr val="dk1"/>
              </a:buClr>
              <a:buSzPts val="1800"/>
              <a:buFont typeface="Calibri"/>
              <a:buNone/>
            </a:pPr>
            <a:endParaRPr sz="1800" i="1"/>
          </a:p>
          <a:p>
            <a:pPr marL="342900" lvl="0" indent="-342900" algn="l" rtl="0">
              <a:lnSpc>
                <a:spcPct val="90000"/>
              </a:lnSpc>
              <a:spcBef>
                <a:spcPts val="450"/>
              </a:spcBef>
              <a:spcAft>
                <a:spcPts val="0"/>
              </a:spcAft>
              <a:buClr>
                <a:schemeClr val="dk1"/>
              </a:buClr>
              <a:buSzPts val="2000"/>
              <a:buFont typeface="Calibri"/>
              <a:buAutoNum type="arabicPeriod"/>
            </a:pPr>
            <a:r>
              <a:rPr lang="en-US" sz="2000" i="1"/>
              <a:t>Transform</a:t>
            </a:r>
            <a:br>
              <a:rPr lang="en-US" sz="1800" i="1"/>
            </a:br>
            <a:r>
              <a:rPr lang="en-US" sz="1800" i="1"/>
              <a:t>    </a:t>
            </a:r>
            <a:r>
              <a:rPr lang="en-US" sz="1800"/>
              <a:t>Melt, solidify, dry, cure, harden, heat treat</a:t>
            </a:r>
            <a:endParaRPr/>
          </a:p>
          <a:p>
            <a:pPr marL="342900" lvl="0" indent="-228600" algn="l" rtl="0">
              <a:lnSpc>
                <a:spcPct val="90000"/>
              </a:lnSpc>
              <a:spcBef>
                <a:spcPts val="450"/>
              </a:spcBef>
              <a:spcAft>
                <a:spcPts val="0"/>
              </a:spcAft>
              <a:buClr>
                <a:schemeClr val="dk1"/>
              </a:buClr>
              <a:buSzPts val="1800"/>
              <a:buFont typeface="Calibri"/>
              <a:buNone/>
            </a:pPr>
            <a:endParaRPr sz="1800" i="1"/>
          </a:p>
          <a:p>
            <a:pPr marL="342900" lvl="0" indent="-342900" algn="l" rtl="0">
              <a:lnSpc>
                <a:spcPct val="90000"/>
              </a:lnSpc>
              <a:spcBef>
                <a:spcPts val="450"/>
              </a:spcBef>
              <a:spcAft>
                <a:spcPts val="0"/>
              </a:spcAft>
              <a:buClr>
                <a:schemeClr val="dk1"/>
              </a:buClr>
              <a:buSzPts val="2000"/>
              <a:buFont typeface="Calibri"/>
              <a:buAutoNum type="arabicPeriod"/>
            </a:pPr>
            <a:r>
              <a:rPr lang="en-US" sz="2000" i="1"/>
              <a:t>Position</a:t>
            </a:r>
            <a:br>
              <a:rPr lang="en-US" sz="1800" i="1"/>
            </a:br>
            <a:r>
              <a:rPr lang="en-US" sz="1800" i="1"/>
              <a:t>     </a:t>
            </a:r>
            <a:r>
              <a:rPr lang="en-US" sz="1800"/>
              <a:t>Relative displacing between components/tools</a:t>
            </a:r>
            <a:endParaRPr/>
          </a:p>
          <a:p>
            <a:pPr marL="330628" lvl="1" indent="0" algn="l" rtl="0">
              <a:lnSpc>
                <a:spcPct val="90000"/>
              </a:lnSpc>
              <a:spcBef>
                <a:spcPts val="450"/>
              </a:spcBef>
              <a:spcAft>
                <a:spcPts val="0"/>
              </a:spcAft>
              <a:buClr>
                <a:schemeClr val="dk1"/>
              </a:buClr>
              <a:buSzPts val="1800"/>
              <a:buNone/>
            </a:pPr>
            <a:endParaRPr sz="1800"/>
          </a:p>
          <a:p>
            <a:pPr marL="342900" lvl="0" indent="-342900" algn="l" rtl="0">
              <a:lnSpc>
                <a:spcPct val="90000"/>
              </a:lnSpc>
              <a:spcBef>
                <a:spcPts val="450"/>
              </a:spcBef>
              <a:spcAft>
                <a:spcPts val="0"/>
              </a:spcAft>
              <a:buClr>
                <a:schemeClr val="dk1"/>
              </a:buClr>
              <a:buSzPts val="2000"/>
              <a:buFont typeface="Calibri"/>
              <a:buAutoNum type="arabicPeriod"/>
            </a:pPr>
            <a:r>
              <a:rPr lang="en-US" sz="2000" i="1"/>
              <a:t>Inspect</a:t>
            </a:r>
            <a:br>
              <a:rPr lang="en-US" sz="1800" i="1"/>
            </a:br>
            <a:r>
              <a:rPr lang="en-US" sz="1800" i="1"/>
              <a:t>     </a:t>
            </a:r>
            <a:r>
              <a:rPr lang="en-US" sz="1800"/>
              <a:t>Sense: displacement, size, temperature, properties</a:t>
            </a:r>
            <a:endParaRPr/>
          </a:p>
        </p:txBody>
      </p:sp>
      <p:sp>
        <p:nvSpPr>
          <p:cNvPr id="978" name="Google Shape;978;p50"/>
          <p:cNvSpPr txBox="1"/>
          <p:nvPr/>
        </p:nvSpPr>
        <p:spPr>
          <a:xfrm>
            <a:off x="6095999" y="1972086"/>
            <a:ext cx="3517557" cy="23083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B60020"/>
              </a:buClr>
              <a:buSzPts val="2400"/>
              <a:buFont typeface="Calibri"/>
              <a:buNone/>
            </a:pPr>
            <a:r>
              <a:rPr lang="en-US" sz="2400" b="0" i="0" u="none" strike="noStrike" cap="none">
                <a:solidFill>
                  <a:srgbClr val="B60020"/>
                </a:solidFill>
                <a:latin typeface="Calibri"/>
                <a:ea typeface="Calibri"/>
                <a:cs typeface="Calibri"/>
                <a:sym typeface="Calibri"/>
              </a:rPr>
              <a:t>Consider artisan processes, not just high productivity production. </a:t>
            </a:r>
            <a:endParaRPr sz="2400" b="1" i="0" u="none" strike="noStrike" cap="none">
              <a:solidFill>
                <a:srgbClr val="B6002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B60020"/>
              </a:solidFill>
              <a:latin typeface="Calibri"/>
              <a:ea typeface="Calibri"/>
              <a:cs typeface="Calibri"/>
              <a:sym typeface="Calibri"/>
            </a:endParaRPr>
          </a:p>
          <a:p>
            <a:pPr marL="0" marR="0" lvl="0" indent="0" algn="l" rtl="0">
              <a:lnSpc>
                <a:spcPct val="100000"/>
              </a:lnSpc>
              <a:spcBef>
                <a:spcPts val="0"/>
              </a:spcBef>
              <a:spcAft>
                <a:spcPts val="0"/>
              </a:spcAft>
              <a:buClr>
                <a:srgbClr val="B60020"/>
              </a:buClr>
              <a:buSzPts val="2400"/>
              <a:buFont typeface="Calibri"/>
              <a:buNone/>
            </a:pPr>
            <a:r>
              <a:rPr lang="en-US" sz="2400" b="0" i="0" u="none" strike="noStrike" cap="none">
                <a:solidFill>
                  <a:srgbClr val="B60020"/>
                </a:solidFill>
                <a:latin typeface="Calibri"/>
                <a:ea typeface="Calibri"/>
                <a:cs typeface="Calibri"/>
                <a:sym typeface="Calibri"/>
              </a:rPr>
              <a:t>All can be incremental, local, with agile </a:t>
            </a:r>
            <a:r>
              <a:rPr lang="en-US" sz="2400" b="1" i="0" u="none" strike="noStrike" cap="none">
                <a:solidFill>
                  <a:srgbClr val="B60020"/>
                </a:solidFill>
                <a:latin typeface="Calibri"/>
                <a:ea typeface="Calibri"/>
                <a:cs typeface="Calibri"/>
                <a:sym typeface="Calibri"/>
              </a:rPr>
              <a:t>tools</a:t>
            </a:r>
            <a:r>
              <a:rPr lang="en-US" sz="2400" b="0" i="0" u="none" strike="noStrike" cap="none">
                <a:solidFill>
                  <a:srgbClr val="B60020"/>
                </a:solidFill>
                <a:latin typeface="Calibri"/>
                <a:ea typeface="Calibri"/>
                <a:cs typeface="Calibri"/>
                <a:sym typeface="Calibri"/>
              </a:rPr>
              <a:t>. </a:t>
            </a:r>
            <a:endParaRPr/>
          </a:p>
        </p:txBody>
      </p:sp>
      <p:pic>
        <p:nvPicPr>
          <p:cNvPr id="979" name="Google Shape;979;p50"/>
          <p:cNvPicPr preferRelativeResize="0"/>
          <p:nvPr/>
        </p:nvPicPr>
        <p:blipFill rotWithShape="1">
          <a:blip r:embed="rId3">
            <a:alphaModFix/>
          </a:blip>
          <a:srcRect/>
          <a:stretch/>
        </p:blipFill>
        <p:spPr>
          <a:xfrm>
            <a:off x="9999810" y="1770741"/>
            <a:ext cx="1910562" cy="36020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Google Shape;985;p51" descr="A close up of a map&#10;&#10;Description automatically generated"/>
          <p:cNvPicPr preferRelativeResize="0"/>
          <p:nvPr/>
        </p:nvPicPr>
        <p:blipFill rotWithShape="1">
          <a:blip r:embed="rId3">
            <a:alphaModFix/>
          </a:blip>
          <a:srcRect/>
          <a:stretch/>
        </p:blipFill>
        <p:spPr>
          <a:xfrm>
            <a:off x="1278925" y="1007778"/>
            <a:ext cx="7772400" cy="5029200"/>
          </a:xfrm>
          <a:prstGeom prst="rect">
            <a:avLst/>
          </a:prstGeom>
          <a:noFill/>
          <a:ln>
            <a:noFill/>
          </a:ln>
        </p:spPr>
      </p:pic>
      <p:sp>
        <p:nvSpPr>
          <p:cNvPr id="986" name="Google Shape;986;p51"/>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B60020"/>
              </a:buClr>
              <a:buSzPct val="100000"/>
              <a:buFont typeface="Calibri"/>
              <a:buNone/>
            </a:pPr>
            <a:r>
              <a:rPr lang="en-US">
                <a:solidFill>
                  <a:srgbClr val="B60020"/>
                </a:solidFill>
              </a:rPr>
              <a:t>Vision: Autonomous-Factory/Artisan Box (Auto-FAB)</a:t>
            </a:r>
            <a:endParaRPr/>
          </a:p>
        </p:txBody>
      </p:sp>
      <p:grpSp>
        <p:nvGrpSpPr>
          <p:cNvPr id="987" name="Google Shape;987;p51"/>
          <p:cNvGrpSpPr/>
          <p:nvPr/>
        </p:nvGrpSpPr>
        <p:grpSpPr>
          <a:xfrm>
            <a:off x="-37691" y="2199214"/>
            <a:ext cx="1282697" cy="1729114"/>
            <a:chOff x="-163824" y="1996014"/>
            <a:chExt cx="1282697" cy="1729114"/>
          </a:xfrm>
        </p:grpSpPr>
        <p:sp>
          <p:nvSpPr>
            <p:cNvPr id="988" name="Google Shape;988;p51"/>
            <p:cNvSpPr txBox="1"/>
            <p:nvPr/>
          </p:nvSpPr>
          <p:spPr>
            <a:xfrm>
              <a:off x="147689" y="2030331"/>
              <a:ext cx="651927" cy="323161"/>
            </a:xfrm>
            <a:prstGeom prst="rect">
              <a:avLst/>
            </a:prstGeom>
            <a:noFill/>
            <a:ln>
              <a:noFill/>
            </a:ln>
          </p:spPr>
          <p:txBody>
            <a:bodyPr spcFirstLastPara="1" wrap="square" lIns="45700" tIns="45700" rIns="45700" bIns="45700" anchor="t" anchorCtr="0">
              <a:spAutoFit/>
            </a:bodyPr>
            <a:lstStyle/>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ROBOTICS</a:t>
              </a:r>
              <a:endParaRPr/>
            </a:p>
          </p:txBody>
        </p:sp>
        <p:sp>
          <p:nvSpPr>
            <p:cNvPr id="989" name="Google Shape;989;p51"/>
            <p:cNvSpPr/>
            <p:nvPr/>
          </p:nvSpPr>
          <p:spPr>
            <a:xfrm>
              <a:off x="863721" y="1996014"/>
              <a:ext cx="255152" cy="369328"/>
            </a:xfrm>
            <a:prstGeom prst="rect">
              <a:avLst/>
            </a:prstGeom>
            <a:solidFill>
              <a:srgbClr val="F1A23C"/>
            </a:solid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90" name="Google Shape;990;p51"/>
            <p:cNvSpPr/>
            <p:nvPr/>
          </p:nvSpPr>
          <p:spPr>
            <a:xfrm>
              <a:off x="859231" y="2430933"/>
              <a:ext cx="255152" cy="369328"/>
            </a:xfrm>
            <a:prstGeom prst="rect">
              <a:avLst/>
            </a:prstGeom>
            <a:solidFill>
              <a:srgbClr val="F1583C"/>
            </a:solid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91" name="Google Shape;991;p51"/>
            <p:cNvSpPr/>
            <p:nvPr/>
          </p:nvSpPr>
          <p:spPr>
            <a:xfrm>
              <a:off x="863721" y="2886287"/>
              <a:ext cx="255152" cy="369328"/>
            </a:xfrm>
            <a:prstGeom prst="rect">
              <a:avLst/>
            </a:prstGeom>
            <a:solidFill>
              <a:srgbClr val="C2F13A"/>
            </a:solid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92" name="Google Shape;992;p51"/>
            <p:cNvSpPr/>
            <p:nvPr/>
          </p:nvSpPr>
          <p:spPr>
            <a:xfrm>
              <a:off x="859231" y="3355800"/>
              <a:ext cx="255152" cy="369328"/>
            </a:xfrm>
            <a:prstGeom prst="rect">
              <a:avLst/>
            </a:prstGeom>
            <a:solidFill>
              <a:srgbClr val="257FFD"/>
            </a:solid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93" name="Google Shape;993;p51"/>
            <p:cNvSpPr txBox="1"/>
            <p:nvPr/>
          </p:nvSpPr>
          <p:spPr>
            <a:xfrm>
              <a:off x="296807" y="2465250"/>
              <a:ext cx="502809" cy="323161"/>
            </a:xfrm>
            <a:prstGeom prst="rect">
              <a:avLst/>
            </a:prstGeom>
            <a:noFill/>
            <a:ln>
              <a:noFill/>
            </a:ln>
          </p:spPr>
          <p:txBody>
            <a:bodyPr spcFirstLastPara="1" wrap="square" lIns="45700" tIns="45700" rIns="45700" bIns="45700" anchor="t" anchorCtr="0">
              <a:spAutoFit/>
            </a:bodyPr>
            <a:lstStyle/>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TOOLS</a:t>
              </a:r>
              <a:endParaRPr sz="800" b="1" i="0" u="none" strike="noStrike" cap="none">
                <a:solidFill>
                  <a:srgbClr val="000000"/>
                </a:solidFill>
                <a:latin typeface="Calibri"/>
                <a:ea typeface="Calibri"/>
                <a:cs typeface="Calibri"/>
                <a:sym typeface="Calibri"/>
              </a:endParaRPr>
            </a:p>
          </p:txBody>
        </p:sp>
        <p:sp>
          <p:nvSpPr>
            <p:cNvPr id="994" name="Google Shape;994;p51"/>
            <p:cNvSpPr txBox="1"/>
            <p:nvPr/>
          </p:nvSpPr>
          <p:spPr>
            <a:xfrm>
              <a:off x="147689" y="2920604"/>
              <a:ext cx="651927" cy="323161"/>
            </a:xfrm>
            <a:prstGeom prst="rect">
              <a:avLst/>
            </a:prstGeom>
            <a:noFill/>
            <a:ln>
              <a:noFill/>
            </a:ln>
          </p:spPr>
          <p:txBody>
            <a:bodyPr spcFirstLastPara="1" wrap="square" lIns="45700" tIns="45700" rIns="45700" bIns="45700" anchor="t" anchorCtr="0">
              <a:spAutoFit/>
            </a:bodyPr>
            <a:lstStyle/>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SENSORS</a:t>
              </a:r>
              <a:endParaRPr sz="800" b="1" i="0" u="none" strike="noStrike" cap="none">
                <a:solidFill>
                  <a:srgbClr val="000000"/>
                </a:solidFill>
                <a:latin typeface="Calibri"/>
                <a:ea typeface="Calibri"/>
                <a:cs typeface="Calibri"/>
                <a:sym typeface="Calibri"/>
              </a:endParaRPr>
            </a:p>
          </p:txBody>
        </p:sp>
        <p:sp>
          <p:nvSpPr>
            <p:cNvPr id="995" name="Google Shape;995;p51"/>
            <p:cNvSpPr txBox="1"/>
            <p:nvPr/>
          </p:nvSpPr>
          <p:spPr>
            <a:xfrm>
              <a:off x="-163824" y="3390117"/>
              <a:ext cx="963440" cy="323161"/>
            </a:xfrm>
            <a:prstGeom prst="rect">
              <a:avLst/>
            </a:prstGeom>
            <a:noFill/>
            <a:ln>
              <a:noFill/>
            </a:ln>
          </p:spPr>
          <p:txBody>
            <a:bodyPr spcFirstLastPara="1" wrap="square" lIns="45700" tIns="45700" rIns="45700" bIns="45700" anchor="t" anchorCtr="0">
              <a:spAutoFit/>
            </a:bodyPr>
            <a:lstStyle/>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DATA/ICME</a:t>
              </a:r>
              <a:endParaRPr/>
            </a:p>
          </p:txBody>
        </p:sp>
      </p:grpSp>
      <p:grpSp>
        <p:nvGrpSpPr>
          <p:cNvPr id="996" name="Google Shape;996;p51"/>
          <p:cNvGrpSpPr/>
          <p:nvPr/>
        </p:nvGrpSpPr>
        <p:grpSpPr>
          <a:xfrm>
            <a:off x="305837" y="879526"/>
            <a:ext cx="8266069" cy="5037352"/>
            <a:chOff x="179703" y="879526"/>
            <a:chExt cx="8266069" cy="5037352"/>
          </a:xfrm>
        </p:grpSpPr>
        <p:sp>
          <p:nvSpPr>
            <p:cNvPr id="997" name="Google Shape;997;p51"/>
            <p:cNvSpPr/>
            <p:nvPr/>
          </p:nvSpPr>
          <p:spPr>
            <a:xfrm>
              <a:off x="189413" y="4320159"/>
              <a:ext cx="1129939" cy="159671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SENSING:</a:t>
              </a:r>
              <a:endParaRPr/>
            </a:p>
            <a:p>
              <a:pPr marL="0" marR="0" lvl="0" indent="0" algn="l" rtl="0">
                <a:lnSpc>
                  <a:spcPct val="150000"/>
                </a:lnSpc>
                <a:spcBef>
                  <a:spcPts val="0"/>
                </a:spcBef>
                <a:spcAft>
                  <a:spcPts val="0"/>
                </a:spcAft>
                <a:buClr>
                  <a:srgbClr val="000000"/>
                </a:buClr>
                <a:buSzPts val="800"/>
                <a:buFont typeface="Calibri"/>
                <a:buNone/>
              </a:pPr>
              <a:r>
                <a:rPr lang="en-US" sz="800" b="1" i="0" u="none" strike="noStrike" cap="none">
                  <a:solidFill>
                    <a:srgbClr val="000000"/>
                  </a:solidFill>
                  <a:latin typeface="Calibri"/>
                  <a:ea typeface="Calibri"/>
                  <a:cs typeface="Calibri"/>
                  <a:sym typeface="Calibri"/>
                </a:rPr>
                <a:t>Local Temp: 400• C</a:t>
              </a:r>
              <a:endParaRPr/>
            </a:p>
            <a:p>
              <a:pPr marL="0" marR="0" lvl="0" indent="0" algn="l" rtl="0">
                <a:lnSpc>
                  <a:spcPct val="150000"/>
                </a:lnSpc>
                <a:spcBef>
                  <a:spcPts val="0"/>
                </a:spcBef>
                <a:spcAft>
                  <a:spcPts val="0"/>
                </a:spcAft>
                <a:buClr>
                  <a:srgbClr val="000000"/>
                </a:buClr>
                <a:buSzPts val="800"/>
                <a:buFont typeface="Calibri"/>
                <a:buNone/>
              </a:pPr>
              <a:r>
                <a:rPr lang="en-US" sz="800" b="1" i="0" u="none" strike="noStrike" cap="none">
                  <a:solidFill>
                    <a:srgbClr val="000000"/>
                  </a:solidFill>
                  <a:latin typeface="Calibri"/>
                  <a:ea typeface="Calibri"/>
                  <a:cs typeface="Calibri"/>
                  <a:sym typeface="Calibri"/>
                </a:rPr>
                <a:t>Humidity: 50%</a:t>
              </a:r>
              <a:endParaRPr/>
            </a:p>
            <a:p>
              <a:pPr marL="0" marR="0" lvl="0" indent="0" algn="l" rtl="0">
                <a:lnSpc>
                  <a:spcPct val="150000"/>
                </a:lnSpc>
                <a:spcBef>
                  <a:spcPts val="0"/>
                </a:spcBef>
                <a:spcAft>
                  <a:spcPts val="0"/>
                </a:spcAft>
                <a:buClr>
                  <a:srgbClr val="000000"/>
                </a:buClr>
                <a:buSzPts val="800"/>
                <a:buFont typeface="Calibri"/>
                <a:buNone/>
              </a:pPr>
              <a:r>
                <a:rPr lang="en-US" sz="800" b="1" i="0" u="none" strike="noStrike" cap="none">
                  <a:solidFill>
                    <a:srgbClr val="000000"/>
                  </a:solidFill>
                  <a:latin typeface="Calibri"/>
                  <a:ea typeface="Calibri"/>
                  <a:cs typeface="Calibri"/>
                  <a:sym typeface="Calibri"/>
                </a:rPr>
                <a:t>Position: </a:t>
              </a:r>
              <a:r>
                <a:rPr lang="en-US" sz="800" b="1" i="0" u="none" strike="noStrike" cap="none">
                  <a:solidFill>
                    <a:srgbClr val="000000"/>
                  </a:solidFill>
                  <a:latin typeface="Noto Sans Symbols"/>
                  <a:ea typeface="Noto Sans Symbols"/>
                  <a:cs typeface="Noto Sans Symbols"/>
                  <a:sym typeface="Noto Sans Symbols"/>
                </a:rPr>
                <a:t>Δ</a:t>
              </a:r>
              <a:r>
                <a:rPr lang="en-US" sz="800" b="1" i="0" u="none" strike="noStrike" cap="none">
                  <a:solidFill>
                    <a:srgbClr val="000000"/>
                  </a:solidFill>
                  <a:latin typeface="Calibri"/>
                  <a:ea typeface="Calibri"/>
                  <a:cs typeface="Calibri"/>
                  <a:sym typeface="Calibri"/>
                </a:rPr>
                <a:t>r=500µm</a:t>
              </a:r>
              <a:endParaRPr/>
            </a:p>
            <a:p>
              <a:pPr marL="0" marR="0" lvl="0" indent="0" algn="l" rtl="0">
                <a:lnSpc>
                  <a:spcPct val="150000"/>
                </a:lnSpc>
                <a:spcBef>
                  <a:spcPts val="0"/>
                </a:spcBef>
                <a:spcAft>
                  <a:spcPts val="0"/>
                </a:spcAft>
                <a:buClr>
                  <a:srgbClr val="000000"/>
                </a:buClr>
                <a:buSzPts val="800"/>
                <a:buFont typeface="Calibri"/>
                <a:buNone/>
              </a:pPr>
              <a:r>
                <a:rPr lang="en-US" sz="800" b="1" i="0" u="none" strike="noStrike" cap="none">
                  <a:solidFill>
                    <a:srgbClr val="000000"/>
                  </a:solidFill>
                  <a:latin typeface="Calibri"/>
                  <a:ea typeface="Calibri"/>
                  <a:cs typeface="Calibri"/>
                  <a:sym typeface="Calibri"/>
                </a:rPr>
                <a:t>Tool: Adding</a:t>
              </a:r>
              <a:endParaRPr/>
            </a:p>
            <a:p>
              <a:pPr marL="0" marR="0" lvl="0" indent="0" algn="l" rtl="0">
                <a:lnSpc>
                  <a:spcPct val="150000"/>
                </a:lnSpc>
                <a:spcBef>
                  <a:spcPts val="0"/>
                </a:spcBef>
                <a:spcAft>
                  <a:spcPts val="0"/>
                </a:spcAft>
                <a:buClr>
                  <a:srgbClr val="000000"/>
                </a:buClr>
                <a:buSzPts val="800"/>
                <a:buFont typeface="Calibri"/>
                <a:buNone/>
              </a:pPr>
              <a:r>
                <a:rPr lang="en-US" sz="800" b="1" i="0" u="none" strike="noStrike" cap="none">
                  <a:solidFill>
                    <a:srgbClr val="000000"/>
                  </a:solidFill>
                  <a:latin typeface="Calibri"/>
                  <a:ea typeface="Calibri"/>
                  <a:cs typeface="Calibri"/>
                  <a:sym typeface="Calibri"/>
                </a:rPr>
                <a:t>Time Remaining: 1h 14min</a:t>
              </a:r>
              <a:endParaRPr/>
            </a:p>
            <a:p>
              <a:pPr marL="0" marR="0" lvl="0" indent="0" algn="l" rtl="0">
                <a:lnSpc>
                  <a:spcPct val="150000"/>
                </a:lnSpc>
                <a:spcBef>
                  <a:spcPts val="0"/>
                </a:spcBef>
                <a:spcAft>
                  <a:spcPts val="0"/>
                </a:spcAft>
                <a:buClr>
                  <a:schemeClr val="dk1"/>
                </a:buClr>
                <a:buSzPts val="800"/>
                <a:buFont typeface="Calibri"/>
                <a:buNone/>
              </a:pPr>
              <a:endParaRPr sz="800" b="1" i="0" u="none" strike="noStrike" cap="none">
                <a:solidFill>
                  <a:srgbClr val="000000"/>
                </a:solidFill>
                <a:latin typeface="Calibri"/>
                <a:ea typeface="Calibri"/>
                <a:cs typeface="Calibri"/>
                <a:sym typeface="Calibri"/>
              </a:endParaRPr>
            </a:p>
          </p:txBody>
        </p:sp>
        <p:cxnSp>
          <p:nvCxnSpPr>
            <p:cNvPr id="998" name="Google Shape;998;p51"/>
            <p:cNvCxnSpPr>
              <a:stCxn id="999" idx="3"/>
              <a:endCxn id="1000" idx="1"/>
            </p:cNvCxnSpPr>
            <p:nvPr/>
          </p:nvCxnSpPr>
          <p:spPr>
            <a:xfrm rot="10800000" flipH="1">
              <a:off x="1143587" y="3666925"/>
              <a:ext cx="369900" cy="1372800"/>
            </a:xfrm>
            <a:prstGeom prst="straightConnector1">
              <a:avLst/>
            </a:prstGeom>
            <a:no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cxnSp>
        <p:cxnSp>
          <p:nvCxnSpPr>
            <p:cNvPr id="1001" name="Google Shape;1001;p51"/>
            <p:cNvCxnSpPr>
              <a:stCxn id="1000" idx="5"/>
            </p:cNvCxnSpPr>
            <p:nvPr/>
          </p:nvCxnSpPr>
          <p:spPr>
            <a:xfrm flipH="1">
              <a:off x="1152889" y="4188107"/>
              <a:ext cx="567300" cy="950700"/>
            </a:xfrm>
            <a:prstGeom prst="straightConnector1">
              <a:avLst/>
            </a:prstGeom>
            <a:no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cxnSp>
        <p:sp>
          <p:nvSpPr>
            <p:cNvPr id="1000" name="Google Shape;1000;p51"/>
            <p:cNvSpPr/>
            <p:nvPr/>
          </p:nvSpPr>
          <p:spPr>
            <a:xfrm>
              <a:off x="1470711" y="3559000"/>
              <a:ext cx="292282" cy="737045"/>
            </a:xfrm>
            <a:prstGeom prst="ellipse">
              <a:avLst/>
            </a:prstGeom>
            <a:noFill/>
            <a:ln w="1905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02" name="Google Shape;1002;p51"/>
            <p:cNvSpPr txBox="1"/>
            <p:nvPr/>
          </p:nvSpPr>
          <p:spPr>
            <a:xfrm>
              <a:off x="179703" y="1327506"/>
              <a:ext cx="962835" cy="553994"/>
            </a:xfrm>
            <a:prstGeom prst="rect">
              <a:avLst/>
            </a:prstGeom>
            <a:noFill/>
            <a:ln>
              <a:noFill/>
            </a:ln>
          </p:spPr>
          <p:txBody>
            <a:bodyPr spcFirstLastPara="1" wrap="square" lIns="45700" tIns="45700" rIns="45700" bIns="45700" anchor="t" anchorCtr="0">
              <a:spAutoFit/>
            </a:bodyPr>
            <a:lstStyle/>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TECHNOLOGY </a:t>
              </a:r>
              <a:endParaRPr/>
            </a:p>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C. 1606</a:t>
              </a:r>
              <a:endParaRPr/>
            </a:p>
          </p:txBody>
        </p:sp>
        <p:cxnSp>
          <p:nvCxnSpPr>
            <p:cNvPr id="1003" name="Google Shape;1003;p51"/>
            <p:cNvCxnSpPr>
              <a:stCxn id="1002" idx="2"/>
            </p:cNvCxnSpPr>
            <p:nvPr/>
          </p:nvCxnSpPr>
          <p:spPr>
            <a:xfrm rot="10800000" flipH="1">
              <a:off x="661120" y="1789100"/>
              <a:ext cx="1005000" cy="92400"/>
            </a:xfrm>
            <a:prstGeom prst="straightConnector1">
              <a:avLst/>
            </a:prstGeom>
            <a:noFill/>
            <a:ln w="19050" cap="flat" cmpd="sng">
              <a:solidFill>
                <a:schemeClr val="dk1"/>
              </a:solidFill>
              <a:prstDash val="solid"/>
              <a:round/>
              <a:headEnd type="none" w="sm" len="sm"/>
              <a:tailEnd type="triangle" w="med" len="med"/>
            </a:ln>
            <a:effectLst>
              <a:outerShdw blurRad="38100" dist="23000" dir="5400000" rotWithShape="0">
                <a:srgbClr val="000000">
                  <a:alpha val="34901"/>
                </a:srgbClr>
              </a:outerShdw>
            </a:effectLst>
          </p:spPr>
        </p:cxnSp>
        <p:sp>
          <p:nvSpPr>
            <p:cNvPr id="1004" name="Google Shape;1004;p51"/>
            <p:cNvSpPr txBox="1"/>
            <p:nvPr/>
          </p:nvSpPr>
          <p:spPr>
            <a:xfrm>
              <a:off x="6324558" y="879526"/>
              <a:ext cx="1633378" cy="323161"/>
            </a:xfrm>
            <a:prstGeom prst="rect">
              <a:avLst/>
            </a:prstGeom>
            <a:noFill/>
            <a:ln>
              <a:noFill/>
            </a:ln>
          </p:spPr>
          <p:txBody>
            <a:bodyPr spcFirstLastPara="1" wrap="square" lIns="45700" tIns="45700" rIns="45700" bIns="45700" anchor="t" anchorCtr="0">
              <a:spAutoFit/>
            </a:bodyPr>
            <a:lstStyle/>
            <a:p>
              <a:pPr marL="0" marR="0" lvl="0" indent="0" algn="r" rtl="0">
                <a:lnSpc>
                  <a:spcPct val="15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USE CASES / TEST Beds</a:t>
              </a:r>
              <a:endParaRPr/>
            </a:p>
          </p:txBody>
        </p:sp>
        <p:cxnSp>
          <p:nvCxnSpPr>
            <p:cNvPr id="1005" name="Google Shape;1005;p51"/>
            <p:cNvCxnSpPr/>
            <p:nvPr/>
          </p:nvCxnSpPr>
          <p:spPr>
            <a:xfrm>
              <a:off x="7957935" y="1025092"/>
              <a:ext cx="487837" cy="131429"/>
            </a:xfrm>
            <a:prstGeom prst="bentConnector3">
              <a:avLst>
                <a:gd name="adj1" fmla="val 74318"/>
              </a:avLst>
            </a:prstGeom>
            <a:noFill/>
            <a:ln w="19050" cap="flat" cmpd="sng">
              <a:solidFill>
                <a:schemeClr val="dk1"/>
              </a:solidFill>
              <a:prstDash val="solid"/>
              <a:round/>
              <a:headEnd type="none" w="sm" len="sm"/>
              <a:tailEnd type="triangle" w="med" len="med"/>
            </a:ln>
            <a:effectLst>
              <a:outerShdw blurRad="38100" dist="23000" dir="5400000" rotWithShape="0">
                <a:srgbClr val="000000">
                  <a:alpha val="34901"/>
                </a:srgbClr>
              </a:outerShdw>
            </a:effectLst>
          </p:spPr>
        </p:cxnSp>
        <p:cxnSp>
          <p:nvCxnSpPr>
            <p:cNvPr id="1006" name="Google Shape;1006;p51"/>
            <p:cNvCxnSpPr/>
            <p:nvPr/>
          </p:nvCxnSpPr>
          <p:spPr>
            <a:xfrm>
              <a:off x="1579396" y="3892741"/>
              <a:ext cx="1970628" cy="948200"/>
            </a:xfrm>
            <a:prstGeom prst="straightConnector1">
              <a:avLst/>
            </a:prstGeom>
            <a:noFill/>
            <a:ln w="25400" cap="flat" cmpd="sng">
              <a:solidFill>
                <a:srgbClr val="FF2600">
                  <a:alpha val="27450"/>
                </a:srgbClr>
              </a:solidFill>
              <a:prstDash val="solid"/>
              <a:round/>
              <a:headEnd type="none" w="sm" len="sm"/>
              <a:tailEnd type="none" w="sm" len="sm"/>
            </a:ln>
            <a:effectLst>
              <a:outerShdw blurRad="38100" dist="23000" dir="5400000" rotWithShape="0">
                <a:srgbClr val="000000">
                  <a:alpha val="34901"/>
                </a:srgbClr>
              </a:outerShdw>
            </a:effectLst>
          </p:spPr>
        </p:cxnSp>
      </p:grpSp>
      <p:sp>
        <p:nvSpPr>
          <p:cNvPr id="999" name="Google Shape;999;p51"/>
          <p:cNvSpPr/>
          <p:nvPr/>
        </p:nvSpPr>
        <p:spPr>
          <a:xfrm>
            <a:off x="330551" y="4940746"/>
            <a:ext cx="939170" cy="197958"/>
          </a:xfrm>
          <a:prstGeom prst="rect">
            <a:avLst/>
          </a:prstGeom>
          <a:noFill/>
          <a:ln w="25400" cap="flat" cmpd="sng">
            <a:solidFill>
              <a:schemeClr val="dk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07" name="Google Shape;1007;p51"/>
          <p:cNvSpPr txBox="1"/>
          <p:nvPr/>
        </p:nvSpPr>
        <p:spPr>
          <a:xfrm>
            <a:off x="9369245" y="1041106"/>
            <a:ext cx="2806262"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sng" strike="noStrike" cap="none">
                <a:solidFill>
                  <a:srgbClr val="000000"/>
                </a:solidFill>
                <a:latin typeface="Calibri"/>
                <a:ea typeface="Calibri"/>
                <a:cs typeface="Calibri"/>
                <a:sym typeface="Calibri"/>
              </a:rPr>
              <a:t> Research Thrusts</a:t>
            </a:r>
            <a:endParaRPr/>
          </a:p>
          <a:p>
            <a:pPr marL="0" marR="0" lvl="0" indent="0" algn="l" rtl="0">
              <a:lnSpc>
                <a:spcPct val="100000"/>
              </a:lnSpc>
              <a:spcBef>
                <a:spcPts val="0"/>
              </a:spcBef>
              <a:spcAft>
                <a:spcPts val="0"/>
              </a:spcAft>
              <a:buClr>
                <a:srgbClr val="000000"/>
              </a:buClr>
              <a:buSzPts val="1800"/>
              <a:buFont typeface="Calibri"/>
              <a:buNone/>
            </a:pPr>
            <a:br>
              <a:rPr lang="en-US" sz="1800" b="1" i="0" u="none" strike="noStrike" cap="none">
                <a:solidFill>
                  <a:srgbClr val="000000"/>
                </a:solidFill>
                <a:latin typeface="Calibri"/>
                <a:ea typeface="Calibri"/>
                <a:cs typeface="Calibri"/>
                <a:sym typeface="Calibri"/>
              </a:rPr>
            </a:br>
            <a:r>
              <a:rPr lang="en-US" sz="1800" b="1" i="0" u="none" strike="noStrike" cap="none">
                <a:solidFill>
                  <a:srgbClr val="000000"/>
                </a:solidFill>
                <a:latin typeface="Calibri"/>
                <a:ea typeface="Calibri"/>
                <a:cs typeface="Calibri"/>
                <a:sym typeface="Calibri"/>
              </a:rPr>
              <a:t>Design</a:t>
            </a:r>
            <a:r>
              <a:rPr lang="en-US" sz="1800" b="0" i="0" u="none" strike="noStrike" cap="none">
                <a:solidFill>
                  <a:srgbClr val="000000"/>
                </a:solidFill>
                <a:latin typeface="Calibri"/>
                <a:ea typeface="Calibri"/>
                <a:cs typeface="Calibri"/>
                <a:sym typeface="Calibri"/>
              </a:rPr>
              <a:t>: product and process. </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Tools and Process Convergence</a:t>
            </a:r>
            <a:r>
              <a:rPr lang="en-US" sz="1800" b="0" i="0" u="none" strike="noStrike" cap="none">
                <a:solidFill>
                  <a:srgbClr val="000000"/>
                </a:solidFill>
                <a:latin typeface="Calibri"/>
                <a:ea typeface="Calibri"/>
                <a:cs typeface="Calibri"/>
                <a:sym typeface="Calibri"/>
              </a:rPr>
              <a:t>: new tools and processes.</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Materials State Awareness</a:t>
            </a:r>
            <a:r>
              <a:rPr lang="en-US" sz="1800" b="0" i="0" u="none" strike="noStrike" cap="none">
                <a:solidFill>
                  <a:srgbClr val="000000"/>
                </a:solidFill>
                <a:latin typeface="Calibri"/>
                <a:ea typeface="Calibri"/>
                <a:cs typeface="Calibri"/>
                <a:sym typeface="Calibri"/>
              </a:rPr>
              <a:t>: Enabling process- and model-based quality certification.</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Control, Intelligence, and Autonomy: </a:t>
            </a:r>
            <a:r>
              <a:rPr lang="en-US" sz="1800" b="0" i="0" u="none" strike="noStrike" cap="none">
                <a:solidFill>
                  <a:srgbClr val="000000"/>
                </a:solidFill>
                <a:latin typeface="Calibri"/>
                <a:ea typeface="Calibri"/>
                <a:cs typeface="Calibri"/>
                <a:sym typeface="Calibri"/>
              </a:rPr>
              <a:t>Leveraging AI to control processes learn.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52"/>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60020"/>
              </a:buClr>
              <a:buSzPts val="4000"/>
              <a:buFont typeface="Calibri"/>
              <a:buNone/>
            </a:pPr>
            <a:r>
              <a:rPr lang="en-US">
                <a:solidFill>
                  <a:srgbClr val="B60020"/>
                </a:solidFill>
              </a:rPr>
              <a:t>HAMMER Testbeds</a:t>
            </a:r>
            <a:endParaRPr/>
          </a:p>
        </p:txBody>
      </p:sp>
      <p:sp>
        <p:nvSpPr>
          <p:cNvPr id="1014" name="Google Shape;1014;p52"/>
          <p:cNvSpPr txBox="1"/>
          <p:nvPr/>
        </p:nvSpPr>
        <p:spPr>
          <a:xfrm>
            <a:off x="5508092" y="5596461"/>
            <a:ext cx="4599311" cy="33855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Physical Exploration &amp; Training – Factory/Artisan Boxes </a:t>
            </a:r>
            <a:endParaRPr/>
          </a:p>
        </p:txBody>
      </p:sp>
      <p:pic>
        <p:nvPicPr>
          <p:cNvPr id="1015" name="Google Shape;1015;p52"/>
          <p:cNvPicPr preferRelativeResize="0"/>
          <p:nvPr/>
        </p:nvPicPr>
        <p:blipFill rotWithShape="1">
          <a:blip r:embed="rId3">
            <a:alphaModFix/>
          </a:blip>
          <a:srcRect/>
          <a:stretch/>
        </p:blipFill>
        <p:spPr>
          <a:xfrm>
            <a:off x="1678918" y="1254079"/>
            <a:ext cx="8428485" cy="4349839"/>
          </a:xfrm>
          <a:prstGeom prst="rect">
            <a:avLst/>
          </a:prstGeom>
          <a:noFill/>
          <a:ln>
            <a:noFill/>
          </a:ln>
        </p:spPr>
      </p:pic>
      <p:pic>
        <p:nvPicPr>
          <p:cNvPr id="1016" name="Google Shape;1016;p52" descr="Icon&#10;&#10;Description automatically generated"/>
          <p:cNvPicPr preferRelativeResize="0"/>
          <p:nvPr/>
        </p:nvPicPr>
        <p:blipFill rotWithShape="1">
          <a:blip r:embed="rId4">
            <a:alphaModFix/>
          </a:blip>
          <a:srcRect/>
          <a:stretch/>
        </p:blipFill>
        <p:spPr>
          <a:xfrm>
            <a:off x="10174277" y="1510850"/>
            <a:ext cx="920578" cy="920578"/>
          </a:xfrm>
          <a:prstGeom prst="rect">
            <a:avLst/>
          </a:prstGeom>
          <a:noFill/>
          <a:ln>
            <a:noFill/>
          </a:ln>
        </p:spPr>
      </p:pic>
      <p:pic>
        <p:nvPicPr>
          <p:cNvPr id="1017" name="Google Shape;1017;p52" descr="Icon&#10;&#10;Description automatically generated"/>
          <p:cNvPicPr preferRelativeResize="0"/>
          <p:nvPr/>
        </p:nvPicPr>
        <p:blipFill rotWithShape="1">
          <a:blip r:embed="rId5">
            <a:alphaModFix/>
          </a:blip>
          <a:srcRect/>
          <a:stretch/>
        </p:blipFill>
        <p:spPr>
          <a:xfrm>
            <a:off x="651711" y="1510850"/>
            <a:ext cx="920578" cy="920578"/>
          </a:xfrm>
          <a:prstGeom prst="rect">
            <a:avLst/>
          </a:prstGeom>
          <a:noFill/>
          <a:ln>
            <a:noFill/>
          </a:ln>
        </p:spPr>
      </p:pic>
      <p:pic>
        <p:nvPicPr>
          <p:cNvPr id="1018" name="Google Shape;1018;p52" descr="Icon&#10;&#10;Description automatically generated"/>
          <p:cNvPicPr preferRelativeResize="0"/>
          <p:nvPr/>
        </p:nvPicPr>
        <p:blipFill rotWithShape="1">
          <a:blip r:embed="rId6">
            <a:alphaModFix/>
          </a:blip>
          <a:srcRect/>
          <a:stretch/>
        </p:blipFill>
        <p:spPr>
          <a:xfrm>
            <a:off x="651711" y="3429001"/>
            <a:ext cx="920578" cy="920578"/>
          </a:xfrm>
          <a:prstGeom prst="rect">
            <a:avLst/>
          </a:prstGeom>
          <a:noFill/>
          <a:ln>
            <a:noFill/>
          </a:ln>
        </p:spPr>
      </p:pic>
      <p:pic>
        <p:nvPicPr>
          <p:cNvPr id="1019" name="Google Shape;1019;p52" descr="Icon&#10;&#10;Description automatically generated"/>
          <p:cNvPicPr preferRelativeResize="0"/>
          <p:nvPr/>
        </p:nvPicPr>
        <p:blipFill rotWithShape="1">
          <a:blip r:embed="rId7">
            <a:alphaModFix/>
          </a:blip>
          <a:srcRect/>
          <a:stretch/>
        </p:blipFill>
        <p:spPr>
          <a:xfrm>
            <a:off x="10214032" y="3889290"/>
            <a:ext cx="920578" cy="920578"/>
          </a:xfrm>
          <a:prstGeom prst="rect">
            <a:avLst/>
          </a:prstGeom>
          <a:noFill/>
          <a:ln>
            <a:noFill/>
          </a:ln>
        </p:spPr>
      </p:pic>
      <p:sp>
        <p:nvSpPr>
          <p:cNvPr id="1020" name="Google Shape;1020;p52"/>
          <p:cNvSpPr txBox="1"/>
          <p:nvPr/>
        </p:nvSpPr>
        <p:spPr>
          <a:xfrm>
            <a:off x="7009632" y="1771084"/>
            <a:ext cx="2178423" cy="4770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Numerical Forming</a:t>
            </a:r>
            <a:endParaRPr/>
          </a:p>
          <a:p>
            <a:pPr marL="0" marR="0" lvl="0" indent="0" algn="l" rtl="0">
              <a:lnSpc>
                <a:spcPct val="100000"/>
              </a:lnSpc>
              <a:spcBef>
                <a:spcPts val="0"/>
              </a:spcBef>
              <a:spcAft>
                <a:spcPts val="0"/>
              </a:spcAft>
              <a:buClr>
                <a:schemeClr val="dk1"/>
              </a:buClr>
              <a:buSzPts val="500"/>
              <a:buFont typeface="Calibri"/>
              <a:buNone/>
            </a:pPr>
            <a:endParaRPr sz="500" b="0" i="0" u="none" strike="noStrike" cap="non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53"/>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60020"/>
              </a:buClr>
              <a:buSzPts val="4000"/>
              <a:buFont typeface="Calibri"/>
              <a:buNone/>
            </a:pPr>
            <a:r>
              <a:rPr lang="en-US">
                <a:solidFill>
                  <a:srgbClr val="B60020"/>
                </a:solidFill>
              </a:rPr>
              <a:t>Levels of Manufacturing Autonomy</a:t>
            </a:r>
            <a:endParaRPr/>
          </a:p>
        </p:txBody>
      </p:sp>
      <p:sp>
        <p:nvSpPr>
          <p:cNvPr id="1027" name="Google Shape;1027;p53"/>
          <p:cNvSpPr txBox="1"/>
          <p:nvPr/>
        </p:nvSpPr>
        <p:spPr>
          <a:xfrm>
            <a:off x="7441574" y="4707744"/>
            <a:ext cx="3531225" cy="70788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Requires concurrent hardware and computational development</a:t>
            </a:r>
            <a:endParaRPr/>
          </a:p>
        </p:txBody>
      </p:sp>
      <p:pic>
        <p:nvPicPr>
          <p:cNvPr id="1028" name="Google Shape;1028;p53" descr="Timeline&#10;&#10;Description automatically generated"/>
          <p:cNvPicPr preferRelativeResize="0"/>
          <p:nvPr/>
        </p:nvPicPr>
        <p:blipFill rotWithShape="1">
          <a:blip r:embed="rId3">
            <a:alphaModFix/>
          </a:blip>
          <a:srcRect/>
          <a:stretch/>
        </p:blipFill>
        <p:spPr>
          <a:xfrm>
            <a:off x="512959" y="919171"/>
            <a:ext cx="10965615" cy="3621024"/>
          </a:xfrm>
          <a:prstGeom prst="rect">
            <a:avLst/>
          </a:prstGeom>
          <a:noFill/>
          <a:ln>
            <a:noFill/>
          </a:ln>
        </p:spPr>
      </p:pic>
      <p:sp>
        <p:nvSpPr>
          <p:cNvPr id="1029" name="Google Shape;1029;p53"/>
          <p:cNvSpPr txBox="1"/>
          <p:nvPr/>
        </p:nvSpPr>
        <p:spPr>
          <a:xfrm>
            <a:off x="1047015" y="4567873"/>
            <a:ext cx="6200454" cy="120032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Additive + 	GE, Markforged, others…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Machining  +    	FormLogic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Welding + 	Path Robotics</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Deformation +  	Machina Labs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54"/>
          <p:cNvSpPr txBox="1">
            <a:spLocks noGrp="1"/>
          </p:cNvSpPr>
          <p:nvPr>
            <p:ph type="title"/>
          </p:nvPr>
        </p:nvSpPr>
        <p:spPr>
          <a:xfrm>
            <a:off x="383382" y="224573"/>
            <a:ext cx="7040670" cy="538196"/>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Clr>
                <a:schemeClr val="lt1"/>
              </a:buClr>
              <a:buSzPts val="2100"/>
              <a:buFont typeface="Roboto"/>
              <a:buNone/>
            </a:pPr>
            <a:r>
              <a:rPr lang="en-US"/>
              <a:t>Structural overview of the public-private partnership with HAMMER and HAMICo </a:t>
            </a:r>
            <a:endParaRPr/>
          </a:p>
        </p:txBody>
      </p:sp>
      <p:sp>
        <p:nvSpPr>
          <p:cNvPr id="1035" name="Google Shape;1035;p54"/>
          <p:cNvSpPr txBox="1"/>
          <p:nvPr/>
        </p:nvSpPr>
        <p:spPr>
          <a:xfrm>
            <a:off x="785127" y="1429809"/>
            <a:ext cx="4001665" cy="976749"/>
          </a:xfrm>
          <a:prstGeom prst="rect">
            <a:avLst/>
          </a:prstGeom>
          <a:solidFill>
            <a:schemeClr val="accent1"/>
          </a:solidFill>
          <a:ln>
            <a:noFill/>
          </a:ln>
        </p:spPr>
        <p:txBody>
          <a:bodyPr spcFirstLastPara="1" wrap="square" lIns="165675" tIns="165675" rIns="165675" bIns="165675" anchor="ctr" anchorCtr="0">
            <a:noAutofit/>
          </a:bodyPr>
          <a:lstStyle/>
          <a:p>
            <a:pPr marL="8630" marR="0" lvl="0" indent="-8630" algn="ctr" rtl="0">
              <a:lnSpc>
                <a:spcPct val="100000"/>
              </a:lnSpc>
              <a:spcBef>
                <a:spcPts val="0"/>
              </a:spcBef>
              <a:spcAft>
                <a:spcPts val="0"/>
              </a:spcAft>
              <a:buClr>
                <a:srgbClr val="FFFFFF"/>
              </a:buClr>
              <a:buSzPts val="2174"/>
              <a:buFont typeface="Roboto"/>
              <a:buNone/>
            </a:pPr>
            <a:r>
              <a:rPr lang="en-US" sz="2174" b="1" i="0" u="none" strike="noStrike" cap="none">
                <a:solidFill>
                  <a:srgbClr val="FFFFFF"/>
                </a:solidFill>
                <a:latin typeface="Roboto"/>
                <a:ea typeface="Roboto"/>
                <a:cs typeface="Roboto"/>
                <a:sym typeface="Roboto"/>
              </a:rPr>
              <a:t>HAMMER</a:t>
            </a:r>
            <a:endParaRPr/>
          </a:p>
          <a:p>
            <a:pPr marL="8630" marR="0" lvl="0" indent="-8630" algn="ctr" rtl="0">
              <a:lnSpc>
                <a:spcPct val="100000"/>
              </a:lnSpc>
              <a:spcBef>
                <a:spcPts val="0"/>
              </a:spcBef>
              <a:spcAft>
                <a:spcPts val="0"/>
              </a:spcAft>
              <a:buClr>
                <a:srgbClr val="FFFFFF"/>
              </a:buClr>
              <a:buSzPts val="2174"/>
              <a:buFont typeface="Roboto"/>
              <a:buNone/>
            </a:pPr>
            <a:r>
              <a:rPr lang="en-US" sz="2174" b="0" i="0" u="none" strike="noStrike" cap="none">
                <a:solidFill>
                  <a:srgbClr val="FFFFFF"/>
                </a:solidFill>
                <a:latin typeface="Roboto"/>
                <a:ea typeface="Roboto"/>
                <a:cs typeface="Roboto"/>
                <a:sym typeface="Roboto"/>
              </a:rPr>
              <a:t>Federal NSF program</a:t>
            </a:r>
            <a:endParaRPr/>
          </a:p>
        </p:txBody>
      </p:sp>
      <p:sp>
        <p:nvSpPr>
          <p:cNvPr id="1036" name="Google Shape;1036;p54"/>
          <p:cNvSpPr txBox="1"/>
          <p:nvPr/>
        </p:nvSpPr>
        <p:spPr>
          <a:xfrm>
            <a:off x="785127" y="3022917"/>
            <a:ext cx="4001665" cy="976749"/>
          </a:xfrm>
          <a:prstGeom prst="rect">
            <a:avLst/>
          </a:prstGeom>
          <a:solidFill>
            <a:schemeClr val="accent2"/>
          </a:solidFill>
          <a:ln>
            <a:noFill/>
          </a:ln>
        </p:spPr>
        <p:txBody>
          <a:bodyPr spcFirstLastPara="1" wrap="square" lIns="165675" tIns="165675" rIns="165675" bIns="165675" anchor="ctr" anchorCtr="0">
            <a:noAutofit/>
          </a:bodyPr>
          <a:lstStyle/>
          <a:p>
            <a:pPr marL="8630" marR="0" lvl="0" indent="-8630" algn="ctr" rtl="0">
              <a:lnSpc>
                <a:spcPct val="100000"/>
              </a:lnSpc>
              <a:spcBef>
                <a:spcPts val="0"/>
              </a:spcBef>
              <a:spcAft>
                <a:spcPts val="0"/>
              </a:spcAft>
              <a:buClr>
                <a:srgbClr val="FFFFFF"/>
              </a:buClr>
              <a:buSzPts val="2174"/>
              <a:buFont typeface="Roboto"/>
              <a:buNone/>
            </a:pPr>
            <a:r>
              <a:rPr lang="en-US" sz="2174" b="1" i="0" u="none" strike="noStrike" cap="none">
                <a:solidFill>
                  <a:srgbClr val="FFFFFF"/>
                </a:solidFill>
                <a:latin typeface="Roboto"/>
                <a:ea typeface="Roboto"/>
                <a:cs typeface="Roboto"/>
                <a:sym typeface="Roboto"/>
              </a:rPr>
              <a:t>HAMICo</a:t>
            </a:r>
            <a:endParaRPr sz="2174" b="1" i="0" u="none" strike="noStrike" cap="none">
              <a:solidFill>
                <a:srgbClr val="FFFFFF"/>
              </a:solidFill>
              <a:latin typeface="Roboto"/>
              <a:ea typeface="Roboto"/>
              <a:cs typeface="Roboto"/>
              <a:sym typeface="Roboto"/>
            </a:endParaRPr>
          </a:p>
          <a:p>
            <a:pPr marL="8630" marR="0" lvl="0" indent="-8630" algn="ctr" rtl="0">
              <a:lnSpc>
                <a:spcPct val="100000"/>
              </a:lnSpc>
              <a:spcBef>
                <a:spcPts val="0"/>
              </a:spcBef>
              <a:spcAft>
                <a:spcPts val="0"/>
              </a:spcAft>
              <a:buClr>
                <a:srgbClr val="FFFFFF"/>
              </a:buClr>
              <a:buSzPts val="2174"/>
              <a:buFont typeface="Roboto"/>
              <a:buNone/>
            </a:pPr>
            <a:r>
              <a:rPr lang="en-US" sz="2174" b="0" i="0" u="none" strike="noStrike" cap="none">
                <a:solidFill>
                  <a:srgbClr val="FFFFFF"/>
                </a:solidFill>
                <a:latin typeface="Roboto"/>
                <a:ea typeface="Roboto"/>
                <a:cs typeface="Roboto"/>
                <a:sym typeface="Roboto"/>
              </a:rPr>
              <a:t>501(c)(3) Corp.</a:t>
            </a:r>
            <a:endParaRPr/>
          </a:p>
        </p:txBody>
      </p:sp>
      <p:sp>
        <p:nvSpPr>
          <p:cNvPr id="1037" name="Google Shape;1037;p54"/>
          <p:cNvSpPr txBox="1"/>
          <p:nvPr/>
        </p:nvSpPr>
        <p:spPr>
          <a:xfrm>
            <a:off x="785127" y="4616025"/>
            <a:ext cx="4001665" cy="976749"/>
          </a:xfrm>
          <a:prstGeom prst="rect">
            <a:avLst/>
          </a:prstGeom>
          <a:solidFill>
            <a:srgbClr val="00556C"/>
          </a:solidFill>
          <a:ln>
            <a:noFill/>
          </a:ln>
        </p:spPr>
        <p:txBody>
          <a:bodyPr spcFirstLastPara="1" wrap="square" lIns="165675" tIns="165675" rIns="165675" bIns="165675" anchor="ctr" anchorCtr="0">
            <a:noAutofit/>
          </a:bodyPr>
          <a:lstStyle/>
          <a:p>
            <a:pPr marL="8630" marR="0" lvl="0" indent="-8630" algn="ctr" rtl="0">
              <a:lnSpc>
                <a:spcPct val="100000"/>
              </a:lnSpc>
              <a:spcBef>
                <a:spcPts val="0"/>
              </a:spcBef>
              <a:spcAft>
                <a:spcPts val="0"/>
              </a:spcAft>
              <a:buClr>
                <a:srgbClr val="FFFFFF"/>
              </a:buClr>
              <a:buSzPts val="2174"/>
              <a:buFont typeface="Roboto"/>
              <a:buNone/>
            </a:pPr>
            <a:r>
              <a:rPr lang="en-US" sz="2174" b="1" i="0" u="none" strike="noStrike" cap="none">
                <a:solidFill>
                  <a:srgbClr val="FFFFFF"/>
                </a:solidFill>
                <a:latin typeface="Roboto"/>
                <a:ea typeface="Roboto"/>
                <a:cs typeface="Roboto"/>
                <a:sym typeface="Roboto"/>
              </a:rPr>
              <a:t>Startups / Studios / Industry</a:t>
            </a:r>
            <a:endParaRPr/>
          </a:p>
        </p:txBody>
      </p:sp>
      <p:sp>
        <p:nvSpPr>
          <p:cNvPr id="1038" name="Google Shape;1038;p54"/>
          <p:cNvSpPr txBox="1"/>
          <p:nvPr/>
        </p:nvSpPr>
        <p:spPr>
          <a:xfrm>
            <a:off x="3145587" y="2484565"/>
            <a:ext cx="2211533" cy="4825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68"/>
              <a:buFont typeface="Roboto"/>
              <a:buNone/>
            </a:pPr>
            <a:r>
              <a:rPr lang="en-US" sz="1268" b="0" i="0" u="none" strike="noStrike" cap="none">
                <a:solidFill>
                  <a:srgbClr val="000000"/>
                </a:solidFill>
                <a:latin typeface="Roboto"/>
                <a:ea typeface="Roboto"/>
                <a:cs typeface="Roboto"/>
                <a:sym typeface="Roboto"/>
              </a:rPr>
              <a:t>Project funding + </a:t>
            </a:r>
            <a:endParaRPr/>
          </a:p>
          <a:p>
            <a:pPr marL="0" marR="0" lvl="0" indent="0" algn="l" rtl="0">
              <a:lnSpc>
                <a:spcPct val="100000"/>
              </a:lnSpc>
              <a:spcBef>
                <a:spcPts val="0"/>
              </a:spcBef>
              <a:spcAft>
                <a:spcPts val="0"/>
              </a:spcAft>
              <a:buClr>
                <a:srgbClr val="000000"/>
              </a:buClr>
              <a:buSzPts val="1268"/>
              <a:buFont typeface="Roboto"/>
              <a:buNone/>
            </a:pPr>
            <a:r>
              <a:rPr lang="en-US" sz="1268" b="0" i="0" u="none" strike="noStrike" cap="none">
                <a:solidFill>
                  <a:srgbClr val="000000"/>
                </a:solidFill>
                <a:latin typeface="Roboto"/>
                <a:ea typeface="Roboto"/>
                <a:cs typeface="Roboto"/>
                <a:sym typeface="Roboto"/>
              </a:rPr>
              <a:t>Process/property data</a:t>
            </a:r>
            <a:endParaRPr/>
          </a:p>
        </p:txBody>
      </p:sp>
      <p:cxnSp>
        <p:nvCxnSpPr>
          <p:cNvPr id="1039" name="Google Shape;1039;p54"/>
          <p:cNvCxnSpPr/>
          <p:nvPr/>
        </p:nvCxnSpPr>
        <p:spPr>
          <a:xfrm rot="10800000">
            <a:off x="3091469" y="2484567"/>
            <a:ext cx="0" cy="461483"/>
          </a:xfrm>
          <a:prstGeom prst="straightConnector1">
            <a:avLst/>
          </a:prstGeom>
          <a:noFill/>
          <a:ln w="9525" cap="flat" cmpd="sng">
            <a:solidFill>
              <a:schemeClr val="accent1"/>
            </a:solidFill>
            <a:prstDash val="solid"/>
            <a:miter lim="800000"/>
            <a:headEnd type="none" w="sm" len="sm"/>
            <a:tailEnd type="triangle" w="med" len="med"/>
          </a:ln>
        </p:spPr>
      </p:cxnSp>
      <p:cxnSp>
        <p:nvCxnSpPr>
          <p:cNvPr id="1040" name="Google Shape;1040;p54"/>
          <p:cNvCxnSpPr/>
          <p:nvPr/>
        </p:nvCxnSpPr>
        <p:spPr>
          <a:xfrm rot="10800000">
            <a:off x="2393396" y="2484567"/>
            <a:ext cx="0" cy="461483"/>
          </a:xfrm>
          <a:prstGeom prst="straightConnector1">
            <a:avLst/>
          </a:prstGeom>
          <a:noFill/>
          <a:ln w="9525" cap="flat" cmpd="sng">
            <a:solidFill>
              <a:schemeClr val="accent1"/>
            </a:solidFill>
            <a:prstDash val="solid"/>
            <a:miter lim="800000"/>
            <a:headEnd type="triangle" w="med" len="med"/>
            <a:tailEnd type="none" w="sm" len="sm"/>
          </a:ln>
        </p:spPr>
      </p:cxnSp>
      <p:sp>
        <p:nvSpPr>
          <p:cNvPr id="1041" name="Google Shape;1041;p54"/>
          <p:cNvSpPr txBox="1"/>
          <p:nvPr/>
        </p:nvSpPr>
        <p:spPr>
          <a:xfrm>
            <a:off x="740102" y="2575879"/>
            <a:ext cx="1567578" cy="28745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68"/>
              <a:buFont typeface="Roboto"/>
              <a:buNone/>
            </a:pPr>
            <a:r>
              <a:rPr lang="en-US" sz="1268" b="0" i="0" u="none" strike="noStrike" cap="none">
                <a:solidFill>
                  <a:srgbClr val="000000"/>
                </a:solidFill>
                <a:latin typeface="Roboto"/>
                <a:ea typeface="Roboto"/>
                <a:cs typeface="Roboto"/>
                <a:sym typeface="Roboto"/>
              </a:rPr>
              <a:t>Inventions / R&amp;D</a:t>
            </a:r>
            <a:endParaRPr/>
          </a:p>
        </p:txBody>
      </p:sp>
      <p:cxnSp>
        <p:nvCxnSpPr>
          <p:cNvPr id="1042" name="Google Shape;1042;p54"/>
          <p:cNvCxnSpPr/>
          <p:nvPr/>
        </p:nvCxnSpPr>
        <p:spPr>
          <a:xfrm rot="10800000">
            <a:off x="2393396" y="4076535"/>
            <a:ext cx="0" cy="461483"/>
          </a:xfrm>
          <a:prstGeom prst="straightConnector1">
            <a:avLst/>
          </a:prstGeom>
          <a:noFill/>
          <a:ln w="9525" cap="flat" cmpd="sng">
            <a:solidFill>
              <a:schemeClr val="accent1"/>
            </a:solidFill>
            <a:prstDash val="solid"/>
            <a:miter lim="800000"/>
            <a:headEnd type="triangle" w="med" len="med"/>
            <a:tailEnd type="none" w="sm" len="sm"/>
          </a:ln>
        </p:spPr>
      </p:cxnSp>
      <p:sp>
        <p:nvSpPr>
          <p:cNvPr id="1043" name="Google Shape;1043;p54"/>
          <p:cNvSpPr txBox="1"/>
          <p:nvPr/>
        </p:nvSpPr>
        <p:spPr>
          <a:xfrm>
            <a:off x="0" y="4086785"/>
            <a:ext cx="2307681" cy="48256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68"/>
              <a:buFont typeface="Roboto"/>
              <a:buNone/>
            </a:pPr>
            <a:r>
              <a:rPr lang="en-US" sz="1268" b="0" i="0" u="none" strike="noStrike" cap="none">
                <a:solidFill>
                  <a:srgbClr val="000000"/>
                </a:solidFill>
                <a:latin typeface="Roboto"/>
                <a:ea typeface="Roboto"/>
                <a:cs typeface="Roboto"/>
                <a:sym typeface="Roboto"/>
              </a:rPr>
              <a:t>License / commission / incubate</a:t>
            </a:r>
            <a:endParaRPr/>
          </a:p>
        </p:txBody>
      </p:sp>
      <p:sp>
        <p:nvSpPr>
          <p:cNvPr id="1044" name="Google Shape;1044;p54"/>
          <p:cNvSpPr txBox="1"/>
          <p:nvPr/>
        </p:nvSpPr>
        <p:spPr>
          <a:xfrm>
            <a:off x="3091469" y="4158734"/>
            <a:ext cx="1567578" cy="2874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68"/>
              <a:buFont typeface="Roboto"/>
              <a:buNone/>
            </a:pPr>
            <a:r>
              <a:rPr lang="en-US" sz="1268" b="0" i="0" u="none" strike="noStrike" cap="none">
                <a:solidFill>
                  <a:srgbClr val="000000"/>
                </a:solidFill>
                <a:latin typeface="Roboto"/>
                <a:ea typeface="Roboto"/>
                <a:cs typeface="Roboto"/>
                <a:sym typeface="Roboto"/>
              </a:rPr>
              <a:t>License fees</a:t>
            </a:r>
            <a:endParaRPr/>
          </a:p>
        </p:txBody>
      </p:sp>
      <p:cxnSp>
        <p:nvCxnSpPr>
          <p:cNvPr id="1045" name="Google Shape;1045;p54"/>
          <p:cNvCxnSpPr/>
          <p:nvPr/>
        </p:nvCxnSpPr>
        <p:spPr>
          <a:xfrm rot="10800000">
            <a:off x="3091469" y="4067422"/>
            <a:ext cx="0" cy="461483"/>
          </a:xfrm>
          <a:prstGeom prst="straightConnector1">
            <a:avLst/>
          </a:prstGeom>
          <a:noFill/>
          <a:ln w="9525" cap="flat" cmpd="sng">
            <a:solidFill>
              <a:schemeClr val="accent1"/>
            </a:solidFill>
            <a:prstDash val="solid"/>
            <a:miter lim="800000"/>
            <a:headEnd type="none" w="sm" len="sm"/>
            <a:tailEnd type="triangle" w="med" len="med"/>
          </a:ln>
        </p:spPr>
      </p:cxnSp>
      <p:sp>
        <p:nvSpPr>
          <p:cNvPr id="1046" name="Google Shape;1046;p54"/>
          <p:cNvSpPr/>
          <p:nvPr/>
        </p:nvSpPr>
        <p:spPr>
          <a:xfrm>
            <a:off x="5024363" y="1627299"/>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047" name="Google Shape;1047;p54"/>
          <p:cNvSpPr/>
          <p:nvPr/>
        </p:nvSpPr>
        <p:spPr>
          <a:xfrm>
            <a:off x="5024363" y="3220407"/>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048" name="Google Shape;1048;p54"/>
          <p:cNvSpPr/>
          <p:nvPr/>
        </p:nvSpPr>
        <p:spPr>
          <a:xfrm>
            <a:off x="5024363" y="4813515"/>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049" name="Google Shape;1049;p54"/>
          <p:cNvSpPr txBox="1"/>
          <p:nvPr/>
        </p:nvSpPr>
        <p:spPr>
          <a:xfrm>
            <a:off x="5784889" y="1533440"/>
            <a:ext cx="3788694" cy="7614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74"/>
              <a:buFont typeface="Roboto"/>
              <a:buNone/>
            </a:pPr>
            <a:r>
              <a:rPr lang="en-US" sz="2174" b="1" i="0" u="none" strike="noStrike" cap="none">
                <a:solidFill>
                  <a:srgbClr val="000000"/>
                </a:solidFill>
                <a:latin typeface="Roboto"/>
                <a:ea typeface="Roboto"/>
                <a:cs typeface="Roboto"/>
                <a:sym typeface="Roboto"/>
              </a:rPr>
              <a:t>Public entity aligned to NSF to source projects</a:t>
            </a:r>
            <a:endParaRPr/>
          </a:p>
        </p:txBody>
      </p:sp>
      <p:sp>
        <p:nvSpPr>
          <p:cNvPr id="1050" name="Google Shape;1050;p54"/>
          <p:cNvSpPr txBox="1"/>
          <p:nvPr/>
        </p:nvSpPr>
        <p:spPr>
          <a:xfrm>
            <a:off x="5784889" y="2738438"/>
            <a:ext cx="3788694" cy="14306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74"/>
              <a:buFont typeface="Roboto"/>
              <a:buNone/>
            </a:pPr>
            <a:r>
              <a:rPr lang="en-US" sz="2174" b="1" i="0" u="none" strike="noStrike" cap="none">
                <a:solidFill>
                  <a:srgbClr val="000000"/>
                </a:solidFill>
                <a:latin typeface="Roboto"/>
                <a:ea typeface="Roboto"/>
                <a:cs typeface="Roboto"/>
                <a:sym typeface="Roboto"/>
              </a:rPr>
              <a:t>Innovation platform manager housing the HAMMER IP and directing commercialization</a:t>
            </a:r>
            <a:endParaRPr/>
          </a:p>
        </p:txBody>
      </p:sp>
      <p:sp>
        <p:nvSpPr>
          <p:cNvPr id="1051" name="Google Shape;1051;p54"/>
          <p:cNvSpPr txBox="1"/>
          <p:nvPr/>
        </p:nvSpPr>
        <p:spPr>
          <a:xfrm>
            <a:off x="5784889" y="4538018"/>
            <a:ext cx="3788694" cy="1096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74"/>
              <a:buFont typeface="Roboto"/>
              <a:buNone/>
            </a:pPr>
            <a:r>
              <a:rPr lang="en-US" sz="2174" b="1" i="0" u="none" strike="noStrike" cap="none">
                <a:solidFill>
                  <a:srgbClr val="000000"/>
                </a:solidFill>
                <a:latin typeface="Roboto"/>
                <a:ea typeface="Roboto"/>
                <a:cs typeface="Roboto"/>
                <a:sym typeface="Roboto"/>
              </a:rPr>
              <a:t>Ecosystem of venture capital + corporate funding to accelerate adoption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55"/>
          <p:cNvSpPr txBox="1">
            <a:spLocks noGrp="1"/>
          </p:cNvSpPr>
          <p:nvPr>
            <p:ph type="title"/>
          </p:nvPr>
        </p:nvSpPr>
        <p:spPr>
          <a:xfrm>
            <a:off x="383382" y="224573"/>
            <a:ext cx="7040670" cy="538196"/>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Clr>
                <a:schemeClr val="lt1"/>
              </a:buClr>
              <a:buSzPts val="2100"/>
              <a:buFont typeface="Roboto"/>
              <a:buNone/>
            </a:pPr>
            <a:r>
              <a:rPr lang="en-US"/>
              <a:t>HAMICo Board of Directors:</a:t>
            </a:r>
            <a:br>
              <a:rPr lang="en-US"/>
            </a:br>
            <a:r>
              <a:rPr lang="en-US" b="0"/>
              <a:t>Roster and Affiliations</a:t>
            </a:r>
            <a:endParaRPr/>
          </a:p>
        </p:txBody>
      </p:sp>
      <p:pic>
        <p:nvPicPr>
          <p:cNvPr id="1057" name="Google Shape;1057;p55" descr="Hadad"/>
          <p:cNvPicPr preferRelativeResize="0"/>
          <p:nvPr/>
        </p:nvPicPr>
        <p:blipFill rotWithShape="1">
          <a:blip r:embed="rId3">
            <a:alphaModFix/>
          </a:blip>
          <a:srcRect/>
          <a:stretch/>
        </p:blipFill>
        <p:spPr>
          <a:xfrm>
            <a:off x="996394" y="1831008"/>
            <a:ext cx="1242725" cy="1449846"/>
          </a:xfrm>
          <a:prstGeom prst="ellipse">
            <a:avLst/>
          </a:prstGeom>
          <a:noFill/>
          <a:ln>
            <a:noFill/>
          </a:ln>
        </p:spPr>
      </p:pic>
      <p:sp>
        <p:nvSpPr>
          <p:cNvPr id="1058" name="Google Shape;1058;p55"/>
          <p:cNvSpPr txBox="1"/>
          <p:nvPr/>
        </p:nvSpPr>
        <p:spPr>
          <a:xfrm>
            <a:off x="913546" y="3130219"/>
            <a:ext cx="1408421" cy="1242725"/>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50"/>
              <a:buFont typeface="Calibri"/>
              <a:buNone/>
            </a:pPr>
            <a:r>
              <a:rPr lang="en-US" sz="1450" b="1" i="0" u="none" strike="noStrike" cap="none">
                <a:solidFill>
                  <a:srgbClr val="000000"/>
                </a:solidFill>
                <a:latin typeface="Calibri"/>
                <a:ea typeface="Calibri"/>
                <a:cs typeface="Calibri"/>
                <a:sym typeface="Calibri"/>
              </a:rPr>
              <a:t>CHRISTOPHER HADAD</a:t>
            </a:r>
            <a:br>
              <a:rPr lang="en-US" sz="1450" b="0" i="0" u="none" strike="noStrike" cap="none">
                <a:solidFill>
                  <a:srgbClr val="000000"/>
                </a:solidFill>
                <a:latin typeface="Calibri"/>
                <a:ea typeface="Calibri"/>
                <a:cs typeface="Calibri"/>
                <a:sym typeface="Calibri"/>
              </a:rPr>
            </a:br>
            <a:r>
              <a:rPr lang="en-US" sz="1268" b="0" i="1" u="none" strike="noStrike" cap="none">
                <a:solidFill>
                  <a:srgbClr val="000000"/>
                </a:solidFill>
                <a:latin typeface="Calibri"/>
                <a:ea typeface="Calibri"/>
                <a:cs typeface="Calibri"/>
                <a:sym typeface="Calibri"/>
              </a:rPr>
              <a:t>Professor &amp; Vice Chair for Research &amp; Administration, Dept of Chemistry</a:t>
            </a:r>
            <a:endParaRPr sz="1268" b="1" i="1" u="none" strike="noStrike" cap="none">
              <a:solidFill>
                <a:srgbClr val="000000"/>
              </a:solidFill>
              <a:latin typeface="Calibri"/>
              <a:ea typeface="Calibri"/>
              <a:cs typeface="Calibri"/>
              <a:sym typeface="Calibri"/>
            </a:endParaRPr>
          </a:p>
        </p:txBody>
      </p:sp>
      <p:pic>
        <p:nvPicPr>
          <p:cNvPr id="1059" name="Google Shape;1059;p55"/>
          <p:cNvPicPr preferRelativeResize="0"/>
          <p:nvPr/>
        </p:nvPicPr>
        <p:blipFill rotWithShape="1">
          <a:blip r:embed="rId4">
            <a:alphaModFix/>
          </a:blip>
          <a:srcRect/>
          <a:stretch/>
        </p:blipFill>
        <p:spPr>
          <a:xfrm>
            <a:off x="714396" y="4492414"/>
            <a:ext cx="1607572" cy="251853"/>
          </a:xfrm>
          <a:prstGeom prst="rect">
            <a:avLst/>
          </a:prstGeom>
          <a:noFill/>
          <a:ln>
            <a:noFill/>
          </a:ln>
        </p:spPr>
      </p:pic>
      <p:grpSp>
        <p:nvGrpSpPr>
          <p:cNvPr id="1060" name="Google Shape;1060;p55"/>
          <p:cNvGrpSpPr/>
          <p:nvPr/>
        </p:nvGrpSpPr>
        <p:grpSpPr>
          <a:xfrm>
            <a:off x="4649888" y="1785018"/>
            <a:ext cx="1408421" cy="2929917"/>
            <a:chOff x="5127455" y="1803876"/>
            <a:chExt cx="1554480" cy="3233760"/>
          </a:xfrm>
        </p:grpSpPr>
        <p:pic>
          <p:nvPicPr>
            <p:cNvPr id="1061" name="Google Shape;1061;p55"/>
            <p:cNvPicPr preferRelativeResize="0"/>
            <p:nvPr/>
          </p:nvPicPr>
          <p:blipFill rotWithShape="1">
            <a:blip r:embed="rId5">
              <a:alphaModFix/>
            </a:blip>
            <a:srcRect/>
            <a:stretch/>
          </p:blipFill>
          <p:spPr>
            <a:xfrm>
              <a:off x="5218037" y="1803876"/>
              <a:ext cx="1371600" cy="1600200"/>
            </a:xfrm>
            <a:prstGeom prst="ellipse">
              <a:avLst/>
            </a:prstGeom>
            <a:noFill/>
            <a:ln>
              <a:noFill/>
            </a:ln>
          </p:spPr>
        </p:pic>
        <p:sp>
          <p:nvSpPr>
            <p:cNvPr id="1062" name="Google Shape;1062;p55"/>
            <p:cNvSpPr txBox="1"/>
            <p:nvPr/>
          </p:nvSpPr>
          <p:spPr>
            <a:xfrm>
              <a:off x="5127455" y="3288579"/>
              <a:ext cx="1554480" cy="13716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50"/>
                <a:buFont typeface="Calibri"/>
                <a:buNone/>
              </a:pPr>
              <a:r>
                <a:rPr lang="en-US" sz="1450" b="1" i="0" u="none" strike="noStrike" cap="none">
                  <a:solidFill>
                    <a:srgbClr val="000000"/>
                  </a:solidFill>
                  <a:latin typeface="Calibri"/>
                  <a:ea typeface="Calibri"/>
                  <a:cs typeface="Calibri"/>
                  <a:sym typeface="Calibri"/>
                </a:rPr>
                <a:t>MATTHEW MENCH</a:t>
              </a:r>
              <a:br>
                <a:rPr lang="en-US" sz="1450" b="1" i="0" u="none" strike="noStrike" cap="none">
                  <a:solidFill>
                    <a:srgbClr val="000000"/>
                  </a:solidFill>
                  <a:latin typeface="Calibri"/>
                  <a:ea typeface="Calibri"/>
                  <a:cs typeface="Calibri"/>
                  <a:sym typeface="Calibri"/>
                </a:rPr>
              </a:br>
              <a:r>
                <a:rPr lang="en-US" sz="1268" b="0" i="1" u="none" strike="noStrike" cap="none">
                  <a:solidFill>
                    <a:srgbClr val="000000"/>
                  </a:solidFill>
                  <a:latin typeface="Calibri"/>
                  <a:ea typeface="Calibri"/>
                  <a:cs typeface="Calibri"/>
                  <a:sym typeface="Calibri"/>
                </a:rPr>
                <a:t>Dean, Tickle College of Engineering</a:t>
              </a:r>
              <a:endParaRPr sz="1450" b="1" i="0" u="none" strike="noStrike" cap="none">
                <a:solidFill>
                  <a:srgbClr val="000000"/>
                </a:solidFill>
                <a:latin typeface="Calibri"/>
                <a:ea typeface="Calibri"/>
                <a:cs typeface="Calibri"/>
                <a:sym typeface="Calibri"/>
              </a:endParaRPr>
            </a:p>
          </p:txBody>
        </p:sp>
        <p:pic>
          <p:nvPicPr>
            <p:cNvPr id="1063" name="Google Shape;1063;p55"/>
            <p:cNvPicPr preferRelativeResize="0"/>
            <p:nvPr/>
          </p:nvPicPr>
          <p:blipFill rotWithShape="1">
            <a:blip r:embed="rId6">
              <a:alphaModFix/>
            </a:blip>
            <a:srcRect/>
            <a:stretch/>
          </p:blipFill>
          <p:spPr>
            <a:xfrm>
              <a:off x="5238172" y="4739922"/>
              <a:ext cx="1333045" cy="297714"/>
            </a:xfrm>
            <a:prstGeom prst="rect">
              <a:avLst/>
            </a:prstGeom>
            <a:noFill/>
            <a:ln>
              <a:noFill/>
            </a:ln>
          </p:spPr>
        </p:pic>
      </p:grpSp>
      <p:pic>
        <p:nvPicPr>
          <p:cNvPr id="1064" name="Google Shape;1064;p55" descr="Andre Palmer"/>
          <p:cNvPicPr preferRelativeResize="0"/>
          <p:nvPr/>
        </p:nvPicPr>
        <p:blipFill rotWithShape="1">
          <a:blip r:embed="rId7">
            <a:alphaModFix/>
          </a:blip>
          <a:srcRect/>
          <a:stretch/>
        </p:blipFill>
        <p:spPr>
          <a:xfrm>
            <a:off x="2866774" y="1785018"/>
            <a:ext cx="1242725" cy="1449846"/>
          </a:xfrm>
          <a:prstGeom prst="ellipse">
            <a:avLst/>
          </a:prstGeom>
          <a:noFill/>
          <a:ln>
            <a:noFill/>
          </a:ln>
        </p:spPr>
      </p:pic>
      <p:sp>
        <p:nvSpPr>
          <p:cNvPr id="1065" name="Google Shape;1065;p55"/>
          <p:cNvSpPr txBox="1"/>
          <p:nvPr/>
        </p:nvSpPr>
        <p:spPr>
          <a:xfrm>
            <a:off x="2781717" y="3130219"/>
            <a:ext cx="1408421" cy="1242725"/>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50"/>
              <a:buFont typeface="Calibri"/>
              <a:buNone/>
            </a:pPr>
            <a:r>
              <a:rPr lang="en-US" sz="1450" b="1" i="0" u="none" strike="noStrike" cap="none">
                <a:solidFill>
                  <a:srgbClr val="000000"/>
                </a:solidFill>
                <a:latin typeface="Calibri"/>
                <a:ea typeface="Calibri"/>
                <a:cs typeface="Calibri"/>
                <a:sym typeface="Calibri"/>
              </a:rPr>
              <a:t>ANDRE PALMER</a:t>
            </a:r>
            <a:br>
              <a:rPr lang="en-US" sz="1450" b="1" i="0" u="none" strike="noStrike" cap="none">
                <a:solidFill>
                  <a:srgbClr val="000000"/>
                </a:solidFill>
                <a:latin typeface="Calibri"/>
                <a:ea typeface="Calibri"/>
                <a:cs typeface="Calibri"/>
                <a:sym typeface="Calibri"/>
              </a:rPr>
            </a:br>
            <a:r>
              <a:rPr lang="en-US" sz="1268" b="0" i="1" u="none" strike="noStrike" cap="none">
                <a:solidFill>
                  <a:srgbClr val="000000"/>
                </a:solidFill>
                <a:latin typeface="Calibri"/>
                <a:ea typeface="Calibri"/>
                <a:cs typeface="Calibri"/>
                <a:sym typeface="Calibri"/>
              </a:rPr>
              <a:t>Associate Dean for Research, College of Engineering</a:t>
            </a:r>
            <a:endParaRPr sz="1450" b="1" i="1" u="none" strike="noStrike" cap="none">
              <a:solidFill>
                <a:srgbClr val="000000"/>
              </a:solidFill>
              <a:latin typeface="Calibri"/>
              <a:ea typeface="Calibri"/>
              <a:cs typeface="Calibri"/>
              <a:sym typeface="Calibri"/>
            </a:endParaRPr>
          </a:p>
        </p:txBody>
      </p:sp>
      <p:pic>
        <p:nvPicPr>
          <p:cNvPr id="1066" name="Google Shape;1066;p55"/>
          <p:cNvPicPr preferRelativeResize="0"/>
          <p:nvPr/>
        </p:nvPicPr>
        <p:blipFill rotWithShape="1">
          <a:blip r:embed="rId4">
            <a:alphaModFix/>
          </a:blip>
          <a:srcRect/>
          <a:stretch/>
        </p:blipFill>
        <p:spPr>
          <a:xfrm>
            <a:off x="2682142" y="4492414"/>
            <a:ext cx="1607572" cy="251853"/>
          </a:xfrm>
          <a:prstGeom prst="rect">
            <a:avLst/>
          </a:prstGeom>
          <a:noFill/>
          <a:ln>
            <a:noFill/>
          </a:ln>
        </p:spPr>
      </p:pic>
      <p:grpSp>
        <p:nvGrpSpPr>
          <p:cNvPr id="1067" name="Google Shape;1067;p55"/>
          <p:cNvGrpSpPr/>
          <p:nvPr/>
        </p:nvGrpSpPr>
        <p:grpSpPr>
          <a:xfrm>
            <a:off x="6217642" y="1785019"/>
            <a:ext cx="2049587" cy="3014645"/>
            <a:chOff x="6888309" y="1803876"/>
            <a:chExt cx="2262137" cy="3327275"/>
          </a:xfrm>
        </p:grpSpPr>
        <p:pic>
          <p:nvPicPr>
            <p:cNvPr id="1068" name="Google Shape;1068;p55" descr="Image of headshot of Stephen D. Fening"/>
            <p:cNvPicPr preferRelativeResize="0"/>
            <p:nvPr/>
          </p:nvPicPr>
          <p:blipFill rotWithShape="1">
            <a:blip r:embed="rId8">
              <a:alphaModFix/>
            </a:blip>
            <a:srcRect/>
            <a:stretch/>
          </p:blipFill>
          <p:spPr>
            <a:xfrm>
              <a:off x="7333578" y="1803876"/>
              <a:ext cx="1371600" cy="1600200"/>
            </a:xfrm>
            <a:prstGeom prst="ellipse">
              <a:avLst/>
            </a:prstGeom>
            <a:noFill/>
            <a:ln>
              <a:noFill/>
            </a:ln>
          </p:spPr>
        </p:pic>
        <p:pic>
          <p:nvPicPr>
            <p:cNvPr id="1069" name="Google Shape;1069;p55" descr="Logos | Brand Style Guide | Case Western Reserve University"/>
            <p:cNvPicPr preferRelativeResize="0"/>
            <p:nvPr/>
          </p:nvPicPr>
          <p:blipFill rotWithShape="1">
            <a:blip r:embed="rId9">
              <a:alphaModFix/>
            </a:blip>
            <a:srcRect/>
            <a:stretch/>
          </p:blipFill>
          <p:spPr>
            <a:xfrm>
              <a:off x="6888309" y="4646406"/>
              <a:ext cx="2262137" cy="484745"/>
            </a:xfrm>
            <a:prstGeom prst="rect">
              <a:avLst/>
            </a:prstGeom>
            <a:noFill/>
            <a:ln>
              <a:noFill/>
            </a:ln>
          </p:spPr>
        </p:pic>
        <p:sp>
          <p:nvSpPr>
            <p:cNvPr id="1070" name="Google Shape;1070;p55"/>
            <p:cNvSpPr txBox="1"/>
            <p:nvPr/>
          </p:nvSpPr>
          <p:spPr>
            <a:xfrm>
              <a:off x="7242138" y="3288579"/>
              <a:ext cx="1554480" cy="13716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50"/>
                <a:buFont typeface="Roboto"/>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Calibri"/>
                <a:buNone/>
              </a:pPr>
              <a:r>
                <a:rPr lang="en-US" sz="1450" b="1" i="0" u="none" strike="noStrike" cap="none">
                  <a:solidFill>
                    <a:srgbClr val="000000"/>
                  </a:solidFill>
                  <a:latin typeface="Calibri"/>
                  <a:ea typeface="Calibri"/>
                  <a:cs typeface="Calibri"/>
                  <a:sym typeface="Calibri"/>
                </a:rPr>
                <a:t>STEVE FENING</a:t>
              </a:r>
              <a:br>
                <a:rPr lang="en-US" sz="1450" b="1" i="0" u="none" strike="noStrike" cap="none">
                  <a:solidFill>
                    <a:srgbClr val="000000"/>
                  </a:solidFill>
                  <a:latin typeface="Calibri"/>
                  <a:ea typeface="Calibri"/>
                  <a:cs typeface="Calibri"/>
                  <a:sym typeface="Calibri"/>
                </a:rPr>
              </a:br>
              <a:r>
                <a:rPr lang="en-US" sz="1268" b="0" i="1" u="none" strike="noStrike" cap="none">
                  <a:solidFill>
                    <a:srgbClr val="000000"/>
                  </a:solidFill>
                  <a:latin typeface="Calibri"/>
                  <a:ea typeface="Calibri"/>
                  <a:cs typeface="Calibri"/>
                  <a:sym typeface="Calibri"/>
                </a:rPr>
                <a:t>Director of the Case-Coulter Translat. Res. Partnership</a:t>
              </a:r>
              <a:endParaRPr/>
            </a:p>
            <a:p>
              <a:pPr marL="0" marR="0" lvl="0" indent="0" algn="ctr" rtl="0">
                <a:lnSpc>
                  <a:spcPct val="100000"/>
                </a:lnSpc>
                <a:spcBef>
                  <a:spcPts val="0"/>
                </a:spcBef>
                <a:spcAft>
                  <a:spcPts val="0"/>
                </a:spcAft>
                <a:buClr>
                  <a:schemeClr val="dk1"/>
                </a:buClr>
                <a:buSzPts val="1450"/>
                <a:buFont typeface="Roboto"/>
                <a:buNone/>
              </a:pPr>
              <a:endParaRPr sz="1450" b="1" i="0" u="none" strike="noStrike" cap="none">
                <a:solidFill>
                  <a:srgbClr val="000000"/>
                </a:solidFill>
                <a:latin typeface="Calibri"/>
                <a:ea typeface="Calibri"/>
                <a:cs typeface="Calibri"/>
                <a:sym typeface="Calibri"/>
              </a:endParaRPr>
            </a:p>
          </p:txBody>
        </p:sp>
      </p:grpSp>
      <p:grpSp>
        <p:nvGrpSpPr>
          <p:cNvPr id="1071" name="Google Shape;1071;p55"/>
          <p:cNvGrpSpPr/>
          <p:nvPr/>
        </p:nvGrpSpPr>
        <p:grpSpPr>
          <a:xfrm>
            <a:off x="8342874" y="1785018"/>
            <a:ext cx="1408421" cy="2965482"/>
            <a:chOff x="9269174" y="1803876"/>
            <a:chExt cx="1554480" cy="3273014"/>
          </a:xfrm>
        </p:grpSpPr>
        <p:pic>
          <p:nvPicPr>
            <p:cNvPr id="1072" name="Google Shape;1072;p55" descr="Arjan Quist, PhD"/>
            <p:cNvPicPr preferRelativeResize="0"/>
            <p:nvPr/>
          </p:nvPicPr>
          <p:blipFill rotWithShape="1">
            <a:blip r:embed="rId10">
              <a:alphaModFix/>
            </a:blip>
            <a:srcRect/>
            <a:stretch/>
          </p:blipFill>
          <p:spPr>
            <a:xfrm>
              <a:off x="9360614" y="1803876"/>
              <a:ext cx="1371600" cy="1600200"/>
            </a:xfrm>
            <a:prstGeom prst="ellipse">
              <a:avLst/>
            </a:prstGeom>
            <a:noFill/>
            <a:ln>
              <a:noFill/>
            </a:ln>
          </p:spPr>
        </p:pic>
        <p:pic>
          <p:nvPicPr>
            <p:cNvPr id="1073" name="Google Shape;1073;p55"/>
            <p:cNvPicPr preferRelativeResize="0"/>
            <p:nvPr/>
          </p:nvPicPr>
          <p:blipFill rotWithShape="1">
            <a:blip r:embed="rId11">
              <a:alphaModFix/>
            </a:blip>
            <a:srcRect/>
            <a:stretch/>
          </p:blipFill>
          <p:spPr>
            <a:xfrm>
              <a:off x="9295063" y="4714439"/>
              <a:ext cx="1502702" cy="362451"/>
            </a:xfrm>
            <a:prstGeom prst="rect">
              <a:avLst/>
            </a:prstGeom>
            <a:noFill/>
            <a:ln>
              <a:noFill/>
            </a:ln>
          </p:spPr>
        </p:pic>
        <p:sp>
          <p:nvSpPr>
            <p:cNvPr id="1074" name="Google Shape;1074;p55"/>
            <p:cNvSpPr txBox="1"/>
            <p:nvPr/>
          </p:nvSpPr>
          <p:spPr>
            <a:xfrm>
              <a:off x="9269174" y="3288579"/>
              <a:ext cx="1554480" cy="13716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50"/>
                <a:buFont typeface="Calibri"/>
                <a:buNone/>
              </a:pPr>
              <a:r>
                <a:rPr lang="en-US" sz="1450" b="1" i="0" u="none" strike="noStrike" cap="none">
                  <a:solidFill>
                    <a:srgbClr val="000000"/>
                  </a:solidFill>
                  <a:latin typeface="Calibri"/>
                  <a:ea typeface="Calibri"/>
                  <a:cs typeface="Calibri"/>
                  <a:sym typeface="Calibri"/>
                </a:rPr>
                <a:t>ARJAN QUIST</a:t>
              </a:r>
              <a:br>
                <a:rPr lang="en-US" sz="1450" b="1" i="0" u="none" strike="noStrike" cap="none">
                  <a:solidFill>
                    <a:srgbClr val="000000"/>
                  </a:solidFill>
                  <a:latin typeface="Calibri"/>
                  <a:ea typeface="Calibri"/>
                  <a:cs typeface="Calibri"/>
                  <a:sym typeface="Calibri"/>
                </a:rPr>
              </a:br>
              <a:r>
                <a:rPr lang="en-US" sz="1268" b="0" i="1" u="none" strike="noStrike" cap="none">
                  <a:solidFill>
                    <a:srgbClr val="000000"/>
                  </a:solidFill>
                  <a:latin typeface="Calibri"/>
                  <a:ea typeface="Calibri"/>
                  <a:cs typeface="Calibri"/>
                  <a:sym typeface="Calibri"/>
                </a:rPr>
                <a:t>Executive Director of Innovation Management</a:t>
              </a:r>
              <a:endParaRPr sz="1450" b="1" i="0" u="none" strike="noStrike" cap="none">
                <a:solidFill>
                  <a:srgbClr val="000000"/>
                </a:solidFill>
                <a:latin typeface="Calibri"/>
                <a:ea typeface="Calibri"/>
                <a:cs typeface="Calibri"/>
                <a:sym typeface="Calibri"/>
              </a:endParaRPr>
            </a:p>
          </p:txBody>
        </p:sp>
      </p:grpSp>
      <p:grpSp>
        <p:nvGrpSpPr>
          <p:cNvPr id="1075" name="Google Shape;1075;p55"/>
          <p:cNvGrpSpPr/>
          <p:nvPr/>
        </p:nvGrpSpPr>
        <p:grpSpPr>
          <a:xfrm>
            <a:off x="10119837" y="1785018"/>
            <a:ext cx="1604666" cy="3002102"/>
            <a:chOff x="11381383" y="1803876"/>
            <a:chExt cx="1771076" cy="3313431"/>
          </a:xfrm>
        </p:grpSpPr>
        <p:pic>
          <p:nvPicPr>
            <p:cNvPr id="1076" name="Google Shape;1076;p55" descr="Profile photo of Laura Collins"/>
            <p:cNvPicPr preferRelativeResize="0"/>
            <p:nvPr/>
          </p:nvPicPr>
          <p:blipFill rotWithShape="1">
            <a:blip r:embed="rId12">
              <a:alphaModFix/>
            </a:blip>
            <a:srcRect/>
            <a:stretch/>
          </p:blipFill>
          <p:spPr>
            <a:xfrm>
              <a:off x="11518519" y="1803876"/>
              <a:ext cx="1371600" cy="1600200"/>
            </a:xfrm>
            <a:prstGeom prst="ellipse">
              <a:avLst/>
            </a:prstGeom>
            <a:noFill/>
            <a:ln>
              <a:noFill/>
            </a:ln>
          </p:spPr>
        </p:pic>
        <p:pic>
          <p:nvPicPr>
            <p:cNvPr id="1077" name="Google Shape;1077;p55" descr="North Carolina A&amp;T State University"/>
            <p:cNvPicPr preferRelativeResize="0"/>
            <p:nvPr/>
          </p:nvPicPr>
          <p:blipFill rotWithShape="1">
            <a:blip r:embed="rId13">
              <a:alphaModFix/>
            </a:blip>
            <a:srcRect/>
            <a:stretch/>
          </p:blipFill>
          <p:spPr>
            <a:xfrm>
              <a:off x="11381383" y="4714439"/>
              <a:ext cx="1771076" cy="402868"/>
            </a:xfrm>
            <a:prstGeom prst="rect">
              <a:avLst/>
            </a:prstGeom>
            <a:noFill/>
            <a:ln>
              <a:noFill/>
            </a:ln>
          </p:spPr>
        </p:pic>
        <p:sp>
          <p:nvSpPr>
            <p:cNvPr id="1078" name="Google Shape;1078;p55"/>
            <p:cNvSpPr txBox="1"/>
            <p:nvPr/>
          </p:nvSpPr>
          <p:spPr>
            <a:xfrm>
              <a:off x="11427079" y="3288579"/>
              <a:ext cx="1554480" cy="13716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50"/>
                <a:buFont typeface="Calibri"/>
                <a:buNone/>
              </a:pPr>
              <a:r>
                <a:rPr lang="en-US" sz="1450" b="1" i="0" u="none" strike="noStrike" cap="none">
                  <a:solidFill>
                    <a:srgbClr val="000000"/>
                  </a:solidFill>
                  <a:latin typeface="Calibri"/>
                  <a:ea typeface="Calibri"/>
                  <a:cs typeface="Calibri"/>
                  <a:sym typeface="Calibri"/>
                </a:rPr>
                <a:t>LAURA COLLINS</a:t>
              </a:r>
              <a:br>
                <a:rPr lang="en-US" sz="1450" b="1" i="0" u="none" strike="noStrike" cap="none">
                  <a:solidFill>
                    <a:srgbClr val="000000"/>
                  </a:solidFill>
                  <a:latin typeface="Calibri"/>
                  <a:ea typeface="Calibri"/>
                  <a:cs typeface="Calibri"/>
                  <a:sym typeface="Calibri"/>
                </a:rPr>
              </a:br>
              <a:r>
                <a:rPr lang="en-US" sz="1268" b="0" i="1" u="none" strike="noStrike" cap="none">
                  <a:solidFill>
                    <a:srgbClr val="000000"/>
                  </a:solidFill>
                  <a:latin typeface="Calibri"/>
                  <a:ea typeface="Calibri"/>
                  <a:cs typeface="Calibri"/>
                  <a:sym typeface="Calibri"/>
                </a:rPr>
                <a:t>Director of IP Development &amp; Commercialization</a:t>
              </a:r>
              <a:endParaRPr sz="1450" b="1" i="0" u="none" strike="noStrike" cap="none">
                <a:solidFill>
                  <a:srgbClr val="000000"/>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56"/>
          <p:cNvSpPr txBox="1"/>
          <p:nvPr/>
        </p:nvSpPr>
        <p:spPr>
          <a:xfrm>
            <a:off x="2894278" y="3485901"/>
            <a:ext cx="2246128" cy="56643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31"/>
              <a:buFont typeface="Roboto"/>
              <a:buNone/>
            </a:pPr>
            <a:r>
              <a:rPr lang="en-US" sz="1631" b="1" i="0" u="none" strike="noStrike" cap="none">
                <a:solidFill>
                  <a:srgbClr val="FF0000"/>
                </a:solidFill>
                <a:latin typeface="Roboto"/>
                <a:ea typeface="Roboto"/>
                <a:cs typeface="Roboto"/>
                <a:sym typeface="Roboto"/>
              </a:rPr>
              <a:t>Gary Fleegle, NCDMM</a:t>
            </a:r>
            <a:endParaRPr sz="951" b="1" i="0" u="none" strike="noStrike" cap="none">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3F3F3F"/>
              </a:buClr>
              <a:buSzPts val="1450"/>
              <a:buFont typeface="Roboto"/>
              <a:buNone/>
            </a:pPr>
            <a:r>
              <a:rPr lang="en-US" sz="1450" b="1" i="0" u="none" strike="noStrike" cap="none">
                <a:solidFill>
                  <a:srgbClr val="3F3F3F"/>
                </a:solidFill>
                <a:latin typeface="Roboto"/>
                <a:ea typeface="Roboto"/>
                <a:cs typeface="Roboto"/>
                <a:sym typeface="Roboto"/>
              </a:rPr>
              <a:t>Managing President</a:t>
            </a:r>
            <a:endParaRPr/>
          </a:p>
        </p:txBody>
      </p:sp>
      <p:grpSp>
        <p:nvGrpSpPr>
          <p:cNvPr id="1085" name="Google Shape;1085;p56"/>
          <p:cNvGrpSpPr/>
          <p:nvPr/>
        </p:nvGrpSpPr>
        <p:grpSpPr>
          <a:xfrm>
            <a:off x="3237445" y="1943951"/>
            <a:ext cx="1559785" cy="1559785"/>
            <a:chOff x="3719558" y="1936722"/>
            <a:chExt cx="1721540" cy="1721540"/>
          </a:xfrm>
        </p:grpSpPr>
        <p:sp>
          <p:nvSpPr>
            <p:cNvPr id="1086" name="Google Shape;1086;p56"/>
            <p:cNvSpPr/>
            <p:nvPr/>
          </p:nvSpPr>
          <p:spPr>
            <a:xfrm>
              <a:off x="3767734" y="1984898"/>
              <a:ext cx="1625188" cy="1625188"/>
            </a:xfrm>
            <a:prstGeom prst="arc">
              <a:avLst>
                <a:gd name="adj1" fmla="val 2531853"/>
                <a:gd name="adj2" fmla="val 0"/>
              </a:avLst>
            </a:prstGeom>
            <a:noFill/>
            <a:ln w="12700" cap="flat" cmpd="sng">
              <a:solidFill>
                <a:srgbClr val="83A5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sp>
          <p:nvSpPr>
            <p:cNvPr id="1087" name="Google Shape;1087;p56"/>
            <p:cNvSpPr/>
            <p:nvPr/>
          </p:nvSpPr>
          <p:spPr>
            <a:xfrm>
              <a:off x="3719558" y="1936722"/>
              <a:ext cx="1721540" cy="1721540"/>
            </a:xfrm>
            <a:prstGeom prst="arc">
              <a:avLst>
                <a:gd name="adj1" fmla="val 15076739"/>
                <a:gd name="adj2" fmla="val 13029006"/>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grpSp>
      <p:sp>
        <p:nvSpPr>
          <p:cNvPr id="1088" name="Google Shape;1088;p56"/>
          <p:cNvSpPr txBox="1"/>
          <p:nvPr/>
        </p:nvSpPr>
        <p:spPr>
          <a:xfrm>
            <a:off x="5317953" y="3485901"/>
            <a:ext cx="1848584" cy="56643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31"/>
              <a:buFont typeface="Roboto"/>
              <a:buNone/>
            </a:pPr>
            <a:r>
              <a:rPr lang="en-US" sz="1631" b="1" i="0" u="none" strike="noStrike" cap="none">
                <a:solidFill>
                  <a:srgbClr val="FF0000"/>
                </a:solidFill>
                <a:latin typeface="Roboto"/>
                <a:ea typeface="Roboto"/>
                <a:cs typeface="Roboto"/>
                <a:sym typeface="Roboto"/>
              </a:rPr>
              <a:t>Chris Hadad, OSU</a:t>
            </a:r>
            <a:endParaRPr sz="951" b="1" i="0" u="none" strike="noStrike" cap="none">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3F3F3F"/>
              </a:buClr>
              <a:buSzPts val="1450"/>
              <a:buFont typeface="Roboto"/>
              <a:buNone/>
            </a:pPr>
            <a:r>
              <a:rPr lang="en-US" sz="1450" b="1" i="0" u="none" strike="noStrike" cap="none">
                <a:solidFill>
                  <a:srgbClr val="3F3F3F"/>
                </a:solidFill>
                <a:latin typeface="Roboto"/>
                <a:ea typeface="Roboto"/>
                <a:cs typeface="Roboto"/>
                <a:sym typeface="Roboto"/>
              </a:rPr>
              <a:t>Treasurer</a:t>
            </a:r>
            <a:endParaRPr sz="1450" b="1" i="0" u="none" strike="noStrike" cap="none">
              <a:solidFill>
                <a:srgbClr val="3F3F3F"/>
              </a:solidFill>
              <a:latin typeface="Roboto"/>
              <a:ea typeface="Roboto"/>
              <a:cs typeface="Roboto"/>
              <a:sym typeface="Roboto"/>
            </a:endParaRPr>
          </a:p>
        </p:txBody>
      </p:sp>
      <p:grpSp>
        <p:nvGrpSpPr>
          <p:cNvPr id="1089" name="Google Shape;1089;p56"/>
          <p:cNvGrpSpPr/>
          <p:nvPr/>
        </p:nvGrpSpPr>
        <p:grpSpPr>
          <a:xfrm>
            <a:off x="5462345" y="1943951"/>
            <a:ext cx="1559785" cy="1559785"/>
            <a:chOff x="3719558" y="1936722"/>
            <a:chExt cx="1721540" cy="1721540"/>
          </a:xfrm>
        </p:grpSpPr>
        <p:sp>
          <p:nvSpPr>
            <p:cNvPr id="1090" name="Google Shape;1090;p56"/>
            <p:cNvSpPr/>
            <p:nvPr/>
          </p:nvSpPr>
          <p:spPr>
            <a:xfrm>
              <a:off x="3767734" y="1984898"/>
              <a:ext cx="1625188" cy="1625188"/>
            </a:xfrm>
            <a:prstGeom prst="arc">
              <a:avLst>
                <a:gd name="adj1" fmla="val 2531853"/>
                <a:gd name="adj2" fmla="val 0"/>
              </a:avLst>
            </a:prstGeom>
            <a:noFill/>
            <a:ln w="12700" cap="flat" cmpd="sng">
              <a:solidFill>
                <a:srgbClr val="83A5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sp>
          <p:nvSpPr>
            <p:cNvPr id="1091" name="Google Shape;1091;p56"/>
            <p:cNvSpPr/>
            <p:nvPr/>
          </p:nvSpPr>
          <p:spPr>
            <a:xfrm>
              <a:off x="3719558" y="1936722"/>
              <a:ext cx="1721540" cy="1721540"/>
            </a:xfrm>
            <a:prstGeom prst="arc">
              <a:avLst>
                <a:gd name="adj1" fmla="val 15076739"/>
                <a:gd name="adj2" fmla="val 13029006"/>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grpSp>
      <p:pic>
        <p:nvPicPr>
          <p:cNvPr id="1092" name="Google Shape;1092;p56"/>
          <p:cNvPicPr preferRelativeResize="0"/>
          <p:nvPr/>
        </p:nvPicPr>
        <p:blipFill rotWithShape="1">
          <a:blip r:embed="rId3">
            <a:alphaModFix/>
          </a:blip>
          <a:srcRect/>
          <a:stretch/>
        </p:blipFill>
        <p:spPr>
          <a:xfrm>
            <a:off x="1064211" y="2045422"/>
            <a:ext cx="1391725" cy="1391725"/>
          </a:xfrm>
          <a:prstGeom prst="ellipse">
            <a:avLst/>
          </a:prstGeom>
          <a:noFill/>
          <a:ln>
            <a:noFill/>
          </a:ln>
        </p:spPr>
      </p:pic>
      <p:sp>
        <p:nvSpPr>
          <p:cNvPr id="1093" name="Google Shape;1093;p56"/>
          <p:cNvSpPr txBox="1"/>
          <p:nvPr/>
        </p:nvSpPr>
        <p:spPr>
          <a:xfrm>
            <a:off x="706838" y="3485901"/>
            <a:ext cx="2089034" cy="56643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31"/>
              <a:buFont typeface="Roboto"/>
              <a:buNone/>
            </a:pPr>
            <a:r>
              <a:rPr lang="en-US" sz="1631" b="1" i="0" u="none" strike="noStrike" cap="none">
                <a:solidFill>
                  <a:srgbClr val="FF0000"/>
                </a:solidFill>
                <a:latin typeface="Roboto"/>
                <a:ea typeface="Roboto"/>
                <a:cs typeface="Roboto"/>
                <a:sym typeface="Roboto"/>
              </a:rPr>
              <a:t>Glenn Daehn, OSU</a:t>
            </a:r>
            <a:endParaRPr sz="951" b="1" i="0" u="none" strike="noStrike" cap="none">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3F3F3F"/>
              </a:buClr>
              <a:buSzPts val="1450"/>
              <a:buFont typeface="Roboto"/>
              <a:buNone/>
            </a:pPr>
            <a:r>
              <a:rPr lang="en-US" sz="1450" b="1" i="0" u="none" strike="noStrike" cap="none">
                <a:solidFill>
                  <a:srgbClr val="3F3F3F"/>
                </a:solidFill>
                <a:latin typeface="Roboto"/>
                <a:ea typeface="Roboto"/>
                <a:cs typeface="Roboto"/>
                <a:sym typeface="Roboto"/>
              </a:rPr>
              <a:t>Chief Scientific Officer</a:t>
            </a:r>
            <a:endParaRPr sz="1450" b="1" i="0" u="none" strike="noStrike" cap="none">
              <a:solidFill>
                <a:srgbClr val="3F3F3F"/>
              </a:solidFill>
              <a:latin typeface="Roboto"/>
              <a:ea typeface="Roboto"/>
              <a:cs typeface="Roboto"/>
              <a:sym typeface="Roboto"/>
            </a:endParaRPr>
          </a:p>
        </p:txBody>
      </p:sp>
      <p:grpSp>
        <p:nvGrpSpPr>
          <p:cNvPr id="1094" name="Google Shape;1094;p56"/>
          <p:cNvGrpSpPr/>
          <p:nvPr/>
        </p:nvGrpSpPr>
        <p:grpSpPr>
          <a:xfrm>
            <a:off x="971460" y="1943951"/>
            <a:ext cx="1559785" cy="1559785"/>
            <a:chOff x="3719558" y="1936722"/>
            <a:chExt cx="1721540" cy="1721540"/>
          </a:xfrm>
        </p:grpSpPr>
        <p:sp>
          <p:nvSpPr>
            <p:cNvPr id="1095" name="Google Shape;1095;p56"/>
            <p:cNvSpPr/>
            <p:nvPr/>
          </p:nvSpPr>
          <p:spPr>
            <a:xfrm>
              <a:off x="3767734" y="1984898"/>
              <a:ext cx="1625188" cy="1625188"/>
            </a:xfrm>
            <a:prstGeom prst="arc">
              <a:avLst>
                <a:gd name="adj1" fmla="val 2531853"/>
                <a:gd name="adj2" fmla="val 0"/>
              </a:avLst>
            </a:prstGeom>
            <a:noFill/>
            <a:ln w="12700" cap="flat" cmpd="sng">
              <a:solidFill>
                <a:srgbClr val="83A5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sp>
          <p:nvSpPr>
            <p:cNvPr id="1096" name="Google Shape;1096;p56"/>
            <p:cNvSpPr/>
            <p:nvPr/>
          </p:nvSpPr>
          <p:spPr>
            <a:xfrm>
              <a:off x="3719558" y="1936722"/>
              <a:ext cx="1721540" cy="1721540"/>
            </a:xfrm>
            <a:prstGeom prst="arc">
              <a:avLst>
                <a:gd name="adj1" fmla="val 15076739"/>
                <a:gd name="adj2" fmla="val 13029006"/>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grpSp>
      <p:sp>
        <p:nvSpPr>
          <p:cNvPr id="1097" name="Google Shape;1097;p56"/>
          <p:cNvSpPr txBox="1"/>
          <p:nvPr/>
        </p:nvSpPr>
        <p:spPr>
          <a:xfrm>
            <a:off x="7396104" y="3485901"/>
            <a:ext cx="1986442" cy="56643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31"/>
              <a:buFont typeface="Roboto"/>
              <a:buNone/>
            </a:pPr>
            <a:r>
              <a:rPr lang="en-US" sz="1631" b="1" i="0" u="none" strike="noStrike" cap="none">
                <a:solidFill>
                  <a:srgbClr val="FF0000"/>
                </a:solidFill>
                <a:latin typeface="Roboto"/>
                <a:ea typeface="Roboto"/>
                <a:cs typeface="Roboto"/>
                <a:sym typeface="Roboto"/>
              </a:rPr>
              <a:t>Andre Palmer, OSU</a:t>
            </a:r>
            <a:endParaRPr sz="951" b="1" i="0" u="none" strike="noStrike" cap="none">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3F3F3F"/>
              </a:buClr>
              <a:buSzPts val="1450"/>
              <a:buFont typeface="Roboto"/>
              <a:buNone/>
            </a:pPr>
            <a:r>
              <a:rPr lang="en-US" sz="1450" b="1" i="0" u="none" strike="noStrike" cap="none">
                <a:solidFill>
                  <a:srgbClr val="3F3F3F"/>
                </a:solidFill>
                <a:latin typeface="Roboto"/>
                <a:ea typeface="Roboto"/>
                <a:cs typeface="Roboto"/>
                <a:sym typeface="Roboto"/>
              </a:rPr>
              <a:t>Secretary</a:t>
            </a:r>
            <a:endParaRPr sz="1450" b="1" i="0" u="none" strike="noStrike" cap="none">
              <a:solidFill>
                <a:srgbClr val="3F3F3F"/>
              </a:solidFill>
              <a:latin typeface="Roboto"/>
              <a:ea typeface="Roboto"/>
              <a:cs typeface="Roboto"/>
              <a:sym typeface="Roboto"/>
            </a:endParaRPr>
          </a:p>
        </p:txBody>
      </p:sp>
      <p:grpSp>
        <p:nvGrpSpPr>
          <p:cNvPr id="1098" name="Google Shape;1098;p56"/>
          <p:cNvGrpSpPr/>
          <p:nvPr/>
        </p:nvGrpSpPr>
        <p:grpSpPr>
          <a:xfrm>
            <a:off x="7609428" y="1943951"/>
            <a:ext cx="1559785" cy="1559785"/>
            <a:chOff x="3719558" y="1936722"/>
            <a:chExt cx="1721540" cy="1721540"/>
          </a:xfrm>
        </p:grpSpPr>
        <p:sp>
          <p:nvSpPr>
            <p:cNvPr id="1099" name="Google Shape;1099;p56"/>
            <p:cNvSpPr/>
            <p:nvPr/>
          </p:nvSpPr>
          <p:spPr>
            <a:xfrm>
              <a:off x="3767734" y="1984898"/>
              <a:ext cx="1625188" cy="1625188"/>
            </a:xfrm>
            <a:prstGeom prst="arc">
              <a:avLst>
                <a:gd name="adj1" fmla="val 2531853"/>
                <a:gd name="adj2" fmla="val 0"/>
              </a:avLst>
            </a:prstGeom>
            <a:noFill/>
            <a:ln w="12700" cap="flat" cmpd="sng">
              <a:solidFill>
                <a:srgbClr val="83A5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sp>
          <p:nvSpPr>
            <p:cNvPr id="1100" name="Google Shape;1100;p56"/>
            <p:cNvSpPr/>
            <p:nvPr/>
          </p:nvSpPr>
          <p:spPr>
            <a:xfrm>
              <a:off x="3719558" y="1936722"/>
              <a:ext cx="1721540" cy="1721540"/>
            </a:xfrm>
            <a:prstGeom prst="arc">
              <a:avLst>
                <a:gd name="adj1" fmla="val 15076739"/>
                <a:gd name="adj2" fmla="val 13029006"/>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grpSp>
      <p:pic>
        <p:nvPicPr>
          <p:cNvPr id="1101" name="Google Shape;1101;p56"/>
          <p:cNvPicPr preferRelativeResize="0"/>
          <p:nvPr/>
        </p:nvPicPr>
        <p:blipFill rotWithShape="1">
          <a:blip r:embed="rId4">
            <a:alphaModFix/>
          </a:blip>
          <a:srcRect/>
          <a:stretch/>
        </p:blipFill>
        <p:spPr>
          <a:xfrm>
            <a:off x="3321475" y="2027784"/>
            <a:ext cx="1391725" cy="1391725"/>
          </a:xfrm>
          <a:prstGeom prst="ellipse">
            <a:avLst/>
          </a:prstGeom>
          <a:noFill/>
          <a:ln>
            <a:noFill/>
          </a:ln>
        </p:spPr>
      </p:pic>
      <p:sp>
        <p:nvSpPr>
          <p:cNvPr id="1102" name="Google Shape;1102;p56"/>
          <p:cNvSpPr txBox="1"/>
          <p:nvPr/>
        </p:nvSpPr>
        <p:spPr>
          <a:xfrm>
            <a:off x="9583511" y="3485901"/>
            <a:ext cx="2088116" cy="7895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31"/>
              <a:buFont typeface="Roboto"/>
              <a:buNone/>
            </a:pPr>
            <a:r>
              <a:rPr lang="en-US" sz="1631" b="1" i="0" u="none" strike="noStrike" cap="none">
                <a:solidFill>
                  <a:srgbClr val="FF0000"/>
                </a:solidFill>
                <a:latin typeface="Roboto"/>
                <a:ea typeface="Roboto"/>
                <a:cs typeface="Roboto"/>
                <a:sym typeface="Roboto"/>
              </a:rPr>
              <a:t>Philip Chizek</a:t>
            </a:r>
            <a:endParaRPr sz="951" b="1" i="0" u="none" strike="noStrike" cap="none">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3F3F3F"/>
              </a:buClr>
              <a:buSzPts val="1450"/>
              <a:buFont typeface="Roboto"/>
              <a:buNone/>
            </a:pPr>
            <a:r>
              <a:rPr lang="en-US" sz="1450" b="1" i="0" u="none" strike="noStrike" cap="none">
                <a:solidFill>
                  <a:srgbClr val="3F3F3F"/>
                </a:solidFill>
                <a:latin typeface="Roboto"/>
                <a:ea typeface="Roboto"/>
                <a:cs typeface="Roboto"/>
                <a:sym typeface="Roboto"/>
              </a:rPr>
              <a:t>Chief Business Development Officer</a:t>
            </a:r>
            <a:endParaRPr/>
          </a:p>
        </p:txBody>
      </p:sp>
      <p:grpSp>
        <p:nvGrpSpPr>
          <p:cNvPr id="1103" name="Google Shape;1103;p56"/>
          <p:cNvGrpSpPr/>
          <p:nvPr/>
        </p:nvGrpSpPr>
        <p:grpSpPr>
          <a:xfrm>
            <a:off x="9860969" y="1943951"/>
            <a:ext cx="1559785" cy="1559785"/>
            <a:chOff x="3719558" y="1936722"/>
            <a:chExt cx="1721540" cy="1721540"/>
          </a:xfrm>
        </p:grpSpPr>
        <p:sp>
          <p:nvSpPr>
            <p:cNvPr id="1104" name="Google Shape;1104;p56"/>
            <p:cNvSpPr/>
            <p:nvPr/>
          </p:nvSpPr>
          <p:spPr>
            <a:xfrm>
              <a:off x="3767734" y="1984898"/>
              <a:ext cx="1625188" cy="1625188"/>
            </a:xfrm>
            <a:prstGeom prst="arc">
              <a:avLst>
                <a:gd name="adj1" fmla="val 2531853"/>
                <a:gd name="adj2" fmla="val 0"/>
              </a:avLst>
            </a:prstGeom>
            <a:noFill/>
            <a:ln w="12700" cap="flat" cmpd="sng">
              <a:solidFill>
                <a:srgbClr val="83A5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sp>
          <p:nvSpPr>
            <p:cNvPr id="1105" name="Google Shape;1105;p56"/>
            <p:cNvSpPr/>
            <p:nvPr/>
          </p:nvSpPr>
          <p:spPr>
            <a:xfrm>
              <a:off x="3719558" y="1936722"/>
              <a:ext cx="1721540" cy="1721540"/>
            </a:xfrm>
            <a:prstGeom prst="arc">
              <a:avLst>
                <a:gd name="adj1" fmla="val 15076739"/>
                <a:gd name="adj2" fmla="val 13029006"/>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31"/>
                <a:buFont typeface="Roboto"/>
                <a:buNone/>
              </a:pPr>
              <a:endParaRPr sz="1631" b="0" i="0" u="none" strike="noStrike" cap="none">
                <a:solidFill>
                  <a:srgbClr val="000000"/>
                </a:solidFill>
                <a:latin typeface="Roboto"/>
                <a:ea typeface="Roboto"/>
                <a:cs typeface="Roboto"/>
                <a:sym typeface="Roboto"/>
              </a:endParaRPr>
            </a:p>
          </p:txBody>
        </p:sp>
      </p:grpSp>
      <p:pic>
        <p:nvPicPr>
          <p:cNvPr id="1106" name="Google Shape;1106;p56" descr="Hadad"/>
          <p:cNvPicPr preferRelativeResize="0"/>
          <p:nvPr/>
        </p:nvPicPr>
        <p:blipFill rotWithShape="1">
          <a:blip r:embed="rId5">
            <a:alphaModFix/>
          </a:blip>
          <a:srcRect/>
          <a:stretch/>
        </p:blipFill>
        <p:spPr>
          <a:xfrm>
            <a:off x="5546312" y="2049408"/>
            <a:ext cx="1391852" cy="1391852"/>
          </a:xfrm>
          <a:prstGeom prst="ellipse">
            <a:avLst/>
          </a:prstGeom>
          <a:noFill/>
          <a:ln>
            <a:noFill/>
          </a:ln>
        </p:spPr>
      </p:pic>
      <p:pic>
        <p:nvPicPr>
          <p:cNvPr id="1107" name="Google Shape;1107;p56" descr="Andre Palmer"/>
          <p:cNvPicPr preferRelativeResize="0"/>
          <p:nvPr/>
        </p:nvPicPr>
        <p:blipFill rotWithShape="1">
          <a:blip r:embed="rId6">
            <a:alphaModFix/>
          </a:blip>
          <a:srcRect/>
          <a:stretch/>
        </p:blipFill>
        <p:spPr>
          <a:xfrm>
            <a:off x="7687246" y="2045422"/>
            <a:ext cx="1391852" cy="1391852"/>
          </a:xfrm>
          <a:prstGeom prst="ellipse">
            <a:avLst/>
          </a:prstGeom>
          <a:noFill/>
          <a:ln>
            <a:noFill/>
          </a:ln>
        </p:spPr>
      </p:pic>
      <p:sp>
        <p:nvSpPr>
          <p:cNvPr id="1108" name="Google Shape;1108;p56"/>
          <p:cNvSpPr txBox="1">
            <a:spLocks noGrp="1"/>
          </p:cNvSpPr>
          <p:nvPr>
            <p:ph type="title"/>
          </p:nvPr>
        </p:nvSpPr>
        <p:spPr>
          <a:xfrm>
            <a:off x="383382" y="224573"/>
            <a:ext cx="7040670" cy="538196"/>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Clr>
                <a:schemeClr val="lt1"/>
              </a:buClr>
              <a:buSzPts val="2100"/>
              <a:buFont typeface="Roboto"/>
              <a:buNone/>
            </a:pPr>
            <a:r>
              <a:rPr lang="en-US"/>
              <a:t>HAMICo Executive Officers:</a:t>
            </a:r>
            <a:br>
              <a:rPr lang="en-US"/>
            </a:br>
            <a:r>
              <a:rPr lang="en-US" b="0"/>
              <a:t>Roster and Affiliations</a:t>
            </a:r>
            <a:endParaRPr/>
          </a:p>
        </p:txBody>
      </p:sp>
      <p:pic>
        <p:nvPicPr>
          <p:cNvPr id="1109" name="Google Shape;1109;p56"/>
          <p:cNvPicPr preferRelativeResize="0"/>
          <p:nvPr/>
        </p:nvPicPr>
        <p:blipFill rotWithShape="1">
          <a:blip r:embed="rId7">
            <a:alphaModFix/>
          </a:blip>
          <a:srcRect/>
          <a:stretch/>
        </p:blipFill>
        <p:spPr>
          <a:xfrm>
            <a:off x="9953635" y="2027657"/>
            <a:ext cx="1374454" cy="1391852"/>
          </a:xfrm>
          <a:prstGeom prst="ellipse">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57"/>
          <p:cNvSpPr txBox="1"/>
          <p:nvPr/>
        </p:nvSpPr>
        <p:spPr>
          <a:xfrm>
            <a:off x="1740363" y="1352117"/>
            <a:ext cx="3804737" cy="1819342"/>
          </a:xfrm>
          <a:prstGeom prst="rect">
            <a:avLst/>
          </a:prstGeom>
          <a:solidFill>
            <a:schemeClr val="accent2"/>
          </a:solidFill>
          <a:ln>
            <a:noFill/>
          </a:ln>
        </p:spPr>
        <p:txBody>
          <a:bodyPr spcFirstLastPara="1" wrap="square" lIns="165675" tIns="165675" rIns="165675" bIns="165675" anchor="ctr" anchorCtr="0">
            <a:noAutofit/>
          </a:bodyPr>
          <a:lstStyle/>
          <a:p>
            <a:pPr marL="8630" marR="0" lvl="0" indent="-8630" algn="ctr" rtl="0">
              <a:lnSpc>
                <a:spcPct val="100000"/>
              </a:lnSpc>
              <a:spcBef>
                <a:spcPts val="0"/>
              </a:spcBef>
              <a:spcAft>
                <a:spcPts val="0"/>
              </a:spcAft>
              <a:buClr>
                <a:srgbClr val="FFFFFF"/>
              </a:buClr>
              <a:buSzPts val="2174"/>
              <a:buFont typeface="Roboto"/>
              <a:buNone/>
            </a:pPr>
            <a:r>
              <a:rPr lang="en-US" sz="2174" b="1" i="0" u="none" strike="noStrike" cap="none">
                <a:solidFill>
                  <a:srgbClr val="FFFFFF"/>
                </a:solidFill>
                <a:latin typeface="Roboto"/>
                <a:ea typeface="Roboto"/>
                <a:cs typeface="Roboto"/>
                <a:sym typeface="Roboto"/>
              </a:rPr>
              <a:t>Hybrid Autonomous Manufacturing Innovations (HAMICo)</a:t>
            </a:r>
            <a:endParaRPr/>
          </a:p>
          <a:p>
            <a:pPr marL="8630" marR="0" lvl="0" indent="-8630" algn="ctr" rtl="0">
              <a:lnSpc>
                <a:spcPct val="100000"/>
              </a:lnSpc>
              <a:spcBef>
                <a:spcPts val="0"/>
              </a:spcBef>
              <a:spcAft>
                <a:spcPts val="0"/>
              </a:spcAft>
              <a:buClr>
                <a:srgbClr val="FFFFFF"/>
              </a:buClr>
              <a:buSzPts val="2174"/>
              <a:buFont typeface="Roboto"/>
              <a:buNone/>
            </a:pPr>
            <a:br>
              <a:rPr lang="en-US" sz="2174" b="1" i="0" u="none" strike="noStrike" cap="none">
                <a:solidFill>
                  <a:srgbClr val="FFFFFF"/>
                </a:solidFill>
                <a:latin typeface="Roboto"/>
                <a:ea typeface="Roboto"/>
                <a:cs typeface="Roboto"/>
                <a:sym typeface="Roboto"/>
              </a:rPr>
            </a:br>
            <a:r>
              <a:rPr lang="en-US" sz="2174" b="0" i="0" u="none" strike="noStrike" cap="none">
                <a:solidFill>
                  <a:srgbClr val="FFFFFF"/>
                </a:solidFill>
                <a:latin typeface="Roboto"/>
                <a:ea typeface="Roboto"/>
                <a:cs typeface="Roboto"/>
                <a:sym typeface="Roboto"/>
              </a:rPr>
              <a:t>501(c)(3) not for profit</a:t>
            </a:r>
            <a:endParaRPr/>
          </a:p>
        </p:txBody>
      </p:sp>
      <p:sp>
        <p:nvSpPr>
          <p:cNvPr id="1116" name="Google Shape;1116;p57"/>
          <p:cNvSpPr txBox="1"/>
          <p:nvPr/>
        </p:nvSpPr>
        <p:spPr>
          <a:xfrm>
            <a:off x="1740364" y="4484298"/>
            <a:ext cx="3804737" cy="1336611"/>
          </a:xfrm>
          <a:prstGeom prst="rect">
            <a:avLst/>
          </a:prstGeom>
          <a:solidFill>
            <a:srgbClr val="F2F2F2"/>
          </a:solidFill>
          <a:ln>
            <a:noFill/>
          </a:ln>
        </p:spPr>
        <p:txBody>
          <a:bodyPr spcFirstLastPara="1" wrap="square" lIns="82825" tIns="82825" rIns="82825" bIns="82825" anchor="ctr" anchorCtr="0">
            <a:noAutofit/>
          </a:bodyPr>
          <a:lstStyle/>
          <a:p>
            <a:pPr marL="69037" marR="0" lvl="0" indent="0" algn="ctr" rtl="0">
              <a:lnSpc>
                <a:spcPct val="100000"/>
              </a:lnSpc>
              <a:spcBef>
                <a:spcPts val="906"/>
              </a:spcBef>
              <a:spcAft>
                <a:spcPts val="544"/>
              </a:spcAft>
              <a:buClr>
                <a:srgbClr val="000000"/>
              </a:buClr>
              <a:buSzPts val="1600"/>
              <a:buFont typeface="Arial"/>
              <a:buNone/>
            </a:pPr>
            <a:r>
              <a:rPr lang="en-US" sz="2174" b="1" i="0" u="none" strike="noStrike" cap="none">
                <a:solidFill>
                  <a:srgbClr val="000000"/>
                </a:solidFill>
                <a:latin typeface="Roboto"/>
                <a:ea typeface="Roboto"/>
                <a:cs typeface="Roboto"/>
                <a:sym typeface="Roboto"/>
              </a:rPr>
              <a:t>Facilitate cost-effective, rapid adoption of HAMMER IP in industrial ecosystem</a:t>
            </a:r>
            <a:endParaRPr/>
          </a:p>
        </p:txBody>
      </p:sp>
      <p:sp>
        <p:nvSpPr>
          <p:cNvPr id="1117" name="Google Shape;1117;p57"/>
          <p:cNvSpPr/>
          <p:nvPr/>
        </p:nvSpPr>
        <p:spPr>
          <a:xfrm>
            <a:off x="1491254" y="1243781"/>
            <a:ext cx="4271019" cy="4658845"/>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31"/>
              <a:buFont typeface="Roboto"/>
              <a:buNone/>
            </a:pPr>
            <a:endParaRPr sz="1631" b="0" i="0" u="none" strike="noStrike" cap="none">
              <a:solidFill>
                <a:srgbClr val="FFFFFF"/>
              </a:solidFill>
              <a:latin typeface="Roboto"/>
              <a:ea typeface="Roboto"/>
              <a:cs typeface="Roboto"/>
              <a:sym typeface="Roboto"/>
            </a:endParaRPr>
          </a:p>
        </p:txBody>
      </p:sp>
      <p:sp>
        <p:nvSpPr>
          <p:cNvPr id="1118" name="Google Shape;1118;p57"/>
          <p:cNvSpPr/>
          <p:nvPr/>
        </p:nvSpPr>
        <p:spPr>
          <a:xfrm>
            <a:off x="6270520" y="1458890"/>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119" name="Google Shape;1119;p57"/>
          <p:cNvSpPr txBox="1"/>
          <p:nvPr/>
        </p:nvSpPr>
        <p:spPr>
          <a:xfrm>
            <a:off x="7241347" y="1568516"/>
            <a:ext cx="4093083" cy="3711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12"/>
              <a:buFont typeface="Roboto"/>
              <a:buNone/>
            </a:pPr>
            <a:r>
              <a:rPr lang="en-US" sz="1812" b="1" i="0" u="none" strike="noStrike" cap="none">
                <a:solidFill>
                  <a:srgbClr val="000000"/>
                </a:solidFill>
                <a:latin typeface="Roboto"/>
                <a:ea typeface="Roboto"/>
                <a:cs typeface="Roboto"/>
                <a:sym typeface="Roboto"/>
              </a:rPr>
              <a:t>License IP as-is or with modifications</a:t>
            </a:r>
            <a:endParaRPr/>
          </a:p>
        </p:txBody>
      </p:sp>
      <p:sp>
        <p:nvSpPr>
          <p:cNvPr id="1120" name="Google Shape;1120;p57"/>
          <p:cNvSpPr/>
          <p:nvPr/>
        </p:nvSpPr>
        <p:spPr>
          <a:xfrm>
            <a:off x="6270520" y="2679650"/>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121" name="Google Shape;1121;p57"/>
          <p:cNvSpPr txBox="1"/>
          <p:nvPr/>
        </p:nvSpPr>
        <p:spPr>
          <a:xfrm>
            <a:off x="7241347" y="2368835"/>
            <a:ext cx="4093083" cy="1207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12"/>
              <a:buFont typeface="Roboto"/>
              <a:buNone/>
            </a:pPr>
            <a:r>
              <a:rPr lang="en-US" sz="1812" b="1" i="0" u="none" strike="noStrike" cap="none">
                <a:solidFill>
                  <a:srgbClr val="000000"/>
                </a:solidFill>
                <a:latin typeface="Roboto"/>
                <a:ea typeface="Roboto"/>
                <a:cs typeface="Roboto"/>
                <a:sym typeface="Roboto"/>
              </a:rPr>
              <a:t>Commission or execute projects for companies seeking to adapt or incorporate this IP + coordinate low-volume prototyping / production</a:t>
            </a:r>
            <a:endParaRPr/>
          </a:p>
        </p:txBody>
      </p:sp>
      <p:sp>
        <p:nvSpPr>
          <p:cNvPr id="1122" name="Google Shape;1122;p57"/>
          <p:cNvSpPr/>
          <p:nvPr/>
        </p:nvSpPr>
        <p:spPr>
          <a:xfrm>
            <a:off x="6270520" y="4005558"/>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123" name="Google Shape;1123;p57"/>
          <p:cNvSpPr txBox="1"/>
          <p:nvPr/>
        </p:nvSpPr>
        <p:spPr>
          <a:xfrm>
            <a:off x="7241347" y="3980834"/>
            <a:ext cx="4093083" cy="65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12"/>
              <a:buFont typeface="Roboto"/>
              <a:buNone/>
            </a:pPr>
            <a:r>
              <a:rPr lang="en-US" sz="1812" b="1" i="0" u="none" strike="noStrike" cap="none">
                <a:solidFill>
                  <a:srgbClr val="000000"/>
                </a:solidFill>
                <a:latin typeface="Roboto"/>
                <a:ea typeface="Roboto"/>
                <a:cs typeface="Roboto"/>
                <a:sym typeface="Roboto"/>
              </a:rPr>
              <a:t>Partially incubate start-ups and companies that drive IP to market</a:t>
            </a:r>
            <a:endParaRPr/>
          </a:p>
        </p:txBody>
      </p:sp>
      <p:sp>
        <p:nvSpPr>
          <p:cNvPr id="1124" name="Google Shape;1124;p57"/>
          <p:cNvSpPr/>
          <p:nvPr/>
        </p:nvSpPr>
        <p:spPr>
          <a:xfrm>
            <a:off x="6270520" y="5165408"/>
            <a:ext cx="665514" cy="581767"/>
          </a:xfrm>
          <a:prstGeom prst="rightArrow">
            <a:avLst>
              <a:gd name="adj1" fmla="val 50000"/>
              <a:gd name="adj2" fmla="val 50000"/>
            </a:avLst>
          </a:prstGeom>
          <a:gradFill>
            <a:gsLst>
              <a:gs pos="0">
                <a:srgbClr val="000000">
                  <a:alpha val="0"/>
                </a:srgbClr>
              </a:gs>
              <a:gs pos="100000">
                <a:srgbClr val="000000">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74"/>
              <a:buFont typeface="Roboto"/>
              <a:buNone/>
            </a:pPr>
            <a:endParaRPr sz="2174" b="0" i="0" u="none" strike="noStrike" cap="none">
              <a:solidFill>
                <a:srgbClr val="000000"/>
              </a:solidFill>
              <a:latin typeface="Roboto"/>
              <a:ea typeface="Roboto"/>
              <a:cs typeface="Roboto"/>
              <a:sym typeface="Roboto"/>
            </a:endParaRPr>
          </a:p>
        </p:txBody>
      </p:sp>
      <p:sp>
        <p:nvSpPr>
          <p:cNvPr id="1125" name="Google Shape;1125;p57"/>
          <p:cNvSpPr txBox="1"/>
          <p:nvPr/>
        </p:nvSpPr>
        <p:spPr>
          <a:xfrm>
            <a:off x="7241347" y="5135605"/>
            <a:ext cx="4093083" cy="9289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12"/>
              <a:buFont typeface="Roboto"/>
              <a:buNone/>
            </a:pPr>
            <a:r>
              <a:rPr lang="en-US" sz="1812" b="1" i="0" u="none" strike="noStrike" cap="none">
                <a:solidFill>
                  <a:srgbClr val="000000"/>
                </a:solidFill>
                <a:latin typeface="Roboto"/>
                <a:ea typeface="Roboto"/>
                <a:cs typeface="Roboto"/>
                <a:sym typeface="Roboto"/>
              </a:rPr>
              <a:t>Enable a convening forum for market visibility, engagement and networking</a:t>
            </a:r>
            <a:endParaRPr/>
          </a:p>
        </p:txBody>
      </p:sp>
      <p:pic>
        <p:nvPicPr>
          <p:cNvPr id="1126" name="Google Shape;1126;p57"/>
          <p:cNvPicPr preferRelativeResize="0"/>
          <p:nvPr/>
        </p:nvPicPr>
        <p:blipFill rotWithShape="1">
          <a:blip r:embed="rId3">
            <a:alphaModFix/>
          </a:blip>
          <a:srcRect/>
          <a:stretch/>
        </p:blipFill>
        <p:spPr>
          <a:xfrm>
            <a:off x="2107218" y="3378141"/>
            <a:ext cx="3071028" cy="921309"/>
          </a:xfrm>
          <a:prstGeom prst="rect">
            <a:avLst/>
          </a:prstGeom>
          <a:noFill/>
          <a:ln>
            <a:noFill/>
          </a:ln>
        </p:spPr>
      </p:pic>
      <p:sp>
        <p:nvSpPr>
          <p:cNvPr id="1127" name="Google Shape;1127;p57"/>
          <p:cNvSpPr txBox="1"/>
          <p:nvPr/>
        </p:nvSpPr>
        <p:spPr>
          <a:xfrm>
            <a:off x="383382" y="224672"/>
            <a:ext cx="7040670" cy="538096"/>
          </a:xfrm>
          <a:prstGeom prst="rect">
            <a:avLst/>
          </a:prstGeom>
          <a:noFill/>
          <a:ln>
            <a:noFill/>
          </a:ln>
        </p:spPr>
        <p:txBody>
          <a:bodyPr spcFirstLastPara="1" wrap="square" lIns="0" tIns="0" rIns="0" bIns="0" anchor="b" anchorCtr="0">
            <a:spAutoFit/>
          </a:bodyPr>
          <a:lstStyle/>
          <a:p>
            <a:pPr marL="0" marR="0" lvl="0" indent="0" algn="l" rtl="0">
              <a:lnSpc>
                <a:spcPct val="80000"/>
              </a:lnSpc>
              <a:spcBef>
                <a:spcPts val="0"/>
              </a:spcBef>
              <a:spcAft>
                <a:spcPts val="0"/>
              </a:spcAft>
              <a:buClr>
                <a:srgbClr val="FFFFFF"/>
              </a:buClr>
              <a:buSzPts val="2174"/>
              <a:buFont typeface="Roboto"/>
              <a:buNone/>
            </a:pPr>
            <a:r>
              <a:rPr lang="en-US" sz="2174" b="1" i="0" u="none" strike="noStrike" cap="none">
                <a:solidFill>
                  <a:srgbClr val="FFFFFF"/>
                </a:solidFill>
                <a:latin typeface="Roboto"/>
                <a:ea typeface="Roboto"/>
                <a:cs typeface="Roboto"/>
                <a:sym typeface="Roboto"/>
              </a:rPr>
              <a:t>HAMICo: non-for-profit platform designed to enable HAMMER IP commercialization</a:t>
            </a:r>
            <a:endParaRPr sz="2174" b="0" i="0" u="none" strike="noStrike" cap="none">
              <a:solidFill>
                <a:srgbClr val="FFFFFF"/>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58"/>
          <p:cNvSpPr txBox="1">
            <a:spLocks noGrp="1"/>
          </p:cNvSpPr>
          <p:nvPr>
            <p:ph type="title"/>
          </p:nvPr>
        </p:nvSpPr>
        <p:spPr>
          <a:xfrm>
            <a:off x="383382" y="492277"/>
            <a:ext cx="7040670" cy="270492"/>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Clr>
                <a:schemeClr val="lt1"/>
              </a:buClr>
              <a:buSzPts val="2100"/>
              <a:buFont typeface="Roboto"/>
              <a:buNone/>
            </a:pPr>
            <a:r>
              <a:rPr lang="en-US"/>
              <a:t>Core HAMICo Functions</a:t>
            </a:r>
            <a:endParaRPr b="0"/>
          </a:p>
        </p:txBody>
      </p:sp>
      <p:sp>
        <p:nvSpPr>
          <p:cNvPr id="1134" name="Google Shape;1134;p58"/>
          <p:cNvSpPr txBox="1"/>
          <p:nvPr/>
        </p:nvSpPr>
        <p:spPr>
          <a:xfrm>
            <a:off x="586825" y="1070106"/>
            <a:ext cx="10360493" cy="5541838"/>
          </a:xfrm>
          <a:prstGeom prst="rect">
            <a:avLst/>
          </a:prstGeom>
          <a:noFill/>
          <a:ln>
            <a:noFill/>
          </a:ln>
        </p:spPr>
        <p:txBody>
          <a:bodyPr spcFirstLastPara="1" wrap="square" lIns="91425" tIns="45700" rIns="91425" bIns="45700" anchor="t" anchorCtr="0">
            <a:spAutoFit/>
          </a:bodyPr>
          <a:lstStyle/>
          <a:p>
            <a:pPr marL="414223" marR="0" lvl="0" indent="-414223" algn="l" rtl="0">
              <a:lnSpc>
                <a:spcPct val="100000"/>
              </a:lnSpc>
              <a:spcBef>
                <a:spcPts val="0"/>
              </a:spcBef>
              <a:spcAft>
                <a:spcPts val="0"/>
              </a:spcAft>
              <a:buClr>
                <a:srgbClr val="000000"/>
              </a:buClr>
              <a:buSzPts val="1600"/>
              <a:buFont typeface="Calibri"/>
              <a:buAutoNum type="arabicPeriod"/>
            </a:pPr>
            <a:r>
              <a:rPr lang="en-US" sz="1600" b="1" i="0" u="none" strike="noStrike" cap="none">
                <a:solidFill>
                  <a:srgbClr val="000000"/>
                </a:solidFill>
                <a:latin typeface="Calibri"/>
                <a:ea typeface="Calibri"/>
                <a:cs typeface="Calibri"/>
                <a:sym typeface="Calibri"/>
              </a:rPr>
              <a:t>Execute DoD Direct (to HAMMER or HAMICo) or Directed Contracts (to specific company's or organizations) and/or Congressional Plus-ups (e.g., Adv. Materials - Prototype Parts, ManTech Processes, etc.)</a:t>
            </a:r>
            <a:endParaRPr/>
          </a:p>
          <a:p>
            <a:pPr marL="871423" marR="0" lvl="1" indent="-414222"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CA</a:t>
            </a:r>
            <a:endParaRPr/>
          </a:p>
          <a:p>
            <a:pPr marL="871423" marR="0" lvl="1" indent="-414222"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IDIQ’s</a:t>
            </a:r>
            <a:endParaRPr/>
          </a:p>
          <a:p>
            <a:pPr marL="871423" marR="0" lvl="1" indent="-414222"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OTA’s </a:t>
            </a:r>
            <a:endParaRPr/>
          </a:p>
          <a:p>
            <a:pPr marL="871423" marR="0" lvl="1" indent="-312622" algn="l" rtl="0">
              <a:lnSpc>
                <a:spcPct val="100000"/>
              </a:lnSpc>
              <a:spcBef>
                <a:spcPts val="0"/>
              </a:spcBef>
              <a:spcAft>
                <a:spcPts val="0"/>
              </a:spcAft>
              <a:buClr>
                <a:schemeClr val="dk1"/>
              </a:buClr>
              <a:buSzPts val="1600"/>
              <a:buFont typeface="Arial"/>
              <a:buNone/>
            </a:pPr>
            <a:endParaRPr sz="1600" b="1" i="0" u="none" strike="noStrike" cap="none">
              <a:solidFill>
                <a:srgbClr val="000000"/>
              </a:solidFill>
              <a:latin typeface="Calibri"/>
              <a:ea typeface="Calibri"/>
              <a:cs typeface="Calibri"/>
              <a:sym typeface="Calibri"/>
            </a:endParaRPr>
          </a:p>
          <a:p>
            <a:pPr marL="414223" marR="0" lvl="0" indent="-414223" algn="l" rtl="0">
              <a:lnSpc>
                <a:spcPct val="100000"/>
              </a:lnSpc>
              <a:spcBef>
                <a:spcPts val="0"/>
              </a:spcBef>
              <a:spcAft>
                <a:spcPts val="0"/>
              </a:spcAft>
              <a:buClr>
                <a:srgbClr val="000000"/>
              </a:buClr>
              <a:buSzPts val="1600"/>
              <a:buFont typeface="Calibri"/>
              <a:buAutoNum type="arabicPeriod"/>
            </a:pPr>
            <a:r>
              <a:rPr lang="en-US" sz="1600" b="1" i="0" u="none" strike="noStrike" cap="none">
                <a:solidFill>
                  <a:srgbClr val="000000"/>
                </a:solidFill>
                <a:latin typeface="Calibri"/>
                <a:ea typeface="Calibri"/>
                <a:cs typeface="Calibri"/>
                <a:sym typeface="Calibri"/>
              </a:rPr>
              <a:t>Enter Contracts for shared Space, Equipment and Facilities</a:t>
            </a:r>
            <a:endParaRPr/>
          </a:p>
          <a:p>
            <a:pPr marL="414223" marR="0" lvl="0" indent="-312623" algn="l" rtl="0">
              <a:lnSpc>
                <a:spcPct val="100000"/>
              </a:lnSpc>
              <a:spcBef>
                <a:spcPts val="0"/>
              </a:spcBef>
              <a:spcAft>
                <a:spcPts val="0"/>
              </a:spcAft>
              <a:buClr>
                <a:schemeClr val="dk1"/>
              </a:buClr>
              <a:buSzPts val="1600"/>
              <a:buFont typeface="Roboto"/>
              <a:buNone/>
            </a:pPr>
            <a:endParaRPr sz="1600" b="0" i="0" u="none" strike="noStrike" cap="none">
              <a:solidFill>
                <a:srgbClr val="000000"/>
              </a:solidFill>
              <a:latin typeface="Calibri"/>
              <a:ea typeface="Calibri"/>
              <a:cs typeface="Calibri"/>
              <a:sym typeface="Calibri"/>
            </a:endParaRPr>
          </a:p>
          <a:p>
            <a:pPr marL="414223" marR="0" lvl="0" indent="-414223" algn="l" rtl="0">
              <a:lnSpc>
                <a:spcPct val="100000"/>
              </a:lnSpc>
              <a:spcBef>
                <a:spcPts val="0"/>
              </a:spcBef>
              <a:spcAft>
                <a:spcPts val="0"/>
              </a:spcAft>
              <a:buClr>
                <a:srgbClr val="000000"/>
              </a:buClr>
              <a:buSzPts val="1600"/>
              <a:buFont typeface="Calibri"/>
              <a:buAutoNum type="arabicPeriod"/>
            </a:pPr>
            <a:r>
              <a:rPr lang="en-US" sz="1600" b="1" i="0" u="none" strike="noStrike" cap="none">
                <a:solidFill>
                  <a:srgbClr val="000000"/>
                </a:solidFill>
                <a:latin typeface="Calibri"/>
                <a:ea typeface="Calibri"/>
                <a:cs typeface="Calibri"/>
                <a:sym typeface="Calibri"/>
              </a:rPr>
              <a:t>Organize the HAMMER industry consortium</a:t>
            </a:r>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Research tokens @$25k each</a:t>
            </a:r>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Consortia research, aligned with HAMMER thrusts and testbeds</a:t>
            </a:r>
            <a:endParaRPr sz="1600" b="0" i="1" u="none" strike="noStrike" cap="none">
              <a:solidFill>
                <a:srgbClr val="000000"/>
              </a:solidFill>
              <a:latin typeface="Calibri"/>
              <a:ea typeface="Calibri"/>
              <a:cs typeface="Calibri"/>
              <a:sym typeface="Calibri"/>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One token allows voice on project selection</a:t>
            </a:r>
            <a:endParaRPr sz="1600" b="0" i="1" u="none" strike="noStrike" cap="none">
              <a:solidFill>
                <a:srgbClr val="000000"/>
              </a:solidFill>
              <a:latin typeface="Calibri"/>
              <a:ea typeface="Calibri"/>
              <a:cs typeface="Calibri"/>
              <a:sym typeface="Calibri"/>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Join HAMMER Industry Leadership Council (ILC) at [3] tokens or above</a:t>
            </a:r>
            <a:endParaRPr sz="1600" b="0" i="1" u="none" strike="noStrike" cap="none">
              <a:solidFill>
                <a:srgbClr val="000000"/>
              </a:solidFill>
              <a:latin typeface="Calibri"/>
              <a:ea typeface="Calibri"/>
              <a:cs typeface="Calibri"/>
              <a:sym typeface="Calibri"/>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ILC and HAMMER research council will form projects</a:t>
            </a:r>
            <a:endParaRPr sz="1600" b="0" i="1" u="none" strike="noStrike" cap="none">
              <a:solidFill>
                <a:srgbClr val="000000"/>
              </a:solidFill>
              <a:latin typeface="Calibri"/>
              <a:ea typeface="Calibri"/>
              <a:cs typeface="Calibri"/>
              <a:sym typeface="Calibri"/>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Great flexibility and impact, though HAMICo</a:t>
            </a:r>
            <a:endParaRPr sz="1600" b="0" i="1" u="none" strike="noStrike" cap="none">
              <a:solidFill>
                <a:srgbClr val="000000"/>
              </a:solidFill>
              <a:latin typeface="Calibri"/>
              <a:ea typeface="Calibri"/>
              <a:cs typeface="Calibri"/>
              <a:sym typeface="Calibri"/>
            </a:endParaRPr>
          </a:p>
          <a:p>
            <a:pPr marL="929126" marR="0" lvl="1"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Low overhead pass through to universities</a:t>
            </a:r>
            <a:endParaRPr sz="1600" b="0" i="1" u="none" strike="noStrike" cap="none">
              <a:solidFill>
                <a:srgbClr val="000000"/>
              </a:solidFill>
              <a:latin typeface="Calibri"/>
              <a:ea typeface="Calibri"/>
              <a:cs typeface="Calibri"/>
              <a:sym typeface="Calibri"/>
            </a:endParaRPr>
          </a:p>
          <a:p>
            <a:pPr marL="929126" marR="0" lvl="1"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Can directly purchase services</a:t>
            </a:r>
            <a:endParaRPr sz="1600" b="0" i="1" u="none" strike="noStrike" cap="none">
              <a:solidFill>
                <a:srgbClr val="000000"/>
              </a:solidFill>
              <a:latin typeface="Calibri"/>
              <a:ea typeface="Calibri"/>
              <a:cs typeface="Calibri"/>
              <a:sym typeface="Calibri"/>
            </a:endParaRPr>
          </a:p>
          <a:p>
            <a:pPr marL="929126" marR="0" lvl="0" indent="-510588" algn="l" rtl="0">
              <a:lnSpc>
                <a:spcPct val="100000"/>
              </a:lnSpc>
              <a:spcBef>
                <a:spcPts val="0"/>
              </a:spcBef>
              <a:spcAft>
                <a:spcPts val="0"/>
              </a:spcAft>
              <a:buClr>
                <a:srgbClr val="000000"/>
              </a:buClr>
              <a:buSzPts val="1600"/>
              <a:buFont typeface="Arial"/>
              <a:buChar char="•"/>
            </a:pPr>
            <a:r>
              <a:rPr lang="en-US" sz="1600" b="0" i="1" u="none" strike="noStrike" cap="none">
                <a:solidFill>
                  <a:srgbClr val="000000"/>
                </a:solidFill>
                <a:latin typeface="Calibri"/>
                <a:ea typeface="Calibri"/>
                <a:cs typeface="Calibri"/>
                <a:sym typeface="Calibri"/>
              </a:rPr>
              <a:t>Planned start 1/1/2024</a:t>
            </a:r>
            <a:endParaRPr/>
          </a:p>
          <a:p>
            <a:pPr marL="418538" marR="0" lvl="0" indent="0" algn="l" rtl="0">
              <a:lnSpc>
                <a:spcPct val="100000"/>
              </a:lnSpc>
              <a:spcBef>
                <a:spcPts val="0"/>
              </a:spcBef>
              <a:spcAft>
                <a:spcPts val="0"/>
              </a:spcAft>
              <a:buClr>
                <a:schemeClr val="dk1"/>
              </a:buClr>
              <a:buSzPts val="1600"/>
              <a:buFont typeface="Roboto"/>
              <a:buNone/>
            </a:pPr>
            <a:endParaRPr sz="1600" b="0" i="1" u="none" strike="noStrike" cap="none">
              <a:solidFill>
                <a:srgbClr val="000000"/>
              </a:solidFill>
              <a:latin typeface="Calibri"/>
              <a:ea typeface="Calibri"/>
              <a:cs typeface="Calibri"/>
              <a:sym typeface="Calibri"/>
            </a:endParaRPr>
          </a:p>
          <a:p>
            <a:pPr marL="258890" marR="0" lvl="0" indent="-258890" algn="l" rtl="0">
              <a:lnSpc>
                <a:spcPct val="100000"/>
              </a:lnSpc>
              <a:spcBef>
                <a:spcPts val="0"/>
              </a:spcBef>
              <a:spcAft>
                <a:spcPts val="0"/>
              </a:spcAft>
              <a:buClr>
                <a:srgbClr val="000000"/>
              </a:buClr>
              <a:buSzPts val="1600"/>
              <a:buFont typeface="Calibri"/>
              <a:buNone/>
            </a:pPr>
            <a:r>
              <a:rPr lang="en-US" sz="1600" b="1" i="1" u="none" strike="noStrike" cap="none">
                <a:solidFill>
                  <a:srgbClr val="000000"/>
                </a:solidFill>
                <a:latin typeface="Calibri"/>
                <a:ea typeface="Calibri"/>
                <a:cs typeface="Calibri"/>
                <a:sym typeface="Calibri"/>
              </a:rPr>
              <a:t>4. </a:t>
            </a:r>
            <a:r>
              <a:rPr lang="en-US" sz="1600" b="1" i="1" u="sng" strike="noStrike" cap="none">
                <a:solidFill>
                  <a:srgbClr val="000000"/>
                </a:solidFill>
                <a:latin typeface="Calibri"/>
                <a:ea typeface="Calibri"/>
                <a:cs typeface="Calibri"/>
                <a:sym typeface="Calibri"/>
              </a:rPr>
              <a:t>Collaborate and </a:t>
            </a:r>
            <a:r>
              <a:rPr lang="en-US" sz="1600" b="1" i="0" u="sng" strike="noStrike" cap="none">
                <a:solidFill>
                  <a:srgbClr val="000000"/>
                </a:solidFill>
                <a:latin typeface="Calibri"/>
                <a:ea typeface="Calibri"/>
                <a:cs typeface="Calibri"/>
                <a:sym typeface="Calibri"/>
              </a:rPr>
              <a:t>Develop roadmaps </a:t>
            </a:r>
            <a:r>
              <a:rPr lang="en-US" sz="1600" b="1" i="0" u="none" strike="noStrike" cap="none">
                <a:solidFill>
                  <a:srgbClr val="000000"/>
                </a:solidFill>
                <a:latin typeface="Calibri"/>
                <a:ea typeface="Calibri"/>
                <a:cs typeface="Calibri"/>
                <a:sym typeface="Calibri"/>
              </a:rPr>
              <a:t>for technology, IP and standard development </a:t>
            </a:r>
            <a:r>
              <a:rPr lang="en-US" sz="1600" b="0" i="0" u="none" strike="noStrike" cap="none">
                <a:solidFill>
                  <a:srgbClr val="000000"/>
                </a:solidFill>
                <a:latin typeface="Calibri"/>
                <a:ea typeface="Calibri"/>
                <a:cs typeface="Calibri"/>
                <a:sym typeface="Calibri"/>
              </a:rPr>
              <a:t>to keep HAMICo and its partners on the leading edge of Hybrid Autonomous Manufacturing science and technology</a:t>
            </a:r>
            <a:endParaRPr/>
          </a:p>
          <a:p>
            <a:pPr marL="929126" marR="0" lvl="0" indent="-395526" algn="l" rtl="0">
              <a:lnSpc>
                <a:spcPct val="100000"/>
              </a:lnSpc>
              <a:spcBef>
                <a:spcPts val="0"/>
              </a:spcBef>
              <a:spcAft>
                <a:spcPts val="0"/>
              </a:spcAft>
              <a:buClr>
                <a:schemeClr val="dk1"/>
              </a:buClr>
              <a:buSzPts val="1812"/>
              <a:buFont typeface="Arial"/>
              <a:buNone/>
            </a:pPr>
            <a:endParaRPr sz="1812" b="0" i="1" u="none" strike="noStrike" cap="none">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59"/>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spAutoFit/>
          </a:bodyPr>
          <a:lstStyle/>
          <a:p>
            <a:pPr marL="0" lvl="0" indent="0" algn="ctr" rtl="0">
              <a:lnSpc>
                <a:spcPct val="90000"/>
              </a:lnSpc>
              <a:spcBef>
                <a:spcPts val="0"/>
              </a:spcBef>
              <a:spcAft>
                <a:spcPts val="0"/>
              </a:spcAft>
              <a:buClr>
                <a:schemeClr val="accent2"/>
              </a:buClr>
              <a:buSzPts val="6000"/>
              <a:buFont typeface="Roboto"/>
              <a:buNone/>
            </a:pPr>
            <a:endParaRPr/>
          </a:p>
        </p:txBody>
      </p:sp>
      <p:sp>
        <p:nvSpPr>
          <p:cNvPr id="1140" name="Google Shape;1140;p59"/>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400"/>
              <a:buNone/>
            </a:pPr>
            <a:endParaRPr/>
          </a:p>
        </p:txBody>
      </p:sp>
      <p:pic>
        <p:nvPicPr>
          <p:cNvPr id="1141" name="Google Shape;1141;p59"/>
          <p:cNvPicPr preferRelativeResize="0"/>
          <p:nvPr/>
        </p:nvPicPr>
        <p:blipFill rotWithShape="1">
          <a:blip r:embed="rId3">
            <a:alphaModFix/>
          </a:blip>
          <a:srcRect/>
          <a:stretch/>
        </p:blipFill>
        <p:spPr>
          <a:xfrm>
            <a:off x="196553" y="617434"/>
            <a:ext cx="11673555" cy="5623132"/>
          </a:xfrm>
          <a:prstGeom prst="rect">
            <a:avLst/>
          </a:prstGeom>
          <a:noFill/>
          <a:ln>
            <a:noFill/>
          </a:ln>
        </p:spPr>
      </p:pic>
      <p:sp>
        <p:nvSpPr>
          <p:cNvPr id="1142" name="Google Shape;1142;p59"/>
          <p:cNvSpPr txBox="1"/>
          <p:nvPr/>
        </p:nvSpPr>
        <p:spPr>
          <a:xfrm>
            <a:off x="113944" y="179462"/>
            <a:ext cx="6734086" cy="39344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10436"/>
              </a:buClr>
              <a:buSzPts val="2174"/>
              <a:buFont typeface="Roboto"/>
              <a:buNone/>
            </a:pPr>
            <a:r>
              <a:rPr lang="en-US" sz="2174" b="1" i="0" u="none" strike="noStrike" cap="none">
                <a:solidFill>
                  <a:srgbClr val="C10436"/>
                </a:solidFill>
                <a:latin typeface="Roboto"/>
                <a:ea typeface="Roboto"/>
                <a:cs typeface="Roboto"/>
                <a:sym typeface="Roboto"/>
              </a:rPr>
              <a:t>Government Opportunities/Contacts – Roadshow</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Thank you!</a:t>
            </a:r>
            <a:endParaRPr/>
          </a:p>
        </p:txBody>
      </p:sp>
      <p:sp>
        <p:nvSpPr>
          <p:cNvPr id="435" name="Google Shape;435;p6"/>
          <p:cNvSpPr txBox="1">
            <a:spLocks noGrp="1"/>
          </p:cNvSpPr>
          <p:nvPr>
            <p:ph type="body" idx="1"/>
          </p:nvPr>
        </p:nvSpPr>
        <p:spPr>
          <a:xfrm>
            <a:off x="701565" y="2128181"/>
            <a:ext cx="10515600" cy="40964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Calibri"/>
                <a:ea typeface="Calibri"/>
                <a:cs typeface="Calibri"/>
                <a:sym typeface="Calibri"/>
              </a:rPr>
              <a:t>Many hands make light work – all have a role</a:t>
            </a:r>
            <a:endParaRPr/>
          </a:p>
          <a:p>
            <a:pPr marL="685800" lvl="1" indent="-228600" algn="l" rtl="0">
              <a:lnSpc>
                <a:spcPct val="90000"/>
              </a:lnSpc>
              <a:spcBef>
                <a:spcPts val="500"/>
              </a:spcBef>
              <a:spcAft>
                <a:spcPts val="0"/>
              </a:spcAft>
              <a:buClr>
                <a:schemeClr val="dk1"/>
              </a:buClr>
              <a:buSzPts val="2400"/>
              <a:buChar char="•"/>
            </a:pPr>
            <a:r>
              <a:rPr lang="en-US">
                <a:latin typeface="Calibri"/>
                <a:ea typeface="Calibri"/>
                <a:cs typeface="Calibri"/>
                <a:sym typeface="Calibri"/>
              </a:rPr>
              <a:t>Presenters</a:t>
            </a:r>
            <a:endParaRPr/>
          </a:p>
          <a:p>
            <a:pPr marL="685800" lvl="1" indent="-228600" algn="l" rtl="0">
              <a:lnSpc>
                <a:spcPct val="90000"/>
              </a:lnSpc>
              <a:spcBef>
                <a:spcPts val="500"/>
              </a:spcBef>
              <a:spcAft>
                <a:spcPts val="0"/>
              </a:spcAft>
              <a:buClr>
                <a:schemeClr val="dk1"/>
              </a:buClr>
              <a:buSzPts val="2400"/>
              <a:buChar char="•"/>
            </a:pPr>
            <a:r>
              <a:rPr lang="en-US">
                <a:latin typeface="Calibri"/>
                <a:ea typeface="Calibri"/>
                <a:cs typeface="Calibri"/>
                <a:sym typeface="Calibri"/>
              </a:rPr>
              <a:t>Note-takers</a:t>
            </a:r>
            <a:endParaRPr/>
          </a:p>
          <a:p>
            <a:pPr marL="685800" lvl="1" indent="-228600" algn="l" rtl="0">
              <a:lnSpc>
                <a:spcPct val="90000"/>
              </a:lnSpc>
              <a:spcBef>
                <a:spcPts val="500"/>
              </a:spcBef>
              <a:spcAft>
                <a:spcPts val="0"/>
              </a:spcAft>
              <a:buClr>
                <a:schemeClr val="dk1"/>
              </a:buClr>
              <a:buSzPts val="2400"/>
              <a:buChar char="•"/>
            </a:pPr>
            <a:r>
              <a:rPr lang="en-US">
                <a:latin typeface="Calibri"/>
                <a:ea typeface="Calibri"/>
                <a:cs typeface="Calibri"/>
                <a:sym typeface="Calibri"/>
              </a:rPr>
              <a:t>Hosting</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Method to the madness</a:t>
            </a:r>
            <a:endParaRPr/>
          </a:p>
          <a:p>
            <a:pPr marL="685800" lvl="1" indent="-228600" algn="l" rtl="0">
              <a:lnSpc>
                <a:spcPct val="90000"/>
              </a:lnSpc>
              <a:spcBef>
                <a:spcPts val="500"/>
              </a:spcBef>
              <a:spcAft>
                <a:spcPts val="0"/>
              </a:spcAft>
              <a:buClr>
                <a:schemeClr val="dk1"/>
              </a:buClr>
              <a:buSzPts val="2400"/>
              <a:buChar char="•"/>
            </a:pPr>
            <a:r>
              <a:rPr lang="en-US">
                <a:latin typeface="Calibri"/>
                <a:ea typeface="Calibri"/>
                <a:cs typeface="Calibri"/>
                <a:sym typeface="Calibri"/>
              </a:rPr>
              <a:t>Jr. match to Sr. – pass on the information</a:t>
            </a:r>
            <a:endParaRPr/>
          </a:p>
          <a:p>
            <a:pPr marL="685800" lvl="1" indent="-228600" algn="l" rtl="0">
              <a:lnSpc>
                <a:spcPct val="90000"/>
              </a:lnSpc>
              <a:spcBef>
                <a:spcPts val="500"/>
              </a:spcBef>
              <a:spcAft>
                <a:spcPts val="0"/>
              </a:spcAft>
              <a:buClr>
                <a:schemeClr val="dk1"/>
              </a:buClr>
              <a:buSzPts val="2400"/>
              <a:buChar char="•"/>
            </a:pPr>
            <a:r>
              <a:rPr lang="en-US">
                <a:latin typeface="Calibri"/>
                <a:ea typeface="Calibri"/>
                <a:cs typeface="Calibri"/>
                <a:sym typeface="Calibri"/>
              </a:rPr>
              <a:t>Breaks after each major topic</a:t>
            </a:r>
            <a:endParaRPr/>
          </a:p>
          <a:p>
            <a:pPr marL="1143000" lvl="2" indent="-228600" algn="l" rtl="0">
              <a:lnSpc>
                <a:spcPct val="90000"/>
              </a:lnSpc>
              <a:spcBef>
                <a:spcPts val="500"/>
              </a:spcBef>
              <a:spcAft>
                <a:spcPts val="0"/>
              </a:spcAft>
              <a:buClr>
                <a:schemeClr val="dk1"/>
              </a:buClr>
              <a:buSzPts val="2000"/>
              <a:buChar char="•"/>
            </a:pPr>
            <a:r>
              <a:rPr lang="en-US">
                <a:latin typeface="Calibri"/>
                <a:ea typeface="Calibri"/>
                <a:cs typeface="Calibri"/>
                <a:sym typeface="Calibri"/>
              </a:rPr>
              <a:t>Talk and network</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Feedback after Summit – Will send out a survey…we will find you!!</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60"/>
          <p:cNvSpPr txBox="1"/>
          <p:nvPr/>
        </p:nvSpPr>
        <p:spPr>
          <a:xfrm>
            <a:off x="6096000" y="1735083"/>
            <a:ext cx="5600412" cy="4312844"/>
          </a:xfrm>
          <a:prstGeom prst="rect">
            <a:avLst/>
          </a:prstGeom>
          <a:solidFill>
            <a:srgbClr val="F2F2F2"/>
          </a:solidFill>
          <a:ln>
            <a:noFill/>
          </a:ln>
        </p:spPr>
        <p:txBody>
          <a:bodyPr spcFirstLastPara="1" wrap="square" lIns="82825" tIns="82825" rIns="82825" bIns="82825" anchor="t" anchorCtr="0">
            <a:noAutofit/>
          </a:bodyPr>
          <a:lstStyle/>
          <a:p>
            <a:pPr marL="260328" marR="0" lvl="0" indent="0" algn="l" rtl="0">
              <a:lnSpc>
                <a:spcPct val="90000"/>
              </a:lnSpc>
              <a:spcBef>
                <a:spcPts val="0"/>
              </a:spcBef>
              <a:spcAft>
                <a:spcPts val="0"/>
              </a:spcAft>
              <a:buClr>
                <a:schemeClr val="dk1"/>
              </a:buClr>
              <a:buSzPts val="1631"/>
              <a:buFont typeface="Roboto"/>
              <a:buNone/>
            </a:pPr>
            <a:endParaRPr sz="1631" b="1" i="0" u="none" strike="noStrike" cap="none">
              <a:solidFill>
                <a:srgbClr val="000000"/>
              </a:solidFill>
              <a:latin typeface="Roboto"/>
              <a:ea typeface="Roboto"/>
              <a:cs typeface="Roboto"/>
              <a:sym typeface="Roboto"/>
            </a:endParaRPr>
          </a:p>
          <a:p>
            <a:pPr marL="522094" marR="0" lvl="0" indent="-158197" algn="l" rtl="0">
              <a:lnSpc>
                <a:spcPct val="90000"/>
              </a:lnSpc>
              <a:spcBef>
                <a:spcPts val="0"/>
              </a:spcBef>
              <a:spcAft>
                <a:spcPts val="0"/>
              </a:spcAft>
              <a:buClr>
                <a:schemeClr val="dk1"/>
              </a:buClr>
              <a:buSzPts val="1631"/>
              <a:buFont typeface="Arial"/>
              <a:buNone/>
            </a:pPr>
            <a:endParaRPr sz="1631" b="0" i="0" u="none" strike="noStrike" cap="none">
              <a:solidFill>
                <a:srgbClr val="000000"/>
              </a:solidFill>
              <a:latin typeface="Roboto"/>
              <a:ea typeface="Roboto"/>
              <a:cs typeface="Roboto"/>
              <a:sym typeface="Roboto"/>
            </a:endParaRPr>
          </a:p>
          <a:p>
            <a:pPr marL="522094" marR="0" lvl="0" indent="-158197" algn="l" rtl="0">
              <a:lnSpc>
                <a:spcPct val="90000"/>
              </a:lnSpc>
              <a:spcBef>
                <a:spcPts val="0"/>
              </a:spcBef>
              <a:spcAft>
                <a:spcPts val="0"/>
              </a:spcAft>
              <a:buClr>
                <a:schemeClr val="dk1"/>
              </a:buClr>
              <a:buSzPts val="1631"/>
              <a:buFont typeface="Arial"/>
              <a:buNone/>
            </a:pPr>
            <a:endParaRPr sz="1631" b="0" i="0" u="none" strike="noStrike" cap="none">
              <a:solidFill>
                <a:srgbClr val="000000"/>
              </a:solidFill>
              <a:latin typeface="Roboto"/>
              <a:ea typeface="Roboto"/>
              <a:cs typeface="Roboto"/>
              <a:sym typeface="Roboto"/>
            </a:endParaRPr>
          </a:p>
        </p:txBody>
      </p:sp>
      <p:sp>
        <p:nvSpPr>
          <p:cNvPr id="1149" name="Google Shape;1149;p60"/>
          <p:cNvSpPr txBox="1"/>
          <p:nvPr/>
        </p:nvSpPr>
        <p:spPr>
          <a:xfrm>
            <a:off x="6096000" y="1288177"/>
            <a:ext cx="5600412" cy="446906"/>
          </a:xfrm>
          <a:prstGeom prst="rect">
            <a:avLst/>
          </a:prstGeom>
          <a:solidFill>
            <a:schemeClr val="accent1"/>
          </a:solidFill>
          <a:ln>
            <a:noFill/>
          </a:ln>
        </p:spPr>
        <p:txBody>
          <a:bodyPr spcFirstLastPara="1" wrap="square" lIns="82825" tIns="82825" rIns="82825" bIns="82825" anchor="ctr" anchorCtr="0">
            <a:noAutofit/>
          </a:bodyPr>
          <a:lstStyle/>
          <a:p>
            <a:pPr marL="184099" marR="0" lvl="0" indent="-184099" algn="ctr" rtl="0">
              <a:lnSpc>
                <a:spcPct val="100000"/>
              </a:lnSpc>
              <a:spcBef>
                <a:spcPts val="0"/>
              </a:spcBef>
              <a:spcAft>
                <a:spcPts val="0"/>
              </a:spcAft>
              <a:buClr>
                <a:srgbClr val="FFFFFF"/>
              </a:buClr>
              <a:buSzPts val="1631"/>
              <a:buFont typeface="Roboto"/>
              <a:buNone/>
            </a:pPr>
            <a:r>
              <a:rPr lang="en-US" sz="1631" b="1" i="0" u="none" strike="noStrike" cap="none">
                <a:solidFill>
                  <a:srgbClr val="FFFFFF"/>
                </a:solidFill>
                <a:latin typeface="Roboto"/>
                <a:ea typeface="Roboto"/>
                <a:cs typeface="Roboto"/>
                <a:sym typeface="Roboto"/>
              </a:rPr>
              <a:t>Academic / Research Institutions</a:t>
            </a:r>
            <a:endParaRPr sz="1631" b="0" i="0" u="none" strike="noStrike" cap="none" baseline="30000">
              <a:solidFill>
                <a:srgbClr val="FFFFFF"/>
              </a:solidFill>
              <a:latin typeface="Roboto"/>
              <a:ea typeface="Roboto"/>
              <a:cs typeface="Roboto"/>
              <a:sym typeface="Roboto"/>
            </a:endParaRPr>
          </a:p>
        </p:txBody>
      </p:sp>
      <p:sp>
        <p:nvSpPr>
          <p:cNvPr id="1150" name="Google Shape;1150;p60"/>
          <p:cNvSpPr txBox="1"/>
          <p:nvPr/>
        </p:nvSpPr>
        <p:spPr>
          <a:xfrm>
            <a:off x="336260" y="1288177"/>
            <a:ext cx="5600412" cy="446906"/>
          </a:xfrm>
          <a:prstGeom prst="rect">
            <a:avLst/>
          </a:prstGeom>
          <a:solidFill>
            <a:schemeClr val="accent1"/>
          </a:solidFill>
          <a:ln>
            <a:noFill/>
          </a:ln>
        </p:spPr>
        <p:txBody>
          <a:bodyPr spcFirstLastPara="1" wrap="square" lIns="82825" tIns="82825" rIns="82825" bIns="82825" anchor="ctr" anchorCtr="0">
            <a:noAutofit/>
          </a:bodyPr>
          <a:lstStyle/>
          <a:p>
            <a:pPr marL="184099" marR="0" lvl="0" indent="-184099" algn="ctr" rtl="0">
              <a:lnSpc>
                <a:spcPct val="100000"/>
              </a:lnSpc>
              <a:spcBef>
                <a:spcPts val="0"/>
              </a:spcBef>
              <a:spcAft>
                <a:spcPts val="0"/>
              </a:spcAft>
              <a:buClr>
                <a:srgbClr val="FFFFFF"/>
              </a:buClr>
              <a:buSzPts val="1631"/>
              <a:buFont typeface="Roboto"/>
              <a:buNone/>
            </a:pPr>
            <a:r>
              <a:rPr lang="en-US" sz="1631" b="1" i="0" u="none" strike="noStrike" cap="none">
                <a:solidFill>
                  <a:srgbClr val="FFFFFF"/>
                </a:solidFill>
                <a:latin typeface="Roboto"/>
                <a:ea typeface="Roboto"/>
                <a:cs typeface="Roboto"/>
                <a:sym typeface="Roboto"/>
              </a:rPr>
              <a:t>Industry Partners</a:t>
            </a:r>
            <a:endParaRPr sz="1631" b="0" i="0" u="none" strike="noStrike" cap="none" baseline="30000">
              <a:solidFill>
                <a:srgbClr val="FFFFFF"/>
              </a:solidFill>
              <a:latin typeface="Roboto"/>
              <a:ea typeface="Roboto"/>
              <a:cs typeface="Roboto"/>
              <a:sym typeface="Roboto"/>
            </a:endParaRPr>
          </a:p>
        </p:txBody>
      </p:sp>
      <p:sp>
        <p:nvSpPr>
          <p:cNvPr id="1151" name="Google Shape;1151;p60"/>
          <p:cNvSpPr txBox="1"/>
          <p:nvPr/>
        </p:nvSpPr>
        <p:spPr>
          <a:xfrm>
            <a:off x="336260" y="1735083"/>
            <a:ext cx="5600412" cy="4312844"/>
          </a:xfrm>
          <a:prstGeom prst="rect">
            <a:avLst/>
          </a:prstGeom>
          <a:solidFill>
            <a:srgbClr val="F2F2F2"/>
          </a:solidFill>
          <a:ln>
            <a:noFill/>
          </a:ln>
        </p:spPr>
        <p:txBody>
          <a:bodyPr spcFirstLastPara="1" wrap="square" lIns="82825" tIns="82825" rIns="82825" bIns="82825" anchor="t" anchorCtr="0">
            <a:noAutofit/>
          </a:bodyPr>
          <a:lstStyle/>
          <a:p>
            <a:pPr marL="260328" marR="0" lvl="0" indent="0" algn="l" rtl="0">
              <a:lnSpc>
                <a:spcPct val="90000"/>
              </a:lnSpc>
              <a:spcBef>
                <a:spcPts val="0"/>
              </a:spcBef>
              <a:spcAft>
                <a:spcPts val="0"/>
              </a:spcAft>
              <a:buClr>
                <a:schemeClr val="dk1"/>
              </a:buClr>
              <a:buSzPts val="1631"/>
              <a:buFont typeface="Roboto"/>
              <a:buNone/>
            </a:pPr>
            <a:endParaRPr sz="1631" b="1" i="0" u="none" strike="noStrike" cap="none">
              <a:solidFill>
                <a:srgbClr val="000000"/>
              </a:solidFill>
              <a:latin typeface="Roboto"/>
              <a:ea typeface="Roboto"/>
              <a:cs typeface="Roboto"/>
              <a:sym typeface="Roboto"/>
            </a:endParaRPr>
          </a:p>
          <a:p>
            <a:pPr marL="522094" marR="0" lvl="0" indent="-158197" algn="l" rtl="0">
              <a:lnSpc>
                <a:spcPct val="90000"/>
              </a:lnSpc>
              <a:spcBef>
                <a:spcPts val="0"/>
              </a:spcBef>
              <a:spcAft>
                <a:spcPts val="0"/>
              </a:spcAft>
              <a:buClr>
                <a:schemeClr val="dk1"/>
              </a:buClr>
              <a:buSzPts val="1631"/>
              <a:buFont typeface="Arial"/>
              <a:buNone/>
            </a:pPr>
            <a:endParaRPr sz="1631" b="0" i="0" u="none" strike="noStrike" cap="none">
              <a:solidFill>
                <a:srgbClr val="000000"/>
              </a:solidFill>
              <a:latin typeface="Roboto"/>
              <a:ea typeface="Roboto"/>
              <a:cs typeface="Roboto"/>
              <a:sym typeface="Roboto"/>
            </a:endParaRPr>
          </a:p>
          <a:p>
            <a:pPr marL="522094" marR="0" lvl="0" indent="-158197" algn="l" rtl="0">
              <a:lnSpc>
                <a:spcPct val="90000"/>
              </a:lnSpc>
              <a:spcBef>
                <a:spcPts val="0"/>
              </a:spcBef>
              <a:spcAft>
                <a:spcPts val="0"/>
              </a:spcAft>
              <a:buClr>
                <a:schemeClr val="dk1"/>
              </a:buClr>
              <a:buSzPts val="1631"/>
              <a:buFont typeface="Arial"/>
              <a:buNone/>
            </a:pPr>
            <a:endParaRPr sz="1631" b="0" i="0" u="none" strike="noStrike" cap="none">
              <a:solidFill>
                <a:srgbClr val="000000"/>
              </a:solidFill>
              <a:latin typeface="Roboto"/>
              <a:ea typeface="Roboto"/>
              <a:cs typeface="Roboto"/>
              <a:sym typeface="Roboto"/>
            </a:endParaRPr>
          </a:p>
        </p:txBody>
      </p:sp>
      <p:pic>
        <p:nvPicPr>
          <p:cNvPr id="1152" name="Google Shape;1152;p60"/>
          <p:cNvPicPr preferRelativeResize="0"/>
          <p:nvPr/>
        </p:nvPicPr>
        <p:blipFill rotWithShape="1">
          <a:blip r:embed="rId3">
            <a:alphaModFix/>
          </a:blip>
          <a:srcRect/>
          <a:stretch/>
        </p:blipFill>
        <p:spPr>
          <a:xfrm>
            <a:off x="355728" y="1823401"/>
            <a:ext cx="1898774" cy="528570"/>
          </a:xfrm>
          <a:prstGeom prst="rect">
            <a:avLst/>
          </a:prstGeom>
          <a:noFill/>
          <a:ln>
            <a:noFill/>
          </a:ln>
        </p:spPr>
      </p:pic>
      <p:pic>
        <p:nvPicPr>
          <p:cNvPr id="1153" name="Google Shape;1153;p60" descr="Logo, company name&#10;&#10;Description automatically generated"/>
          <p:cNvPicPr preferRelativeResize="0"/>
          <p:nvPr/>
        </p:nvPicPr>
        <p:blipFill rotWithShape="1">
          <a:blip r:embed="rId4">
            <a:alphaModFix/>
          </a:blip>
          <a:srcRect/>
          <a:stretch/>
        </p:blipFill>
        <p:spPr>
          <a:xfrm>
            <a:off x="419793" y="3957935"/>
            <a:ext cx="1692243" cy="444897"/>
          </a:xfrm>
          <a:prstGeom prst="rect">
            <a:avLst/>
          </a:prstGeom>
          <a:noFill/>
          <a:ln>
            <a:noFill/>
          </a:ln>
        </p:spPr>
      </p:pic>
      <p:pic>
        <p:nvPicPr>
          <p:cNvPr id="1154" name="Google Shape;1154;p60"/>
          <p:cNvPicPr preferRelativeResize="0"/>
          <p:nvPr/>
        </p:nvPicPr>
        <p:blipFill rotWithShape="1">
          <a:blip r:embed="rId5">
            <a:alphaModFix/>
          </a:blip>
          <a:srcRect/>
          <a:stretch/>
        </p:blipFill>
        <p:spPr>
          <a:xfrm>
            <a:off x="2441420" y="3843269"/>
            <a:ext cx="1415331" cy="459903"/>
          </a:xfrm>
          <a:prstGeom prst="rect">
            <a:avLst/>
          </a:prstGeom>
          <a:noFill/>
          <a:ln>
            <a:noFill/>
          </a:ln>
        </p:spPr>
      </p:pic>
      <p:pic>
        <p:nvPicPr>
          <p:cNvPr id="1155" name="Google Shape;1155;p60" descr="A picture containing text, sign&#10;&#10;Description automatically generated"/>
          <p:cNvPicPr preferRelativeResize="0"/>
          <p:nvPr/>
        </p:nvPicPr>
        <p:blipFill rotWithShape="1">
          <a:blip r:embed="rId6">
            <a:alphaModFix/>
          </a:blip>
          <a:srcRect/>
          <a:stretch/>
        </p:blipFill>
        <p:spPr>
          <a:xfrm>
            <a:off x="462110" y="5595697"/>
            <a:ext cx="1808552" cy="350171"/>
          </a:xfrm>
          <a:prstGeom prst="rect">
            <a:avLst/>
          </a:prstGeom>
          <a:noFill/>
          <a:ln>
            <a:noFill/>
          </a:ln>
        </p:spPr>
      </p:pic>
      <p:pic>
        <p:nvPicPr>
          <p:cNvPr id="1156" name="Google Shape;1156;p60"/>
          <p:cNvPicPr preferRelativeResize="0"/>
          <p:nvPr/>
        </p:nvPicPr>
        <p:blipFill rotWithShape="1">
          <a:blip r:embed="rId7">
            <a:alphaModFix/>
          </a:blip>
          <a:srcRect/>
          <a:stretch/>
        </p:blipFill>
        <p:spPr>
          <a:xfrm>
            <a:off x="4392108" y="3141923"/>
            <a:ext cx="1301341" cy="442316"/>
          </a:xfrm>
          <a:prstGeom prst="rect">
            <a:avLst/>
          </a:prstGeom>
          <a:noFill/>
          <a:ln>
            <a:noFill/>
          </a:ln>
        </p:spPr>
      </p:pic>
      <p:pic>
        <p:nvPicPr>
          <p:cNvPr id="1157" name="Google Shape;1157;p60" descr="Logo&#10;&#10;Description automatically generated"/>
          <p:cNvPicPr preferRelativeResize="0"/>
          <p:nvPr/>
        </p:nvPicPr>
        <p:blipFill rotWithShape="1">
          <a:blip r:embed="rId8">
            <a:alphaModFix/>
          </a:blip>
          <a:srcRect/>
          <a:stretch/>
        </p:blipFill>
        <p:spPr>
          <a:xfrm>
            <a:off x="502984" y="5175731"/>
            <a:ext cx="1691979" cy="286480"/>
          </a:xfrm>
          <a:prstGeom prst="rect">
            <a:avLst/>
          </a:prstGeom>
          <a:noFill/>
          <a:ln>
            <a:noFill/>
          </a:ln>
        </p:spPr>
      </p:pic>
      <p:pic>
        <p:nvPicPr>
          <p:cNvPr id="1158" name="Google Shape;1158;p60" descr="Logo&#10;&#10;Description automatically generated"/>
          <p:cNvPicPr preferRelativeResize="0"/>
          <p:nvPr/>
        </p:nvPicPr>
        <p:blipFill rotWithShape="1">
          <a:blip r:embed="rId9">
            <a:alphaModFix/>
          </a:blip>
          <a:srcRect t="30435" b="33748"/>
          <a:stretch/>
        </p:blipFill>
        <p:spPr>
          <a:xfrm>
            <a:off x="600518" y="3065680"/>
            <a:ext cx="1322232" cy="466146"/>
          </a:xfrm>
          <a:prstGeom prst="rect">
            <a:avLst/>
          </a:prstGeom>
          <a:noFill/>
          <a:ln>
            <a:noFill/>
          </a:ln>
        </p:spPr>
      </p:pic>
      <p:pic>
        <p:nvPicPr>
          <p:cNvPr id="1159" name="Google Shape;1159;p60"/>
          <p:cNvPicPr preferRelativeResize="0"/>
          <p:nvPr/>
        </p:nvPicPr>
        <p:blipFill rotWithShape="1">
          <a:blip r:embed="rId10">
            <a:alphaModFix/>
          </a:blip>
          <a:srcRect/>
          <a:stretch/>
        </p:blipFill>
        <p:spPr>
          <a:xfrm>
            <a:off x="489553" y="3515569"/>
            <a:ext cx="1622483" cy="491675"/>
          </a:xfrm>
          <a:prstGeom prst="rect">
            <a:avLst/>
          </a:prstGeom>
          <a:noFill/>
          <a:ln>
            <a:noFill/>
          </a:ln>
        </p:spPr>
      </p:pic>
      <p:pic>
        <p:nvPicPr>
          <p:cNvPr id="1160" name="Google Shape;1160;p60" descr="Festo Didactic - CIRP2020"/>
          <p:cNvPicPr preferRelativeResize="0"/>
          <p:nvPr/>
        </p:nvPicPr>
        <p:blipFill rotWithShape="1">
          <a:blip r:embed="rId11">
            <a:alphaModFix/>
          </a:blip>
          <a:srcRect/>
          <a:stretch/>
        </p:blipFill>
        <p:spPr>
          <a:xfrm>
            <a:off x="2459991" y="2917970"/>
            <a:ext cx="1378191" cy="246825"/>
          </a:xfrm>
          <a:prstGeom prst="rect">
            <a:avLst/>
          </a:prstGeom>
          <a:noFill/>
          <a:ln>
            <a:noFill/>
          </a:ln>
        </p:spPr>
      </p:pic>
      <p:pic>
        <p:nvPicPr>
          <p:cNvPr id="1161" name="Google Shape;1161;p60" descr="Jobs at Machina Labs | Consider"/>
          <p:cNvPicPr preferRelativeResize="0"/>
          <p:nvPr/>
        </p:nvPicPr>
        <p:blipFill rotWithShape="1">
          <a:blip r:embed="rId12">
            <a:alphaModFix/>
          </a:blip>
          <a:srcRect t="24700" b="27734"/>
          <a:stretch/>
        </p:blipFill>
        <p:spPr>
          <a:xfrm>
            <a:off x="4121793" y="2236914"/>
            <a:ext cx="1695194" cy="403167"/>
          </a:xfrm>
          <a:prstGeom prst="rect">
            <a:avLst/>
          </a:prstGeom>
          <a:noFill/>
          <a:ln>
            <a:noFill/>
          </a:ln>
        </p:spPr>
      </p:pic>
      <p:pic>
        <p:nvPicPr>
          <p:cNvPr id="1162" name="Google Shape;1162;p60"/>
          <p:cNvPicPr preferRelativeResize="0"/>
          <p:nvPr/>
        </p:nvPicPr>
        <p:blipFill rotWithShape="1">
          <a:blip r:embed="rId13">
            <a:alphaModFix/>
          </a:blip>
          <a:srcRect/>
          <a:stretch/>
        </p:blipFill>
        <p:spPr>
          <a:xfrm>
            <a:off x="2651725" y="3280562"/>
            <a:ext cx="994723" cy="527203"/>
          </a:xfrm>
          <a:prstGeom prst="rect">
            <a:avLst/>
          </a:prstGeom>
          <a:noFill/>
          <a:ln>
            <a:noFill/>
          </a:ln>
        </p:spPr>
      </p:pic>
      <p:pic>
        <p:nvPicPr>
          <p:cNvPr id="1163" name="Google Shape;1163;p60" descr="Desktop Health"/>
          <p:cNvPicPr preferRelativeResize="0"/>
          <p:nvPr/>
        </p:nvPicPr>
        <p:blipFill rotWithShape="1">
          <a:blip r:embed="rId14">
            <a:alphaModFix/>
          </a:blip>
          <a:srcRect/>
          <a:stretch/>
        </p:blipFill>
        <p:spPr>
          <a:xfrm>
            <a:off x="4203782" y="1974562"/>
            <a:ext cx="1667530" cy="226246"/>
          </a:xfrm>
          <a:prstGeom prst="rect">
            <a:avLst/>
          </a:prstGeom>
          <a:noFill/>
          <a:ln>
            <a:noFill/>
          </a:ln>
        </p:spPr>
      </p:pic>
      <p:pic>
        <p:nvPicPr>
          <p:cNvPr id="1164" name="Google Shape;1164;p60" descr="MedCAD | Custom Surgical Solutions"/>
          <p:cNvPicPr preferRelativeResize="0"/>
          <p:nvPr/>
        </p:nvPicPr>
        <p:blipFill rotWithShape="1">
          <a:blip r:embed="rId15">
            <a:alphaModFix/>
          </a:blip>
          <a:srcRect/>
          <a:stretch/>
        </p:blipFill>
        <p:spPr>
          <a:xfrm>
            <a:off x="4359871" y="2657467"/>
            <a:ext cx="1325758" cy="398699"/>
          </a:xfrm>
          <a:prstGeom prst="rect">
            <a:avLst/>
          </a:prstGeom>
          <a:noFill/>
          <a:ln>
            <a:noFill/>
          </a:ln>
        </p:spPr>
      </p:pic>
      <p:pic>
        <p:nvPicPr>
          <p:cNvPr id="1165" name="Google Shape;1165;p60" descr="ResCon Technologies, LLC"/>
          <p:cNvPicPr preferRelativeResize="0"/>
          <p:nvPr/>
        </p:nvPicPr>
        <p:blipFill rotWithShape="1">
          <a:blip r:embed="rId16">
            <a:alphaModFix/>
          </a:blip>
          <a:srcRect/>
          <a:stretch/>
        </p:blipFill>
        <p:spPr>
          <a:xfrm>
            <a:off x="4403899" y="4738372"/>
            <a:ext cx="1231752" cy="528697"/>
          </a:xfrm>
          <a:prstGeom prst="rect">
            <a:avLst/>
          </a:prstGeom>
          <a:noFill/>
          <a:ln>
            <a:noFill/>
          </a:ln>
        </p:spPr>
      </p:pic>
      <p:pic>
        <p:nvPicPr>
          <p:cNvPr id="1166" name="Google Shape;1166;p60" descr="Fernweh Logo_L Blue | Dabico Airport Solutions"/>
          <p:cNvPicPr preferRelativeResize="0"/>
          <p:nvPr/>
        </p:nvPicPr>
        <p:blipFill rotWithShape="1">
          <a:blip r:embed="rId17">
            <a:alphaModFix/>
          </a:blip>
          <a:srcRect/>
          <a:stretch/>
        </p:blipFill>
        <p:spPr>
          <a:xfrm>
            <a:off x="2698717" y="1827991"/>
            <a:ext cx="900738" cy="892286"/>
          </a:xfrm>
          <a:prstGeom prst="rect">
            <a:avLst/>
          </a:prstGeom>
          <a:noFill/>
          <a:ln>
            <a:noFill/>
          </a:ln>
        </p:spPr>
      </p:pic>
      <p:pic>
        <p:nvPicPr>
          <p:cNvPr id="1167" name="Google Shape;1167;p60" descr="Logo, company name&#10;&#10;Description automatically generated"/>
          <p:cNvPicPr preferRelativeResize="0"/>
          <p:nvPr/>
        </p:nvPicPr>
        <p:blipFill rotWithShape="1">
          <a:blip r:embed="rId18">
            <a:alphaModFix/>
          </a:blip>
          <a:srcRect r="-380"/>
          <a:stretch/>
        </p:blipFill>
        <p:spPr>
          <a:xfrm>
            <a:off x="8098529" y="3811574"/>
            <a:ext cx="1742816" cy="389644"/>
          </a:xfrm>
          <a:prstGeom prst="rect">
            <a:avLst/>
          </a:prstGeom>
          <a:noFill/>
          <a:ln>
            <a:noFill/>
          </a:ln>
        </p:spPr>
      </p:pic>
      <p:pic>
        <p:nvPicPr>
          <p:cNvPr id="1168" name="Google Shape;1168;p60" descr="Beyond Our Borders | Case Western Reserve Annual Report"/>
          <p:cNvPicPr preferRelativeResize="0"/>
          <p:nvPr/>
        </p:nvPicPr>
        <p:blipFill rotWithShape="1">
          <a:blip r:embed="rId19">
            <a:alphaModFix/>
          </a:blip>
          <a:srcRect/>
          <a:stretch/>
        </p:blipFill>
        <p:spPr>
          <a:xfrm>
            <a:off x="9320085" y="1809876"/>
            <a:ext cx="2262054" cy="430047"/>
          </a:xfrm>
          <a:prstGeom prst="rect">
            <a:avLst/>
          </a:prstGeom>
          <a:noFill/>
          <a:ln>
            <a:noFill/>
          </a:ln>
        </p:spPr>
      </p:pic>
      <p:pic>
        <p:nvPicPr>
          <p:cNvPr id="1169" name="Google Shape;1169;p60" descr="The University of Tennessee - Campus Map"/>
          <p:cNvPicPr preferRelativeResize="0"/>
          <p:nvPr/>
        </p:nvPicPr>
        <p:blipFill rotWithShape="1">
          <a:blip r:embed="rId20">
            <a:alphaModFix/>
          </a:blip>
          <a:srcRect r="21227"/>
          <a:stretch/>
        </p:blipFill>
        <p:spPr>
          <a:xfrm>
            <a:off x="6219386" y="2495745"/>
            <a:ext cx="1855744" cy="393466"/>
          </a:xfrm>
          <a:prstGeom prst="rect">
            <a:avLst/>
          </a:prstGeom>
          <a:noFill/>
          <a:ln>
            <a:noFill/>
          </a:ln>
        </p:spPr>
      </p:pic>
      <p:pic>
        <p:nvPicPr>
          <p:cNvPr id="1170" name="Google Shape;1170;p60" descr="Northwestern University logo and seal horizontal transparent PNG - StickPNG"/>
          <p:cNvPicPr preferRelativeResize="0"/>
          <p:nvPr/>
        </p:nvPicPr>
        <p:blipFill rotWithShape="1">
          <a:blip r:embed="rId21">
            <a:alphaModFix/>
          </a:blip>
          <a:srcRect/>
          <a:stretch/>
        </p:blipFill>
        <p:spPr>
          <a:xfrm>
            <a:off x="8127535" y="2437910"/>
            <a:ext cx="1761568" cy="509137"/>
          </a:xfrm>
          <a:prstGeom prst="rect">
            <a:avLst/>
          </a:prstGeom>
          <a:noFill/>
          <a:ln>
            <a:noFill/>
          </a:ln>
        </p:spPr>
      </p:pic>
      <p:pic>
        <p:nvPicPr>
          <p:cNvPr id="1171" name="Google Shape;1171;p60" descr="Text&#10;&#10;Description automatically generated"/>
          <p:cNvPicPr preferRelativeResize="0"/>
          <p:nvPr/>
        </p:nvPicPr>
        <p:blipFill rotWithShape="1">
          <a:blip r:embed="rId22">
            <a:alphaModFix/>
          </a:blip>
          <a:srcRect/>
          <a:stretch/>
        </p:blipFill>
        <p:spPr>
          <a:xfrm>
            <a:off x="6208321" y="1921742"/>
            <a:ext cx="2414293" cy="348549"/>
          </a:xfrm>
          <a:prstGeom prst="rect">
            <a:avLst/>
          </a:prstGeom>
          <a:noFill/>
          <a:ln>
            <a:noFill/>
          </a:ln>
        </p:spPr>
      </p:pic>
      <p:pic>
        <p:nvPicPr>
          <p:cNvPr id="1172" name="Google Shape;1172;p60" descr="North Carolina A&amp;T State University"/>
          <p:cNvPicPr preferRelativeResize="0"/>
          <p:nvPr/>
        </p:nvPicPr>
        <p:blipFill rotWithShape="1">
          <a:blip r:embed="rId23">
            <a:alphaModFix/>
          </a:blip>
          <a:srcRect/>
          <a:stretch/>
        </p:blipFill>
        <p:spPr>
          <a:xfrm>
            <a:off x="9941507" y="2506235"/>
            <a:ext cx="1637516" cy="372487"/>
          </a:xfrm>
          <a:prstGeom prst="rect">
            <a:avLst/>
          </a:prstGeom>
          <a:noFill/>
          <a:ln>
            <a:noFill/>
          </a:ln>
        </p:spPr>
      </p:pic>
      <p:pic>
        <p:nvPicPr>
          <p:cNvPr id="1173" name="Google Shape;1173;p60" descr="Stories from Ohio State's STEAM Factory — The Story Collider"/>
          <p:cNvPicPr preferRelativeResize="0"/>
          <p:nvPr/>
        </p:nvPicPr>
        <p:blipFill rotWithShape="1">
          <a:blip r:embed="rId24">
            <a:alphaModFix/>
          </a:blip>
          <a:srcRect/>
          <a:stretch/>
        </p:blipFill>
        <p:spPr>
          <a:xfrm>
            <a:off x="10178046" y="5272328"/>
            <a:ext cx="1404092" cy="702046"/>
          </a:xfrm>
          <a:prstGeom prst="rect">
            <a:avLst/>
          </a:prstGeom>
          <a:noFill/>
          <a:ln>
            <a:noFill/>
          </a:ln>
        </p:spPr>
      </p:pic>
      <p:pic>
        <p:nvPicPr>
          <p:cNvPr id="1174" name="Google Shape;1174;p60" descr="Download Thinkbox Logo - Thinkbox Cwru Logo PNG Image with No Background -  PNGkey.com"/>
          <p:cNvPicPr preferRelativeResize="0"/>
          <p:nvPr/>
        </p:nvPicPr>
        <p:blipFill rotWithShape="1">
          <a:blip r:embed="rId25">
            <a:alphaModFix/>
          </a:blip>
          <a:srcRect/>
          <a:stretch/>
        </p:blipFill>
        <p:spPr>
          <a:xfrm>
            <a:off x="9553068" y="2978967"/>
            <a:ext cx="1236315" cy="567468"/>
          </a:xfrm>
          <a:prstGeom prst="rect">
            <a:avLst/>
          </a:prstGeom>
          <a:noFill/>
          <a:ln>
            <a:noFill/>
          </a:ln>
        </p:spPr>
      </p:pic>
      <p:pic>
        <p:nvPicPr>
          <p:cNvPr id="1175" name="Google Shape;1175;p60" descr="FINAL NEWSLETTER April 2019 ISSUE 7"/>
          <p:cNvPicPr preferRelativeResize="0"/>
          <p:nvPr/>
        </p:nvPicPr>
        <p:blipFill rotWithShape="1">
          <a:blip r:embed="rId26">
            <a:alphaModFix/>
          </a:blip>
          <a:srcRect/>
          <a:stretch/>
        </p:blipFill>
        <p:spPr>
          <a:xfrm>
            <a:off x="6399437" y="2974332"/>
            <a:ext cx="1377590" cy="440690"/>
          </a:xfrm>
          <a:prstGeom prst="rect">
            <a:avLst/>
          </a:prstGeom>
          <a:noFill/>
          <a:ln>
            <a:noFill/>
          </a:ln>
        </p:spPr>
      </p:pic>
      <p:pic>
        <p:nvPicPr>
          <p:cNvPr id="1176" name="Google Shape;1176;p60" descr="Idea Foundry | Franklinton Community Resource Guide"/>
          <p:cNvPicPr preferRelativeResize="0"/>
          <p:nvPr/>
        </p:nvPicPr>
        <p:blipFill rotWithShape="1">
          <a:blip r:embed="rId27">
            <a:alphaModFix/>
          </a:blip>
          <a:srcRect/>
          <a:stretch/>
        </p:blipFill>
        <p:spPr>
          <a:xfrm>
            <a:off x="6166927" y="3976490"/>
            <a:ext cx="1941683" cy="583697"/>
          </a:xfrm>
          <a:prstGeom prst="rect">
            <a:avLst/>
          </a:prstGeom>
          <a:noFill/>
          <a:ln>
            <a:noFill/>
          </a:ln>
        </p:spPr>
      </p:pic>
      <p:pic>
        <p:nvPicPr>
          <p:cNvPr id="1177" name="Google Shape;1177;p60"/>
          <p:cNvPicPr preferRelativeResize="0"/>
          <p:nvPr/>
        </p:nvPicPr>
        <p:blipFill rotWithShape="1">
          <a:blip r:embed="rId28">
            <a:alphaModFix/>
          </a:blip>
          <a:srcRect/>
          <a:stretch/>
        </p:blipFill>
        <p:spPr>
          <a:xfrm>
            <a:off x="6324825" y="5159211"/>
            <a:ext cx="1404092" cy="864633"/>
          </a:xfrm>
          <a:prstGeom prst="rect">
            <a:avLst/>
          </a:prstGeom>
          <a:noFill/>
          <a:ln>
            <a:noFill/>
          </a:ln>
        </p:spPr>
      </p:pic>
      <p:pic>
        <p:nvPicPr>
          <p:cNvPr id="1178" name="Google Shape;1178;p60" descr="Air Force Research Laboratory"/>
          <p:cNvPicPr preferRelativeResize="0"/>
          <p:nvPr/>
        </p:nvPicPr>
        <p:blipFill rotWithShape="1">
          <a:blip r:embed="rId29">
            <a:alphaModFix/>
          </a:blip>
          <a:srcRect/>
          <a:stretch/>
        </p:blipFill>
        <p:spPr>
          <a:xfrm>
            <a:off x="7932887" y="5414450"/>
            <a:ext cx="2089512" cy="472628"/>
          </a:xfrm>
          <a:prstGeom prst="rect">
            <a:avLst/>
          </a:prstGeom>
          <a:noFill/>
          <a:ln>
            <a:noFill/>
          </a:ln>
        </p:spPr>
      </p:pic>
      <p:pic>
        <p:nvPicPr>
          <p:cNvPr id="1179" name="Google Shape;1179;p60" descr="Oak Ridge National Laboratory | Drupal.org"/>
          <p:cNvPicPr preferRelativeResize="0"/>
          <p:nvPr/>
        </p:nvPicPr>
        <p:blipFill rotWithShape="1">
          <a:blip r:embed="rId30">
            <a:alphaModFix/>
          </a:blip>
          <a:srcRect/>
          <a:stretch/>
        </p:blipFill>
        <p:spPr>
          <a:xfrm>
            <a:off x="9921010" y="3630818"/>
            <a:ext cx="1964894" cy="993111"/>
          </a:xfrm>
          <a:prstGeom prst="rect">
            <a:avLst/>
          </a:prstGeom>
          <a:noFill/>
          <a:ln>
            <a:noFill/>
          </a:ln>
        </p:spPr>
      </p:pic>
      <p:pic>
        <p:nvPicPr>
          <p:cNvPr id="1180" name="Google Shape;1180;p60" descr="Sandia National Laboratories - Wikipedia"/>
          <p:cNvPicPr preferRelativeResize="0"/>
          <p:nvPr/>
        </p:nvPicPr>
        <p:blipFill rotWithShape="1">
          <a:blip r:embed="rId31">
            <a:alphaModFix/>
          </a:blip>
          <a:srcRect/>
          <a:stretch/>
        </p:blipFill>
        <p:spPr>
          <a:xfrm>
            <a:off x="6747390" y="4642550"/>
            <a:ext cx="1467874" cy="587150"/>
          </a:xfrm>
          <a:prstGeom prst="rect">
            <a:avLst/>
          </a:prstGeom>
          <a:noFill/>
          <a:ln>
            <a:noFill/>
          </a:ln>
        </p:spPr>
      </p:pic>
      <p:pic>
        <p:nvPicPr>
          <p:cNvPr id="1181" name="Google Shape;1181;p60"/>
          <p:cNvPicPr preferRelativeResize="0"/>
          <p:nvPr/>
        </p:nvPicPr>
        <p:blipFill rotWithShape="1">
          <a:blip r:embed="rId32">
            <a:alphaModFix/>
          </a:blip>
          <a:srcRect/>
          <a:stretch/>
        </p:blipFill>
        <p:spPr>
          <a:xfrm>
            <a:off x="8580196" y="4873724"/>
            <a:ext cx="2617813" cy="439803"/>
          </a:xfrm>
          <a:prstGeom prst="rect">
            <a:avLst/>
          </a:prstGeom>
          <a:noFill/>
          <a:ln>
            <a:noFill/>
          </a:ln>
        </p:spPr>
      </p:pic>
      <p:sp>
        <p:nvSpPr>
          <p:cNvPr id="1182" name="Google Shape;1182;p60"/>
          <p:cNvSpPr txBox="1"/>
          <p:nvPr/>
        </p:nvSpPr>
        <p:spPr>
          <a:xfrm>
            <a:off x="383382" y="224672"/>
            <a:ext cx="7040670" cy="538096"/>
          </a:xfrm>
          <a:prstGeom prst="rect">
            <a:avLst/>
          </a:prstGeom>
          <a:noFill/>
          <a:ln>
            <a:noFill/>
          </a:ln>
        </p:spPr>
        <p:txBody>
          <a:bodyPr spcFirstLastPara="1" wrap="square" lIns="0" tIns="0" rIns="0" bIns="0" anchor="b" anchorCtr="0">
            <a:spAutoFit/>
          </a:bodyPr>
          <a:lstStyle/>
          <a:p>
            <a:pPr marL="0" marR="0" lvl="0" indent="0" algn="l" rtl="0">
              <a:lnSpc>
                <a:spcPct val="80000"/>
              </a:lnSpc>
              <a:spcBef>
                <a:spcPts val="0"/>
              </a:spcBef>
              <a:spcAft>
                <a:spcPts val="0"/>
              </a:spcAft>
              <a:buClr>
                <a:srgbClr val="FFFFFF"/>
              </a:buClr>
              <a:buSzPts val="2174"/>
              <a:buFont typeface="Roboto"/>
              <a:buNone/>
            </a:pPr>
            <a:r>
              <a:rPr lang="en-US" sz="2174" b="1" i="0" u="none" strike="noStrike" cap="none">
                <a:solidFill>
                  <a:srgbClr val="FFFFFF"/>
                </a:solidFill>
                <a:latin typeface="Roboto"/>
                <a:ea typeface="Roboto"/>
                <a:cs typeface="Roboto"/>
                <a:sym typeface="Roboto"/>
              </a:rPr>
              <a:t>Diverse set of partners and collaborators from across the private / public ecosystems</a:t>
            </a:r>
            <a:endParaRPr sz="2174" b="0" i="0" u="none" strike="noStrike" cap="none">
              <a:solidFill>
                <a:srgbClr val="FFFFFF"/>
              </a:solidFill>
              <a:latin typeface="Roboto"/>
              <a:ea typeface="Roboto"/>
              <a:cs typeface="Roboto"/>
              <a:sym typeface="Roboto"/>
            </a:endParaRPr>
          </a:p>
        </p:txBody>
      </p:sp>
      <p:pic>
        <p:nvPicPr>
          <p:cNvPr id="1183" name="Google Shape;1183;p60"/>
          <p:cNvPicPr preferRelativeResize="0"/>
          <p:nvPr/>
        </p:nvPicPr>
        <p:blipFill rotWithShape="1">
          <a:blip r:embed="rId33">
            <a:alphaModFix/>
          </a:blip>
          <a:srcRect r="7533"/>
          <a:stretch/>
        </p:blipFill>
        <p:spPr>
          <a:xfrm>
            <a:off x="6107918" y="3486525"/>
            <a:ext cx="1533576" cy="440690"/>
          </a:xfrm>
          <a:prstGeom prst="rect">
            <a:avLst/>
          </a:prstGeom>
          <a:noFill/>
          <a:ln>
            <a:noFill/>
          </a:ln>
        </p:spPr>
      </p:pic>
      <p:pic>
        <p:nvPicPr>
          <p:cNvPr id="1184" name="Google Shape;1184;p60"/>
          <p:cNvPicPr preferRelativeResize="0"/>
          <p:nvPr/>
        </p:nvPicPr>
        <p:blipFill rotWithShape="1">
          <a:blip r:embed="rId34">
            <a:alphaModFix/>
          </a:blip>
          <a:srcRect/>
          <a:stretch/>
        </p:blipFill>
        <p:spPr>
          <a:xfrm>
            <a:off x="2578155" y="4313591"/>
            <a:ext cx="944148" cy="733104"/>
          </a:xfrm>
          <a:prstGeom prst="rect">
            <a:avLst/>
          </a:prstGeom>
          <a:noFill/>
          <a:ln>
            <a:noFill/>
          </a:ln>
        </p:spPr>
      </p:pic>
      <p:pic>
        <p:nvPicPr>
          <p:cNvPr id="1185" name="Google Shape;1185;p60"/>
          <p:cNvPicPr preferRelativeResize="0"/>
          <p:nvPr/>
        </p:nvPicPr>
        <p:blipFill rotWithShape="1">
          <a:blip r:embed="rId35">
            <a:alphaModFix/>
          </a:blip>
          <a:srcRect/>
          <a:stretch/>
        </p:blipFill>
        <p:spPr>
          <a:xfrm>
            <a:off x="559877" y="2534444"/>
            <a:ext cx="1613018" cy="271293"/>
          </a:xfrm>
          <a:prstGeom prst="rect">
            <a:avLst/>
          </a:prstGeom>
          <a:noFill/>
          <a:ln>
            <a:noFill/>
          </a:ln>
        </p:spPr>
      </p:pic>
      <p:pic>
        <p:nvPicPr>
          <p:cNvPr id="1186" name="Google Shape;1186;p60"/>
          <p:cNvPicPr preferRelativeResize="0"/>
          <p:nvPr/>
        </p:nvPicPr>
        <p:blipFill rotWithShape="1">
          <a:blip r:embed="rId36">
            <a:alphaModFix/>
          </a:blip>
          <a:srcRect t="40280" b="35016"/>
          <a:stretch/>
        </p:blipFill>
        <p:spPr>
          <a:xfrm>
            <a:off x="4188443" y="5483883"/>
            <a:ext cx="1628544" cy="321841"/>
          </a:xfrm>
          <a:prstGeom prst="rect">
            <a:avLst/>
          </a:prstGeom>
          <a:noFill/>
          <a:ln>
            <a:noFill/>
          </a:ln>
        </p:spPr>
      </p:pic>
      <p:pic>
        <p:nvPicPr>
          <p:cNvPr id="1187" name="Google Shape;1187;p60"/>
          <p:cNvPicPr preferRelativeResize="0"/>
          <p:nvPr/>
        </p:nvPicPr>
        <p:blipFill rotWithShape="1">
          <a:blip r:embed="rId37">
            <a:alphaModFix/>
          </a:blip>
          <a:srcRect/>
          <a:stretch/>
        </p:blipFill>
        <p:spPr>
          <a:xfrm>
            <a:off x="7840570" y="3302754"/>
            <a:ext cx="937413" cy="447623"/>
          </a:xfrm>
          <a:prstGeom prst="rect">
            <a:avLst/>
          </a:prstGeom>
          <a:noFill/>
          <a:ln>
            <a:noFill/>
          </a:ln>
        </p:spPr>
      </p:pic>
      <p:pic>
        <p:nvPicPr>
          <p:cNvPr id="1188" name="Google Shape;1188;p60"/>
          <p:cNvPicPr preferRelativeResize="0"/>
          <p:nvPr/>
        </p:nvPicPr>
        <p:blipFill rotWithShape="1">
          <a:blip r:embed="rId38">
            <a:alphaModFix/>
          </a:blip>
          <a:srcRect l="9330" r="8822"/>
          <a:stretch/>
        </p:blipFill>
        <p:spPr>
          <a:xfrm>
            <a:off x="10853592" y="3363081"/>
            <a:ext cx="625044" cy="420603"/>
          </a:xfrm>
          <a:prstGeom prst="rect">
            <a:avLst/>
          </a:prstGeom>
          <a:noFill/>
          <a:ln>
            <a:noFill/>
          </a:ln>
        </p:spPr>
      </p:pic>
      <p:pic>
        <p:nvPicPr>
          <p:cNvPr id="1189" name="Google Shape;1189;p60"/>
          <p:cNvPicPr preferRelativeResize="0"/>
          <p:nvPr/>
        </p:nvPicPr>
        <p:blipFill rotWithShape="1">
          <a:blip r:embed="rId39">
            <a:alphaModFix/>
          </a:blip>
          <a:srcRect t="25129" b="23098"/>
          <a:stretch/>
        </p:blipFill>
        <p:spPr>
          <a:xfrm>
            <a:off x="4365897" y="4375806"/>
            <a:ext cx="1338022" cy="362566"/>
          </a:xfrm>
          <a:prstGeom prst="rect">
            <a:avLst/>
          </a:prstGeom>
          <a:noFill/>
          <a:ln>
            <a:noFill/>
          </a:ln>
        </p:spPr>
      </p:pic>
      <p:pic>
        <p:nvPicPr>
          <p:cNvPr id="1190" name="Google Shape;1190;p60"/>
          <p:cNvPicPr preferRelativeResize="0"/>
          <p:nvPr/>
        </p:nvPicPr>
        <p:blipFill rotWithShape="1">
          <a:blip r:embed="rId40">
            <a:alphaModFix/>
          </a:blip>
          <a:srcRect/>
          <a:stretch/>
        </p:blipFill>
        <p:spPr>
          <a:xfrm>
            <a:off x="8817815" y="3065680"/>
            <a:ext cx="502270" cy="492421"/>
          </a:xfrm>
          <a:prstGeom prst="rect">
            <a:avLst/>
          </a:prstGeom>
          <a:noFill/>
          <a:ln>
            <a:noFill/>
          </a:ln>
        </p:spPr>
      </p:pic>
      <p:pic>
        <p:nvPicPr>
          <p:cNvPr id="1191" name="Google Shape;1191;p60"/>
          <p:cNvPicPr preferRelativeResize="0"/>
          <p:nvPr/>
        </p:nvPicPr>
        <p:blipFill rotWithShape="1">
          <a:blip r:embed="rId41">
            <a:alphaModFix/>
          </a:blip>
          <a:srcRect/>
          <a:stretch/>
        </p:blipFill>
        <p:spPr>
          <a:xfrm>
            <a:off x="2537473" y="5162778"/>
            <a:ext cx="1248425" cy="702239"/>
          </a:xfrm>
          <a:prstGeom prst="rect">
            <a:avLst/>
          </a:prstGeom>
          <a:noFill/>
          <a:ln>
            <a:noFill/>
          </a:ln>
        </p:spPr>
      </p:pic>
      <p:pic>
        <p:nvPicPr>
          <p:cNvPr id="1192" name="Google Shape;1192;p60"/>
          <p:cNvPicPr preferRelativeResize="0"/>
          <p:nvPr/>
        </p:nvPicPr>
        <p:blipFill rotWithShape="1">
          <a:blip r:embed="rId42">
            <a:alphaModFix/>
          </a:blip>
          <a:srcRect/>
          <a:stretch/>
        </p:blipFill>
        <p:spPr>
          <a:xfrm>
            <a:off x="4628683" y="3754132"/>
            <a:ext cx="759443" cy="339218"/>
          </a:xfrm>
          <a:prstGeom prst="rect">
            <a:avLst/>
          </a:prstGeom>
          <a:noFill/>
          <a:ln>
            <a:noFill/>
          </a:ln>
        </p:spPr>
      </p:pic>
      <p:pic>
        <p:nvPicPr>
          <p:cNvPr id="1193" name="Google Shape;1193;p60"/>
          <p:cNvPicPr preferRelativeResize="0"/>
          <p:nvPr/>
        </p:nvPicPr>
        <p:blipFill rotWithShape="1">
          <a:blip r:embed="rId43">
            <a:alphaModFix/>
          </a:blip>
          <a:srcRect t="28119" b="28082"/>
          <a:stretch/>
        </p:blipFill>
        <p:spPr>
          <a:xfrm>
            <a:off x="8817815" y="4423023"/>
            <a:ext cx="1498122" cy="369085"/>
          </a:xfrm>
          <a:prstGeom prst="rect">
            <a:avLst/>
          </a:prstGeom>
          <a:noFill/>
          <a:ln>
            <a:noFill/>
          </a:ln>
        </p:spPr>
      </p:pic>
      <p:pic>
        <p:nvPicPr>
          <p:cNvPr id="1194" name="Google Shape;1194;p60"/>
          <p:cNvPicPr preferRelativeResize="0"/>
          <p:nvPr/>
        </p:nvPicPr>
        <p:blipFill rotWithShape="1">
          <a:blip r:embed="rId44">
            <a:alphaModFix/>
          </a:blip>
          <a:srcRect/>
          <a:stretch/>
        </p:blipFill>
        <p:spPr>
          <a:xfrm>
            <a:off x="543147" y="4581588"/>
            <a:ext cx="1889793" cy="44489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61"/>
          <p:cNvSpPr txBox="1">
            <a:spLocks noGrp="1"/>
          </p:cNvSpPr>
          <p:nvPr>
            <p:ph type="title"/>
          </p:nvPr>
        </p:nvSpPr>
        <p:spPr>
          <a:xfrm>
            <a:off x="383082" y="460587"/>
            <a:ext cx="11443557" cy="302181"/>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accent2"/>
              </a:buClr>
              <a:buSzPts val="2100"/>
              <a:buFont typeface="Roboto"/>
              <a:buNone/>
            </a:pPr>
            <a:r>
              <a:rPr lang="en-US"/>
              <a:t>DoD / Government Purpose (GP) Rights – In a NUTSHELL </a:t>
            </a:r>
            <a:endParaRPr/>
          </a:p>
        </p:txBody>
      </p:sp>
      <p:sp>
        <p:nvSpPr>
          <p:cNvPr id="1200" name="Google Shape;1200;p61"/>
          <p:cNvSpPr txBox="1">
            <a:spLocks noGrp="1"/>
          </p:cNvSpPr>
          <p:nvPr>
            <p:ph type="body" idx="1"/>
          </p:nvPr>
        </p:nvSpPr>
        <p:spPr>
          <a:xfrm>
            <a:off x="382618" y="955057"/>
            <a:ext cx="11444025" cy="5110419"/>
          </a:xfrm>
          <a:prstGeom prst="rect">
            <a:avLst/>
          </a:prstGeom>
          <a:noFill/>
          <a:ln>
            <a:noFill/>
          </a:ln>
        </p:spPr>
        <p:txBody>
          <a:bodyPr spcFirstLastPara="1" wrap="square" lIns="0" tIns="0" rIns="0" bIns="0" anchor="t" anchorCtr="0">
            <a:normAutofit/>
          </a:bodyPr>
          <a:lstStyle/>
          <a:p>
            <a:pPr marL="224371" lvl="0" indent="-224371" algn="l" rtl="0">
              <a:lnSpc>
                <a:spcPct val="100000"/>
              </a:lnSpc>
              <a:spcBef>
                <a:spcPts val="0"/>
              </a:spcBef>
              <a:spcAft>
                <a:spcPts val="0"/>
              </a:spcAft>
              <a:buSzPts val="1600"/>
              <a:buChar char="•"/>
            </a:pPr>
            <a:r>
              <a:rPr lang="en-US" sz="1600" b="0" i="0">
                <a:solidFill>
                  <a:srgbClr val="292929"/>
                </a:solidFill>
                <a:latin typeface="georgia"/>
                <a:ea typeface="georgia"/>
                <a:cs typeface="georgia"/>
                <a:sym typeface="georgia"/>
              </a:rPr>
              <a:t>When you develop technical data or software, in whole or in part, with government funding, it is important to know the scope of data rights that the government will obtain at the outset, both with respect to components that were developed solely at private expense and those that were developed with government funding.</a:t>
            </a:r>
            <a:endParaRPr/>
          </a:p>
          <a:p>
            <a:pPr marL="224371" lvl="0" indent="-122770" algn="l" rtl="0">
              <a:lnSpc>
                <a:spcPct val="100000"/>
              </a:lnSpc>
              <a:spcBef>
                <a:spcPts val="362"/>
              </a:spcBef>
              <a:spcAft>
                <a:spcPts val="0"/>
              </a:spcAft>
              <a:buSzPts val="1600"/>
              <a:buNone/>
            </a:pPr>
            <a:endParaRPr sz="1600">
              <a:solidFill>
                <a:srgbClr val="292929"/>
              </a:solidFill>
              <a:latin typeface="georgia"/>
              <a:ea typeface="georgia"/>
              <a:cs typeface="georgia"/>
              <a:sym typeface="georgia"/>
            </a:endParaRPr>
          </a:p>
          <a:p>
            <a:pPr marL="224371" lvl="0" indent="-224371" algn="l" rtl="0">
              <a:lnSpc>
                <a:spcPct val="100000"/>
              </a:lnSpc>
              <a:spcBef>
                <a:spcPts val="362"/>
              </a:spcBef>
              <a:spcAft>
                <a:spcPts val="0"/>
              </a:spcAft>
              <a:buSzPts val="1600"/>
              <a:buChar char="•"/>
            </a:pPr>
            <a:r>
              <a:rPr lang="en-US" sz="1600" b="0" i="0">
                <a:solidFill>
                  <a:srgbClr val="292929"/>
                </a:solidFill>
                <a:latin typeface="georgia"/>
                <a:ea typeface="georgia"/>
                <a:cs typeface="georgia"/>
                <a:sym typeface="georgia"/>
              </a:rPr>
              <a:t>Under each applicable provision, the government will receive </a:t>
            </a:r>
            <a:r>
              <a:rPr lang="en-US" sz="1600" b="0" i="0">
                <a:solidFill>
                  <a:srgbClr val="292929"/>
                </a:solidFill>
                <a:highlight>
                  <a:srgbClr val="FFFF00"/>
                </a:highlight>
                <a:latin typeface="georgia"/>
                <a:ea typeface="georgia"/>
                <a:cs typeface="georgia"/>
                <a:sym typeface="georgia"/>
              </a:rPr>
              <a:t>unlimited rights in technical data or software </a:t>
            </a:r>
            <a:r>
              <a:rPr lang="en-US" sz="1600" b="0" i="0">
                <a:solidFill>
                  <a:srgbClr val="292929"/>
                </a:solidFill>
                <a:latin typeface="georgia"/>
                <a:ea typeface="georgia"/>
                <a:cs typeface="georgia"/>
                <a:sym typeface="georgia"/>
              </a:rPr>
              <a:t>that is developed solely </a:t>
            </a:r>
            <a:r>
              <a:rPr lang="en-US" sz="1600" b="0" i="0">
                <a:solidFill>
                  <a:srgbClr val="292929"/>
                </a:solidFill>
                <a:highlight>
                  <a:srgbClr val="FFFF00"/>
                </a:highlight>
                <a:latin typeface="georgia"/>
                <a:ea typeface="georgia"/>
                <a:cs typeface="georgia"/>
                <a:sym typeface="georgia"/>
              </a:rPr>
              <a:t>using government funds</a:t>
            </a:r>
            <a:r>
              <a:rPr lang="en-US" sz="1600" b="0" i="0">
                <a:solidFill>
                  <a:srgbClr val="292929"/>
                </a:solidFill>
                <a:latin typeface="georgia"/>
                <a:ea typeface="georgia"/>
                <a:cs typeface="georgia"/>
                <a:sym typeface="georgia"/>
              </a:rPr>
              <a:t>, including funds awarded through a </a:t>
            </a:r>
            <a:r>
              <a:rPr lang="en-US" sz="1600" b="0" i="0">
                <a:solidFill>
                  <a:srgbClr val="292929"/>
                </a:solidFill>
                <a:highlight>
                  <a:srgbClr val="FFFF00"/>
                </a:highlight>
                <a:latin typeface="georgia"/>
                <a:ea typeface="georgia"/>
                <a:cs typeface="georgia"/>
                <a:sym typeface="georgia"/>
              </a:rPr>
              <a:t>government contract</a:t>
            </a:r>
            <a:r>
              <a:rPr lang="en-US" sz="1600" b="0" i="0">
                <a:solidFill>
                  <a:srgbClr val="292929"/>
                </a:solidFill>
                <a:latin typeface="georgia"/>
                <a:ea typeface="georgia"/>
                <a:cs typeface="georgia"/>
                <a:sym typeface="georgia"/>
              </a:rPr>
              <a:t>.</a:t>
            </a:r>
            <a:endParaRPr/>
          </a:p>
          <a:p>
            <a:pPr marL="224371" lvl="0" indent="-122770" algn="l" rtl="0">
              <a:lnSpc>
                <a:spcPct val="100000"/>
              </a:lnSpc>
              <a:spcBef>
                <a:spcPts val="362"/>
              </a:spcBef>
              <a:spcAft>
                <a:spcPts val="0"/>
              </a:spcAft>
              <a:buSzPts val="1600"/>
              <a:buNone/>
            </a:pPr>
            <a:endParaRPr sz="1600">
              <a:solidFill>
                <a:srgbClr val="292929"/>
              </a:solidFill>
              <a:latin typeface="georgia"/>
              <a:ea typeface="georgia"/>
              <a:cs typeface="georgia"/>
              <a:sym typeface="georgia"/>
            </a:endParaRPr>
          </a:p>
          <a:p>
            <a:pPr marL="224371" lvl="0" indent="-224371" algn="l" rtl="0">
              <a:lnSpc>
                <a:spcPct val="100000"/>
              </a:lnSpc>
              <a:spcBef>
                <a:spcPts val="362"/>
              </a:spcBef>
              <a:spcAft>
                <a:spcPts val="0"/>
              </a:spcAft>
              <a:buSzPts val="1600"/>
              <a:buChar char="•"/>
            </a:pPr>
            <a:r>
              <a:rPr lang="en-US" sz="1600" b="0" i="0">
                <a:solidFill>
                  <a:srgbClr val="292929"/>
                </a:solidFill>
                <a:latin typeface="georgia"/>
                <a:ea typeface="georgia"/>
                <a:cs typeface="georgia"/>
                <a:sym typeface="georgia"/>
              </a:rPr>
              <a:t>While unlimited rights permit the government to use, modify, and disclose technical data in any manner and for any purpose, government purpose rights only permit the government to use, modify, or disclose the data </a:t>
            </a:r>
            <a:r>
              <a:rPr lang="en-US" sz="1600" b="0" i="0">
                <a:solidFill>
                  <a:srgbClr val="292929"/>
                </a:solidFill>
                <a:highlight>
                  <a:srgbClr val="FFFF00"/>
                </a:highlight>
                <a:latin typeface="georgia"/>
                <a:ea typeface="georgia"/>
                <a:cs typeface="georgia"/>
                <a:sym typeface="georgia"/>
              </a:rPr>
              <a:t>within the government without restriction and outside the government solely for “government purposes.” </a:t>
            </a:r>
            <a:r>
              <a:rPr lang="en-US" sz="1600" b="0" i="0">
                <a:solidFill>
                  <a:srgbClr val="292929"/>
                </a:solidFill>
                <a:latin typeface="georgia"/>
                <a:ea typeface="georgia"/>
                <a:cs typeface="georgia"/>
                <a:sym typeface="georgia"/>
              </a:rPr>
              <a:t>“Government purposes” includes any activity in which the government is a party, including cooperative agreements and competitive procurements, but it specifically excludes commercial purposes. As a result, while the government will still have the ability to disclose technical data to other agencies in the government and to third parties for limited purposes, </a:t>
            </a:r>
            <a:r>
              <a:rPr lang="en-US" sz="1600" b="0" i="0">
                <a:solidFill>
                  <a:srgbClr val="292929"/>
                </a:solidFill>
                <a:highlight>
                  <a:srgbClr val="FFFF00"/>
                </a:highlight>
                <a:latin typeface="georgia"/>
                <a:ea typeface="georgia"/>
                <a:cs typeface="georgia"/>
                <a:sym typeface="georgia"/>
              </a:rPr>
              <a:t>the contractor will retain the sole right to commercialize the technical data or software, which is a significant benefit.</a:t>
            </a:r>
            <a:endParaRPr/>
          </a:p>
          <a:p>
            <a:pPr marL="0" lvl="0" indent="0" algn="l" rtl="0">
              <a:lnSpc>
                <a:spcPct val="100000"/>
              </a:lnSpc>
              <a:spcBef>
                <a:spcPts val="362"/>
              </a:spcBef>
              <a:spcAft>
                <a:spcPts val="0"/>
              </a:spcAft>
              <a:buSzPts val="1600"/>
              <a:buNone/>
            </a:pPr>
            <a:r>
              <a:rPr lang="en-US" sz="1600" b="1" u="sng">
                <a:solidFill>
                  <a:srgbClr val="292929"/>
                </a:solidFill>
                <a:latin typeface="georgia"/>
                <a:ea typeface="georgia"/>
                <a:cs typeface="georgia"/>
                <a:sym typeface="georgia"/>
              </a:rPr>
              <a:t>Key Take Aways:</a:t>
            </a:r>
            <a:r>
              <a:rPr lang="en-US" sz="1600" b="1">
                <a:solidFill>
                  <a:srgbClr val="292929"/>
                </a:solidFill>
                <a:latin typeface="georgia"/>
                <a:ea typeface="georgia"/>
                <a:cs typeface="georgia"/>
                <a:sym typeface="georgia"/>
              </a:rPr>
              <a:t> </a:t>
            </a:r>
            <a:endParaRPr/>
          </a:p>
          <a:p>
            <a:pPr marL="224371" lvl="0" indent="-224371" algn="l" rtl="0">
              <a:lnSpc>
                <a:spcPct val="100000"/>
              </a:lnSpc>
              <a:spcBef>
                <a:spcPts val="362"/>
              </a:spcBef>
              <a:spcAft>
                <a:spcPts val="0"/>
              </a:spcAft>
              <a:buSzPts val="1600"/>
              <a:buChar char="•"/>
            </a:pPr>
            <a:r>
              <a:rPr lang="en-US" sz="1600" b="1">
                <a:solidFill>
                  <a:srgbClr val="292929"/>
                </a:solidFill>
                <a:highlight>
                  <a:srgbClr val="FFFF00"/>
                </a:highlight>
                <a:latin typeface="georgia"/>
                <a:ea typeface="georgia"/>
                <a:cs typeface="georgia"/>
                <a:sym typeface="georgia"/>
              </a:rPr>
              <a:t>Always define your background IP </a:t>
            </a:r>
            <a:r>
              <a:rPr lang="en-US" sz="1600">
                <a:solidFill>
                  <a:srgbClr val="292929"/>
                </a:solidFill>
                <a:latin typeface="georgia"/>
                <a:ea typeface="georgia"/>
                <a:cs typeface="georgia"/>
                <a:sym typeface="georgia"/>
              </a:rPr>
              <a:t>before entering into a project or contract with the government or subcontract from a holder of a government CA, IDIQ or OTA contracting tool – GP right will flow down…</a:t>
            </a:r>
            <a:endParaRPr/>
          </a:p>
          <a:p>
            <a:pPr marL="224371" lvl="0" indent="-224371" algn="l" rtl="0">
              <a:lnSpc>
                <a:spcPct val="100000"/>
              </a:lnSpc>
              <a:spcBef>
                <a:spcPts val="362"/>
              </a:spcBef>
              <a:spcAft>
                <a:spcPts val="0"/>
              </a:spcAft>
              <a:buSzPts val="1600"/>
              <a:buChar char="•"/>
            </a:pPr>
            <a:r>
              <a:rPr lang="en-US" sz="1600">
                <a:solidFill>
                  <a:srgbClr val="292929"/>
                </a:solidFill>
                <a:latin typeface="georgia"/>
                <a:ea typeface="georgia"/>
                <a:cs typeface="georgia"/>
                <a:sym typeface="georgia"/>
              </a:rPr>
              <a:t>Remember IP Rights typically </a:t>
            </a:r>
            <a:r>
              <a:rPr lang="en-US" sz="1600" b="1">
                <a:solidFill>
                  <a:srgbClr val="292929"/>
                </a:solidFill>
                <a:highlight>
                  <a:srgbClr val="FFFF00"/>
                </a:highlight>
                <a:latin typeface="georgia"/>
                <a:ea typeface="georgia"/>
                <a:cs typeface="georgia"/>
                <a:sym typeface="georgia"/>
              </a:rPr>
              <a:t>belongs to the party(s) that pays the bill! </a:t>
            </a:r>
            <a:endParaRPr b="1">
              <a:highlight>
                <a:srgbClr val="FFFF00"/>
              </a:highlight>
            </a:endParaRPr>
          </a:p>
        </p:txBody>
      </p:sp>
      <p:sp>
        <p:nvSpPr>
          <p:cNvPr id="1201" name="Google Shape;1201;p61"/>
          <p:cNvSpPr txBox="1">
            <a:spLocks noGrp="1"/>
          </p:cNvSpPr>
          <p:nvPr>
            <p:ph type="ftr" idx="11"/>
          </p:nvPr>
        </p:nvSpPr>
        <p:spPr>
          <a:xfrm>
            <a:off x="383082" y="6383640"/>
            <a:ext cx="10795007" cy="15157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6"/>
              <a:buFont typeface="Roboto"/>
              <a:buNone/>
            </a:pPr>
            <a:endParaRPr sz="906" b="0" i="0" u="none" strike="noStrike" cap="none">
              <a:solidFill>
                <a:srgbClr val="000000"/>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62"/>
          <p:cNvSpPr txBox="1">
            <a:spLocks noGrp="1"/>
          </p:cNvSpPr>
          <p:nvPr>
            <p:ph type="title"/>
          </p:nvPr>
        </p:nvSpPr>
        <p:spPr>
          <a:xfrm>
            <a:off x="838200" y="365126"/>
            <a:ext cx="10515600" cy="6486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000"/>
              <a:buFont typeface="Calibri"/>
              <a:buNone/>
            </a:pPr>
            <a:r>
              <a:rPr lang="en-US"/>
              <a:t>Thank you!</a:t>
            </a:r>
            <a:endParaRPr/>
          </a:p>
        </p:txBody>
      </p:sp>
      <p:sp>
        <p:nvSpPr>
          <p:cNvPr id="1207" name="Google Shape;1207;p62"/>
          <p:cNvSpPr txBox="1">
            <a:spLocks noGrp="1"/>
          </p:cNvSpPr>
          <p:nvPr>
            <p:ph type="body" idx="1"/>
          </p:nvPr>
        </p:nvSpPr>
        <p:spPr>
          <a:xfrm>
            <a:off x="769773" y="1445731"/>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Philip Chizek, HAMMER, ILO &amp; HAMICo Chief Business Development Officer</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3"/>
              </a:rPr>
              <a:t>Chizek.6@osu.edu</a:t>
            </a:r>
            <a:endParaRPr/>
          </a:p>
          <a:p>
            <a:pPr marL="0" lvl="0" indent="0" algn="l" rtl="0">
              <a:lnSpc>
                <a:spcPct val="90000"/>
              </a:lnSpc>
              <a:spcBef>
                <a:spcPts val="1000"/>
              </a:spcBef>
              <a:spcAft>
                <a:spcPts val="0"/>
              </a:spcAft>
              <a:buClr>
                <a:schemeClr val="dk1"/>
              </a:buClr>
              <a:buSzPts val="2800"/>
              <a:buNone/>
            </a:pPr>
            <a:r>
              <a:rPr lang="en-US"/>
              <a:t>734-644-1391</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Glenn S. Daehn, HAMMER, PI/Center Director</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4"/>
              </a:rPr>
              <a:t>Daehn.1@osu.edu</a:t>
            </a:r>
            <a:endParaRPr/>
          </a:p>
          <a:p>
            <a:pPr marL="0" lvl="0" indent="0" algn="l" rtl="0">
              <a:lnSpc>
                <a:spcPct val="90000"/>
              </a:lnSpc>
              <a:spcBef>
                <a:spcPts val="1000"/>
              </a:spcBef>
              <a:spcAft>
                <a:spcPts val="0"/>
              </a:spcAft>
              <a:buClr>
                <a:schemeClr val="dk1"/>
              </a:buClr>
              <a:buSzPts val="2800"/>
              <a:buNone/>
            </a:pPr>
            <a:r>
              <a:rPr lang="en-US"/>
              <a:t>614-296-2199</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63"/>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Network &amp; Break</a:t>
            </a:r>
            <a:endParaRPr/>
          </a:p>
        </p:txBody>
      </p:sp>
      <p:sp>
        <p:nvSpPr>
          <p:cNvPr id="1214" name="Google Shape;1214;p63"/>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63</a:t>
            </a:fld>
            <a:endParaRPr sz="1800" b="1" i="0" u="none" strike="noStrike" cap="none">
              <a:solidFill>
                <a:srgbClr val="FFFFFF"/>
              </a:solidFill>
              <a:latin typeface="Calibri"/>
              <a:ea typeface="Calibri"/>
              <a:cs typeface="Calibri"/>
              <a:sym typeface="Calibri"/>
            </a:endParaRPr>
          </a:p>
        </p:txBody>
      </p:sp>
      <p:pic>
        <p:nvPicPr>
          <p:cNvPr id="1215" name="Google Shape;1215;p63"/>
          <p:cNvPicPr preferRelativeResize="0"/>
          <p:nvPr/>
        </p:nvPicPr>
        <p:blipFill rotWithShape="1">
          <a:blip r:embed="rId3">
            <a:alphaModFix/>
          </a:blip>
          <a:srcRect/>
          <a:stretch/>
        </p:blipFill>
        <p:spPr>
          <a:xfrm>
            <a:off x="2254376" y="4066222"/>
            <a:ext cx="8307105" cy="252888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64"/>
          <p:cNvSpPr txBox="1">
            <a:spLocks noGrp="1"/>
          </p:cNvSpPr>
          <p:nvPr>
            <p:ph type="subTitle" idx="1"/>
          </p:nvPr>
        </p:nvSpPr>
        <p:spPr>
          <a:xfrm>
            <a:off x="246676" y="3879438"/>
            <a:ext cx="11945324" cy="101376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90000"/>
              </a:lnSpc>
              <a:spcBef>
                <a:spcPts val="0"/>
              </a:spcBef>
              <a:spcAft>
                <a:spcPts val="0"/>
              </a:spcAft>
              <a:buClr>
                <a:schemeClr val="lt1"/>
              </a:buClr>
              <a:buSzPct val="100000"/>
              <a:buNone/>
            </a:pPr>
            <a:r>
              <a:rPr lang="en-US" sz="3200">
                <a:solidFill>
                  <a:schemeClr val="lt1"/>
                </a:solidFill>
                <a:latin typeface="Arial"/>
                <a:ea typeface="Arial"/>
                <a:cs typeface="Arial"/>
                <a:sym typeface="Arial"/>
              </a:rPr>
              <a:t>Chris Finberg PATHS-UP, Tim Tripp ATP-Bio</a:t>
            </a:r>
            <a:endParaRPr/>
          </a:p>
          <a:p>
            <a:pPr marL="0" lvl="0" indent="0" algn="ctr" rtl="0">
              <a:lnSpc>
                <a:spcPct val="90000"/>
              </a:lnSpc>
              <a:spcBef>
                <a:spcPts val="1000"/>
              </a:spcBef>
              <a:spcAft>
                <a:spcPts val="0"/>
              </a:spcAft>
              <a:buClr>
                <a:schemeClr val="lt1"/>
              </a:buClr>
              <a:buSzPct val="100000"/>
              <a:buNone/>
            </a:pPr>
            <a:r>
              <a:rPr lang="en-US" sz="3200">
                <a:solidFill>
                  <a:schemeClr val="lt1"/>
                </a:solidFill>
                <a:latin typeface="Arial"/>
                <a:ea typeface="Arial"/>
                <a:cs typeface="Arial"/>
                <a:sym typeface="Arial"/>
              </a:rPr>
              <a:t>Direct Sponsored Projects: How to ID best researchers, promote possible engagement with industry/organization &amp; researchers</a:t>
            </a:r>
            <a:endParaRPr/>
          </a:p>
        </p:txBody>
      </p:sp>
      <p:pic>
        <p:nvPicPr>
          <p:cNvPr id="1222" name="Google Shape;1222;p64" descr="A picture containing shape&#10;&#10;Description automatically generated"/>
          <p:cNvPicPr preferRelativeResize="0"/>
          <p:nvPr/>
        </p:nvPicPr>
        <p:blipFill rotWithShape="1">
          <a:blip r:embed="rId3">
            <a:alphaModFix/>
          </a:blip>
          <a:srcRect l="84922" t="116" b="70"/>
          <a:stretch/>
        </p:blipFill>
        <p:spPr>
          <a:xfrm>
            <a:off x="246676" y="5034453"/>
            <a:ext cx="1719773" cy="1634533"/>
          </a:xfrm>
          <a:prstGeom prst="rect">
            <a:avLst/>
          </a:prstGeom>
          <a:noFill/>
          <a:ln>
            <a:noFill/>
          </a:ln>
        </p:spPr>
      </p:pic>
      <p:sp>
        <p:nvSpPr>
          <p:cNvPr id="1223" name="Google Shape;1223;p64"/>
          <p:cNvSpPr txBox="1"/>
          <p:nvPr/>
        </p:nvSpPr>
        <p:spPr>
          <a:xfrm>
            <a:off x="2546844" y="748921"/>
            <a:ext cx="7621377"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 </a:t>
            </a:r>
            <a:endParaRPr/>
          </a:p>
        </p:txBody>
      </p:sp>
      <p:sp>
        <p:nvSpPr>
          <p:cNvPr id="1224" name="Google Shape;1224;p64"/>
          <p:cNvSpPr txBox="1"/>
          <p:nvPr/>
        </p:nvSpPr>
        <p:spPr>
          <a:xfrm>
            <a:off x="5856051" y="5718889"/>
            <a:ext cx="608927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1225" name="Google Shape;1225;p64"/>
          <p:cNvSpPr txBox="1"/>
          <p:nvPr/>
        </p:nvSpPr>
        <p:spPr>
          <a:xfrm>
            <a:off x="1421210" y="5327550"/>
            <a:ext cx="4798128" cy="10992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65"/>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248351"/>
              </a:buClr>
              <a:buSzPts val="2800"/>
              <a:buNone/>
            </a:pPr>
            <a:r>
              <a:rPr lang="en-US" b="1">
                <a:solidFill>
                  <a:srgbClr val="248351"/>
                </a:solidFill>
              </a:rPr>
              <a:t>Different expectations</a:t>
            </a:r>
            <a:endParaRPr/>
          </a:p>
          <a:p>
            <a:pPr marL="228600" lvl="0" indent="-228600" algn="l" rtl="0">
              <a:lnSpc>
                <a:spcPct val="90000"/>
              </a:lnSpc>
              <a:spcBef>
                <a:spcPts val="1000"/>
              </a:spcBef>
              <a:spcAft>
                <a:spcPts val="0"/>
              </a:spcAft>
              <a:buClr>
                <a:schemeClr val="dk1"/>
              </a:buClr>
              <a:buSzPts val="2400"/>
              <a:buChar char="•"/>
            </a:pPr>
            <a:r>
              <a:rPr lang="en-US" sz="2400"/>
              <a:t>Variability in people, experiences and capabilities</a:t>
            </a:r>
            <a:endParaRPr/>
          </a:p>
          <a:p>
            <a:pPr marL="228600" lvl="0" indent="-228600" algn="l" rtl="0">
              <a:lnSpc>
                <a:spcPct val="90000"/>
              </a:lnSpc>
              <a:spcBef>
                <a:spcPts val="1000"/>
              </a:spcBef>
              <a:spcAft>
                <a:spcPts val="0"/>
              </a:spcAft>
              <a:buClr>
                <a:schemeClr val="dk1"/>
              </a:buClr>
              <a:buSzPts val="2400"/>
              <a:buChar char="•"/>
            </a:pPr>
            <a:r>
              <a:rPr lang="en-US" sz="2400"/>
              <a:t>Timelines, budgets and IDCs</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rgbClr val="248351"/>
              </a:buClr>
              <a:buSzPts val="2800"/>
              <a:buNone/>
            </a:pPr>
            <a:r>
              <a:rPr lang="en-US" b="1">
                <a:solidFill>
                  <a:srgbClr val="248351"/>
                </a:solidFill>
              </a:rPr>
              <a:t>Different reasons</a:t>
            </a:r>
            <a:endParaRPr/>
          </a:p>
          <a:p>
            <a:pPr marL="228600" lvl="0" indent="-228600" algn="l" rtl="0">
              <a:lnSpc>
                <a:spcPct val="90000"/>
              </a:lnSpc>
              <a:spcBef>
                <a:spcPts val="1000"/>
              </a:spcBef>
              <a:spcAft>
                <a:spcPts val="0"/>
              </a:spcAft>
              <a:buClr>
                <a:schemeClr val="dk1"/>
              </a:buClr>
              <a:buSzPts val="2400"/>
              <a:buChar char="•"/>
            </a:pPr>
            <a:r>
              <a:rPr lang="en-US" sz="2400"/>
              <a:t>Likely driven by a business need </a:t>
            </a:r>
            <a:endParaRPr/>
          </a:p>
          <a:p>
            <a:pPr marL="228600" lvl="0" indent="-228600" algn="l" rtl="0">
              <a:lnSpc>
                <a:spcPct val="90000"/>
              </a:lnSpc>
              <a:spcBef>
                <a:spcPts val="1000"/>
              </a:spcBef>
              <a:spcAft>
                <a:spcPts val="0"/>
              </a:spcAft>
              <a:buClr>
                <a:schemeClr val="dk1"/>
              </a:buClr>
              <a:buSzPts val="2400"/>
              <a:buChar char="•"/>
            </a:pPr>
            <a:r>
              <a:rPr lang="en-US" sz="2400"/>
              <a:t>Possible “pre-competitive” </a:t>
            </a:r>
            <a:endParaRPr/>
          </a:p>
          <a:p>
            <a:pPr marL="0" lvl="0" indent="0" algn="l" rtl="0">
              <a:lnSpc>
                <a:spcPct val="90000"/>
              </a:lnSpc>
              <a:spcBef>
                <a:spcPts val="1000"/>
              </a:spcBef>
              <a:spcAft>
                <a:spcPts val="0"/>
              </a:spcAft>
              <a:buClr>
                <a:schemeClr val="dk1"/>
              </a:buClr>
              <a:buSzPts val="2800"/>
              <a:buNone/>
            </a:pPr>
            <a:endParaRPr b="1">
              <a:solidFill>
                <a:srgbClr val="248351"/>
              </a:solidFill>
            </a:endParaRPr>
          </a:p>
          <a:p>
            <a:pPr marL="0" lvl="0" indent="0" algn="l" rtl="0">
              <a:lnSpc>
                <a:spcPct val="90000"/>
              </a:lnSpc>
              <a:spcBef>
                <a:spcPts val="1000"/>
              </a:spcBef>
              <a:spcAft>
                <a:spcPts val="0"/>
              </a:spcAft>
              <a:buClr>
                <a:srgbClr val="248351"/>
              </a:buClr>
              <a:buSzPts val="2800"/>
              <a:buNone/>
            </a:pPr>
            <a:r>
              <a:rPr lang="en-US" b="1">
                <a:solidFill>
                  <a:srgbClr val="248351"/>
                </a:solidFill>
              </a:rPr>
              <a:t>Different outcomes</a:t>
            </a:r>
            <a:endParaRPr/>
          </a:p>
          <a:p>
            <a:pPr marL="228600" lvl="0" indent="-228600" algn="l" rtl="0">
              <a:lnSpc>
                <a:spcPct val="90000"/>
              </a:lnSpc>
              <a:spcBef>
                <a:spcPts val="1000"/>
              </a:spcBef>
              <a:spcAft>
                <a:spcPts val="0"/>
              </a:spcAft>
              <a:buClr>
                <a:schemeClr val="dk1"/>
              </a:buClr>
              <a:buSzPts val="2800"/>
              <a:buChar char="•"/>
            </a:pPr>
            <a:r>
              <a:rPr lang="en-US" sz="2800"/>
              <a:t>IP negotiation  </a:t>
            </a:r>
            <a:endParaRPr/>
          </a:p>
          <a:p>
            <a:pPr marL="228600" lvl="0" indent="-228600" algn="l" rtl="0">
              <a:lnSpc>
                <a:spcPct val="90000"/>
              </a:lnSpc>
              <a:spcBef>
                <a:spcPts val="1000"/>
              </a:spcBef>
              <a:spcAft>
                <a:spcPts val="0"/>
              </a:spcAft>
              <a:buClr>
                <a:schemeClr val="dk1"/>
              </a:buClr>
              <a:buSzPts val="2800"/>
              <a:buChar char="•"/>
            </a:pPr>
            <a:r>
              <a:rPr lang="en-US" sz="2800"/>
              <a:t>Publications </a:t>
            </a:r>
            <a:endParaRPr/>
          </a:p>
          <a:p>
            <a:pPr marL="0" lvl="0" indent="0" algn="l" rtl="0">
              <a:lnSpc>
                <a:spcPct val="90000"/>
              </a:lnSpc>
              <a:spcBef>
                <a:spcPts val="1000"/>
              </a:spcBef>
              <a:spcAft>
                <a:spcPts val="0"/>
              </a:spcAft>
              <a:buClr>
                <a:schemeClr val="dk1"/>
              </a:buClr>
              <a:buSzPts val="2800"/>
              <a:buNone/>
            </a:pPr>
            <a:endParaRPr b="1">
              <a:solidFill>
                <a:srgbClr val="248351"/>
              </a:solidFill>
            </a:endParaRPr>
          </a:p>
        </p:txBody>
      </p:sp>
      <p:sp>
        <p:nvSpPr>
          <p:cNvPr id="1231" name="Google Shape;123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Industry Sponsored Research</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66"/>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8351"/>
              </a:buClr>
              <a:buSzPts val="2800"/>
              <a:buNone/>
            </a:pPr>
            <a:r>
              <a:rPr lang="en-US" b="1">
                <a:solidFill>
                  <a:srgbClr val="248351"/>
                </a:solidFill>
              </a:rPr>
              <a:t>They are interested in </a:t>
            </a:r>
            <a:endParaRPr/>
          </a:p>
          <a:p>
            <a:pPr marL="228600" lvl="0" indent="-228600" algn="l" rtl="0">
              <a:lnSpc>
                <a:spcPct val="90000"/>
              </a:lnSpc>
              <a:spcBef>
                <a:spcPts val="1000"/>
              </a:spcBef>
              <a:spcAft>
                <a:spcPts val="0"/>
              </a:spcAft>
              <a:buClr>
                <a:schemeClr val="dk1"/>
              </a:buClr>
              <a:buSzPts val="2400"/>
              <a:buChar char="•"/>
            </a:pPr>
            <a:r>
              <a:rPr lang="en-US" sz="2400"/>
              <a:t>Entrepreneurship</a:t>
            </a:r>
            <a:endParaRPr/>
          </a:p>
          <a:p>
            <a:pPr marL="228600" lvl="0" indent="-228600" algn="l" rtl="0">
              <a:lnSpc>
                <a:spcPct val="90000"/>
              </a:lnSpc>
              <a:spcBef>
                <a:spcPts val="1000"/>
              </a:spcBef>
              <a:spcAft>
                <a:spcPts val="0"/>
              </a:spcAft>
              <a:buClr>
                <a:schemeClr val="dk1"/>
              </a:buClr>
              <a:buSzPts val="2400"/>
              <a:buChar char="•"/>
            </a:pPr>
            <a:r>
              <a:rPr lang="en-US" sz="2400"/>
              <a:t>Applied research</a:t>
            </a:r>
            <a:endParaRPr/>
          </a:p>
          <a:p>
            <a:pPr marL="0" lvl="0" indent="0" algn="l" rtl="0">
              <a:lnSpc>
                <a:spcPct val="90000"/>
              </a:lnSpc>
              <a:spcBef>
                <a:spcPts val="1000"/>
              </a:spcBef>
              <a:spcAft>
                <a:spcPts val="0"/>
              </a:spcAft>
              <a:buClr>
                <a:srgbClr val="248351"/>
              </a:buClr>
              <a:buSzPts val="2800"/>
              <a:buNone/>
            </a:pPr>
            <a:r>
              <a:rPr lang="en-US" b="1">
                <a:solidFill>
                  <a:srgbClr val="248351"/>
                </a:solidFill>
              </a:rPr>
              <a:t>They are comfortable with </a:t>
            </a:r>
            <a:endParaRPr/>
          </a:p>
          <a:p>
            <a:pPr marL="228600" lvl="0" indent="-228600" algn="l" rtl="0">
              <a:lnSpc>
                <a:spcPct val="90000"/>
              </a:lnSpc>
              <a:spcBef>
                <a:spcPts val="1000"/>
              </a:spcBef>
              <a:spcAft>
                <a:spcPts val="0"/>
              </a:spcAft>
              <a:buClr>
                <a:schemeClr val="dk1"/>
              </a:buClr>
              <a:buSzPts val="2400"/>
              <a:buChar char="•"/>
            </a:pPr>
            <a:r>
              <a:rPr lang="en-US" sz="2400"/>
              <a:t>Changes in the research plan</a:t>
            </a:r>
            <a:endParaRPr/>
          </a:p>
          <a:p>
            <a:pPr marL="228600" lvl="0" indent="-228600" algn="l" rtl="0">
              <a:lnSpc>
                <a:spcPct val="90000"/>
              </a:lnSpc>
              <a:spcBef>
                <a:spcPts val="1000"/>
              </a:spcBef>
              <a:spcAft>
                <a:spcPts val="0"/>
              </a:spcAft>
              <a:buClr>
                <a:schemeClr val="dk1"/>
              </a:buClr>
              <a:buSzPts val="2400"/>
              <a:buChar char="•"/>
            </a:pPr>
            <a:r>
              <a:rPr lang="en-US" sz="2400"/>
              <a:t>Frequent communication </a:t>
            </a:r>
            <a:endParaRPr/>
          </a:p>
          <a:p>
            <a:pPr marL="228600" lvl="0" indent="-228600" algn="l" rtl="0">
              <a:lnSpc>
                <a:spcPct val="90000"/>
              </a:lnSpc>
              <a:spcBef>
                <a:spcPts val="1000"/>
              </a:spcBef>
              <a:spcAft>
                <a:spcPts val="0"/>
              </a:spcAft>
              <a:buClr>
                <a:schemeClr val="dk1"/>
              </a:buClr>
              <a:buSzPts val="2400"/>
              <a:buChar char="•"/>
            </a:pPr>
            <a:r>
              <a:rPr lang="en-US" sz="2400"/>
              <a:t>Reporting – timelines, budgets, milestones </a:t>
            </a:r>
            <a:endParaRPr/>
          </a:p>
          <a:p>
            <a:pPr marL="0" lvl="0" indent="0" algn="l" rtl="0">
              <a:lnSpc>
                <a:spcPct val="90000"/>
              </a:lnSpc>
              <a:spcBef>
                <a:spcPts val="1000"/>
              </a:spcBef>
              <a:spcAft>
                <a:spcPts val="0"/>
              </a:spcAft>
              <a:buClr>
                <a:srgbClr val="248351"/>
              </a:buClr>
              <a:buSzPts val="2800"/>
              <a:buNone/>
            </a:pPr>
            <a:r>
              <a:rPr lang="en-US" b="1">
                <a:solidFill>
                  <a:srgbClr val="248351"/>
                </a:solidFill>
              </a:rPr>
              <a:t>They have</a:t>
            </a:r>
            <a:endParaRPr/>
          </a:p>
          <a:p>
            <a:pPr marL="228600" lvl="0" indent="-228600" algn="l" rtl="0">
              <a:lnSpc>
                <a:spcPct val="90000"/>
              </a:lnSpc>
              <a:spcBef>
                <a:spcPts val="1000"/>
              </a:spcBef>
              <a:spcAft>
                <a:spcPts val="0"/>
              </a:spcAft>
              <a:buClr>
                <a:schemeClr val="dk1"/>
              </a:buClr>
              <a:buSzPts val="2400"/>
              <a:buChar char="•"/>
            </a:pPr>
            <a:r>
              <a:rPr lang="en-US" sz="2400"/>
              <a:t>Capabilities</a:t>
            </a:r>
            <a:endParaRPr/>
          </a:p>
          <a:p>
            <a:pPr marL="228600" lvl="0" indent="-228600" algn="l" rtl="0">
              <a:lnSpc>
                <a:spcPct val="90000"/>
              </a:lnSpc>
              <a:spcBef>
                <a:spcPts val="1000"/>
              </a:spcBef>
              <a:spcAft>
                <a:spcPts val="0"/>
              </a:spcAft>
              <a:buClr>
                <a:schemeClr val="dk1"/>
              </a:buClr>
              <a:buSzPts val="2400"/>
              <a:buChar char="•"/>
            </a:pPr>
            <a:r>
              <a:rPr lang="en-US" sz="2400"/>
              <a:t>Time  </a:t>
            </a:r>
            <a:endParaRPr/>
          </a:p>
          <a:p>
            <a:pPr marL="228600" lvl="0" indent="-228600" algn="l" rtl="0">
              <a:lnSpc>
                <a:spcPct val="90000"/>
              </a:lnSpc>
              <a:spcBef>
                <a:spcPts val="1000"/>
              </a:spcBef>
              <a:spcAft>
                <a:spcPts val="0"/>
              </a:spcAft>
              <a:buClr>
                <a:schemeClr val="dk1"/>
              </a:buClr>
              <a:buSzPts val="2400"/>
              <a:buChar char="•"/>
            </a:pPr>
            <a:r>
              <a:rPr lang="en-US" sz="2400"/>
              <a:t>Integrity, DCI understanding </a:t>
            </a:r>
            <a:endParaRPr/>
          </a:p>
          <a:p>
            <a:pPr marL="0" lvl="0" indent="0" algn="l" rtl="0">
              <a:lnSpc>
                <a:spcPct val="90000"/>
              </a:lnSpc>
              <a:spcBef>
                <a:spcPts val="1000"/>
              </a:spcBef>
              <a:spcAft>
                <a:spcPts val="0"/>
              </a:spcAft>
              <a:buClr>
                <a:schemeClr val="dk1"/>
              </a:buClr>
              <a:buSzPts val="2800"/>
              <a:buNone/>
            </a:pPr>
            <a:endParaRPr b="1">
              <a:solidFill>
                <a:srgbClr val="248351"/>
              </a:solidFill>
            </a:endParaRPr>
          </a:p>
        </p:txBody>
      </p:sp>
      <p:sp>
        <p:nvSpPr>
          <p:cNvPr id="1237" name="Google Shape;1237;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What to look for in your PIs</a:t>
            </a:r>
            <a:endParaRPr/>
          </a:p>
        </p:txBody>
      </p:sp>
      <p:pic>
        <p:nvPicPr>
          <p:cNvPr id="1238" name="Google Shape;1238;p66"/>
          <p:cNvPicPr preferRelativeResize="0"/>
          <p:nvPr/>
        </p:nvPicPr>
        <p:blipFill rotWithShape="1">
          <a:blip r:embed="rId3">
            <a:alphaModFix/>
          </a:blip>
          <a:srcRect t="8737" r="6818"/>
          <a:stretch/>
        </p:blipFill>
        <p:spPr>
          <a:xfrm>
            <a:off x="6604000" y="2244436"/>
            <a:ext cx="4665005" cy="342669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Impact"/>
              <a:buNone/>
            </a:pPr>
            <a:r>
              <a:rPr lang="en-US" sz="4000"/>
              <a:t>Industry Sponsored Research – Steps to Start</a:t>
            </a:r>
            <a:endParaRPr/>
          </a:p>
        </p:txBody>
      </p:sp>
      <p:grpSp>
        <p:nvGrpSpPr>
          <p:cNvPr id="1245" name="Google Shape;1245;p67"/>
          <p:cNvGrpSpPr/>
          <p:nvPr/>
        </p:nvGrpSpPr>
        <p:grpSpPr>
          <a:xfrm>
            <a:off x="1933406" y="1950942"/>
            <a:ext cx="8757591" cy="4346982"/>
            <a:chOff x="0" y="2177"/>
            <a:chExt cx="8757591" cy="4346982"/>
          </a:xfrm>
        </p:grpSpPr>
        <p:sp>
          <p:nvSpPr>
            <p:cNvPr id="1246" name="Google Shape;1246;p67"/>
            <p:cNvSpPr/>
            <p:nvPr/>
          </p:nvSpPr>
          <p:spPr>
            <a:xfrm rot="5400000">
              <a:off x="5536176" y="-2276518"/>
              <a:ext cx="837972" cy="5604858"/>
            </a:xfrm>
            <a:prstGeom prst="round2SameRect">
              <a:avLst>
                <a:gd name="adj1" fmla="val 16667"/>
                <a:gd name="adj2" fmla="val 0"/>
              </a:avLst>
            </a:prstGeom>
            <a:solidFill>
              <a:srgbClr val="F7D5CB">
                <a:alpha val="89803"/>
              </a:srgbClr>
            </a:solidFill>
            <a:ln w="9525"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7"/>
            <p:cNvSpPr txBox="1"/>
            <p:nvPr/>
          </p:nvSpPr>
          <p:spPr>
            <a:xfrm>
              <a:off x="3152733" y="147831"/>
              <a:ext cx="5563952" cy="756160"/>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Navigate the ERC research expertise. With help from ERC leadership or the senior researcher at the member institutions.</a:t>
              </a:r>
              <a:endParaRPr/>
            </a:p>
          </p:txBody>
        </p:sp>
        <p:sp>
          <p:nvSpPr>
            <p:cNvPr id="1248" name="Google Shape;1248;p67"/>
            <p:cNvSpPr/>
            <p:nvPr/>
          </p:nvSpPr>
          <p:spPr>
            <a:xfrm>
              <a:off x="0" y="2177"/>
              <a:ext cx="3152733" cy="1047465"/>
            </a:xfrm>
            <a:prstGeom prst="roundRect">
              <a:avLst>
                <a:gd name="adj" fmla="val 16667"/>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7"/>
            <p:cNvSpPr txBox="1"/>
            <p:nvPr/>
          </p:nvSpPr>
          <p:spPr>
            <a:xfrm>
              <a:off x="51133" y="53310"/>
              <a:ext cx="3050467" cy="9451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a:solidFill>
                    <a:schemeClr val="lt1"/>
                  </a:solidFill>
                  <a:latin typeface="Arial"/>
                  <a:ea typeface="Arial"/>
                  <a:cs typeface="Arial"/>
                  <a:sym typeface="Arial"/>
                </a:rPr>
                <a:t>Navigate</a:t>
              </a:r>
              <a:endParaRPr sz="2400">
                <a:solidFill>
                  <a:schemeClr val="lt1"/>
                </a:solidFill>
                <a:latin typeface="Arial"/>
                <a:ea typeface="Arial"/>
                <a:cs typeface="Arial"/>
                <a:sym typeface="Arial"/>
              </a:endParaRPr>
            </a:p>
          </p:txBody>
        </p:sp>
        <p:sp>
          <p:nvSpPr>
            <p:cNvPr id="1250" name="Google Shape;1250;p67"/>
            <p:cNvSpPr/>
            <p:nvPr/>
          </p:nvSpPr>
          <p:spPr>
            <a:xfrm rot="5400000">
              <a:off x="5536176" y="-1176679"/>
              <a:ext cx="837972" cy="5604858"/>
            </a:xfrm>
            <a:prstGeom prst="round2SameRect">
              <a:avLst>
                <a:gd name="adj1" fmla="val 16667"/>
                <a:gd name="adj2" fmla="val 0"/>
              </a:avLst>
            </a:prstGeom>
            <a:solidFill>
              <a:srgbClr val="E0E0E0">
                <a:alpha val="89803"/>
              </a:srgbClr>
            </a:solidFill>
            <a:ln w="9525"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7"/>
            <p:cNvSpPr txBox="1"/>
            <p:nvPr/>
          </p:nvSpPr>
          <p:spPr>
            <a:xfrm>
              <a:off x="3152733" y="1247670"/>
              <a:ext cx="5563952" cy="756160"/>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Identify innovation areas of strategic alignment – </a:t>
              </a:r>
              <a:r>
                <a:rPr lang="en-US" sz="1600" b="0" i="1" u="none" strike="noStrike" cap="none">
                  <a:solidFill>
                    <a:schemeClr val="dk1"/>
                  </a:solidFill>
                  <a:latin typeface="Arial"/>
                  <a:ea typeface="Arial"/>
                  <a:cs typeface="Arial"/>
                  <a:sym typeface="Arial"/>
                </a:rPr>
                <a:t>critical</a:t>
              </a:r>
              <a:r>
                <a:rPr lang="en-US" sz="1600" b="0" i="0" u="none" strike="noStrike" cap="none">
                  <a:solidFill>
                    <a:schemeClr val="dk1"/>
                  </a:solidFill>
                  <a:latin typeface="Arial"/>
                  <a:ea typeface="Arial"/>
                  <a:cs typeface="Arial"/>
                  <a:sym typeface="Arial"/>
                </a:rPr>
                <a:t> – the alignment must make sense – THINK GAPS from the company! </a:t>
              </a:r>
              <a:endParaRPr/>
            </a:p>
          </p:txBody>
        </p:sp>
        <p:sp>
          <p:nvSpPr>
            <p:cNvPr id="1252" name="Google Shape;1252;p67"/>
            <p:cNvSpPr/>
            <p:nvPr/>
          </p:nvSpPr>
          <p:spPr>
            <a:xfrm>
              <a:off x="0" y="1118755"/>
              <a:ext cx="3152733" cy="1047465"/>
            </a:xfrm>
            <a:prstGeom prst="roundRect">
              <a:avLst>
                <a:gd name="adj" fmla="val 16667"/>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7"/>
            <p:cNvSpPr txBox="1"/>
            <p:nvPr/>
          </p:nvSpPr>
          <p:spPr>
            <a:xfrm>
              <a:off x="51133" y="1169888"/>
              <a:ext cx="3050467" cy="9451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a:solidFill>
                    <a:schemeClr val="lt1"/>
                  </a:solidFill>
                  <a:latin typeface="Arial"/>
                  <a:ea typeface="Arial"/>
                  <a:cs typeface="Arial"/>
                  <a:sym typeface="Arial"/>
                </a:rPr>
                <a:t>Identify</a:t>
              </a:r>
              <a:endParaRPr sz="2400">
                <a:solidFill>
                  <a:schemeClr val="lt1"/>
                </a:solidFill>
                <a:latin typeface="Arial"/>
                <a:ea typeface="Arial"/>
                <a:cs typeface="Arial"/>
                <a:sym typeface="Arial"/>
              </a:endParaRPr>
            </a:p>
          </p:txBody>
        </p:sp>
        <p:sp>
          <p:nvSpPr>
            <p:cNvPr id="1254" name="Google Shape;1254;p67"/>
            <p:cNvSpPr/>
            <p:nvPr/>
          </p:nvSpPr>
          <p:spPr>
            <a:xfrm rot="5400000">
              <a:off x="5536176" y="-76840"/>
              <a:ext cx="837972" cy="5604858"/>
            </a:xfrm>
            <a:prstGeom prst="round2SameRect">
              <a:avLst>
                <a:gd name="adj1" fmla="val 16667"/>
                <a:gd name="adj2" fmla="val 0"/>
              </a:avLst>
            </a:prstGeom>
            <a:solidFill>
              <a:srgbClr val="FFE8CA">
                <a:alpha val="89803"/>
              </a:srgbClr>
            </a:solidFill>
            <a:ln w="9525"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7"/>
            <p:cNvSpPr txBox="1"/>
            <p:nvPr/>
          </p:nvSpPr>
          <p:spPr>
            <a:xfrm>
              <a:off x="3152733" y="2347509"/>
              <a:ext cx="5563952" cy="756160"/>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Bring the </a:t>
              </a:r>
              <a:r>
                <a:rPr lang="en-US" sz="1600" b="0" i="1" u="none" strike="noStrike" cap="none">
                  <a:solidFill>
                    <a:schemeClr val="dk1"/>
                  </a:solidFill>
                  <a:latin typeface="Arial"/>
                  <a:ea typeface="Arial"/>
                  <a:cs typeface="Arial"/>
                  <a:sym typeface="Arial"/>
                </a:rPr>
                <a:t>right</a:t>
              </a:r>
              <a:r>
                <a:rPr lang="en-US" sz="1600" b="0" i="0" u="none" strike="noStrike" cap="none">
                  <a:solidFill>
                    <a:schemeClr val="dk1"/>
                  </a:solidFill>
                  <a:latin typeface="Arial"/>
                  <a:ea typeface="Arial"/>
                  <a:cs typeface="Arial"/>
                  <a:sym typeface="Arial"/>
                </a:rPr>
                <a:t> people together. Former graduate students are great, think about their bosses too. </a:t>
              </a:r>
              <a:endParaRPr/>
            </a:p>
          </p:txBody>
        </p:sp>
        <p:sp>
          <p:nvSpPr>
            <p:cNvPr id="1256" name="Google Shape;1256;p67"/>
            <p:cNvSpPr/>
            <p:nvPr/>
          </p:nvSpPr>
          <p:spPr>
            <a:xfrm>
              <a:off x="0" y="2201855"/>
              <a:ext cx="3152733" cy="1047465"/>
            </a:xfrm>
            <a:prstGeom prst="roundRect">
              <a:avLst>
                <a:gd name="adj" fmla="val 16667"/>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7"/>
            <p:cNvSpPr txBox="1"/>
            <p:nvPr/>
          </p:nvSpPr>
          <p:spPr>
            <a:xfrm>
              <a:off x="51133" y="2252988"/>
              <a:ext cx="3050467" cy="9451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a:solidFill>
                    <a:schemeClr val="lt1"/>
                  </a:solidFill>
                  <a:latin typeface="Arial"/>
                  <a:ea typeface="Arial"/>
                  <a:cs typeface="Arial"/>
                  <a:sym typeface="Arial"/>
                </a:rPr>
                <a:t>Matchmake</a:t>
              </a:r>
              <a:endParaRPr sz="2400">
                <a:solidFill>
                  <a:schemeClr val="lt1"/>
                </a:solidFill>
                <a:latin typeface="Arial"/>
                <a:ea typeface="Arial"/>
                <a:cs typeface="Arial"/>
                <a:sym typeface="Arial"/>
              </a:endParaRPr>
            </a:p>
          </p:txBody>
        </p:sp>
        <p:sp>
          <p:nvSpPr>
            <p:cNvPr id="1258" name="Google Shape;1258;p67"/>
            <p:cNvSpPr/>
            <p:nvPr/>
          </p:nvSpPr>
          <p:spPr>
            <a:xfrm rot="5400000">
              <a:off x="5536176" y="1022997"/>
              <a:ext cx="837972" cy="5604858"/>
            </a:xfrm>
            <a:prstGeom prst="round2SameRect">
              <a:avLst>
                <a:gd name="adj1" fmla="val 16667"/>
                <a:gd name="adj2" fmla="val 0"/>
              </a:avLst>
            </a:prstGeom>
            <a:solidFill>
              <a:srgbClr val="CFDEEF">
                <a:alpha val="89803"/>
              </a:srgbClr>
            </a:solidFill>
            <a:ln w="9525"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7"/>
            <p:cNvSpPr txBox="1"/>
            <p:nvPr/>
          </p:nvSpPr>
          <p:spPr>
            <a:xfrm>
              <a:off x="3152733" y="3447346"/>
              <a:ext cx="5563952" cy="756160"/>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Convene the group – these are busy people. Insight into schedules or conferences/meetings is helpful.  </a:t>
              </a:r>
              <a:endParaRPr/>
            </a:p>
          </p:txBody>
        </p:sp>
        <p:sp>
          <p:nvSpPr>
            <p:cNvPr id="1260" name="Google Shape;1260;p67"/>
            <p:cNvSpPr/>
            <p:nvPr/>
          </p:nvSpPr>
          <p:spPr>
            <a:xfrm>
              <a:off x="0" y="3301694"/>
              <a:ext cx="3152733" cy="1047465"/>
            </a:xfrm>
            <a:prstGeom prst="roundRect">
              <a:avLst>
                <a:gd name="adj" fmla="val 16667"/>
              </a:avLst>
            </a:prstGeom>
            <a:gradFill>
              <a:gsLst>
                <a:gs pos="0">
                  <a:srgbClr val="6EA5DA"/>
                </a:gs>
                <a:gs pos="50000">
                  <a:srgbClr val="529BDA"/>
                </a:gs>
                <a:gs pos="100000">
                  <a:srgbClr val="4188C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7"/>
            <p:cNvSpPr txBox="1"/>
            <p:nvPr/>
          </p:nvSpPr>
          <p:spPr>
            <a:xfrm>
              <a:off x="51133" y="3352827"/>
              <a:ext cx="3050467" cy="9451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a:solidFill>
                    <a:schemeClr val="lt1"/>
                  </a:solidFill>
                  <a:latin typeface="Arial"/>
                  <a:ea typeface="Arial"/>
                  <a:cs typeface="Arial"/>
                  <a:sym typeface="Arial"/>
                </a:rPr>
                <a:t>Convene</a:t>
              </a:r>
              <a:endParaRPr sz="2400">
                <a:solidFill>
                  <a:schemeClr val="lt1"/>
                </a:solidFill>
                <a:latin typeface="Arial"/>
                <a:ea typeface="Arial"/>
                <a:cs typeface="Arial"/>
                <a:sym typeface="Aria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68"/>
          <p:cNvSpPr txBox="1">
            <a:spLocks noGrp="1"/>
          </p:cNvSpPr>
          <p:nvPr>
            <p:ph type="title"/>
          </p:nvPr>
        </p:nvSpPr>
        <p:spPr>
          <a:xfrm>
            <a:off x="838200" y="4891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Find Strategic Alignment</a:t>
            </a:r>
            <a:br>
              <a:rPr lang="en-US"/>
            </a:br>
            <a:endParaRPr/>
          </a:p>
        </p:txBody>
      </p:sp>
      <p:sp>
        <p:nvSpPr>
          <p:cNvPr id="1267" name="Google Shape;1267;p68"/>
          <p:cNvSpPr txBox="1"/>
          <p:nvPr/>
        </p:nvSpPr>
        <p:spPr>
          <a:xfrm>
            <a:off x="29094" y="1662212"/>
            <a:ext cx="12133811" cy="5112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Format</a:t>
            </a:r>
            <a:endParaRPr/>
          </a:p>
          <a:p>
            <a:pPr marL="285750" marR="0" lvl="0" indent="-285750" algn="l" rtl="0">
              <a:lnSpc>
                <a:spcPct val="100000"/>
              </a:lnSpc>
              <a:spcBef>
                <a:spcPts val="1200"/>
              </a:spcBef>
              <a:spcAft>
                <a:spcPts val="0"/>
              </a:spcAft>
              <a:buClr>
                <a:srgbClr val="000000"/>
              </a:buClr>
              <a:buSzPts val="2400"/>
              <a:buFont typeface="Noto Sans Symbols"/>
              <a:buChar char="▪"/>
            </a:pPr>
            <a:r>
              <a:rPr lang="en-US" sz="2400" b="0" i="0" u="none" strike="noStrike" cap="none">
                <a:solidFill>
                  <a:srgbClr val="000000"/>
                </a:solidFill>
                <a:latin typeface="Arial"/>
                <a:ea typeface="Arial"/>
                <a:cs typeface="Arial"/>
                <a:sym typeface="Arial"/>
              </a:rPr>
              <a:t>Meet with ERC leaders to identify joint priorities and key focus areas for research partnership</a:t>
            </a:r>
            <a:endParaRPr/>
          </a:p>
          <a:p>
            <a:pPr marL="285750" marR="0" lvl="0" indent="-285750" algn="l" rtl="0">
              <a:lnSpc>
                <a:spcPct val="100000"/>
              </a:lnSpc>
              <a:spcBef>
                <a:spcPts val="1200"/>
              </a:spcBef>
              <a:spcAft>
                <a:spcPts val="0"/>
              </a:spcAft>
              <a:buClr>
                <a:srgbClr val="000000"/>
              </a:buClr>
              <a:buSzPts val="2400"/>
              <a:buFont typeface="Noto Sans Symbols"/>
              <a:buChar char="▪"/>
            </a:pPr>
            <a:r>
              <a:rPr lang="en-US" sz="2400" b="0" i="0" u="none" strike="noStrike" cap="none">
                <a:solidFill>
                  <a:srgbClr val="000000"/>
                </a:solidFill>
                <a:latin typeface="Arial"/>
                <a:ea typeface="Arial"/>
                <a:cs typeface="Arial"/>
                <a:sym typeface="Arial"/>
              </a:rPr>
              <a:t>Be the voice of the company inside the institution</a:t>
            </a:r>
            <a:endParaRPr/>
          </a:p>
          <a:p>
            <a:pPr marL="0" marR="0" lvl="0" indent="0" algn="l" rtl="0">
              <a:lnSpc>
                <a:spcPct val="100000"/>
              </a:lnSpc>
              <a:spcBef>
                <a:spcPts val="120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Outcome</a:t>
            </a:r>
            <a:endParaRPr/>
          </a:p>
          <a:p>
            <a:pPr marL="285750" marR="0" lvl="0" indent="-285750" algn="l" rtl="0">
              <a:lnSpc>
                <a:spcPct val="100000"/>
              </a:lnSpc>
              <a:spcBef>
                <a:spcPts val="1200"/>
              </a:spcBef>
              <a:spcAft>
                <a:spcPts val="0"/>
              </a:spcAft>
              <a:buClr>
                <a:srgbClr val="000000"/>
              </a:buClr>
              <a:buSzPts val="2400"/>
              <a:buFont typeface="Noto Sans Symbols"/>
              <a:buChar char="▪"/>
            </a:pPr>
            <a:r>
              <a:rPr lang="en-US" sz="2400" b="0" i="0" u="none" strike="noStrike" cap="none">
                <a:solidFill>
                  <a:srgbClr val="000000"/>
                </a:solidFill>
                <a:latin typeface="Arial"/>
                <a:ea typeface="Arial"/>
                <a:cs typeface="Arial"/>
                <a:sym typeface="Arial"/>
              </a:rPr>
              <a:t>Identify areas of innovation and technology strategic alignment</a:t>
            </a:r>
            <a:endParaRPr/>
          </a:p>
          <a:p>
            <a:pPr marL="285750" marR="0" lvl="0" indent="-285750" algn="l" rtl="0">
              <a:lnSpc>
                <a:spcPct val="100000"/>
              </a:lnSpc>
              <a:spcBef>
                <a:spcPts val="1200"/>
              </a:spcBef>
              <a:spcAft>
                <a:spcPts val="0"/>
              </a:spcAft>
              <a:buClr>
                <a:srgbClr val="000000"/>
              </a:buClr>
              <a:buSzPts val="2400"/>
              <a:buFont typeface="Noto Sans Symbols"/>
              <a:buChar char="▪"/>
            </a:pPr>
            <a:r>
              <a:rPr lang="en-US" sz="2400" b="0" i="0" u="none" strike="noStrike" cap="none">
                <a:solidFill>
                  <a:srgbClr val="000000"/>
                </a:solidFill>
                <a:latin typeface="Arial"/>
                <a:ea typeface="Arial"/>
                <a:cs typeface="Arial"/>
                <a:sym typeface="Arial"/>
              </a:rPr>
              <a:t>Greater awareness of the ERC’s expertise and capabilities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69"/>
          <p:cNvSpPr txBox="1">
            <a:spLocks noGrp="1"/>
          </p:cNvSpPr>
          <p:nvPr>
            <p:ph type="title"/>
          </p:nvPr>
        </p:nvSpPr>
        <p:spPr>
          <a:xfrm>
            <a:off x="838200" y="73708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Impact"/>
              <a:buNone/>
            </a:pPr>
            <a:r>
              <a:rPr lang="en-US" sz="4900"/>
              <a:t>Matchmaking</a:t>
            </a:r>
            <a:br>
              <a:rPr lang="en-US" sz="4400">
                <a:latin typeface="Arial"/>
                <a:ea typeface="Arial"/>
                <a:cs typeface="Arial"/>
                <a:sym typeface="Arial"/>
              </a:rPr>
            </a:br>
            <a:br>
              <a:rPr lang="en-US"/>
            </a:br>
            <a:endParaRPr/>
          </a:p>
        </p:txBody>
      </p:sp>
      <p:sp>
        <p:nvSpPr>
          <p:cNvPr id="1273" name="Google Shape;1273;p69"/>
          <p:cNvSpPr txBox="1"/>
          <p:nvPr/>
        </p:nvSpPr>
        <p:spPr>
          <a:xfrm>
            <a:off x="33252" y="1870038"/>
            <a:ext cx="12053454" cy="5112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Lightning Round Talks</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Hear from many faculty and researchers in 1-3 hour meeting</a:t>
            </a:r>
            <a:endParaRPr/>
          </a:p>
          <a:p>
            <a:pPr marL="0" marR="0" lvl="0" indent="0" algn="l" rtl="0">
              <a:lnSpc>
                <a:spcPct val="100000"/>
              </a:lnSpc>
              <a:spcBef>
                <a:spcPts val="120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Format</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You identify topics/areas of interest</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We identify faculty with aligned expertise</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You select the faculty and researchers you want to learn more about</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Faculty give a 15 min technical presentations</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You ask questions to learn more</a:t>
            </a:r>
            <a:endParaRPr/>
          </a:p>
          <a:p>
            <a:pPr marL="0" marR="0" lvl="0" indent="0" algn="l" rtl="0">
              <a:lnSpc>
                <a:spcPct val="100000"/>
              </a:lnSpc>
              <a:spcBef>
                <a:spcPts val="120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Outcome</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Identify collaboration opportunities – AKA sponsored research projects!</a:t>
            </a:r>
            <a:endParaRPr/>
          </a:p>
        </p:txBody>
      </p:sp>
      <p:pic>
        <p:nvPicPr>
          <p:cNvPr id="1274" name="Google Shape;1274;p69"/>
          <p:cNvPicPr preferRelativeResize="0"/>
          <p:nvPr/>
        </p:nvPicPr>
        <p:blipFill rotWithShape="1">
          <a:blip r:embed="rId3">
            <a:alphaModFix/>
          </a:blip>
          <a:srcRect/>
          <a:stretch/>
        </p:blipFill>
        <p:spPr>
          <a:xfrm>
            <a:off x="8585633" y="3195601"/>
            <a:ext cx="3190732" cy="20168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Introductions</a:t>
            </a:r>
            <a:endParaRPr/>
          </a:p>
        </p:txBody>
      </p:sp>
      <p:sp>
        <p:nvSpPr>
          <p:cNvPr id="442" name="Google Shape;442;p7"/>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7</a:t>
            </a:fld>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70"/>
          <p:cNvSpPr txBox="1">
            <a:spLocks noGrp="1"/>
          </p:cNvSpPr>
          <p:nvPr>
            <p:ph type="title"/>
          </p:nvPr>
        </p:nvSpPr>
        <p:spPr>
          <a:xfrm>
            <a:off x="838199" y="4891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sz="4400"/>
              <a:t>Innovation Exchange</a:t>
            </a:r>
            <a:br>
              <a:rPr lang="en-US" sz="4400"/>
            </a:br>
            <a:endParaRPr/>
          </a:p>
        </p:txBody>
      </p:sp>
      <p:sp>
        <p:nvSpPr>
          <p:cNvPr id="1280" name="Google Shape;1280;p70"/>
          <p:cNvSpPr txBox="1"/>
          <p:nvPr/>
        </p:nvSpPr>
        <p:spPr>
          <a:xfrm>
            <a:off x="99754" y="1814675"/>
            <a:ext cx="11696006" cy="5112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Convene a group of faculty and researchers from ATP-Bio for a 60-minute conversation around a question you propose. The goal of the Innovation Exchange is to identify opportunities for joint research.</a:t>
            </a:r>
            <a:endParaRPr/>
          </a:p>
          <a:p>
            <a:pPr marL="0" marR="0" lvl="0" indent="0" algn="l" rtl="0">
              <a:lnSpc>
                <a:spcPct val="100000"/>
              </a:lnSpc>
              <a:spcBef>
                <a:spcPts val="1200"/>
              </a:spcBef>
              <a:spcAft>
                <a:spcPts val="0"/>
              </a:spcAft>
              <a:buClr>
                <a:schemeClr val="dk1"/>
              </a:buClr>
              <a:buSzPts val="2000"/>
              <a:buFont typeface="Calibri"/>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Outcome</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New connections with faculty and researchers</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Identify potential areas for collaboration</a:t>
            </a:r>
            <a:endParaRPr/>
          </a:p>
          <a:p>
            <a:pPr marL="285750" marR="0" lvl="0" indent="-28575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Arial"/>
                <a:ea typeface="Arial"/>
                <a:cs typeface="Arial"/>
                <a:sym typeface="Arial"/>
              </a:rPr>
              <a:t>Faculty &amp; researchers propose potential company funded projects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Sponsored Research Differences</a:t>
            </a:r>
            <a:endParaRPr/>
          </a:p>
        </p:txBody>
      </p:sp>
      <p:pic>
        <p:nvPicPr>
          <p:cNvPr id="1286" name="Google Shape;1286;p71"/>
          <p:cNvPicPr preferRelativeResize="0"/>
          <p:nvPr/>
        </p:nvPicPr>
        <p:blipFill rotWithShape="1">
          <a:blip r:embed="rId3">
            <a:alphaModFix/>
          </a:blip>
          <a:srcRect/>
          <a:stretch/>
        </p:blipFill>
        <p:spPr>
          <a:xfrm>
            <a:off x="187537" y="2882670"/>
            <a:ext cx="11890524" cy="1411541"/>
          </a:xfrm>
          <a:prstGeom prst="rect">
            <a:avLst/>
          </a:prstGeom>
          <a:noFill/>
          <a:ln>
            <a:noFill/>
          </a:ln>
        </p:spPr>
      </p:pic>
      <p:sp>
        <p:nvSpPr>
          <p:cNvPr id="1287" name="Google Shape;1287;p71"/>
          <p:cNvSpPr txBox="1"/>
          <p:nvPr/>
        </p:nvSpPr>
        <p:spPr>
          <a:xfrm>
            <a:off x="97340" y="4525953"/>
            <a:ext cx="1731455" cy="830997"/>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Industry idea</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No solicitation</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Alignment</a:t>
            </a:r>
            <a:endParaRPr/>
          </a:p>
        </p:txBody>
      </p:sp>
      <p:sp>
        <p:nvSpPr>
          <p:cNvPr id="1288" name="Google Shape;1288;p71"/>
          <p:cNvSpPr txBox="1"/>
          <p:nvPr/>
        </p:nvSpPr>
        <p:spPr>
          <a:xfrm>
            <a:off x="1858618" y="4504728"/>
            <a:ext cx="1731455" cy="1323439"/>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Budget limits</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Academic funding</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Changing priorities</a:t>
            </a:r>
            <a:endParaRPr/>
          </a:p>
        </p:txBody>
      </p:sp>
      <p:sp>
        <p:nvSpPr>
          <p:cNvPr id="1289" name="Google Shape;1289;p71"/>
          <p:cNvSpPr txBox="1"/>
          <p:nvPr/>
        </p:nvSpPr>
        <p:spPr>
          <a:xfrm>
            <a:off x="3562845" y="4462887"/>
            <a:ext cx="1731455" cy="1077218"/>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Timelines</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Project meetings</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Stakeholders</a:t>
            </a:r>
            <a:endParaRPr/>
          </a:p>
        </p:txBody>
      </p:sp>
      <p:sp>
        <p:nvSpPr>
          <p:cNvPr id="1290" name="Google Shape;1290;p71"/>
          <p:cNvSpPr txBox="1"/>
          <p:nvPr/>
        </p:nvSpPr>
        <p:spPr>
          <a:xfrm>
            <a:off x="5267071" y="4465723"/>
            <a:ext cx="1731455" cy="1569660"/>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Data sharing </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IP issues</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Budget detail</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Deliverables</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Project plan</a:t>
            </a:r>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291" name="Google Shape;1291;p71"/>
          <p:cNvSpPr txBox="1"/>
          <p:nvPr/>
        </p:nvSpPr>
        <p:spPr>
          <a:xfrm>
            <a:off x="6855026" y="4462887"/>
            <a:ext cx="1731455" cy="1077218"/>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Different processes</a:t>
            </a:r>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292" name="Google Shape;1292;p71"/>
          <p:cNvSpPr txBox="1"/>
          <p:nvPr/>
        </p:nvSpPr>
        <p:spPr>
          <a:xfrm>
            <a:off x="8442981" y="4460051"/>
            <a:ext cx="1731455" cy="1569660"/>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Status meetings</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Detailed Gantt charts </a:t>
            </a:r>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293" name="Google Shape;1293;p71"/>
          <p:cNvSpPr txBox="1"/>
          <p:nvPr/>
        </p:nvSpPr>
        <p:spPr>
          <a:xfrm>
            <a:off x="10183207" y="4468561"/>
            <a:ext cx="1731455" cy="1569660"/>
          </a:xfrm>
          <a:prstGeom prst="rect">
            <a:avLst/>
          </a:prstGeom>
          <a:noFill/>
          <a:ln>
            <a:noFill/>
          </a:ln>
        </p:spPr>
        <p:txBody>
          <a:bodyPr spcFirstLastPara="1" wrap="square" lIns="91425" tIns="45700" rIns="91425" bIns="45700" anchor="t" anchorCtr="0">
            <a:spAutoFit/>
          </a:bodyPr>
          <a:lstStyle/>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May not publish</a:t>
            </a:r>
            <a:endParaRPr/>
          </a:p>
          <a:p>
            <a:pPr marL="285750" marR="0" lvl="0" indent="-10160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May not license </a:t>
            </a:r>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a:p>
            <a:pPr marL="28575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72"/>
          <p:cNvSpPr txBox="1">
            <a:spLocks noGrp="1"/>
          </p:cNvSpPr>
          <p:nvPr>
            <p:ph type="title"/>
          </p:nvPr>
        </p:nvSpPr>
        <p:spPr>
          <a:xfrm>
            <a:off x="609600" y="365125"/>
            <a:ext cx="10744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NSF Data on ERC Industry Sponsored Research</a:t>
            </a:r>
            <a:endParaRPr/>
          </a:p>
        </p:txBody>
      </p:sp>
      <p:pic>
        <p:nvPicPr>
          <p:cNvPr id="1299" name="Google Shape;1299;p72"/>
          <p:cNvPicPr preferRelativeResize="0"/>
          <p:nvPr/>
        </p:nvPicPr>
        <p:blipFill rotWithShape="1">
          <a:blip r:embed="rId3">
            <a:alphaModFix/>
          </a:blip>
          <a:srcRect/>
          <a:stretch/>
        </p:blipFill>
        <p:spPr>
          <a:xfrm>
            <a:off x="1654951" y="1990724"/>
            <a:ext cx="8882097" cy="3609975"/>
          </a:xfrm>
          <a:prstGeom prst="rect">
            <a:avLst/>
          </a:prstGeom>
          <a:noFill/>
          <a:ln>
            <a:noFill/>
          </a:ln>
        </p:spPr>
      </p:pic>
      <p:sp>
        <p:nvSpPr>
          <p:cNvPr id="1300" name="Google Shape;1300;p72"/>
          <p:cNvSpPr txBox="1"/>
          <p:nvPr/>
        </p:nvSpPr>
        <p:spPr>
          <a:xfrm>
            <a:off x="2190044" y="5900735"/>
            <a:ext cx="79925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In FY19 there was about a half a sponsored project per ERC </a:t>
            </a:r>
            <a:endParaRPr/>
          </a:p>
        </p:txBody>
      </p:sp>
      <p:sp>
        <p:nvSpPr>
          <p:cNvPr id="1301" name="Google Shape;1301;p72"/>
          <p:cNvSpPr txBox="1"/>
          <p:nvPr/>
        </p:nvSpPr>
        <p:spPr>
          <a:xfrm>
            <a:off x="3668889" y="5489107"/>
            <a:ext cx="79925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Quattrocento Sans"/>
              <a:buNone/>
            </a:pPr>
            <a:r>
              <a:rPr lang="en-US" sz="1100" b="0" i="0" u="none" strike="noStrike" cap="none">
                <a:solidFill>
                  <a:srgbClr val="000000"/>
                </a:solidFill>
                <a:latin typeface="Quattrocento Sans"/>
                <a:ea typeface="Quattrocento Sans"/>
                <a:cs typeface="Quattrocento Sans"/>
                <a:sym typeface="Quattrocento Sans"/>
              </a:rPr>
              <a:t>FY 2020 Engineering Research Centers Program Report (nsf22104)</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73"/>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en-US" sz="4400" b="1" i="0" u="sng" strike="noStrike" cap="none">
                <a:latin typeface="Open Sans"/>
                <a:ea typeface="Open Sans"/>
                <a:cs typeface="Open Sans"/>
                <a:sym typeface="Open Sans"/>
              </a:rPr>
              <a:t>S</a:t>
            </a:r>
            <a:r>
              <a:rPr lang="en-US" sz="4400" b="1" i="0" u="none" strike="noStrike" cap="none">
                <a:latin typeface="Open Sans"/>
                <a:ea typeface="Open Sans"/>
                <a:cs typeface="Open Sans"/>
                <a:sym typeface="Open Sans"/>
              </a:rPr>
              <a:t>BIR/STTR </a:t>
            </a:r>
            <a:r>
              <a:rPr lang="en-US" sz="4400" b="1" i="0" u="sng" strike="noStrike" cap="none">
                <a:latin typeface="Open Sans"/>
                <a:ea typeface="Open Sans"/>
                <a:cs typeface="Open Sans"/>
                <a:sym typeface="Open Sans"/>
              </a:rPr>
              <a:t>E</a:t>
            </a:r>
            <a:r>
              <a:rPr lang="en-US" sz="4400" b="1" i="0" u="none" strike="noStrike" cap="none">
                <a:latin typeface="Open Sans"/>
                <a:ea typeface="Open Sans"/>
                <a:cs typeface="Open Sans"/>
                <a:sym typeface="Open Sans"/>
              </a:rPr>
              <a:t>ngineering Research Center </a:t>
            </a:r>
            <a:r>
              <a:rPr lang="en-US" sz="4400" b="1" i="0" u="sng" strike="noStrike" cap="none">
                <a:latin typeface="Open Sans"/>
                <a:ea typeface="Open Sans"/>
                <a:cs typeface="Open Sans"/>
                <a:sym typeface="Open Sans"/>
              </a:rPr>
              <a:t>C</a:t>
            </a:r>
            <a:r>
              <a:rPr lang="en-US" sz="4400" b="1" i="0" u="none" strike="noStrike" cap="none">
                <a:latin typeface="Open Sans"/>
                <a:ea typeface="Open Sans"/>
                <a:cs typeface="Open Sans"/>
                <a:sym typeface="Open Sans"/>
              </a:rPr>
              <a:t>ollaboration </a:t>
            </a:r>
            <a:r>
              <a:rPr lang="en-US" sz="4400" b="1" i="0" u="sng" strike="noStrike" cap="none">
                <a:latin typeface="Open Sans"/>
                <a:ea typeface="Open Sans"/>
                <a:cs typeface="Open Sans"/>
                <a:sym typeface="Open Sans"/>
              </a:rPr>
              <a:t>O</a:t>
            </a:r>
            <a:r>
              <a:rPr lang="en-US" sz="4400" b="1" i="0" u="none" strike="noStrike" cap="none">
                <a:latin typeface="Open Sans"/>
                <a:ea typeface="Open Sans"/>
                <a:cs typeface="Open Sans"/>
                <a:sym typeface="Open Sans"/>
              </a:rPr>
              <a:t>pportunity</a:t>
            </a:r>
            <a:br>
              <a:rPr lang="en-US" sz="4400" b="1" i="0" u="none" strike="noStrike" cap="none">
                <a:latin typeface="Open Sans"/>
                <a:ea typeface="Open Sans"/>
                <a:cs typeface="Open Sans"/>
                <a:sym typeface="Open Sans"/>
              </a:rPr>
            </a:br>
            <a:r>
              <a:rPr lang="en-US" sz="4400" b="1" i="0" u="none" strike="noStrike" cap="none">
                <a:latin typeface="Open Sans"/>
                <a:ea typeface="Open Sans"/>
                <a:cs typeface="Open Sans"/>
                <a:sym typeface="Open Sans"/>
              </a:rPr>
              <a:t>(SECO) </a:t>
            </a:r>
            <a:endParaRPr/>
          </a:p>
        </p:txBody>
      </p:sp>
      <p:sp>
        <p:nvSpPr>
          <p:cNvPr id="1307" name="Google Shape;1307;p73"/>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73</a:t>
            </a:fld>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Open Sans"/>
              <a:buNone/>
            </a:pPr>
            <a:r>
              <a:rPr lang="en-US" sz="4400" b="1" i="0" u="sng" strike="noStrike" cap="none">
                <a:latin typeface="Open Sans"/>
                <a:ea typeface="Open Sans"/>
                <a:cs typeface="Open Sans"/>
                <a:sym typeface="Open Sans"/>
              </a:rPr>
              <a:t>S</a:t>
            </a:r>
            <a:r>
              <a:rPr lang="en-US" sz="4400" b="1" i="0" u="none" strike="noStrike" cap="none">
                <a:latin typeface="Open Sans"/>
                <a:ea typeface="Open Sans"/>
                <a:cs typeface="Open Sans"/>
                <a:sym typeface="Open Sans"/>
              </a:rPr>
              <a:t>BIR/STTR </a:t>
            </a:r>
            <a:r>
              <a:rPr lang="en-US" sz="4400" b="1" i="0" u="sng" strike="noStrike" cap="none">
                <a:latin typeface="Open Sans"/>
                <a:ea typeface="Open Sans"/>
                <a:cs typeface="Open Sans"/>
                <a:sym typeface="Open Sans"/>
              </a:rPr>
              <a:t>E</a:t>
            </a:r>
            <a:r>
              <a:rPr lang="en-US" sz="4400" b="1" i="0" u="none" strike="noStrike" cap="none">
                <a:latin typeface="Open Sans"/>
                <a:ea typeface="Open Sans"/>
                <a:cs typeface="Open Sans"/>
                <a:sym typeface="Open Sans"/>
              </a:rPr>
              <a:t>ngineering Research Center </a:t>
            </a:r>
            <a:r>
              <a:rPr lang="en-US" sz="4400" b="1" i="0" u="sng" strike="noStrike" cap="none">
                <a:latin typeface="Open Sans"/>
                <a:ea typeface="Open Sans"/>
                <a:cs typeface="Open Sans"/>
                <a:sym typeface="Open Sans"/>
              </a:rPr>
              <a:t>C</a:t>
            </a:r>
            <a:r>
              <a:rPr lang="en-US" sz="4400" b="1" i="0" u="none" strike="noStrike" cap="none">
                <a:latin typeface="Open Sans"/>
                <a:ea typeface="Open Sans"/>
                <a:cs typeface="Open Sans"/>
                <a:sym typeface="Open Sans"/>
              </a:rPr>
              <a:t>ollaboration </a:t>
            </a:r>
            <a:r>
              <a:rPr lang="en-US" sz="4400" b="1" i="0" u="sng" strike="noStrike" cap="none">
                <a:latin typeface="Open Sans"/>
                <a:ea typeface="Open Sans"/>
                <a:cs typeface="Open Sans"/>
                <a:sym typeface="Open Sans"/>
              </a:rPr>
              <a:t>O</a:t>
            </a:r>
            <a:r>
              <a:rPr lang="en-US" sz="4400" b="1" i="0" u="none" strike="noStrike" cap="none">
                <a:latin typeface="Open Sans"/>
                <a:ea typeface="Open Sans"/>
                <a:cs typeface="Open Sans"/>
                <a:sym typeface="Open Sans"/>
              </a:rPr>
              <a:t>pportunity (SECO) Grant</a:t>
            </a:r>
            <a:endParaRPr/>
          </a:p>
        </p:txBody>
      </p:sp>
      <p:grpSp>
        <p:nvGrpSpPr>
          <p:cNvPr id="1313" name="Google Shape;1313;p74"/>
          <p:cNvGrpSpPr/>
          <p:nvPr/>
        </p:nvGrpSpPr>
        <p:grpSpPr>
          <a:xfrm>
            <a:off x="1863266" y="2107143"/>
            <a:ext cx="8164685" cy="1979249"/>
            <a:chOff x="3016" y="975"/>
            <a:chExt cx="8164685" cy="1979249"/>
          </a:xfrm>
        </p:grpSpPr>
        <p:sp>
          <p:nvSpPr>
            <p:cNvPr id="1314" name="Google Shape;1314;p74"/>
            <p:cNvSpPr/>
            <p:nvPr/>
          </p:nvSpPr>
          <p:spPr>
            <a:xfrm>
              <a:off x="3016" y="975"/>
              <a:ext cx="8164685" cy="571723"/>
            </a:xfrm>
            <a:prstGeom prst="roundRect">
              <a:avLst>
                <a:gd name="adj" fmla="val 10000"/>
              </a:avLst>
            </a:prstGeom>
            <a:solidFill>
              <a:srgbClr val="324868"/>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4"/>
            <p:cNvSpPr txBox="1"/>
            <p:nvPr/>
          </p:nvSpPr>
          <p:spPr>
            <a:xfrm>
              <a:off x="19761" y="17720"/>
              <a:ext cx="8131195" cy="538233"/>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rgbClr val="FFFFFF"/>
                </a:buClr>
                <a:buSzPts val="2300"/>
                <a:buFont typeface="Open Sans SemiBold"/>
                <a:buNone/>
              </a:pPr>
              <a:r>
                <a:rPr lang="en-US" sz="2300">
                  <a:solidFill>
                    <a:srgbClr val="FFFFFF"/>
                  </a:solidFill>
                  <a:latin typeface="Open Sans SemiBold"/>
                  <a:ea typeface="Open Sans SemiBold"/>
                  <a:cs typeface="Open Sans SemiBold"/>
                  <a:sym typeface="Open Sans SemiBold"/>
                </a:rPr>
                <a:t>Intellectual and Technical Support</a:t>
              </a:r>
              <a:endParaRPr/>
            </a:p>
          </p:txBody>
        </p:sp>
        <p:sp>
          <p:nvSpPr>
            <p:cNvPr id="1316" name="Google Shape;1316;p74"/>
            <p:cNvSpPr/>
            <p:nvPr/>
          </p:nvSpPr>
          <p:spPr>
            <a:xfrm>
              <a:off x="3016" y="704738"/>
              <a:ext cx="4000069" cy="571723"/>
            </a:xfrm>
            <a:prstGeom prst="roundRect">
              <a:avLst>
                <a:gd name="adj" fmla="val 10000"/>
              </a:avLst>
            </a:prstGeom>
            <a:solidFill>
              <a:srgbClr val="4F71A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4"/>
            <p:cNvSpPr txBox="1"/>
            <p:nvPr/>
          </p:nvSpPr>
          <p:spPr>
            <a:xfrm>
              <a:off x="19761" y="721483"/>
              <a:ext cx="3966579" cy="53823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FFFFFF"/>
                </a:buClr>
                <a:buSzPts val="1500"/>
                <a:buFont typeface="Open Sans"/>
                <a:buNone/>
              </a:pPr>
              <a:r>
                <a:rPr lang="en-US" sz="1500">
                  <a:solidFill>
                    <a:srgbClr val="FFFFFF"/>
                  </a:solidFill>
                  <a:latin typeface="Open Sans"/>
                  <a:ea typeface="Open Sans"/>
                  <a:cs typeface="Open Sans"/>
                  <a:sym typeface="Open Sans"/>
                </a:rPr>
                <a:t>SBIR: Small Business Innovation Research</a:t>
              </a:r>
              <a:endParaRPr/>
            </a:p>
          </p:txBody>
        </p:sp>
        <p:sp>
          <p:nvSpPr>
            <p:cNvPr id="1318" name="Google Shape;1318;p74"/>
            <p:cNvSpPr/>
            <p:nvPr/>
          </p:nvSpPr>
          <p:spPr>
            <a:xfrm>
              <a:off x="3016" y="1408501"/>
              <a:ext cx="1958897" cy="571723"/>
            </a:xfrm>
            <a:prstGeom prst="roundRect">
              <a:avLst>
                <a:gd name="adj" fmla="val 10000"/>
              </a:avLst>
            </a:prstGeom>
            <a:solidFill>
              <a:srgbClr val="7894B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4"/>
            <p:cNvSpPr txBox="1"/>
            <p:nvPr/>
          </p:nvSpPr>
          <p:spPr>
            <a:xfrm>
              <a:off x="19761" y="1425246"/>
              <a:ext cx="1925407" cy="538233"/>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050"/>
                <a:buFont typeface="Open Sans"/>
                <a:buNone/>
              </a:pPr>
              <a:r>
                <a:rPr lang="en-US" sz="1050" b="1">
                  <a:solidFill>
                    <a:srgbClr val="FFFFFF"/>
                  </a:solidFill>
                  <a:latin typeface="Open Sans"/>
                  <a:ea typeface="Open Sans"/>
                  <a:cs typeface="Open Sans"/>
                  <a:sym typeface="Open Sans"/>
                </a:rPr>
                <a:t>Phase I </a:t>
              </a:r>
              <a:endParaRPr/>
            </a:p>
            <a:p>
              <a:pPr marL="0" marR="0" lvl="0" indent="0" algn="ctr" rtl="0">
                <a:lnSpc>
                  <a:spcPct val="90000"/>
                </a:lnSpc>
                <a:spcBef>
                  <a:spcPts val="368"/>
                </a:spcBef>
                <a:spcAft>
                  <a:spcPts val="0"/>
                </a:spcAft>
                <a:buClr>
                  <a:srgbClr val="FFFFFF"/>
                </a:buClr>
                <a:buSzPts val="1000"/>
                <a:buFont typeface="Open Sans"/>
                <a:buNone/>
              </a:pPr>
              <a:r>
                <a:rPr lang="en-US" sz="1000">
                  <a:solidFill>
                    <a:srgbClr val="FFFFFF"/>
                  </a:solidFill>
                  <a:latin typeface="Open Sans"/>
                  <a:ea typeface="Open Sans"/>
                  <a:cs typeface="Open Sans"/>
                  <a:sym typeface="Open Sans"/>
                </a:rPr>
                <a:t>150k for Concept Development</a:t>
              </a:r>
              <a:endParaRPr/>
            </a:p>
          </p:txBody>
        </p:sp>
        <p:sp>
          <p:nvSpPr>
            <p:cNvPr id="1320" name="Google Shape;1320;p74"/>
            <p:cNvSpPr/>
            <p:nvPr/>
          </p:nvSpPr>
          <p:spPr>
            <a:xfrm>
              <a:off x="2044187" y="1408501"/>
              <a:ext cx="1958897" cy="571723"/>
            </a:xfrm>
            <a:prstGeom prst="roundRect">
              <a:avLst>
                <a:gd name="adj" fmla="val 10000"/>
              </a:avLst>
            </a:prstGeom>
            <a:solidFill>
              <a:srgbClr val="7894B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4"/>
            <p:cNvSpPr txBox="1"/>
            <p:nvPr/>
          </p:nvSpPr>
          <p:spPr>
            <a:xfrm>
              <a:off x="2060932" y="1425246"/>
              <a:ext cx="1925407" cy="538233"/>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050"/>
                <a:buFont typeface="Open Sans"/>
                <a:buNone/>
              </a:pPr>
              <a:r>
                <a:rPr lang="en-US" sz="1050" b="1">
                  <a:solidFill>
                    <a:srgbClr val="FFFFFF"/>
                  </a:solidFill>
                  <a:latin typeface="Open Sans"/>
                  <a:ea typeface="Open Sans"/>
                  <a:cs typeface="Open Sans"/>
                  <a:sym typeface="Open Sans"/>
                </a:rPr>
                <a:t>Phase II </a:t>
              </a:r>
              <a:endParaRPr/>
            </a:p>
            <a:p>
              <a:pPr marL="0" marR="0" lvl="0" indent="0" algn="ctr" rtl="0">
                <a:lnSpc>
                  <a:spcPct val="90000"/>
                </a:lnSpc>
                <a:spcBef>
                  <a:spcPts val="368"/>
                </a:spcBef>
                <a:spcAft>
                  <a:spcPts val="0"/>
                </a:spcAft>
                <a:buClr>
                  <a:srgbClr val="FFFFFF"/>
                </a:buClr>
                <a:buSzPts val="1000"/>
                <a:buFont typeface="Open Sans"/>
                <a:buNone/>
              </a:pPr>
              <a:r>
                <a:rPr lang="en-US" sz="1000">
                  <a:solidFill>
                    <a:srgbClr val="FFFFFF"/>
                  </a:solidFill>
                  <a:latin typeface="Open Sans"/>
                  <a:ea typeface="Open Sans"/>
                  <a:cs typeface="Open Sans"/>
                  <a:sym typeface="Open Sans"/>
                </a:rPr>
                <a:t>1M for prototyping</a:t>
              </a:r>
              <a:endParaRPr/>
            </a:p>
          </p:txBody>
        </p:sp>
        <p:sp>
          <p:nvSpPr>
            <p:cNvPr id="1322" name="Google Shape;1322;p74"/>
            <p:cNvSpPr/>
            <p:nvPr/>
          </p:nvSpPr>
          <p:spPr>
            <a:xfrm>
              <a:off x="4167632" y="704738"/>
              <a:ext cx="4000069" cy="571723"/>
            </a:xfrm>
            <a:prstGeom prst="roundRect">
              <a:avLst>
                <a:gd name="adj" fmla="val 10000"/>
              </a:avLst>
            </a:prstGeom>
            <a:solidFill>
              <a:srgbClr val="4F71A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4"/>
            <p:cNvSpPr txBox="1"/>
            <p:nvPr/>
          </p:nvSpPr>
          <p:spPr>
            <a:xfrm>
              <a:off x="4184377" y="721483"/>
              <a:ext cx="3966579" cy="53823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FFFFFF"/>
                </a:buClr>
                <a:buSzPts val="1500"/>
                <a:buFont typeface="Open Sans"/>
                <a:buNone/>
              </a:pPr>
              <a:r>
                <a:rPr lang="en-US" sz="1500">
                  <a:solidFill>
                    <a:srgbClr val="FFFFFF"/>
                  </a:solidFill>
                  <a:latin typeface="Open Sans"/>
                  <a:ea typeface="Open Sans"/>
                  <a:cs typeface="Open Sans"/>
                  <a:sym typeface="Open Sans"/>
                </a:rPr>
                <a:t>STTR: Small Business Technology Transfer</a:t>
              </a:r>
              <a:endParaRPr/>
            </a:p>
          </p:txBody>
        </p:sp>
        <p:sp>
          <p:nvSpPr>
            <p:cNvPr id="1324" name="Google Shape;1324;p74"/>
            <p:cNvSpPr/>
            <p:nvPr/>
          </p:nvSpPr>
          <p:spPr>
            <a:xfrm>
              <a:off x="4167632" y="1408501"/>
              <a:ext cx="1958897" cy="571723"/>
            </a:xfrm>
            <a:prstGeom prst="roundRect">
              <a:avLst>
                <a:gd name="adj" fmla="val 10000"/>
              </a:avLst>
            </a:prstGeom>
            <a:solidFill>
              <a:srgbClr val="7894B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4"/>
            <p:cNvSpPr txBox="1"/>
            <p:nvPr/>
          </p:nvSpPr>
          <p:spPr>
            <a:xfrm>
              <a:off x="4184377" y="1425246"/>
              <a:ext cx="1925407" cy="538233"/>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050"/>
                <a:buFont typeface="Open Sans"/>
                <a:buNone/>
              </a:pPr>
              <a:r>
                <a:rPr lang="en-US" sz="1050" b="1">
                  <a:solidFill>
                    <a:srgbClr val="FFFFFF"/>
                  </a:solidFill>
                  <a:latin typeface="Open Sans"/>
                  <a:ea typeface="Open Sans"/>
                  <a:cs typeface="Open Sans"/>
                  <a:sym typeface="Open Sans"/>
                </a:rPr>
                <a:t>Phase I </a:t>
              </a:r>
              <a:endParaRPr/>
            </a:p>
            <a:p>
              <a:pPr marL="0" marR="0" lvl="0" indent="0" algn="ctr" rtl="0">
                <a:lnSpc>
                  <a:spcPct val="90000"/>
                </a:lnSpc>
                <a:spcBef>
                  <a:spcPts val="368"/>
                </a:spcBef>
                <a:spcAft>
                  <a:spcPts val="0"/>
                </a:spcAft>
                <a:buClr>
                  <a:srgbClr val="FFFFFF"/>
                </a:buClr>
                <a:buSzPts val="1000"/>
                <a:buFont typeface="Open Sans"/>
                <a:buNone/>
              </a:pPr>
              <a:r>
                <a:rPr lang="en-US" sz="1000">
                  <a:solidFill>
                    <a:srgbClr val="FFFFFF"/>
                  </a:solidFill>
                  <a:latin typeface="Open Sans"/>
                  <a:ea typeface="Open Sans"/>
                  <a:cs typeface="Open Sans"/>
                  <a:sym typeface="Open Sans"/>
                </a:rPr>
                <a:t>150k for Concept Development</a:t>
              </a:r>
              <a:endParaRPr/>
            </a:p>
          </p:txBody>
        </p:sp>
        <p:sp>
          <p:nvSpPr>
            <p:cNvPr id="1326" name="Google Shape;1326;p74"/>
            <p:cNvSpPr/>
            <p:nvPr/>
          </p:nvSpPr>
          <p:spPr>
            <a:xfrm>
              <a:off x="6208804" y="1408501"/>
              <a:ext cx="1958897" cy="571723"/>
            </a:xfrm>
            <a:prstGeom prst="roundRect">
              <a:avLst>
                <a:gd name="adj" fmla="val 10000"/>
              </a:avLst>
            </a:prstGeom>
            <a:solidFill>
              <a:srgbClr val="7894B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4"/>
            <p:cNvSpPr txBox="1"/>
            <p:nvPr/>
          </p:nvSpPr>
          <p:spPr>
            <a:xfrm>
              <a:off x="6225549" y="1425246"/>
              <a:ext cx="1925407" cy="538233"/>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050"/>
                <a:buFont typeface="Open Sans"/>
                <a:buNone/>
              </a:pPr>
              <a:r>
                <a:rPr lang="en-US" sz="1050" b="1">
                  <a:solidFill>
                    <a:srgbClr val="FFFFFF"/>
                  </a:solidFill>
                  <a:latin typeface="Open Sans"/>
                  <a:ea typeface="Open Sans"/>
                  <a:cs typeface="Open Sans"/>
                  <a:sym typeface="Open Sans"/>
                </a:rPr>
                <a:t>Phase II </a:t>
              </a:r>
              <a:endParaRPr/>
            </a:p>
            <a:p>
              <a:pPr marL="0" marR="0" lvl="0" indent="0" algn="ctr" rtl="0">
                <a:lnSpc>
                  <a:spcPct val="90000"/>
                </a:lnSpc>
                <a:spcBef>
                  <a:spcPts val="368"/>
                </a:spcBef>
                <a:spcAft>
                  <a:spcPts val="0"/>
                </a:spcAft>
                <a:buClr>
                  <a:srgbClr val="FFFFFF"/>
                </a:buClr>
                <a:buSzPts val="1000"/>
                <a:buFont typeface="Open Sans"/>
                <a:buNone/>
              </a:pPr>
              <a:r>
                <a:rPr lang="en-US" sz="1000">
                  <a:solidFill>
                    <a:srgbClr val="FFFFFF"/>
                  </a:solidFill>
                  <a:latin typeface="Open Sans"/>
                  <a:ea typeface="Open Sans"/>
                  <a:cs typeface="Open Sans"/>
                  <a:sym typeface="Open Sans"/>
                </a:rPr>
                <a:t>1M for prototyping</a:t>
              </a:r>
              <a:endParaRPr/>
            </a:p>
          </p:txBody>
        </p:sp>
      </p:grpSp>
      <p:sp>
        <p:nvSpPr>
          <p:cNvPr id="1328" name="Google Shape;1328;p74"/>
          <p:cNvSpPr txBox="1"/>
          <p:nvPr/>
        </p:nvSpPr>
        <p:spPr>
          <a:xfrm>
            <a:off x="2176272" y="4694872"/>
            <a:ext cx="9838944" cy="1366528"/>
          </a:xfrm>
          <a:prstGeom prst="rect">
            <a:avLst/>
          </a:prstGeom>
          <a:noFill/>
          <a:ln>
            <a:noFill/>
          </a:ln>
        </p:spPr>
        <p:txBody>
          <a:bodyPr spcFirstLastPara="1" wrap="square" lIns="91425" tIns="45700" rIns="91425" bIns="45700" anchor="t" anchorCtr="0">
            <a:spAutoFit/>
          </a:bodyPr>
          <a:lstStyle/>
          <a:p>
            <a:pPr marL="742950" marR="0" lvl="1" indent="-285750" algn="l" rtl="0">
              <a:lnSpc>
                <a:spcPct val="100000"/>
              </a:lnSpc>
              <a:spcBef>
                <a:spcPts val="0"/>
              </a:spcBef>
              <a:spcAft>
                <a:spcPts val="0"/>
              </a:spcAft>
              <a:buClr>
                <a:srgbClr val="262626"/>
              </a:buClr>
              <a:buSzPts val="1800"/>
              <a:buFont typeface="Arial"/>
              <a:buChar char="•"/>
            </a:pPr>
            <a:r>
              <a:rPr lang="en-US" sz="1800" b="0" i="0" u="none" strike="noStrike" cap="none">
                <a:solidFill>
                  <a:srgbClr val="262626"/>
                </a:solidFill>
                <a:latin typeface="Open Sans"/>
                <a:ea typeface="Open Sans"/>
                <a:cs typeface="Open Sans"/>
                <a:sym typeface="Open Sans"/>
              </a:rPr>
              <a:t>Commercialization between SBIR/STTR companies and ERC</a:t>
            </a:r>
            <a:endParaRPr/>
          </a:p>
          <a:p>
            <a:pPr marL="742950" marR="0" lvl="1" indent="-285750" algn="l" rtl="0">
              <a:lnSpc>
                <a:spcPct val="100000"/>
              </a:lnSpc>
              <a:spcBef>
                <a:spcPts val="360"/>
              </a:spcBef>
              <a:spcAft>
                <a:spcPts val="0"/>
              </a:spcAft>
              <a:buClr>
                <a:srgbClr val="262626"/>
              </a:buClr>
              <a:buSzPts val="1800"/>
              <a:buFont typeface="Arial"/>
              <a:buChar char="•"/>
            </a:pPr>
            <a:r>
              <a:rPr lang="en-US" sz="1800" b="0" i="0" u="none" strike="noStrike" cap="none">
                <a:solidFill>
                  <a:srgbClr val="262626"/>
                </a:solidFill>
                <a:latin typeface="Open Sans"/>
                <a:ea typeface="Open Sans"/>
                <a:cs typeface="Open Sans"/>
                <a:sym typeface="Open Sans"/>
              </a:rPr>
              <a:t>Up to 20% of Phase II award</a:t>
            </a:r>
            <a:endParaRPr/>
          </a:p>
          <a:p>
            <a:pPr marL="742950" marR="0" lvl="1" indent="-285750" algn="l" rtl="0">
              <a:lnSpc>
                <a:spcPct val="100000"/>
              </a:lnSpc>
              <a:spcBef>
                <a:spcPts val="360"/>
              </a:spcBef>
              <a:spcAft>
                <a:spcPts val="0"/>
              </a:spcAft>
              <a:buClr>
                <a:srgbClr val="262626"/>
              </a:buClr>
              <a:buSzPts val="1800"/>
              <a:buFont typeface="Arial"/>
              <a:buChar char="•"/>
            </a:pPr>
            <a:r>
              <a:rPr lang="en-US" sz="1800" b="0" i="0" u="none" strike="noStrike" cap="none">
                <a:solidFill>
                  <a:srgbClr val="262626"/>
                </a:solidFill>
                <a:latin typeface="Open Sans"/>
                <a:ea typeface="Open Sans"/>
                <a:cs typeface="Open Sans"/>
                <a:sym typeface="Open Sans"/>
              </a:rPr>
              <a:t>Needs to be </a:t>
            </a:r>
            <a:r>
              <a:rPr lang="en-US" sz="1800" b="1" i="0" u="sng" strike="noStrike" cap="none">
                <a:solidFill>
                  <a:srgbClr val="262626"/>
                </a:solidFill>
                <a:latin typeface="Open Sans"/>
                <a:ea typeface="Open Sans"/>
                <a:cs typeface="Open Sans"/>
                <a:sym typeface="Open Sans"/>
              </a:rPr>
              <a:t>ACTIVE NSF</a:t>
            </a:r>
            <a:r>
              <a:rPr lang="en-US" sz="1800" b="0" i="0" u="none" strike="noStrike" cap="none">
                <a:solidFill>
                  <a:srgbClr val="262626"/>
                </a:solidFill>
                <a:latin typeface="Open Sans"/>
                <a:ea typeface="Open Sans"/>
                <a:cs typeface="Open Sans"/>
                <a:sym typeface="Open Sans"/>
              </a:rPr>
              <a:t> Phase II awardee </a:t>
            </a:r>
            <a:endParaRPr/>
          </a:p>
          <a:p>
            <a:pPr marL="742950" marR="0" lvl="1" indent="-285750" algn="l" rtl="0">
              <a:lnSpc>
                <a:spcPct val="100000"/>
              </a:lnSpc>
              <a:spcBef>
                <a:spcPts val="360"/>
              </a:spcBef>
              <a:spcAft>
                <a:spcPts val="0"/>
              </a:spcAft>
              <a:buClr>
                <a:srgbClr val="262626"/>
              </a:buClr>
              <a:buSzPts val="1800"/>
              <a:buFont typeface="Arial"/>
              <a:buChar char="•"/>
            </a:pPr>
            <a:r>
              <a:rPr lang="en-US" sz="1800" b="0" i="0" u="none" strike="noStrike" cap="none">
                <a:solidFill>
                  <a:srgbClr val="262626"/>
                </a:solidFill>
                <a:latin typeface="Open Sans"/>
                <a:ea typeface="Open Sans"/>
                <a:cs typeface="Open Sans"/>
                <a:sym typeface="Open Sans"/>
              </a:rPr>
              <a:t>PI cannot take more than 49.99%</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 – Create Win/Win/Win </a:t>
            </a:r>
            <a:endParaRPr/>
          </a:p>
        </p:txBody>
      </p:sp>
      <p:grpSp>
        <p:nvGrpSpPr>
          <p:cNvPr id="1335" name="Google Shape;1335;p75"/>
          <p:cNvGrpSpPr/>
          <p:nvPr/>
        </p:nvGrpSpPr>
        <p:grpSpPr>
          <a:xfrm>
            <a:off x="1617701" y="1966274"/>
            <a:ext cx="8227590" cy="4678363"/>
            <a:chOff x="1004" y="0"/>
            <a:chExt cx="8227590" cy="4678363"/>
          </a:xfrm>
        </p:grpSpPr>
        <p:sp>
          <p:nvSpPr>
            <p:cNvPr id="1336" name="Google Shape;1336;p75"/>
            <p:cNvSpPr/>
            <p:nvPr/>
          </p:nvSpPr>
          <p:spPr>
            <a:xfrm>
              <a:off x="1004" y="0"/>
              <a:ext cx="2611933" cy="4678363"/>
            </a:xfrm>
            <a:prstGeom prst="roundRect">
              <a:avLst>
                <a:gd name="adj" fmla="val 10000"/>
              </a:avLst>
            </a:prstGeom>
            <a:solidFill>
              <a:srgbClr val="81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5"/>
            <p:cNvSpPr txBox="1"/>
            <p:nvPr/>
          </p:nvSpPr>
          <p:spPr>
            <a:xfrm>
              <a:off x="42111" y="41107"/>
              <a:ext cx="2529719" cy="13212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262626"/>
                </a:buClr>
                <a:buSzPts val="2800"/>
                <a:buFont typeface="Open Sans SemiBold"/>
                <a:buNone/>
              </a:pPr>
              <a:r>
                <a:rPr lang="en-US" sz="2800" b="1">
                  <a:solidFill>
                    <a:srgbClr val="262626"/>
                  </a:solidFill>
                  <a:latin typeface="Open Sans SemiBold"/>
                  <a:ea typeface="Open Sans SemiBold"/>
                  <a:cs typeface="Open Sans SemiBold"/>
                  <a:sym typeface="Open Sans SemiBold"/>
                </a:rPr>
                <a:t>Win for Start-up</a:t>
              </a:r>
              <a:endParaRPr/>
            </a:p>
          </p:txBody>
        </p:sp>
        <p:sp>
          <p:nvSpPr>
            <p:cNvPr id="1338" name="Google Shape;1338;p75"/>
            <p:cNvSpPr/>
            <p:nvPr/>
          </p:nvSpPr>
          <p:spPr>
            <a:xfrm>
              <a:off x="262197" y="1404394"/>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5"/>
            <p:cNvSpPr txBox="1"/>
            <p:nvPr/>
          </p:nvSpPr>
          <p:spPr>
            <a:xfrm>
              <a:off x="278049" y="1420246"/>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Open Sans"/>
                <a:buNone/>
              </a:pPr>
              <a:r>
                <a:rPr lang="en-US" sz="900">
                  <a:solidFill>
                    <a:srgbClr val="262626"/>
                  </a:solidFill>
                  <a:latin typeface="Open Sans"/>
                  <a:ea typeface="Open Sans"/>
                  <a:cs typeface="Open Sans"/>
                  <a:sym typeface="Open Sans"/>
                </a:rPr>
                <a:t>Address gap/need for next step after SBIR</a:t>
              </a:r>
              <a:endParaRPr/>
            </a:p>
          </p:txBody>
        </p:sp>
        <p:sp>
          <p:nvSpPr>
            <p:cNvPr id="1340" name="Google Shape;1340;p75"/>
            <p:cNvSpPr/>
            <p:nvPr/>
          </p:nvSpPr>
          <p:spPr>
            <a:xfrm>
              <a:off x="262197" y="2028880"/>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5"/>
            <p:cNvSpPr txBox="1"/>
            <p:nvPr/>
          </p:nvSpPr>
          <p:spPr>
            <a:xfrm>
              <a:off x="278049" y="2044732"/>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Open Sans"/>
                <a:buNone/>
              </a:pPr>
              <a:r>
                <a:rPr lang="en-US" sz="900">
                  <a:solidFill>
                    <a:srgbClr val="262626"/>
                  </a:solidFill>
                  <a:latin typeface="Open Sans"/>
                  <a:ea typeface="Open Sans"/>
                  <a:cs typeface="Open Sans"/>
                  <a:sym typeface="Open Sans"/>
                </a:rPr>
                <a:t>Provides additional funding</a:t>
              </a:r>
              <a:endParaRPr/>
            </a:p>
          </p:txBody>
        </p:sp>
        <p:sp>
          <p:nvSpPr>
            <p:cNvPr id="1342" name="Google Shape;1342;p75"/>
            <p:cNvSpPr/>
            <p:nvPr/>
          </p:nvSpPr>
          <p:spPr>
            <a:xfrm>
              <a:off x="262197" y="2653366"/>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5"/>
            <p:cNvSpPr txBox="1"/>
            <p:nvPr/>
          </p:nvSpPr>
          <p:spPr>
            <a:xfrm>
              <a:off x="278049" y="2669218"/>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Open Sans"/>
                <a:buNone/>
              </a:pPr>
              <a:r>
                <a:rPr lang="en-US" sz="900">
                  <a:solidFill>
                    <a:srgbClr val="262626"/>
                  </a:solidFill>
                  <a:latin typeface="Open Sans"/>
                  <a:ea typeface="Open Sans"/>
                  <a:cs typeface="Open Sans"/>
                  <a:sym typeface="Open Sans"/>
                </a:rPr>
                <a:t>Easy: 2-page proposal</a:t>
              </a:r>
              <a:endParaRPr/>
            </a:p>
          </p:txBody>
        </p:sp>
        <p:sp>
          <p:nvSpPr>
            <p:cNvPr id="1344" name="Google Shape;1344;p75"/>
            <p:cNvSpPr/>
            <p:nvPr/>
          </p:nvSpPr>
          <p:spPr>
            <a:xfrm>
              <a:off x="262197" y="3277852"/>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5"/>
            <p:cNvSpPr txBox="1"/>
            <p:nvPr/>
          </p:nvSpPr>
          <p:spPr>
            <a:xfrm>
              <a:off x="278049" y="3293704"/>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Open Sans"/>
                <a:buNone/>
              </a:pPr>
              <a:r>
                <a:rPr lang="en-US" sz="900">
                  <a:solidFill>
                    <a:srgbClr val="262626"/>
                  </a:solidFill>
                  <a:latin typeface="Open Sans"/>
                  <a:ea typeface="Open Sans"/>
                  <a:cs typeface="Open Sans"/>
                  <a:sym typeface="Open Sans"/>
                </a:rPr>
                <a:t>Speed: Decision to award by PM – happen in 2-3 weeks</a:t>
              </a:r>
              <a:endParaRPr/>
            </a:p>
          </p:txBody>
        </p:sp>
        <p:sp>
          <p:nvSpPr>
            <p:cNvPr id="1346" name="Google Shape;1346;p75"/>
            <p:cNvSpPr/>
            <p:nvPr/>
          </p:nvSpPr>
          <p:spPr>
            <a:xfrm>
              <a:off x="262197" y="3902338"/>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5"/>
            <p:cNvSpPr txBox="1"/>
            <p:nvPr/>
          </p:nvSpPr>
          <p:spPr>
            <a:xfrm>
              <a:off x="278049" y="3918190"/>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Open Sans"/>
                <a:buNone/>
              </a:pPr>
              <a:r>
                <a:rPr lang="en-US" sz="900">
                  <a:solidFill>
                    <a:srgbClr val="262626"/>
                  </a:solidFill>
                  <a:latin typeface="Open Sans"/>
                  <a:ea typeface="Open Sans"/>
                  <a:cs typeface="Open Sans"/>
                  <a:sym typeface="Open Sans"/>
                </a:rPr>
                <a:t>Timing: Address need NOW</a:t>
              </a:r>
              <a:endParaRPr/>
            </a:p>
          </p:txBody>
        </p:sp>
        <p:sp>
          <p:nvSpPr>
            <p:cNvPr id="1348" name="Google Shape;1348;p75"/>
            <p:cNvSpPr/>
            <p:nvPr/>
          </p:nvSpPr>
          <p:spPr>
            <a:xfrm>
              <a:off x="2808833" y="0"/>
              <a:ext cx="2611933" cy="4678363"/>
            </a:xfrm>
            <a:prstGeom prst="roundRect">
              <a:avLst>
                <a:gd name="adj" fmla="val 10000"/>
              </a:avLst>
            </a:prstGeom>
            <a:solidFill>
              <a:srgbClr val="80B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5"/>
            <p:cNvSpPr txBox="1"/>
            <p:nvPr/>
          </p:nvSpPr>
          <p:spPr>
            <a:xfrm>
              <a:off x="2849940" y="41107"/>
              <a:ext cx="2529719" cy="13212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262626"/>
                </a:buClr>
                <a:buSzPts val="2800"/>
                <a:buFont typeface="Arial"/>
                <a:buNone/>
              </a:pPr>
              <a:r>
                <a:rPr lang="en-US" sz="2800">
                  <a:solidFill>
                    <a:srgbClr val="262626"/>
                  </a:solidFill>
                  <a:latin typeface="Open Sans SemiBold"/>
                  <a:ea typeface="Open Sans SemiBold"/>
                  <a:cs typeface="Open Sans SemiBold"/>
                  <a:sym typeface="Open Sans SemiBold"/>
                </a:rPr>
                <a:t>Win for the (junior) PI</a:t>
              </a:r>
              <a:endParaRPr/>
            </a:p>
          </p:txBody>
        </p:sp>
        <p:sp>
          <p:nvSpPr>
            <p:cNvPr id="1350" name="Google Shape;1350;p75"/>
            <p:cNvSpPr/>
            <p:nvPr/>
          </p:nvSpPr>
          <p:spPr>
            <a:xfrm>
              <a:off x="3070026" y="1404394"/>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5"/>
            <p:cNvSpPr txBox="1"/>
            <p:nvPr/>
          </p:nvSpPr>
          <p:spPr>
            <a:xfrm>
              <a:off x="3085878" y="1420246"/>
              <a:ext cx="2057842" cy="509517"/>
            </a:xfrm>
            <a:prstGeom prst="rect">
              <a:avLst/>
            </a:prstGeom>
            <a:noFill/>
            <a:ln>
              <a:noFill/>
            </a:ln>
          </p:spPr>
          <p:txBody>
            <a:bodyPr spcFirstLastPara="1" wrap="square" lIns="22850" tIns="17125" rIns="22850" bIns="17125" anchor="ctr" anchorCtr="0">
              <a:noAutofit/>
            </a:bodyPr>
            <a:lstStyle/>
            <a:p>
              <a:pPr marL="0" marR="0" lvl="0" indent="0" algn="l" rtl="0">
                <a:lnSpc>
                  <a:spcPct val="90000"/>
                </a:lnSpc>
                <a:spcBef>
                  <a:spcPts val="0"/>
                </a:spcBef>
                <a:spcAft>
                  <a:spcPts val="0"/>
                </a:spcAft>
                <a:buClr>
                  <a:srgbClr val="262626"/>
                </a:buClr>
                <a:buSzPts val="900"/>
                <a:buFont typeface="Courier New"/>
                <a:buNone/>
              </a:pPr>
              <a:r>
                <a:rPr lang="en-US" sz="900">
                  <a:solidFill>
                    <a:srgbClr val="262626"/>
                  </a:solidFill>
                  <a:latin typeface="Arial"/>
                  <a:ea typeface="Arial"/>
                  <a:cs typeface="Arial"/>
                  <a:sym typeface="Arial"/>
                </a:rPr>
                <a:t>         </a:t>
              </a:r>
              <a:r>
                <a:rPr lang="en-US" sz="900">
                  <a:solidFill>
                    <a:srgbClr val="262626"/>
                  </a:solidFill>
                  <a:latin typeface="Open Sans"/>
                  <a:ea typeface="Open Sans"/>
                  <a:cs typeface="Open Sans"/>
                  <a:sym typeface="Open Sans"/>
                </a:rPr>
                <a:t>Collaboration with early-stage technology – possible publication(s)      </a:t>
              </a:r>
              <a:endParaRPr/>
            </a:p>
          </p:txBody>
        </p:sp>
        <p:sp>
          <p:nvSpPr>
            <p:cNvPr id="1352" name="Google Shape;1352;p75"/>
            <p:cNvSpPr/>
            <p:nvPr/>
          </p:nvSpPr>
          <p:spPr>
            <a:xfrm>
              <a:off x="3070026" y="2028880"/>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5"/>
            <p:cNvSpPr txBox="1"/>
            <p:nvPr/>
          </p:nvSpPr>
          <p:spPr>
            <a:xfrm>
              <a:off x="3085878" y="2044732"/>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Courier New"/>
                <a:buNone/>
              </a:pPr>
              <a:r>
                <a:rPr lang="en-US" sz="900">
                  <a:solidFill>
                    <a:srgbClr val="262626"/>
                  </a:solidFill>
                  <a:latin typeface="Open Sans"/>
                  <a:ea typeface="Open Sans"/>
                  <a:cs typeface="Open Sans"/>
                  <a:sym typeface="Open Sans"/>
                </a:rPr>
                <a:t>Funding to pay for student/lab</a:t>
              </a:r>
              <a:endParaRPr/>
            </a:p>
          </p:txBody>
        </p:sp>
        <p:sp>
          <p:nvSpPr>
            <p:cNvPr id="1354" name="Google Shape;1354;p75"/>
            <p:cNvSpPr/>
            <p:nvPr/>
          </p:nvSpPr>
          <p:spPr>
            <a:xfrm>
              <a:off x="3070026" y="2653366"/>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5"/>
            <p:cNvSpPr txBox="1"/>
            <p:nvPr/>
          </p:nvSpPr>
          <p:spPr>
            <a:xfrm>
              <a:off x="3085878" y="2669218"/>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Courier New"/>
                <a:buNone/>
              </a:pPr>
              <a:r>
                <a:rPr lang="en-US" sz="900">
                  <a:solidFill>
                    <a:srgbClr val="262626"/>
                  </a:solidFill>
                  <a:latin typeface="Open Sans"/>
                  <a:ea typeface="Open Sans"/>
                  <a:cs typeface="Open Sans"/>
                  <a:sym typeface="Open Sans"/>
                </a:rPr>
                <a:t>Easy – 2-page proposal</a:t>
              </a:r>
              <a:endParaRPr/>
            </a:p>
          </p:txBody>
        </p:sp>
        <p:sp>
          <p:nvSpPr>
            <p:cNvPr id="1356" name="Google Shape;1356;p75"/>
            <p:cNvSpPr/>
            <p:nvPr/>
          </p:nvSpPr>
          <p:spPr>
            <a:xfrm>
              <a:off x="3070026" y="3277852"/>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5"/>
            <p:cNvSpPr txBox="1"/>
            <p:nvPr/>
          </p:nvSpPr>
          <p:spPr>
            <a:xfrm>
              <a:off x="3085878" y="3293704"/>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Courier New"/>
                <a:buNone/>
              </a:pPr>
              <a:r>
                <a:rPr lang="en-US" sz="900">
                  <a:solidFill>
                    <a:srgbClr val="262626"/>
                  </a:solidFill>
                  <a:latin typeface="Open Sans"/>
                  <a:ea typeface="Open Sans"/>
                  <a:cs typeface="Open Sans"/>
                  <a:sym typeface="Open Sans"/>
                </a:rPr>
                <a:t>Speed: Award and monies arrive in few months</a:t>
              </a:r>
              <a:endParaRPr/>
            </a:p>
          </p:txBody>
        </p:sp>
        <p:sp>
          <p:nvSpPr>
            <p:cNvPr id="1358" name="Google Shape;1358;p75"/>
            <p:cNvSpPr/>
            <p:nvPr/>
          </p:nvSpPr>
          <p:spPr>
            <a:xfrm>
              <a:off x="3070026" y="3902338"/>
              <a:ext cx="2089546" cy="541221"/>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5"/>
            <p:cNvSpPr txBox="1"/>
            <p:nvPr/>
          </p:nvSpPr>
          <p:spPr>
            <a:xfrm>
              <a:off x="3085878" y="3918190"/>
              <a:ext cx="2057842" cy="509517"/>
            </a:xfrm>
            <a:prstGeom prst="rect">
              <a:avLst/>
            </a:prstGeom>
            <a:noFill/>
            <a:ln>
              <a:noFill/>
            </a:ln>
          </p:spPr>
          <p:txBody>
            <a:bodyPr spcFirstLastPara="1" wrap="square" lIns="22850" tIns="17125" rIns="22850" bIns="17125" anchor="ctr" anchorCtr="0">
              <a:noAutofit/>
            </a:bodyPr>
            <a:lstStyle/>
            <a:p>
              <a:pPr marL="0" marR="0" lvl="0" indent="0" algn="ctr" rtl="0">
                <a:lnSpc>
                  <a:spcPct val="90000"/>
                </a:lnSpc>
                <a:spcBef>
                  <a:spcPts val="0"/>
                </a:spcBef>
                <a:spcAft>
                  <a:spcPts val="0"/>
                </a:spcAft>
                <a:buClr>
                  <a:srgbClr val="262626"/>
                </a:buClr>
                <a:buSzPts val="900"/>
                <a:buFont typeface="Courier New"/>
                <a:buNone/>
              </a:pPr>
              <a:r>
                <a:rPr lang="en-US" sz="900">
                  <a:solidFill>
                    <a:srgbClr val="262626"/>
                  </a:solidFill>
                  <a:latin typeface="Open Sans"/>
                  <a:ea typeface="Open Sans"/>
                  <a:cs typeface="Open Sans"/>
                  <a:sym typeface="Open Sans"/>
                </a:rPr>
                <a:t>Timing: Jr. PI’s are strapped resources, can address right away</a:t>
              </a:r>
              <a:endParaRPr/>
            </a:p>
            <a:p>
              <a:pPr marL="0" marR="0" lvl="0" indent="0" algn="ctr" rtl="0">
                <a:lnSpc>
                  <a:spcPct val="90000"/>
                </a:lnSpc>
                <a:spcBef>
                  <a:spcPts val="315"/>
                </a:spcBef>
                <a:spcAft>
                  <a:spcPts val="0"/>
                </a:spcAft>
                <a:buClr>
                  <a:schemeClr val="dk1"/>
                </a:buClr>
                <a:buSzPts val="900"/>
                <a:buFont typeface="Courier New"/>
                <a:buNone/>
              </a:pPr>
              <a:endParaRPr sz="900">
                <a:solidFill>
                  <a:srgbClr val="262626"/>
                </a:solidFill>
                <a:latin typeface="Open Sans"/>
                <a:ea typeface="Open Sans"/>
                <a:cs typeface="Open Sans"/>
                <a:sym typeface="Open Sans"/>
              </a:endParaRPr>
            </a:p>
          </p:txBody>
        </p:sp>
        <p:sp>
          <p:nvSpPr>
            <p:cNvPr id="1360" name="Google Shape;1360;p75"/>
            <p:cNvSpPr/>
            <p:nvPr/>
          </p:nvSpPr>
          <p:spPr>
            <a:xfrm>
              <a:off x="5616661" y="0"/>
              <a:ext cx="2611933" cy="4678363"/>
            </a:xfrm>
            <a:prstGeom prst="roundRect">
              <a:avLst>
                <a:gd name="adj" fmla="val 10000"/>
              </a:avLst>
            </a:prstGeom>
            <a:solidFill>
              <a:srgbClr val="81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5"/>
            <p:cNvSpPr txBox="1"/>
            <p:nvPr/>
          </p:nvSpPr>
          <p:spPr>
            <a:xfrm>
              <a:off x="5657768" y="41107"/>
              <a:ext cx="2529719" cy="13212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262626"/>
                </a:buClr>
                <a:buSzPts val="2800"/>
                <a:buFont typeface="Open Sans SemiBold"/>
                <a:buNone/>
              </a:pPr>
              <a:r>
                <a:rPr lang="en-US" sz="2800" b="1">
                  <a:solidFill>
                    <a:srgbClr val="262626"/>
                  </a:solidFill>
                  <a:latin typeface="Open Sans SemiBold"/>
                  <a:ea typeface="Open Sans SemiBold"/>
                  <a:cs typeface="Open Sans SemiBold"/>
                  <a:sym typeface="Open Sans SemiBold"/>
                </a:rPr>
                <a:t>Win for ERC</a:t>
              </a:r>
              <a:endParaRPr/>
            </a:p>
          </p:txBody>
        </p:sp>
        <p:sp>
          <p:nvSpPr>
            <p:cNvPr id="1362" name="Google Shape;1362;p75"/>
            <p:cNvSpPr/>
            <p:nvPr/>
          </p:nvSpPr>
          <p:spPr>
            <a:xfrm>
              <a:off x="5877855" y="1403623"/>
              <a:ext cx="2089546" cy="681537"/>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5"/>
            <p:cNvSpPr txBox="1"/>
            <p:nvPr/>
          </p:nvSpPr>
          <p:spPr>
            <a:xfrm>
              <a:off x="5897817" y="1423585"/>
              <a:ext cx="2049622" cy="641613"/>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rgbClr val="262626"/>
                </a:buClr>
                <a:buSzPts val="1000"/>
                <a:buFont typeface="Open Sans"/>
                <a:buNone/>
              </a:pPr>
              <a:r>
                <a:rPr lang="en-US" sz="1000">
                  <a:solidFill>
                    <a:srgbClr val="262626"/>
                  </a:solidFill>
                  <a:latin typeface="Open Sans"/>
                  <a:ea typeface="Open Sans"/>
                  <a:cs typeface="Open Sans"/>
                  <a:sym typeface="Open Sans"/>
                </a:rPr>
                <a:t>Deep engagement with start-ups and window into innovative technologies</a:t>
              </a:r>
              <a:endParaRPr/>
            </a:p>
          </p:txBody>
        </p:sp>
        <p:sp>
          <p:nvSpPr>
            <p:cNvPr id="1364" name="Google Shape;1364;p75"/>
            <p:cNvSpPr/>
            <p:nvPr/>
          </p:nvSpPr>
          <p:spPr>
            <a:xfrm>
              <a:off x="5867407" y="2197509"/>
              <a:ext cx="2089546" cy="681537"/>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5"/>
            <p:cNvSpPr txBox="1"/>
            <p:nvPr/>
          </p:nvSpPr>
          <p:spPr>
            <a:xfrm>
              <a:off x="5887369" y="2217471"/>
              <a:ext cx="2049622" cy="641613"/>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rgbClr val="262626"/>
                </a:buClr>
                <a:buSzPts val="1000"/>
                <a:buFont typeface="Open Sans"/>
                <a:buNone/>
              </a:pPr>
              <a:r>
                <a:rPr lang="en-US" sz="1000">
                  <a:solidFill>
                    <a:srgbClr val="262626"/>
                  </a:solidFill>
                  <a:latin typeface="Open Sans"/>
                  <a:ea typeface="Open Sans"/>
                  <a:cs typeface="Open Sans"/>
                  <a:sym typeface="Open Sans"/>
                </a:rPr>
                <a:t>Support for PI’s &amp; students</a:t>
              </a:r>
              <a:endParaRPr/>
            </a:p>
          </p:txBody>
        </p:sp>
        <p:sp>
          <p:nvSpPr>
            <p:cNvPr id="1366" name="Google Shape;1366;p75"/>
            <p:cNvSpPr/>
            <p:nvPr/>
          </p:nvSpPr>
          <p:spPr>
            <a:xfrm>
              <a:off x="5877855" y="2976402"/>
              <a:ext cx="2089546" cy="681537"/>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75"/>
            <p:cNvSpPr txBox="1"/>
            <p:nvPr/>
          </p:nvSpPr>
          <p:spPr>
            <a:xfrm>
              <a:off x="5897817" y="2996364"/>
              <a:ext cx="2049622" cy="641613"/>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rgbClr val="262626"/>
                </a:buClr>
                <a:buSzPts val="1000"/>
                <a:buFont typeface="Open Sans"/>
                <a:buNone/>
              </a:pPr>
              <a:r>
                <a:rPr lang="en-US" sz="1000">
                  <a:solidFill>
                    <a:srgbClr val="262626"/>
                  </a:solidFill>
                  <a:latin typeface="Open Sans"/>
                  <a:ea typeface="Open Sans"/>
                  <a:cs typeface="Open Sans"/>
                  <a:sym typeface="Open Sans"/>
                </a:rPr>
                <a:t>Real Industry engagement (sponsored project)</a:t>
              </a:r>
              <a:endParaRPr/>
            </a:p>
          </p:txBody>
        </p:sp>
        <p:sp>
          <p:nvSpPr>
            <p:cNvPr id="1368" name="Google Shape;1368;p75"/>
            <p:cNvSpPr/>
            <p:nvPr/>
          </p:nvSpPr>
          <p:spPr>
            <a:xfrm>
              <a:off x="5877855" y="3762792"/>
              <a:ext cx="2089546" cy="681537"/>
            </a:xfrm>
            <a:prstGeom prst="roundRect">
              <a:avLst>
                <a:gd name="adj" fmla="val 10000"/>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75"/>
            <p:cNvSpPr txBox="1"/>
            <p:nvPr/>
          </p:nvSpPr>
          <p:spPr>
            <a:xfrm>
              <a:off x="5897817" y="3782754"/>
              <a:ext cx="2049622" cy="641613"/>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rgbClr val="262626"/>
                </a:buClr>
                <a:buSzPts val="1000"/>
                <a:buFont typeface="Open Sans"/>
                <a:buNone/>
              </a:pPr>
              <a:r>
                <a:rPr lang="en-US" sz="1000">
                  <a:solidFill>
                    <a:srgbClr val="262626"/>
                  </a:solidFill>
                  <a:latin typeface="Open Sans"/>
                  <a:ea typeface="Open Sans"/>
                  <a:cs typeface="Open Sans"/>
                  <a:sym typeface="Open Sans"/>
                </a:rPr>
                <a:t>Chance for deeper and long-term relationships</a:t>
              </a:r>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a:t>
            </a:r>
            <a:r>
              <a:rPr lang="en-US" b="1">
                <a:latin typeface="Open Sans"/>
                <a:ea typeface="Open Sans"/>
                <a:cs typeface="Open Sans"/>
                <a:sym typeface="Open Sans"/>
              </a:rPr>
              <a:t> – How to find</a:t>
            </a:r>
            <a:endParaRPr/>
          </a:p>
        </p:txBody>
      </p:sp>
      <p:sp>
        <p:nvSpPr>
          <p:cNvPr id="1375" name="Google Shape;1375;p76"/>
          <p:cNvSpPr txBox="1"/>
          <p:nvPr/>
        </p:nvSpPr>
        <p:spPr>
          <a:xfrm>
            <a:off x="3340452" y="6282207"/>
            <a:ext cx="5511095" cy="369332"/>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262626"/>
              </a:buClr>
              <a:buSzPts val="1800"/>
              <a:buFont typeface="Open Sans"/>
              <a:buNone/>
            </a:pPr>
            <a:r>
              <a:rPr lang="en-US" sz="1800" b="0" i="0" u="none" strike="noStrike" cap="none">
                <a:solidFill>
                  <a:srgbClr val="262626"/>
                </a:solidFill>
                <a:latin typeface="Open Sans"/>
                <a:ea typeface="Open Sans"/>
                <a:cs typeface="Open Sans"/>
                <a:sym typeface="Open Sans"/>
              </a:rPr>
              <a:t>seedfund.nsf.gov/awardees/phase-2/</a:t>
            </a:r>
            <a:endParaRPr/>
          </a:p>
        </p:txBody>
      </p:sp>
      <p:pic>
        <p:nvPicPr>
          <p:cNvPr id="1376" name="Google Shape;1376;p76"/>
          <p:cNvPicPr preferRelativeResize="0"/>
          <p:nvPr/>
        </p:nvPicPr>
        <p:blipFill rotWithShape="1">
          <a:blip r:embed="rId3">
            <a:alphaModFix/>
          </a:blip>
          <a:srcRect/>
          <a:stretch/>
        </p:blipFill>
        <p:spPr>
          <a:xfrm>
            <a:off x="1725266" y="1849352"/>
            <a:ext cx="8741468" cy="427419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a:t>
            </a:r>
            <a:r>
              <a:rPr lang="en-US" b="1">
                <a:latin typeface="Open Sans"/>
                <a:ea typeface="Open Sans"/>
                <a:cs typeface="Open Sans"/>
                <a:sym typeface="Open Sans"/>
              </a:rPr>
              <a:t> – How to find</a:t>
            </a:r>
            <a:endParaRPr/>
          </a:p>
        </p:txBody>
      </p:sp>
      <p:pic>
        <p:nvPicPr>
          <p:cNvPr id="1382" name="Google Shape;1382;p77"/>
          <p:cNvPicPr preferRelativeResize="0"/>
          <p:nvPr/>
        </p:nvPicPr>
        <p:blipFill rotWithShape="1">
          <a:blip r:embed="rId3">
            <a:alphaModFix/>
          </a:blip>
          <a:srcRect/>
          <a:stretch/>
        </p:blipFill>
        <p:spPr>
          <a:xfrm>
            <a:off x="1352550" y="2121159"/>
            <a:ext cx="9486900" cy="3810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a:t>
            </a:r>
            <a:r>
              <a:rPr lang="en-US" b="1">
                <a:latin typeface="Open Sans"/>
                <a:ea typeface="Open Sans"/>
                <a:cs typeface="Open Sans"/>
                <a:sym typeface="Open Sans"/>
              </a:rPr>
              <a:t> – How to find</a:t>
            </a:r>
            <a:endParaRPr/>
          </a:p>
        </p:txBody>
      </p:sp>
      <p:pic>
        <p:nvPicPr>
          <p:cNvPr id="1388" name="Google Shape;1388;p78"/>
          <p:cNvPicPr preferRelativeResize="0"/>
          <p:nvPr/>
        </p:nvPicPr>
        <p:blipFill rotWithShape="1">
          <a:blip r:embed="rId3">
            <a:alphaModFix/>
          </a:blip>
          <a:srcRect/>
          <a:stretch/>
        </p:blipFill>
        <p:spPr>
          <a:xfrm>
            <a:off x="2687994" y="1942615"/>
            <a:ext cx="6816012" cy="446939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 – Processes </a:t>
            </a:r>
            <a:endParaRPr/>
          </a:p>
        </p:txBody>
      </p:sp>
      <p:grpSp>
        <p:nvGrpSpPr>
          <p:cNvPr id="1395" name="Google Shape;1395;p79"/>
          <p:cNvGrpSpPr/>
          <p:nvPr/>
        </p:nvGrpSpPr>
        <p:grpSpPr>
          <a:xfrm>
            <a:off x="897016" y="2044732"/>
            <a:ext cx="10397967" cy="4217921"/>
            <a:chOff x="1582" y="230220"/>
            <a:chExt cx="10397967" cy="4217921"/>
          </a:xfrm>
        </p:grpSpPr>
        <p:sp>
          <p:nvSpPr>
            <p:cNvPr id="1396" name="Google Shape;1396;p79"/>
            <p:cNvSpPr/>
            <p:nvPr/>
          </p:nvSpPr>
          <p:spPr>
            <a:xfrm>
              <a:off x="1582" y="230220"/>
              <a:ext cx="2252393" cy="900957"/>
            </a:xfrm>
            <a:prstGeom prst="chevron">
              <a:avLst>
                <a:gd name="adj" fmla="val 50000"/>
              </a:avLst>
            </a:prstGeom>
            <a:solidFill>
              <a:srgbClr val="81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79"/>
            <p:cNvSpPr txBox="1"/>
            <p:nvPr/>
          </p:nvSpPr>
          <p:spPr>
            <a:xfrm>
              <a:off x="452061" y="230220"/>
              <a:ext cx="1351436" cy="900957"/>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262626"/>
                </a:buClr>
                <a:buSzPts val="1400"/>
                <a:buFont typeface="Open Sans"/>
                <a:buNone/>
              </a:pPr>
              <a:r>
                <a:rPr lang="en-US" sz="1400" b="1">
                  <a:solidFill>
                    <a:srgbClr val="262626"/>
                  </a:solidFill>
                  <a:latin typeface="Open Sans"/>
                  <a:ea typeface="Open Sans"/>
                  <a:cs typeface="Open Sans"/>
                  <a:sym typeface="Open Sans"/>
                </a:rPr>
                <a:t>Target/ID Start-ups</a:t>
              </a:r>
              <a:endParaRPr/>
            </a:p>
          </p:txBody>
        </p:sp>
        <p:sp>
          <p:nvSpPr>
            <p:cNvPr id="1398" name="Google Shape;1398;p79"/>
            <p:cNvSpPr/>
            <p:nvPr/>
          </p:nvSpPr>
          <p:spPr>
            <a:xfrm>
              <a:off x="1582" y="1243797"/>
              <a:ext cx="1801914" cy="3204344"/>
            </a:xfrm>
            <a:prstGeom prst="rect">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9"/>
            <p:cNvSpPr txBox="1"/>
            <p:nvPr/>
          </p:nvSpPr>
          <p:spPr>
            <a:xfrm>
              <a:off x="1582" y="1243797"/>
              <a:ext cx="1801914" cy="3204344"/>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Look at NSF website</a:t>
              </a:r>
              <a:endParaRPr/>
            </a:p>
            <a:p>
              <a:pPr marL="57150" marR="0" lvl="1" indent="0" algn="l" rtl="0">
                <a:lnSpc>
                  <a:spcPct val="90000"/>
                </a:lnSpc>
                <a:spcBef>
                  <a:spcPts val="165"/>
                </a:spcBef>
                <a:spcAft>
                  <a:spcPts val="0"/>
                </a:spcAft>
                <a:buClr>
                  <a:schemeClr val="dk1"/>
                </a:buClr>
                <a:buSzPts val="1100"/>
                <a:buFont typeface="Arial"/>
                <a:buNone/>
              </a:pPr>
              <a:endParaRPr sz="1100" b="0" i="0" u="none" strike="noStrike" cap="none">
                <a:solidFill>
                  <a:srgbClr val="262626"/>
                </a:solidFill>
                <a:latin typeface="Open Sans"/>
                <a:ea typeface="Open Sans"/>
                <a:cs typeface="Open Sans"/>
                <a:sym typeface="Open Sans"/>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Send “hook” email – do you want an extra $200k</a:t>
              </a:r>
              <a:endParaRPr/>
            </a:p>
            <a:p>
              <a:pPr marL="57150" marR="0" lvl="1" indent="0" algn="l" rtl="0">
                <a:lnSpc>
                  <a:spcPct val="90000"/>
                </a:lnSpc>
                <a:spcBef>
                  <a:spcPts val="165"/>
                </a:spcBef>
                <a:spcAft>
                  <a:spcPts val="0"/>
                </a:spcAft>
                <a:buClr>
                  <a:schemeClr val="dk1"/>
                </a:buClr>
                <a:buSzPts val="1100"/>
                <a:buFont typeface="Arial"/>
                <a:buNone/>
              </a:pPr>
              <a:endParaRPr sz="1100" b="0" i="0" u="none" strike="noStrike" cap="none">
                <a:solidFill>
                  <a:srgbClr val="262626"/>
                </a:solidFill>
                <a:latin typeface="Open Sans"/>
                <a:ea typeface="Open Sans"/>
                <a:cs typeface="Open Sans"/>
                <a:sym typeface="Open Sans"/>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High response back</a:t>
              </a:r>
              <a:endParaRPr/>
            </a:p>
            <a:p>
              <a:pPr marL="57150" marR="0" lvl="1" indent="-57150" algn="l" rtl="0">
                <a:lnSpc>
                  <a:spcPct val="90000"/>
                </a:lnSpc>
                <a:spcBef>
                  <a:spcPts val="165"/>
                </a:spcBef>
                <a:spcAft>
                  <a:spcPts val="0"/>
                </a:spcAft>
                <a:buClr>
                  <a:schemeClr val="dk1"/>
                </a:buClr>
                <a:buSzPts val="1100"/>
                <a:buFont typeface="Arial"/>
                <a:buNone/>
              </a:pPr>
              <a:endParaRPr sz="1100" b="0" i="0" u="none" strike="noStrike" cap="none">
                <a:solidFill>
                  <a:srgbClr val="262626"/>
                </a:solidFill>
                <a:latin typeface="Open Sans"/>
                <a:ea typeface="Open Sans"/>
                <a:cs typeface="Open Sans"/>
                <a:sym typeface="Open Sans"/>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Set-up intro call – Just yourself</a:t>
              </a:r>
              <a:endParaRPr/>
            </a:p>
          </p:txBody>
        </p:sp>
        <p:sp>
          <p:nvSpPr>
            <p:cNvPr id="1400" name="Google Shape;1400;p79"/>
            <p:cNvSpPr/>
            <p:nvPr/>
          </p:nvSpPr>
          <p:spPr>
            <a:xfrm>
              <a:off x="2037975" y="230220"/>
              <a:ext cx="2252393" cy="900957"/>
            </a:xfrm>
            <a:prstGeom prst="chevron">
              <a:avLst>
                <a:gd name="adj" fmla="val 50000"/>
              </a:avLst>
            </a:prstGeom>
            <a:solidFill>
              <a:srgbClr val="80B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9"/>
            <p:cNvSpPr txBox="1"/>
            <p:nvPr/>
          </p:nvSpPr>
          <p:spPr>
            <a:xfrm>
              <a:off x="2488454" y="230220"/>
              <a:ext cx="1351436" cy="900957"/>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262626"/>
                </a:buClr>
                <a:buSzPts val="1400"/>
                <a:buFont typeface="Arial"/>
                <a:buNone/>
              </a:pPr>
              <a:r>
                <a:rPr lang="en-US" sz="1400" b="1">
                  <a:solidFill>
                    <a:srgbClr val="262626"/>
                  </a:solidFill>
                  <a:latin typeface="Open Sans"/>
                  <a:ea typeface="Open Sans"/>
                  <a:cs typeface="Open Sans"/>
                  <a:sym typeface="Open Sans"/>
                </a:rPr>
                <a:t>Find Gaps</a:t>
              </a:r>
              <a:endParaRPr/>
            </a:p>
          </p:txBody>
        </p:sp>
        <p:sp>
          <p:nvSpPr>
            <p:cNvPr id="1402" name="Google Shape;1402;p79"/>
            <p:cNvSpPr/>
            <p:nvPr/>
          </p:nvSpPr>
          <p:spPr>
            <a:xfrm>
              <a:off x="2037975" y="1243797"/>
              <a:ext cx="1801914" cy="3204344"/>
            </a:xfrm>
            <a:prstGeom prst="rect">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9"/>
            <p:cNvSpPr txBox="1"/>
            <p:nvPr/>
          </p:nvSpPr>
          <p:spPr>
            <a:xfrm>
              <a:off x="2037975" y="1243797"/>
              <a:ext cx="1801914" cy="3204344"/>
            </a:xfrm>
            <a:prstGeom prst="rect">
              <a:avLst/>
            </a:prstGeom>
            <a:noFill/>
            <a:ln>
              <a:noFill/>
            </a:ln>
          </p:spPr>
          <p:txBody>
            <a:bodyPr spcFirstLastPara="1" wrap="square" lIns="0" tIns="0" rIns="0" bIns="0" anchor="t" anchorCtr="0">
              <a:noAutofit/>
            </a:bodyPr>
            <a:lstStyle/>
            <a:p>
              <a:pPr marL="57150" marR="0" lvl="1" indent="-69850" algn="l" rtl="0">
                <a:lnSpc>
                  <a:spcPct val="90000"/>
                </a:lnSpc>
                <a:spcBef>
                  <a:spcPts val="0"/>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 What are top 2-3 gaps needs</a:t>
              </a:r>
              <a:endParaRPr/>
            </a:p>
            <a:p>
              <a:pPr marL="57150" marR="0" lvl="1" indent="-57150" algn="l" rtl="0">
                <a:lnSpc>
                  <a:spcPct val="90000"/>
                </a:lnSpc>
                <a:spcBef>
                  <a:spcPts val="165"/>
                </a:spcBef>
                <a:spcAft>
                  <a:spcPts val="0"/>
                </a:spcAft>
                <a:buClr>
                  <a:srgbClr val="262626"/>
                </a:buClr>
                <a:buSzPts val="1100"/>
                <a:buFont typeface="Arial"/>
                <a:buNone/>
              </a:pPr>
              <a:r>
                <a:rPr lang="en-US" sz="1100" b="0" i="0" u="none" strike="noStrike" cap="none">
                  <a:solidFill>
                    <a:srgbClr val="262626"/>
                  </a:solidFill>
                  <a:latin typeface="Open Sans"/>
                  <a:ea typeface="Open Sans"/>
                  <a:cs typeface="Open Sans"/>
                  <a:sym typeface="Open Sans"/>
                </a:rPr>
                <a:t>     </a:t>
              </a:r>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Cannot be something part of PII – needs to be next gen or other unknown gap</a:t>
              </a:r>
              <a:endParaRPr/>
            </a:p>
            <a:p>
              <a:pPr marL="57150" marR="0" lvl="1" indent="0" algn="l" rtl="0">
                <a:lnSpc>
                  <a:spcPct val="90000"/>
                </a:lnSpc>
                <a:spcBef>
                  <a:spcPts val="165"/>
                </a:spcBef>
                <a:spcAft>
                  <a:spcPts val="0"/>
                </a:spcAft>
                <a:buClr>
                  <a:schemeClr val="dk1"/>
                </a:buClr>
                <a:buSzPts val="1100"/>
                <a:buFont typeface="Arial"/>
                <a:buNone/>
              </a:pPr>
              <a:endParaRPr sz="1100" b="0" i="0" u="none" strike="noStrike" cap="none">
                <a:solidFill>
                  <a:srgbClr val="262626"/>
                </a:solidFill>
                <a:latin typeface="Open Sans"/>
                <a:ea typeface="Open Sans"/>
                <a:cs typeface="Open Sans"/>
                <a:sym typeface="Open Sans"/>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Expectations – $200K Company get half, 9-12 month project (grad student)</a:t>
              </a:r>
              <a:endParaRPr/>
            </a:p>
            <a:p>
              <a:pPr marL="57150" marR="0" lvl="1" indent="0" algn="l" rtl="0">
                <a:lnSpc>
                  <a:spcPct val="90000"/>
                </a:lnSpc>
                <a:spcBef>
                  <a:spcPts val="165"/>
                </a:spcBef>
                <a:spcAft>
                  <a:spcPts val="0"/>
                </a:spcAft>
                <a:buClr>
                  <a:schemeClr val="dk1"/>
                </a:buClr>
                <a:buSzPts val="1100"/>
                <a:buFont typeface="Arial"/>
                <a:buNone/>
              </a:pPr>
              <a:endParaRPr sz="1100" b="0" i="0" u="none" strike="noStrike" cap="none">
                <a:solidFill>
                  <a:srgbClr val="262626"/>
                </a:solidFill>
                <a:latin typeface="Open Sans"/>
                <a:ea typeface="Open Sans"/>
                <a:cs typeface="Open Sans"/>
                <a:sym typeface="Open Sans"/>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Company to pre-talk to PM</a:t>
              </a:r>
              <a:endParaRPr/>
            </a:p>
            <a:p>
              <a:pPr marL="57150" marR="0" lvl="1" indent="0" algn="l" rtl="0">
                <a:lnSpc>
                  <a:spcPct val="90000"/>
                </a:lnSpc>
                <a:spcBef>
                  <a:spcPts val="165"/>
                </a:spcBef>
                <a:spcAft>
                  <a:spcPts val="0"/>
                </a:spcAft>
                <a:buClr>
                  <a:schemeClr val="dk1"/>
                </a:buClr>
                <a:buSzPts val="1100"/>
                <a:buFont typeface="Arial"/>
                <a:buNone/>
              </a:pPr>
              <a:endParaRPr sz="1100" b="0" i="0" u="none" strike="noStrike" cap="none">
                <a:solidFill>
                  <a:srgbClr val="262626"/>
                </a:solidFill>
                <a:latin typeface="Open Sans"/>
                <a:ea typeface="Open Sans"/>
                <a:cs typeface="Open Sans"/>
                <a:sym typeface="Open Sans"/>
              </a:endParaRPr>
            </a:p>
            <a:p>
              <a:pPr marL="57150" marR="0" lvl="1" indent="-69850" algn="l" rtl="0">
                <a:lnSpc>
                  <a:spcPct val="90000"/>
                </a:lnSpc>
                <a:spcBef>
                  <a:spcPts val="165"/>
                </a:spcBef>
                <a:spcAft>
                  <a:spcPts val="0"/>
                </a:spcAft>
                <a:buClr>
                  <a:srgbClr val="262626"/>
                </a:buClr>
                <a:buSzPts val="1100"/>
                <a:buFont typeface="Arial"/>
                <a:buChar char="•"/>
              </a:pPr>
              <a:r>
                <a:rPr lang="en-US" sz="1100" b="0" i="0" u="none" strike="noStrike" cap="none">
                  <a:solidFill>
                    <a:srgbClr val="262626"/>
                  </a:solidFill>
                  <a:latin typeface="Open Sans"/>
                  <a:ea typeface="Open Sans"/>
                  <a:cs typeface="Open Sans"/>
                  <a:sym typeface="Open Sans"/>
                </a:rPr>
                <a:t>Start NDA after call</a:t>
              </a:r>
              <a:endParaRPr/>
            </a:p>
            <a:p>
              <a:pPr marL="114300" marR="0" lvl="1" indent="-114300" algn="ctr" rtl="0">
                <a:lnSpc>
                  <a:spcPct val="90000"/>
                </a:lnSpc>
                <a:spcBef>
                  <a:spcPts val="165"/>
                </a:spcBef>
                <a:spcAft>
                  <a:spcPts val="0"/>
                </a:spcAft>
                <a:buClr>
                  <a:schemeClr val="dk1"/>
                </a:buClr>
                <a:buSzPts val="1300"/>
                <a:buFont typeface="Courier New"/>
                <a:buNone/>
              </a:pPr>
              <a:endParaRPr sz="1300" b="0" i="0" u="none" strike="noStrike" cap="none">
                <a:solidFill>
                  <a:srgbClr val="262626"/>
                </a:solidFill>
                <a:latin typeface="Open Sans"/>
                <a:ea typeface="Open Sans"/>
                <a:cs typeface="Open Sans"/>
                <a:sym typeface="Open Sans"/>
              </a:endParaRPr>
            </a:p>
          </p:txBody>
        </p:sp>
        <p:sp>
          <p:nvSpPr>
            <p:cNvPr id="1404" name="Google Shape;1404;p79"/>
            <p:cNvSpPr/>
            <p:nvPr/>
          </p:nvSpPr>
          <p:spPr>
            <a:xfrm>
              <a:off x="4074369" y="230220"/>
              <a:ext cx="2252393" cy="900957"/>
            </a:xfrm>
            <a:prstGeom prst="chevron">
              <a:avLst>
                <a:gd name="adj" fmla="val 50000"/>
              </a:avLst>
            </a:prstGeom>
            <a:solidFill>
              <a:srgbClr val="81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79"/>
            <p:cNvSpPr txBox="1"/>
            <p:nvPr/>
          </p:nvSpPr>
          <p:spPr>
            <a:xfrm>
              <a:off x="4524848" y="230220"/>
              <a:ext cx="1351436" cy="900957"/>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262626"/>
                </a:buClr>
                <a:buSzPts val="1400"/>
                <a:buFont typeface="Open Sans"/>
                <a:buNone/>
              </a:pPr>
              <a:r>
                <a:rPr lang="en-US" sz="1400" b="1">
                  <a:solidFill>
                    <a:srgbClr val="262626"/>
                  </a:solidFill>
                  <a:latin typeface="Open Sans"/>
                  <a:ea typeface="Open Sans"/>
                  <a:cs typeface="Open Sans"/>
                  <a:sym typeface="Open Sans"/>
                </a:rPr>
                <a:t>Deep Dive call</a:t>
              </a:r>
              <a:endParaRPr/>
            </a:p>
          </p:txBody>
        </p:sp>
        <p:sp>
          <p:nvSpPr>
            <p:cNvPr id="1406" name="Google Shape;1406;p79"/>
            <p:cNvSpPr/>
            <p:nvPr/>
          </p:nvSpPr>
          <p:spPr>
            <a:xfrm>
              <a:off x="4074369" y="1243797"/>
              <a:ext cx="1801914" cy="3204344"/>
            </a:xfrm>
            <a:prstGeom prst="rect">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9"/>
            <p:cNvSpPr txBox="1"/>
            <p:nvPr/>
          </p:nvSpPr>
          <p:spPr>
            <a:xfrm>
              <a:off x="4074369" y="1243797"/>
              <a:ext cx="1801914" cy="3204344"/>
            </a:xfrm>
            <a:prstGeom prst="rect">
              <a:avLst/>
            </a:prstGeom>
            <a:noFill/>
            <a:ln>
              <a:noFill/>
            </a:ln>
          </p:spPr>
          <p:txBody>
            <a:bodyPr spcFirstLastPara="1" wrap="square" lIns="0" tIns="0" rIns="0" bIns="0" anchor="t" anchorCtr="0">
              <a:noAutofit/>
            </a:bodyPr>
            <a:lstStyle/>
            <a:p>
              <a:pPr marL="57150" marR="0" lvl="1" indent="-63500" algn="l" rtl="0">
                <a:lnSpc>
                  <a:spcPct val="90000"/>
                </a:lnSpc>
                <a:spcBef>
                  <a:spcPts val="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NDA Complete – FE</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ID experts (PI) address gaps</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Bring in experts for Deep dive discussion</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Goal : ID top gap and best idea</a:t>
              </a:r>
              <a:endParaRPr/>
            </a:p>
          </p:txBody>
        </p:sp>
        <p:sp>
          <p:nvSpPr>
            <p:cNvPr id="1408" name="Google Shape;1408;p79"/>
            <p:cNvSpPr/>
            <p:nvPr/>
          </p:nvSpPr>
          <p:spPr>
            <a:xfrm>
              <a:off x="6110762" y="230220"/>
              <a:ext cx="2252393" cy="900957"/>
            </a:xfrm>
            <a:prstGeom prst="chevron">
              <a:avLst>
                <a:gd name="adj" fmla="val 50000"/>
              </a:avLst>
            </a:prstGeom>
            <a:solidFill>
              <a:srgbClr val="80B7CF"/>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9"/>
            <p:cNvSpPr txBox="1"/>
            <p:nvPr/>
          </p:nvSpPr>
          <p:spPr>
            <a:xfrm>
              <a:off x="6561241" y="230220"/>
              <a:ext cx="1351436" cy="900957"/>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262626"/>
                </a:buClr>
                <a:buSzPts val="1400"/>
                <a:buFont typeface="Open Sans"/>
                <a:buNone/>
              </a:pPr>
              <a:r>
                <a:rPr lang="en-US" sz="1400" b="1">
                  <a:solidFill>
                    <a:srgbClr val="262626"/>
                  </a:solidFill>
                  <a:latin typeface="Open Sans"/>
                  <a:ea typeface="Open Sans"/>
                  <a:cs typeface="Open Sans"/>
                  <a:sym typeface="Open Sans"/>
                </a:rPr>
                <a:t>Proposal writing and submitting</a:t>
              </a:r>
              <a:endParaRPr/>
            </a:p>
          </p:txBody>
        </p:sp>
        <p:sp>
          <p:nvSpPr>
            <p:cNvPr id="1410" name="Google Shape;1410;p79"/>
            <p:cNvSpPr/>
            <p:nvPr/>
          </p:nvSpPr>
          <p:spPr>
            <a:xfrm>
              <a:off x="6110762" y="1243797"/>
              <a:ext cx="1801914" cy="3204344"/>
            </a:xfrm>
            <a:prstGeom prst="rect">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9"/>
            <p:cNvSpPr txBox="1"/>
            <p:nvPr/>
          </p:nvSpPr>
          <p:spPr>
            <a:xfrm>
              <a:off x="6110762" y="1243797"/>
              <a:ext cx="1801914" cy="3204344"/>
            </a:xfrm>
            <a:prstGeom prst="rect">
              <a:avLst/>
            </a:prstGeom>
            <a:noFill/>
            <a:ln>
              <a:noFill/>
            </a:ln>
          </p:spPr>
          <p:txBody>
            <a:bodyPr spcFirstLastPara="1" wrap="square" lIns="0" tIns="0" rIns="0" bIns="0" anchor="t" anchorCtr="0">
              <a:noAutofit/>
            </a:bodyPr>
            <a:lstStyle/>
            <a:p>
              <a:pPr marL="57150" marR="0" lvl="1" indent="-63500" algn="l" rtl="0">
                <a:lnSpc>
                  <a:spcPct val="90000"/>
                </a:lnSpc>
                <a:spcBef>
                  <a:spcPts val="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Action item list &amp; Template</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Correspond by e-mail</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Follow-up with both sides</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Keep track </a:t>
              </a:r>
              <a:endParaRPr/>
            </a:p>
          </p:txBody>
        </p:sp>
        <p:sp>
          <p:nvSpPr>
            <p:cNvPr id="1412" name="Google Shape;1412;p79"/>
            <p:cNvSpPr/>
            <p:nvPr/>
          </p:nvSpPr>
          <p:spPr>
            <a:xfrm>
              <a:off x="8147156" y="230220"/>
              <a:ext cx="2252393" cy="900957"/>
            </a:xfrm>
            <a:prstGeom prst="chevron">
              <a:avLst>
                <a:gd name="adj" fmla="val 50000"/>
              </a:avLst>
            </a:prstGeom>
            <a:solidFill>
              <a:srgbClr val="80B7CF"/>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9"/>
            <p:cNvSpPr txBox="1"/>
            <p:nvPr/>
          </p:nvSpPr>
          <p:spPr>
            <a:xfrm>
              <a:off x="8597635" y="230220"/>
              <a:ext cx="1351436" cy="900957"/>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262626"/>
                </a:buClr>
                <a:buSzPts val="1400"/>
                <a:buFont typeface="Open Sans"/>
                <a:buNone/>
              </a:pPr>
              <a:r>
                <a:rPr lang="en-US" sz="1400" b="1">
                  <a:solidFill>
                    <a:srgbClr val="262626"/>
                  </a:solidFill>
                  <a:latin typeface="Open Sans"/>
                  <a:ea typeface="Open Sans"/>
                  <a:cs typeface="Open Sans"/>
                  <a:sym typeface="Open Sans"/>
                </a:rPr>
                <a:t>Post Award</a:t>
              </a:r>
              <a:endParaRPr/>
            </a:p>
          </p:txBody>
        </p:sp>
        <p:sp>
          <p:nvSpPr>
            <p:cNvPr id="1414" name="Google Shape;1414;p79"/>
            <p:cNvSpPr/>
            <p:nvPr/>
          </p:nvSpPr>
          <p:spPr>
            <a:xfrm>
              <a:off x="8147156" y="1243797"/>
              <a:ext cx="1801914" cy="3204344"/>
            </a:xfrm>
            <a:prstGeom prst="rect">
              <a:avLst/>
            </a:prstGeom>
            <a:gradFill>
              <a:gsLst>
                <a:gs pos="0">
                  <a:srgbClr val="FFFFFF"/>
                </a:gs>
                <a:gs pos="80000">
                  <a:srgbClr val="FFFFFF"/>
                </a:gs>
                <a:gs pos="100000">
                  <a:srgbClr val="FFF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9"/>
            <p:cNvSpPr txBox="1"/>
            <p:nvPr/>
          </p:nvSpPr>
          <p:spPr>
            <a:xfrm>
              <a:off x="8147156" y="1243797"/>
              <a:ext cx="1801914" cy="3204344"/>
            </a:xfrm>
            <a:prstGeom prst="rect">
              <a:avLst/>
            </a:prstGeom>
            <a:noFill/>
            <a:ln>
              <a:noFill/>
            </a:ln>
          </p:spPr>
          <p:txBody>
            <a:bodyPr spcFirstLastPara="1" wrap="square" lIns="0" tIns="0" rIns="0" bIns="0" anchor="t" anchorCtr="0">
              <a:noAutofit/>
            </a:bodyPr>
            <a:lstStyle/>
            <a:p>
              <a:pPr marL="57150" marR="0" lvl="1" indent="-63500" algn="l" rtl="0">
                <a:lnSpc>
                  <a:spcPct val="90000"/>
                </a:lnSpc>
                <a:spcBef>
                  <a:spcPts val="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Sub-Award process – can take longer – watch for IP</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Kick off meeting</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Regular meeting times</a:t>
              </a:r>
              <a:endParaRPr/>
            </a:p>
            <a:p>
              <a:pPr marL="57150" marR="0" lvl="1" indent="-5715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Follow-up/check-in with both</a:t>
              </a:r>
              <a:endParaRPr/>
            </a:p>
            <a:p>
              <a:pPr marL="57150" marR="0" lvl="1" indent="0" algn="l" rtl="0">
                <a:lnSpc>
                  <a:spcPct val="90000"/>
                </a:lnSpc>
                <a:spcBef>
                  <a:spcPts val="150"/>
                </a:spcBef>
                <a:spcAft>
                  <a:spcPts val="0"/>
                </a:spcAft>
                <a:buClr>
                  <a:schemeClr val="dk1"/>
                </a:buClr>
                <a:buSzPts val="1000"/>
                <a:buFont typeface="Arial"/>
                <a:buNone/>
              </a:pPr>
              <a:endParaRPr sz="1000" b="0" i="0" u="none" strike="noStrike" cap="none">
                <a:solidFill>
                  <a:srgbClr val="262626"/>
                </a:solidFill>
                <a:latin typeface="Open Sans"/>
                <a:ea typeface="Open Sans"/>
                <a:cs typeface="Open Sans"/>
                <a:sym typeface="Open Sans"/>
              </a:endParaRPr>
            </a:p>
            <a:p>
              <a:pPr marL="57150" marR="0" lvl="1" indent="-63500" algn="l" rtl="0">
                <a:lnSpc>
                  <a:spcPct val="90000"/>
                </a:lnSpc>
                <a:spcBef>
                  <a:spcPts val="150"/>
                </a:spcBef>
                <a:spcAft>
                  <a:spcPts val="0"/>
                </a:spcAft>
                <a:buClr>
                  <a:srgbClr val="262626"/>
                </a:buClr>
                <a:buSzPts val="1000"/>
                <a:buFont typeface="Arial"/>
                <a:buChar char="•"/>
              </a:pPr>
              <a:r>
                <a:rPr lang="en-US" sz="1000" b="0" i="0" u="none" strike="noStrike" cap="none">
                  <a:solidFill>
                    <a:srgbClr val="262626"/>
                  </a:solidFill>
                  <a:latin typeface="Open Sans"/>
                  <a:ea typeface="Open Sans"/>
                  <a:cs typeface="Open Sans"/>
                  <a:sym typeface="Open Sans"/>
                </a:rPr>
                <a:t>Review of project at completion</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448" name="Google Shape;44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Life Cycle ERC, ILO/SPI Experience (Fall 2023)</a:t>
            </a:r>
            <a:endParaRPr/>
          </a:p>
        </p:txBody>
      </p:sp>
      <p:graphicFrame>
        <p:nvGraphicFramePr>
          <p:cNvPr id="449" name="Google Shape;449;p8"/>
          <p:cNvGraphicFramePr/>
          <p:nvPr/>
        </p:nvGraphicFramePr>
        <p:xfrm>
          <a:off x="570451" y="1782641"/>
          <a:ext cx="10662408" cy="50434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a:t>
            </a:r>
            <a:r>
              <a:rPr lang="en-US" b="1">
                <a:latin typeface="Open Sans"/>
                <a:ea typeface="Open Sans"/>
                <a:cs typeface="Open Sans"/>
                <a:sym typeface="Open Sans"/>
              </a:rPr>
              <a:t> – Action Item List</a:t>
            </a:r>
            <a:endParaRPr/>
          </a:p>
        </p:txBody>
      </p:sp>
      <p:graphicFrame>
        <p:nvGraphicFramePr>
          <p:cNvPr id="1421" name="Google Shape;1421;p80"/>
          <p:cNvGraphicFramePr/>
          <p:nvPr/>
        </p:nvGraphicFramePr>
        <p:xfrm>
          <a:off x="738134" y="2416627"/>
          <a:ext cx="3000000" cy="3000000"/>
        </p:xfrm>
        <a:graphic>
          <a:graphicData uri="http://schemas.openxmlformats.org/drawingml/2006/table">
            <a:tbl>
              <a:tblPr firstRow="1" firstCol="1" bandRow="1">
                <a:noFill/>
                <a:tableStyleId>{7D5224F4-0FCB-4B17-A19B-4C3DDCCB2DB9}</a:tableStyleId>
              </a:tblPr>
              <a:tblGrid>
                <a:gridCol w="451250">
                  <a:extLst>
                    <a:ext uri="{9D8B030D-6E8A-4147-A177-3AD203B41FA5}">
                      <a16:colId xmlns:a16="http://schemas.microsoft.com/office/drawing/2014/main" val="20000"/>
                    </a:ext>
                  </a:extLst>
                </a:gridCol>
                <a:gridCol w="4806125">
                  <a:extLst>
                    <a:ext uri="{9D8B030D-6E8A-4147-A177-3AD203B41FA5}">
                      <a16:colId xmlns:a16="http://schemas.microsoft.com/office/drawing/2014/main" val="20001"/>
                    </a:ext>
                  </a:extLst>
                </a:gridCol>
                <a:gridCol w="2629100">
                  <a:extLst>
                    <a:ext uri="{9D8B030D-6E8A-4147-A177-3AD203B41FA5}">
                      <a16:colId xmlns:a16="http://schemas.microsoft.com/office/drawing/2014/main" val="20002"/>
                    </a:ext>
                  </a:extLst>
                </a:gridCol>
                <a:gridCol w="2629100">
                  <a:extLst>
                    <a:ext uri="{9D8B030D-6E8A-4147-A177-3AD203B41FA5}">
                      <a16:colId xmlns:a16="http://schemas.microsoft.com/office/drawing/2014/main" val="20003"/>
                    </a:ext>
                  </a:extLst>
                </a:gridCol>
              </a:tblGrid>
              <a:tr h="363900">
                <a:tc>
                  <a:txBody>
                    <a:bodyPr/>
                    <a:lstStyle/>
                    <a:p>
                      <a:pPr marL="0" marR="0" lvl="0" indent="0" algn="l" rtl="0">
                        <a:spcBef>
                          <a:spcPts val="0"/>
                        </a:spcBef>
                        <a:spcAft>
                          <a:spcPts val="0"/>
                        </a:spcAft>
                        <a:buNone/>
                      </a:pPr>
                      <a:r>
                        <a:rPr lang="en-US" sz="1000" u="none" strike="noStrike" cap="none"/>
                        <a:t>#</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Description</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Personnel Responsible</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Due Dates</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363900">
                <a:tc>
                  <a:txBody>
                    <a:bodyPr/>
                    <a:lstStyle/>
                    <a:p>
                      <a:pPr marL="0" marR="0" lvl="0" indent="0" algn="l" rtl="0">
                        <a:spcBef>
                          <a:spcPts val="0"/>
                        </a:spcBef>
                        <a:spcAft>
                          <a:spcPts val="0"/>
                        </a:spcAft>
                        <a:buNone/>
                      </a:pPr>
                      <a:r>
                        <a:rPr lang="en-US" sz="1000" u="none" strike="noStrike" cap="none"/>
                        <a:t>1.</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Letter of endorsement from the ERC center director</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latin typeface="Times New Roman"/>
                          <a:ea typeface="Times New Roman"/>
                          <a:cs typeface="Times New Roman"/>
                          <a:sym typeface="Times New Roman"/>
                        </a:rPr>
                        <a:t>Director</a:t>
                      </a:r>
                      <a:endParaRPr/>
                    </a:p>
                  </a:txBody>
                  <a:tcPr marL="68575" marR="68575" marT="0" marB="0"/>
                </a:tc>
                <a:tc>
                  <a:txBody>
                    <a:bodyPr/>
                    <a:lstStyle/>
                    <a:p>
                      <a:pPr marL="0" marR="0" lvl="0" indent="0" algn="l" rtl="0">
                        <a:spcBef>
                          <a:spcPts val="0"/>
                        </a:spcBef>
                        <a:spcAft>
                          <a:spcPts val="0"/>
                        </a:spcAft>
                        <a:buNone/>
                      </a:pPr>
                      <a:r>
                        <a:rPr lang="en-US" sz="1000" u="none" strike="noStrike" cap="none"/>
                        <a:t> 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727775">
                <a:tc>
                  <a:txBody>
                    <a:bodyPr/>
                    <a:lstStyle/>
                    <a:p>
                      <a:pPr marL="0" marR="0" lvl="0" indent="0" algn="l" rtl="0">
                        <a:spcBef>
                          <a:spcPts val="0"/>
                        </a:spcBef>
                        <a:spcAft>
                          <a:spcPts val="0"/>
                        </a:spcAft>
                        <a:buNone/>
                      </a:pPr>
                      <a:r>
                        <a:rPr lang="en-US" sz="1000" u="none" strike="noStrike" cap="none"/>
                        <a:t>2.</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Executive summary from the SBIR/STTR Phase II grantee (No more than 1-2 pages)</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Company</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727775">
                <a:tc>
                  <a:txBody>
                    <a:bodyPr/>
                    <a:lstStyle/>
                    <a:p>
                      <a:pPr marL="0" marR="0" lvl="0" indent="0" algn="l" rtl="0">
                        <a:spcBef>
                          <a:spcPts val="0"/>
                        </a:spcBef>
                        <a:spcAft>
                          <a:spcPts val="0"/>
                        </a:spcAft>
                        <a:buNone/>
                      </a:pPr>
                      <a:r>
                        <a:rPr lang="en-US" sz="1000" u="none" strike="noStrike" cap="none"/>
                        <a:t>3.</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Budget and budget justification from Institution (max 49.9% of total SECO funds)</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latin typeface="Times New Roman"/>
                          <a:ea typeface="Times New Roman"/>
                          <a:cs typeface="Times New Roman"/>
                          <a:sym typeface="Times New Roman"/>
                        </a:rPr>
                        <a:t>PI</a:t>
                      </a:r>
                      <a:endParaRPr/>
                    </a:p>
                  </a:txBody>
                  <a:tcPr marL="68575" marR="68575" marT="0" marB="0"/>
                </a:tc>
                <a:tc>
                  <a:txBody>
                    <a:bodyPr/>
                    <a:lstStyle/>
                    <a:p>
                      <a:pPr marL="0" marR="0" lvl="0" indent="0" algn="l" rtl="0">
                        <a:spcBef>
                          <a:spcPts val="0"/>
                        </a:spcBef>
                        <a:spcAft>
                          <a:spcPts val="0"/>
                        </a:spcAft>
                        <a:buNone/>
                      </a:pPr>
                      <a:r>
                        <a:rPr lang="en-US" sz="1000" u="none" strike="noStrike" cap="none"/>
                        <a:t> 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363900">
                <a:tc>
                  <a:txBody>
                    <a:bodyPr/>
                    <a:lstStyle/>
                    <a:p>
                      <a:pPr marL="0" marR="0" lvl="0" indent="0" algn="l" rtl="0">
                        <a:spcBef>
                          <a:spcPts val="0"/>
                        </a:spcBef>
                        <a:spcAft>
                          <a:spcPts val="0"/>
                        </a:spcAft>
                        <a:buNone/>
                      </a:pPr>
                      <a:r>
                        <a:rPr lang="en-US" sz="1000" u="none" strike="noStrike" cap="none"/>
                        <a:t>4. </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Budget and budget justification from Company</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Company</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 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363900">
                <a:tc>
                  <a:txBody>
                    <a:bodyPr/>
                    <a:lstStyle/>
                    <a:p>
                      <a:pPr marL="0" marR="0" lvl="0" indent="0" algn="l" rtl="0">
                        <a:spcBef>
                          <a:spcPts val="0"/>
                        </a:spcBef>
                        <a:spcAft>
                          <a:spcPts val="0"/>
                        </a:spcAft>
                        <a:buNone/>
                      </a:pPr>
                      <a:r>
                        <a:rPr lang="en-US" sz="1000" u="none" strike="noStrike" cap="none"/>
                        <a:t>5. </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Research Task 1 (Company): </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Company Page limit 1</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  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r h="363900">
                <a:tc>
                  <a:txBody>
                    <a:bodyPr/>
                    <a:lstStyle/>
                    <a:p>
                      <a:pPr marL="0" marR="0" lvl="0" indent="0" algn="l" rtl="0">
                        <a:spcBef>
                          <a:spcPts val="0"/>
                        </a:spcBef>
                        <a:spcAft>
                          <a:spcPts val="0"/>
                        </a:spcAft>
                        <a:buNone/>
                      </a:pPr>
                      <a:r>
                        <a:rPr lang="en-US" sz="1000" u="none" strike="noStrike" cap="none"/>
                        <a:t>6.</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Research Task 2 (Institution): </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Institution Page limit 1</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  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6"/>
                  </a:ext>
                </a:extLst>
              </a:tr>
              <a:tr h="363900">
                <a:tc>
                  <a:txBody>
                    <a:bodyPr/>
                    <a:lstStyle/>
                    <a:p>
                      <a:pPr marL="0" marR="0" lvl="0" indent="0" algn="l" rtl="0">
                        <a:spcBef>
                          <a:spcPts val="0"/>
                        </a:spcBef>
                        <a:spcAft>
                          <a:spcPts val="0"/>
                        </a:spcAft>
                        <a:buNone/>
                      </a:pPr>
                      <a:r>
                        <a:rPr lang="en-US" sz="1000" u="none" strike="noStrike" cap="none"/>
                        <a:t>7. </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t>Biosketch, NSF style, template attached</a:t>
                      </a:r>
                      <a:endParaRPr sz="10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u="none" strike="noStrike" cap="none">
                          <a:latin typeface="Times New Roman"/>
                          <a:ea typeface="Times New Roman"/>
                          <a:cs typeface="Times New Roman"/>
                          <a:sym typeface="Times New Roman"/>
                        </a:rPr>
                        <a:t>PI</a:t>
                      </a:r>
                      <a:endParaRPr/>
                    </a:p>
                  </a:txBody>
                  <a:tcPr marL="68575" marR="68575" marT="0" marB="0"/>
                </a:tc>
                <a:tc>
                  <a:txBody>
                    <a:bodyPr/>
                    <a:lstStyle/>
                    <a:p>
                      <a:pPr marL="0" marR="0" lvl="0" indent="0" algn="l" rtl="0">
                        <a:spcBef>
                          <a:spcPts val="0"/>
                        </a:spcBef>
                        <a:spcAft>
                          <a:spcPts val="0"/>
                        </a:spcAft>
                        <a:buNone/>
                      </a:pPr>
                      <a:r>
                        <a:rPr lang="en-US" sz="1000" u="none" strike="noStrike" cap="none"/>
                        <a:t>  12/30/22</a:t>
                      </a:r>
                      <a:endParaRPr sz="10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sz="4400" b="1" i="0" u="none" strike="noStrike" cap="none">
                <a:latin typeface="Open Sans"/>
                <a:ea typeface="Open Sans"/>
                <a:cs typeface="Open Sans"/>
                <a:sym typeface="Open Sans"/>
              </a:rPr>
              <a:t>SECO</a:t>
            </a:r>
            <a:r>
              <a:rPr lang="en-US" b="1">
                <a:latin typeface="Open Sans"/>
                <a:ea typeface="Open Sans"/>
                <a:cs typeface="Open Sans"/>
                <a:sym typeface="Open Sans"/>
              </a:rPr>
              <a:t> – Template</a:t>
            </a:r>
            <a:endParaRPr/>
          </a:p>
        </p:txBody>
      </p:sp>
      <p:sp>
        <p:nvSpPr>
          <p:cNvPr id="1427" name="Google Shape;1427;p81"/>
          <p:cNvSpPr txBox="1"/>
          <p:nvPr/>
        </p:nvSpPr>
        <p:spPr>
          <a:xfrm>
            <a:off x="214605" y="2032888"/>
            <a:ext cx="6120880" cy="398654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1100"/>
              <a:buFont typeface="Arial"/>
              <a:buNone/>
            </a:pPr>
            <a:r>
              <a:rPr lang="en-US" sz="1100" b="1" i="0" u="sng" strike="noStrike" cap="none">
                <a:solidFill>
                  <a:srgbClr val="000000"/>
                </a:solidFill>
                <a:highlight>
                  <a:srgbClr val="FFFF00"/>
                </a:highlight>
                <a:latin typeface="Arial"/>
                <a:ea typeface="Arial"/>
                <a:cs typeface="Arial"/>
                <a:sym typeface="Arial"/>
              </a:rPr>
              <a:t>Project Title</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We propose a SECO supplement grant for the collaboration of </a:t>
            </a:r>
            <a:r>
              <a:rPr lang="en-US" sz="1100" b="0" i="0" u="sng" strike="noStrike" cap="none">
                <a:solidFill>
                  <a:srgbClr val="000000"/>
                </a:solidFill>
                <a:highlight>
                  <a:srgbClr val="FFFF00"/>
                </a:highlight>
                <a:latin typeface="Arial"/>
                <a:ea typeface="Arial"/>
                <a:cs typeface="Arial"/>
                <a:sym typeface="Arial"/>
              </a:rPr>
              <a:t>(Company)</a:t>
            </a:r>
            <a:r>
              <a:rPr lang="en-US" sz="1100" b="0" i="0" u="none" strike="noStrike" cap="none">
                <a:solidFill>
                  <a:srgbClr val="000000"/>
                </a:solidFill>
                <a:latin typeface="Arial"/>
                <a:ea typeface="Arial"/>
                <a:cs typeface="Arial"/>
                <a:sym typeface="Arial"/>
              </a:rPr>
              <a:t> and PATHS-UP to benefit both the mission of PATHS-UP and the commercial potential of </a:t>
            </a:r>
            <a:r>
              <a:rPr lang="en-US" sz="1100" b="0" i="0" u="none" strike="noStrike" cap="none">
                <a:solidFill>
                  <a:srgbClr val="000000"/>
                </a:solidFill>
                <a:highlight>
                  <a:srgbClr val="FFFF00"/>
                </a:highlight>
                <a:latin typeface="Arial"/>
                <a:ea typeface="Arial"/>
                <a:cs typeface="Arial"/>
                <a:sym typeface="Arial"/>
              </a:rPr>
              <a:t>(Company).</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highlight>
                  <a:srgbClr val="FFFF00"/>
                </a:highlight>
                <a:latin typeface="Arial"/>
                <a:ea typeface="Arial"/>
                <a:cs typeface="Arial"/>
                <a:sym typeface="Arial"/>
              </a:rPr>
              <a:t>(Company)</a:t>
            </a:r>
            <a:r>
              <a:rPr lang="en-US"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highlight>
                  <a:srgbClr val="FFFF00"/>
                </a:highlight>
                <a:latin typeface="Arial"/>
                <a:ea typeface="Arial"/>
                <a:cs typeface="Arial"/>
                <a:sym typeface="Arial"/>
              </a:rPr>
              <a:t>(Company)</a:t>
            </a:r>
            <a:r>
              <a:rPr lang="en-US" sz="1100" b="0" i="0" u="none" strike="noStrike" cap="none">
                <a:solidFill>
                  <a:srgbClr val="000000"/>
                </a:solidFill>
                <a:latin typeface="Arial"/>
                <a:ea typeface="Arial"/>
                <a:cs typeface="Arial"/>
                <a:sym typeface="Arial"/>
              </a:rPr>
              <a:t> is helping to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Precise Advanced Technologies and Health Systems for Underserved Populations</a:t>
            </a:r>
            <a:r>
              <a:rPr lang="en-US"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PATHS-UP is an Engineering Research Center funded by NSF and founded in 2017.  PATHS-UP’s vision is to change the paradigm for the health of underserved populations by developing revolutionary and cost-effective technologies and systems at the point-of-care. The initial PATHS-UP technologies and systems are designed to help with chronic diseases such as diabetes and cardiovascular disease, which are leading causes of morbidity and mortality.</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Goal</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In this SECO proposal, we plan to integrate/develop/other </a:t>
            </a:r>
            <a:r>
              <a:rPr lang="en-US" sz="1100" b="0" i="0" u="none" strike="noStrike" cap="none">
                <a:solidFill>
                  <a:srgbClr val="000000"/>
                </a:solidFill>
                <a:highlight>
                  <a:srgbClr val="FFFF00"/>
                </a:highlight>
                <a:latin typeface="Arial"/>
                <a:ea typeface="Arial"/>
                <a:cs typeface="Arial"/>
                <a:sym typeface="Arial"/>
              </a:rPr>
              <a:t>(Company)</a:t>
            </a:r>
            <a:r>
              <a:rPr lang="en-US" sz="1100" b="0" i="0" u="none" strike="noStrike" cap="none">
                <a:solidFill>
                  <a:srgbClr val="000000"/>
                </a:solidFill>
                <a:latin typeface="Arial"/>
                <a:ea typeface="Arial"/>
                <a:cs typeface="Arial"/>
                <a:sym typeface="Arial"/>
              </a:rPr>
              <a:t> … technology with … being developed within PATHS-UP.  In addition, we plan to develop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Value of work to </a:t>
            </a:r>
            <a:r>
              <a:rPr lang="en-US" sz="1100" b="1" i="0" u="none" strike="noStrike" cap="none">
                <a:solidFill>
                  <a:srgbClr val="000000"/>
                </a:solidFill>
                <a:highlight>
                  <a:srgbClr val="FFFF00"/>
                </a:highlight>
                <a:latin typeface="Arial"/>
                <a:ea typeface="Arial"/>
                <a:cs typeface="Arial"/>
                <a:sym typeface="Arial"/>
              </a:rPr>
              <a:t>(Company)</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Many of the markets that </a:t>
            </a:r>
            <a:r>
              <a:rPr lang="en-US" sz="1100" b="0" i="0" u="none" strike="noStrike" cap="none">
                <a:solidFill>
                  <a:srgbClr val="000000"/>
                </a:solidFill>
                <a:highlight>
                  <a:srgbClr val="FFFF00"/>
                </a:highlight>
                <a:latin typeface="Arial"/>
                <a:ea typeface="Arial"/>
                <a:cs typeface="Arial"/>
                <a:sym typeface="Arial"/>
              </a:rPr>
              <a:t>(Company)</a:t>
            </a:r>
            <a:r>
              <a:rPr lang="en-US" sz="1100" b="0" i="0" u="none" strike="noStrike" cap="none">
                <a:solidFill>
                  <a:srgbClr val="000000"/>
                </a:solidFill>
                <a:latin typeface="Arial"/>
                <a:ea typeface="Arial"/>
                <a:cs typeface="Arial"/>
                <a:sym typeface="Arial"/>
              </a:rPr>
              <a:t> is targeting are … This work will allow….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PATHS-UP has expertise in … and will use this knowledge to apply ….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The combination will….</a:t>
            </a:r>
            <a:endParaRPr sz="1100" b="0" i="0" u="none" strike="noStrike" cap="none">
              <a:solidFill>
                <a:srgbClr val="000000"/>
              </a:solidFill>
              <a:latin typeface="Calibri"/>
              <a:ea typeface="Calibri"/>
              <a:cs typeface="Calibri"/>
              <a:sym typeface="Calibri"/>
            </a:endParaRPr>
          </a:p>
        </p:txBody>
      </p:sp>
      <p:sp>
        <p:nvSpPr>
          <p:cNvPr id="1428" name="Google Shape;1428;p81"/>
          <p:cNvSpPr txBox="1"/>
          <p:nvPr/>
        </p:nvSpPr>
        <p:spPr>
          <a:xfrm>
            <a:off x="6242179" y="2614778"/>
            <a:ext cx="6120880" cy="282276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Value of work to PATHS-UP</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Current point-of-care (POC) technologies are not always designed with the end user and system stakeholders in mind. A fundamental challenge in the development of low-cost POC is developing the user interface and the utility from the physician side in terms of their workflow… The development of … for </a:t>
            </a:r>
            <a:r>
              <a:rPr lang="en-US" sz="1100" b="0" i="0" u="none" strike="noStrike" cap="none">
                <a:solidFill>
                  <a:srgbClr val="000000"/>
                </a:solidFill>
                <a:highlight>
                  <a:srgbClr val="FFFF00"/>
                </a:highlight>
                <a:latin typeface="Arial"/>
                <a:ea typeface="Arial"/>
                <a:cs typeface="Arial"/>
                <a:sym typeface="Arial"/>
              </a:rPr>
              <a:t>(Company)</a:t>
            </a:r>
            <a:r>
              <a:rPr lang="en-US" sz="1100" b="0" i="0" u="none" strike="noStrike" cap="none">
                <a:solidFill>
                  <a:srgbClr val="000000"/>
                </a:solidFill>
                <a:latin typeface="Arial"/>
                <a:ea typeface="Arial"/>
                <a:cs typeface="Arial"/>
                <a:sym typeface="Arial"/>
              </a:rPr>
              <a:t> will also enhance our stakeholder engagement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Work plan</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The supplement will focus the initial proof of concept ….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We will use ….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In addition to the …, we will use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Research Task 1</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Develop and implement ….   </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6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Research Task 2</a:t>
            </a:r>
            <a:endParaRPr sz="11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Design….</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82"/>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Network &amp; Break</a:t>
            </a:r>
            <a:endParaRPr/>
          </a:p>
        </p:txBody>
      </p:sp>
      <p:sp>
        <p:nvSpPr>
          <p:cNvPr id="1435" name="Google Shape;1435;p82"/>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82</a:t>
            </a:fld>
            <a:endParaRPr sz="1800" b="1" i="0" u="none" strike="noStrike" cap="none">
              <a:solidFill>
                <a:srgbClr val="FFFFFF"/>
              </a:solidFill>
              <a:latin typeface="Calibri"/>
              <a:ea typeface="Calibri"/>
              <a:cs typeface="Calibri"/>
              <a:sym typeface="Calibri"/>
            </a:endParaRPr>
          </a:p>
        </p:txBody>
      </p:sp>
      <p:pic>
        <p:nvPicPr>
          <p:cNvPr id="1436" name="Google Shape;1436;p82"/>
          <p:cNvPicPr preferRelativeResize="0"/>
          <p:nvPr/>
        </p:nvPicPr>
        <p:blipFill rotWithShape="1">
          <a:blip r:embed="rId3">
            <a:alphaModFix/>
          </a:blip>
          <a:srcRect/>
          <a:stretch/>
        </p:blipFill>
        <p:spPr>
          <a:xfrm>
            <a:off x="1808220" y="4420553"/>
            <a:ext cx="9753154" cy="159162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83"/>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Open Forum Discission</a:t>
            </a:r>
            <a:endParaRPr/>
          </a:p>
        </p:txBody>
      </p:sp>
      <p:sp>
        <p:nvSpPr>
          <p:cNvPr id="1443" name="Google Shape;1443;p83"/>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83</a:t>
            </a:fld>
            <a:endParaRPr sz="1800" b="1" i="0" u="none" strike="noStrike" cap="none">
              <a:solidFill>
                <a:srgbClr val="FFFFFF"/>
              </a:solidFill>
              <a:latin typeface="Calibri"/>
              <a:ea typeface="Calibri"/>
              <a:cs typeface="Calibri"/>
              <a:sym typeface="Calibri"/>
            </a:endParaRPr>
          </a:p>
        </p:txBody>
      </p:sp>
      <p:pic>
        <p:nvPicPr>
          <p:cNvPr id="1444" name="Google Shape;1444;p83"/>
          <p:cNvPicPr preferRelativeResize="0"/>
          <p:nvPr/>
        </p:nvPicPr>
        <p:blipFill rotWithShape="1">
          <a:blip r:embed="rId3">
            <a:alphaModFix/>
          </a:blip>
          <a:srcRect/>
          <a:stretch/>
        </p:blipFill>
        <p:spPr>
          <a:xfrm>
            <a:off x="1851707" y="4672202"/>
            <a:ext cx="9725251" cy="1134237"/>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84"/>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Closing Remarks</a:t>
            </a:r>
            <a:endParaRPr/>
          </a:p>
        </p:txBody>
      </p:sp>
      <p:sp>
        <p:nvSpPr>
          <p:cNvPr id="1451" name="Google Shape;1451;p84"/>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84</a:t>
            </a:fld>
            <a:endParaRPr sz="1800" b="1" i="0" u="none" strike="noStrike" cap="none">
              <a:solidFill>
                <a:srgbClr val="FFFFFF"/>
              </a:solidFill>
              <a:latin typeface="Calibri"/>
              <a:ea typeface="Calibri"/>
              <a:cs typeface="Calibri"/>
              <a:sym typeface="Calibri"/>
            </a:endParaRPr>
          </a:p>
        </p:txBody>
      </p:sp>
      <p:sp>
        <p:nvSpPr>
          <p:cNvPr id="1452" name="Google Shape;1452;p84"/>
          <p:cNvSpPr txBox="1"/>
          <p:nvPr/>
        </p:nvSpPr>
        <p:spPr>
          <a:xfrm>
            <a:off x="1177290" y="4194810"/>
            <a:ext cx="10046970"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Mentor Program – How is it going?</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Next Summit – right after the ERC Biennial meeting in Oct 2024??</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Pick the next planning committee by March 2024</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85"/>
          <p:cNvSpPr txBox="1">
            <a:spLocks noGrp="1"/>
          </p:cNvSpPr>
          <p:nvPr>
            <p:ph type="subTitle" idx="1"/>
          </p:nvPr>
        </p:nvSpPr>
        <p:spPr>
          <a:xfrm>
            <a:off x="246676" y="3879438"/>
            <a:ext cx="11945324" cy="101376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200"/>
              <a:buNone/>
            </a:pPr>
            <a:r>
              <a:rPr lang="en-US" sz="3200">
                <a:solidFill>
                  <a:schemeClr val="lt1"/>
                </a:solidFill>
                <a:latin typeface="Arial"/>
                <a:ea typeface="Arial"/>
                <a:cs typeface="Arial"/>
                <a:sym typeface="Arial"/>
              </a:rPr>
              <a:t>Chris Finberg – PATHS-UP</a:t>
            </a:r>
            <a:endParaRPr/>
          </a:p>
          <a:p>
            <a:pPr marL="0" lvl="0" indent="0" algn="ctr"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Master of Ceremony</a:t>
            </a:r>
            <a:endParaRPr/>
          </a:p>
        </p:txBody>
      </p:sp>
      <p:pic>
        <p:nvPicPr>
          <p:cNvPr id="1459" name="Google Shape;1459;p85" descr="A picture containing shape&#10;&#10;Description automatically generated"/>
          <p:cNvPicPr preferRelativeResize="0"/>
          <p:nvPr/>
        </p:nvPicPr>
        <p:blipFill rotWithShape="1">
          <a:blip r:embed="rId3">
            <a:alphaModFix/>
          </a:blip>
          <a:srcRect l="84922" t="116" b="70"/>
          <a:stretch/>
        </p:blipFill>
        <p:spPr>
          <a:xfrm>
            <a:off x="246676" y="5034453"/>
            <a:ext cx="1719773" cy="1634533"/>
          </a:xfrm>
          <a:prstGeom prst="rect">
            <a:avLst/>
          </a:prstGeom>
          <a:noFill/>
          <a:ln>
            <a:noFill/>
          </a:ln>
        </p:spPr>
      </p:pic>
      <p:sp>
        <p:nvSpPr>
          <p:cNvPr id="1460" name="Google Shape;1460;p85"/>
          <p:cNvSpPr txBox="1"/>
          <p:nvPr/>
        </p:nvSpPr>
        <p:spPr>
          <a:xfrm>
            <a:off x="2546844" y="748921"/>
            <a:ext cx="7621377"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2023-Day 2 </a:t>
            </a:r>
            <a:endParaRPr/>
          </a:p>
        </p:txBody>
      </p:sp>
      <p:sp>
        <p:nvSpPr>
          <p:cNvPr id="1461" name="Google Shape;1461;p85"/>
          <p:cNvSpPr txBox="1"/>
          <p:nvPr/>
        </p:nvSpPr>
        <p:spPr>
          <a:xfrm>
            <a:off x="5856051" y="5718889"/>
            <a:ext cx="608927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1462" name="Google Shape;1462;p85"/>
          <p:cNvSpPr txBox="1"/>
          <p:nvPr/>
        </p:nvSpPr>
        <p:spPr>
          <a:xfrm>
            <a:off x="1421210" y="5327550"/>
            <a:ext cx="4798128" cy="10992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86"/>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1468" name="Google Shape;1468;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Agenda – Day 2</a:t>
            </a:r>
            <a:endParaRPr/>
          </a:p>
        </p:txBody>
      </p:sp>
      <p:pic>
        <p:nvPicPr>
          <p:cNvPr id="1469" name="Google Shape;1469;p86"/>
          <p:cNvPicPr preferRelativeResize="0"/>
          <p:nvPr/>
        </p:nvPicPr>
        <p:blipFill rotWithShape="1">
          <a:blip r:embed="rId3">
            <a:alphaModFix/>
          </a:blip>
          <a:srcRect/>
          <a:stretch/>
        </p:blipFill>
        <p:spPr>
          <a:xfrm>
            <a:off x="1179957" y="1948052"/>
            <a:ext cx="10441110" cy="416699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87"/>
          <p:cNvSpPr txBox="1">
            <a:spLocks noGrp="1"/>
          </p:cNvSpPr>
          <p:nvPr>
            <p:ph type="subTitle" idx="1"/>
          </p:nvPr>
        </p:nvSpPr>
        <p:spPr>
          <a:xfrm>
            <a:off x="246676" y="3879438"/>
            <a:ext cx="11945324" cy="101376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0"/>
              </a:spcBef>
              <a:spcAft>
                <a:spcPts val="0"/>
              </a:spcAft>
              <a:buClr>
                <a:schemeClr val="lt1"/>
              </a:buClr>
              <a:buSzPct val="100000"/>
              <a:buNone/>
            </a:pPr>
            <a:r>
              <a:rPr lang="en-US" sz="3200">
                <a:solidFill>
                  <a:schemeClr val="lt1"/>
                </a:solidFill>
                <a:latin typeface="Arial"/>
                <a:ea typeface="Arial"/>
                <a:cs typeface="Arial"/>
                <a:sym typeface="Arial"/>
              </a:rPr>
              <a:t>Scott R. (Cmat) &amp; Sharon S. (CS3)</a:t>
            </a:r>
            <a:endParaRPr/>
          </a:p>
          <a:p>
            <a:pPr marL="0" lvl="0" indent="0" algn="ctr" rtl="0">
              <a:lnSpc>
                <a:spcPct val="90000"/>
              </a:lnSpc>
              <a:spcBef>
                <a:spcPts val="1000"/>
              </a:spcBef>
              <a:spcAft>
                <a:spcPts val="0"/>
              </a:spcAft>
              <a:buClr>
                <a:schemeClr val="lt1"/>
              </a:buClr>
              <a:buSzPct val="100000"/>
              <a:buNone/>
            </a:pPr>
            <a:r>
              <a:rPr lang="en-US" sz="3200">
                <a:solidFill>
                  <a:schemeClr val="lt1"/>
                </a:solidFill>
                <a:latin typeface="Arial"/>
                <a:ea typeface="Arial"/>
                <a:cs typeface="Arial"/>
                <a:sym typeface="Arial"/>
              </a:rPr>
              <a:t>Best Practices: Recruiting &amp; Prospecting, Targeting large organizations</a:t>
            </a:r>
            <a:endParaRPr/>
          </a:p>
        </p:txBody>
      </p:sp>
      <p:pic>
        <p:nvPicPr>
          <p:cNvPr id="1476" name="Google Shape;1476;p87" descr="A picture containing shape&#10;&#10;Description automatically generated"/>
          <p:cNvPicPr preferRelativeResize="0"/>
          <p:nvPr/>
        </p:nvPicPr>
        <p:blipFill rotWithShape="1">
          <a:blip r:embed="rId3">
            <a:alphaModFix/>
          </a:blip>
          <a:srcRect l="84922" t="116" b="70"/>
          <a:stretch/>
        </p:blipFill>
        <p:spPr>
          <a:xfrm>
            <a:off x="246676" y="5034453"/>
            <a:ext cx="1719773" cy="1634533"/>
          </a:xfrm>
          <a:prstGeom prst="rect">
            <a:avLst/>
          </a:prstGeom>
          <a:noFill/>
          <a:ln>
            <a:noFill/>
          </a:ln>
        </p:spPr>
      </p:pic>
      <p:sp>
        <p:nvSpPr>
          <p:cNvPr id="1477" name="Google Shape;1477;p87"/>
          <p:cNvSpPr txBox="1"/>
          <p:nvPr/>
        </p:nvSpPr>
        <p:spPr>
          <a:xfrm>
            <a:off x="2546844" y="748921"/>
            <a:ext cx="7621377"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 </a:t>
            </a:r>
            <a:endParaRPr/>
          </a:p>
        </p:txBody>
      </p:sp>
      <p:sp>
        <p:nvSpPr>
          <p:cNvPr id="1478" name="Google Shape;1478;p87"/>
          <p:cNvSpPr txBox="1"/>
          <p:nvPr/>
        </p:nvSpPr>
        <p:spPr>
          <a:xfrm>
            <a:off x="5856051" y="5718889"/>
            <a:ext cx="608927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lnSpc>
                <a:spcPct val="100000"/>
              </a:lnSpc>
              <a:spcBef>
                <a:spcPts val="0"/>
              </a:spcBef>
              <a:spcAft>
                <a:spcPts val="0"/>
              </a:spcAft>
              <a:buClr>
                <a:srgbClr val="4A9DA7"/>
              </a:buClr>
              <a:buSzPts val="2000"/>
              <a:buFont typeface="Arial Narrow"/>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1479" name="Google Shape;1479;p87"/>
          <p:cNvSpPr txBox="1"/>
          <p:nvPr/>
        </p:nvSpPr>
        <p:spPr>
          <a:xfrm>
            <a:off x="1421210" y="5327550"/>
            <a:ext cx="4798128" cy="10992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88"/>
          <p:cNvSpPr txBox="1">
            <a:spLocks noGrp="1"/>
          </p:cNvSpPr>
          <p:nvPr>
            <p:ph type="body" idx="1"/>
          </p:nvPr>
        </p:nvSpPr>
        <p:spPr>
          <a:xfrm>
            <a:off x="838200" y="1710566"/>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Font typeface="Arial"/>
              <a:buNone/>
            </a:pPr>
            <a:endParaRPr sz="3600"/>
          </a:p>
          <a:p>
            <a:pPr marL="0" lvl="0" indent="0" algn="l" rtl="0">
              <a:lnSpc>
                <a:spcPct val="90000"/>
              </a:lnSpc>
              <a:spcBef>
                <a:spcPts val="0"/>
              </a:spcBef>
              <a:spcAft>
                <a:spcPts val="0"/>
              </a:spcAft>
              <a:buClr>
                <a:schemeClr val="dk1"/>
              </a:buClr>
              <a:buSzPts val="3600"/>
              <a:buFont typeface="Arial"/>
              <a:buChar char="•"/>
            </a:pPr>
            <a:r>
              <a:rPr lang="en-US" sz="3600"/>
              <a:t>Build on Existing Relationships: Engage all organizations, staff, faculty, existing entrepreneur programs  </a:t>
            </a:r>
            <a:endParaRPr/>
          </a:p>
          <a:p>
            <a:pPr marL="0" lvl="0" indent="228600" algn="l" rtl="0">
              <a:lnSpc>
                <a:spcPct val="90000"/>
              </a:lnSpc>
              <a:spcBef>
                <a:spcPts val="0"/>
              </a:spcBef>
              <a:spcAft>
                <a:spcPts val="0"/>
              </a:spcAft>
              <a:buClr>
                <a:schemeClr val="dk1"/>
              </a:buClr>
              <a:buSzPts val="3600"/>
              <a:buFont typeface="Arial"/>
              <a:buNone/>
            </a:pPr>
            <a:endParaRPr sz="3600"/>
          </a:p>
          <a:p>
            <a:pPr marL="0" lvl="0" indent="0" algn="l" rtl="0">
              <a:lnSpc>
                <a:spcPct val="90000"/>
              </a:lnSpc>
              <a:spcBef>
                <a:spcPts val="0"/>
              </a:spcBef>
              <a:spcAft>
                <a:spcPts val="0"/>
              </a:spcAft>
              <a:buClr>
                <a:schemeClr val="dk1"/>
              </a:buClr>
              <a:buSzPts val="3600"/>
              <a:buFont typeface="Arial"/>
              <a:buChar char="•"/>
            </a:pPr>
            <a:r>
              <a:rPr lang="en-US" sz="3600"/>
              <a:t>Create a list of Companies related to your research topic and applications</a:t>
            </a:r>
            <a:endParaRPr/>
          </a:p>
          <a:p>
            <a:pPr marL="0" lvl="0" indent="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Font typeface="Arial"/>
              <a:buChar char="•"/>
            </a:pPr>
            <a:r>
              <a:rPr lang="en-US" sz="3600"/>
              <a:t>Review relevant events to look at the companies that pay to sponsor them</a:t>
            </a:r>
            <a:endParaRPr/>
          </a:p>
          <a:p>
            <a:pPr marL="0" lvl="0" indent="0" algn="l" rtl="0">
              <a:lnSpc>
                <a:spcPct val="90000"/>
              </a:lnSpc>
              <a:spcBef>
                <a:spcPts val="1000"/>
              </a:spcBef>
              <a:spcAft>
                <a:spcPts val="0"/>
              </a:spcAft>
              <a:buClr>
                <a:schemeClr val="dk1"/>
              </a:buClr>
              <a:buSzPts val="3600"/>
              <a:buNone/>
            </a:pPr>
            <a:endParaRPr sz="3600"/>
          </a:p>
        </p:txBody>
      </p:sp>
      <p:sp>
        <p:nvSpPr>
          <p:cNvPr id="1486" name="Google Shape;1486;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Identifying Large Organizations to Recruit</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89"/>
          <p:cNvSpPr txBox="1">
            <a:spLocks noGrp="1"/>
          </p:cNvSpPr>
          <p:nvPr>
            <p:ph type="body" idx="1"/>
          </p:nvPr>
        </p:nvSpPr>
        <p:spPr>
          <a:xfrm>
            <a:off x="838200" y="1710566"/>
            <a:ext cx="10515600" cy="5227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Arial"/>
              <a:buChar char="•"/>
            </a:pPr>
            <a:r>
              <a:rPr lang="en-US"/>
              <a:t>“Mutual Benefit” Organizations:</a:t>
            </a:r>
            <a:endParaRPr/>
          </a:p>
          <a:p>
            <a:pPr marL="0" lvl="0" indent="0" algn="l" rtl="0">
              <a:lnSpc>
                <a:spcPct val="90000"/>
              </a:lnSpc>
              <a:spcBef>
                <a:spcPts val="0"/>
              </a:spcBef>
              <a:spcAft>
                <a:spcPts val="0"/>
              </a:spcAft>
              <a:buClr>
                <a:schemeClr val="dk1"/>
              </a:buClr>
              <a:buSzPts val="3600"/>
              <a:buNone/>
            </a:pPr>
            <a:r>
              <a:rPr lang="en-US" sz="3600"/>
              <a:t>  </a:t>
            </a:r>
            <a:endParaRPr/>
          </a:p>
          <a:p>
            <a:pPr marL="914400" lvl="2" indent="-228600" algn="l" rtl="0">
              <a:lnSpc>
                <a:spcPct val="90000"/>
              </a:lnSpc>
              <a:spcBef>
                <a:spcPts val="0"/>
              </a:spcBef>
              <a:spcAft>
                <a:spcPts val="0"/>
              </a:spcAft>
              <a:buClr>
                <a:schemeClr val="dk1"/>
              </a:buClr>
              <a:buSzPts val="2800"/>
              <a:buChar char="•"/>
            </a:pPr>
            <a:r>
              <a:rPr lang="en-US" sz="2800"/>
              <a:t>Regulatory Bodies</a:t>
            </a:r>
            <a:endParaRPr/>
          </a:p>
          <a:p>
            <a:pPr marL="914400" lvl="2" indent="-228600" algn="l" rtl="0">
              <a:lnSpc>
                <a:spcPct val="90000"/>
              </a:lnSpc>
              <a:spcBef>
                <a:spcPts val="0"/>
              </a:spcBef>
              <a:spcAft>
                <a:spcPts val="0"/>
              </a:spcAft>
              <a:buClr>
                <a:schemeClr val="dk1"/>
              </a:buClr>
              <a:buSzPts val="2800"/>
              <a:buChar char="•"/>
            </a:pPr>
            <a:r>
              <a:rPr lang="en-US" sz="2800"/>
              <a:t>Utilities</a:t>
            </a:r>
            <a:endParaRPr/>
          </a:p>
          <a:p>
            <a:pPr marL="914400" lvl="2" indent="-228600" algn="l" rtl="0">
              <a:lnSpc>
                <a:spcPct val="90000"/>
              </a:lnSpc>
              <a:spcBef>
                <a:spcPts val="0"/>
              </a:spcBef>
              <a:spcAft>
                <a:spcPts val="0"/>
              </a:spcAft>
              <a:buClr>
                <a:schemeClr val="dk1"/>
              </a:buClr>
              <a:buSzPts val="2800"/>
              <a:buChar char="•"/>
            </a:pPr>
            <a:r>
              <a:rPr lang="en-US" sz="2800"/>
              <a:t>Patient Advocacy Groups</a:t>
            </a:r>
            <a:endParaRPr/>
          </a:p>
          <a:p>
            <a:pPr marL="914400" lvl="2" indent="-228600" algn="l" rtl="0">
              <a:lnSpc>
                <a:spcPct val="90000"/>
              </a:lnSpc>
              <a:spcBef>
                <a:spcPts val="0"/>
              </a:spcBef>
              <a:spcAft>
                <a:spcPts val="0"/>
              </a:spcAft>
              <a:buClr>
                <a:schemeClr val="dk1"/>
              </a:buClr>
              <a:buSzPts val="2800"/>
              <a:buChar char="•"/>
            </a:pPr>
            <a:r>
              <a:rPr lang="en-US" sz="2800"/>
              <a:t>Incubators and Accelerators</a:t>
            </a:r>
            <a:endParaRPr/>
          </a:p>
          <a:p>
            <a:pPr marL="914400" lvl="2" indent="-228600" algn="l" rtl="0">
              <a:lnSpc>
                <a:spcPct val="90000"/>
              </a:lnSpc>
              <a:spcBef>
                <a:spcPts val="0"/>
              </a:spcBef>
              <a:spcAft>
                <a:spcPts val="0"/>
              </a:spcAft>
              <a:buClr>
                <a:schemeClr val="dk1"/>
              </a:buClr>
              <a:buSzPts val="2800"/>
              <a:buChar char="•"/>
            </a:pPr>
            <a:r>
              <a:rPr lang="en-US" sz="2800"/>
              <a:t>Entrepreneurship and Business Programs</a:t>
            </a:r>
            <a:endParaRPr/>
          </a:p>
          <a:p>
            <a:pPr marL="914400" lvl="2" indent="-228600" algn="l" rtl="0">
              <a:lnSpc>
                <a:spcPct val="90000"/>
              </a:lnSpc>
              <a:spcBef>
                <a:spcPts val="0"/>
              </a:spcBef>
              <a:spcAft>
                <a:spcPts val="0"/>
              </a:spcAft>
              <a:buClr>
                <a:schemeClr val="dk1"/>
              </a:buClr>
              <a:buSzPts val="2800"/>
              <a:buChar char="•"/>
            </a:pPr>
            <a:r>
              <a:rPr lang="en-US" sz="2800"/>
              <a:t>Research Groups in complementary spaces</a:t>
            </a:r>
            <a:endParaRPr/>
          </a:p>
          <a:p>
            <a:pPr marL="914400" lvl="2" indent="-228600" algn="l" rtl="0">
              <a:lnSpc>
                <a:spcPct val="90000"/>
              </a:lnSpc>
              <a:spcBef>
                <a:spcPts val="0"/>
              </a:spcBef>
              <a:spcAft>
                <a:spcPts val="0"/>
              </a:spcAft>
              <a:buClr>
                <a:schemeClr val="dk1"/>
              </a:buClr>
              <a:buSzPts val="2800"/>
              <a:buChar char="•"/>
            </a:pPr>
            <a:r>
              <a:rPr lang="en-US" sz="2800"/>
              <a:t>Providers of Letters of Support</a:t>
            </a:r>
            <a:endParaRPr/>
          </a:p>
          <a:p>
            <a:pPr marL="914400" lvl="2" indent="-228600" algn="l" rtl="0">
              <a:lnSpc>
                <a:spcPct val="90000"/>
              </a:lnSpc>
              <a:spcBef>
                <a:spcPts val="0"/>
              </a:spcBef>
              <a:spcAft>
                <a:spcPts val="0"/>
              </a:spcAft>
              <a:buClr>
                <a:schemeClr val="dk1"/>
              </a:buClr>
              <a:buSzPts val="2800"/>
              <a:buChar char="•"/>
            </a:pPr>
            <a:r>
              <a:rPr lang="en-US" sz="2800"/>
              <a:t>SBIR partners</a:t>
            </a:r>
            <a:endParaRPr/>
          </a:p>
          <a:p>
            <a:pPr marL="914400" lvl="2" indent="-228600" algn="l" rtl="0">
              <a:lnSpc>
                <a:spcPct val="90000"/>
              </a:lnSpc>
              <a:spcBef>
                <a:spcPts val="0"/>
              </a:spcBef>
              <a:spcAft>
                <a:spcPts val="0"/>
              </a:spcAft>
              <a:buClr>
                <a:schemeClr val="dk1"/>
              </a:buClr>
              <a:buSzPts val="2800"/>
              <a:buChar char="•"/>
            </a:pPr>
            <a:r>
              <a:rPr lang="en-US" sz="2800"/>
              <a:t>Others???</a:t>
            </a:r>
            <a:endParaRPr/>
          </a:p>
          <a:p>
            <a:pPr marL="914400" lvl="2" indent="-50800" algn="l" rtl="0">
              <a:lnSpc>
                <a:spcPct val="90000"/>
              </a:lnSpc>
              <a:spcBef>
                <a:spcPts val="0"/>
              </a:spcBef>
              <a:spcAft>
                <a:spcPts val="0"/>
              </a:spcAft>
              <a:buClr>
                <a:schemeClr val="dk1"/>
              </a:buClr>
              <a:buSzPts val="2800"/>
              <a:buNone/>
            </a:pPr>
            <a:endParaRPr sz="2800"/>
          </a:p>
          <a:p>
            <a:pPr marL="0" lvl="0" indent="228600" algn="l" rtl="0">
              <a:lnSpc>
                <a:spcPct val="90000"/>
              </a:lnSpc>
              <a:spcBef>
                <a:spcPts val="0"/>
              </a:spcBef>
              <a:spcAft>
                <a:spcPts val="0"/>
              </a:spcAft>
              <a:buClr>
                <a:schemeClr val="dk1"/>
              </a:buClr>
              <a:buSzPts val="3600"/>
              <a:buFont typeface="Arial"/>
              <a:buNone/>
            </a:pPr>
            <a:endParaRPr sz="3600"/>
          </a:p>
          <a:p>
            <a:pPr marL="0" lvl="0" indent="0" algn="l" rtl="0">
              <a:lnSpc>
                <a:spcPct val="90000"/>
              </a:lnSpc>
              <a:spcBef>
                <a:spcPts val="1000"/>
              </a:spcBef>
              <a:spcAft>
                <a:spcPts val="0"/>
              </a:spcAft>
              <a:buClr>
                <a:schemeClr val="dk1"/>
              </a:buClr>
              <a:buSzPts val="3600"/>
              <a:buNone/>
            </a:pPr>
            <a:endParaRPr sz="3600"/>
          </a:p>
        </p:txBody>
      </p:sp>
      <p:sp>
        <p:nvSpPr>
          <p:cNvPr id="1493" name="Google Shape;1493;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Identifying Large Organizations to Recruit (continued)</a:t>
            </a:r>
            <a:endParaRPr sz="32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9"/>
          <p:cNvSpPr txBox="1">
            <a:spLocks noGrp="1"/>
          </p:cNvSpPr>
          <p:nvPr>
            <p:ph type="subTitle" idx="1"/>
          </p:nvPr>
        </p:nvSpPr>
        <p:spPr>
          <a:xfrm>
            <a:off x="246676" y="3879438"/>
            <a:ext cx="11945324" cy="101376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200"/>
              <a:buNone/>
            </a:pPr>
            <a:r>
              <a:rPr lang="en-US" sz="3200">
                <a:solidFill>
                  <a:schemeClr val="lt1"/>
                </a:solidFill>
                <a:latin typeface="Arial"/>
                <a:ea typeface="Arial"/>
                <a:cs typeface="Arial"/>
                <a:sym typeface="Arial"/>
              </a:rPr>
              <a:t>Cindi Sundell, CMAT &amp; Cele Stone, CASFER</a:t>
            </a:r>
            <a:endParaRPr/>
          </a:p>
          <a:p>
            <a:pPr marL="0" lvl="0" indent="0" algn="ctr"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Identifying &amp; Engaging with Stakeholders</a:t>
            </a:r>
            <a:endParaRPr/>
          </a:p>
        </p:txBody>
      </p:sp>
      <p:pic>
        <p:nvPicPr>
          <p:cNvPr id="456" name="Google Shape;456;p9" descr="A picture containing shape&#10;&#10;Description automatically generated"/>
          <p:cNvPicPr preferRelativeResize="0"/>
          <p:nvPr/>
        </p:nvPicPr>
        <p:blipFill rotWithShape="1">
          <a:blip r:embed="rId3">
            <a:alphaModFix/>
          </a:blip>
          <a:srcRect l="84922" t="116" b="70"/>
          <a:stretch/>
        </p:blipFill>
        <p:spPr>
          <a:xfrm>
            <a:off x="246676" y="5034453"/>
            <a:ext cx="1719773" cy="1634533"/>
          </a:xfrm>
          <a:prstGeom prst="rect">
            <a:avLst/>
          </a:prstGeom>
          <a:noFill/>
          <a:ln>
            <a:noFill/>
          </a:ln>
        </p:spPr>
      </p:pic>
      <p:sp>
        <p:nvSpPr>
          <p:cNvPr id="457" name="Google Shape;457;p9"/>
          <p:cNvSpPr txBox="1"/>
          <p:nvPr/>
        </p:nvSpPr>
        <p:spPr>
          <a:xfrm>
            <a:off x="2546844" y="748921"/>
            <a:ext cx="7621377" cy="2704289"/>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ILO/SPI Summit </a:t>
            </a:r>
            <a:endParaRPr/>
          </a:p>
          <a:p>
            <a:pPr marL="0" marR="0" lvl="0" indent="0" algn="ctr" rtl="0">
              <a:lnSpc>
                <a:spcPct val="90000"/>
              </a:lnSpc>
              <a:spcBef>
                <a:spcPts val="0"/>
              </a:spcBef>
              <a:spcAft>
                <a:spcPts val="0"/>
              </a:spcAft>
              <a:buClr>
                <a:srgbClr val="5B8481"/>
              </a:buClr>
              <a:buSzPts val="8800"/>
              <a:buFont typeface="Impact"/>
              <a:buNone/>
            </a:pPr>
            <a:r>
              <a:rPr lang="en-US" sz="8800" b="0" i="0" u="none" strike="noStrike" cap="none">
                <a:solidFill>
                  <a:srgbClr val="5B8481"/>
                </a:solidFill>
                <a:latin typeface="Impact"/>
                <a:ea typeface="Impact"/>
                <a:cs typeface="Impact"/>
                <a:sym typeface="Impact"/>
              </a:rPr>
              <a:t>Fall 2023 </a:t>
            </a:r>
            <a:endParaRPr/>
          </a:p>
        </p:txBody>
      </p:sp>
      <p:sp>
        <p:nvSpPr>
          <p:cNvPr id="458" name="Google Shape;458;p9"/>
          <p:cNvSpPr txBox="1"/>
          <p:nvPr/>
        </p:nvSpPr>
        <p:spPr>
          <a:xfrm>
            <a:off x="5856051" y="5718889"/>
            <a:ext cx="608927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a:solidFill>
                  <a:srgbClr val="4A9DA7"/>
                </a:solidFill>
                <a:latin typeface="Arial Narrow"/>
                <a:ea typeface="Arial Narrow"/>
                <a:cs typeface="Arial Narrow"/>
                <a:sym typeface="Arial Narrow"/>
              </a:rPr>
              <a:t>Hosted by the Center for Quantum Networks </a:t>
            </a:r>
            <a:endParaRPr/>
          </a:p>
          <a:p>
            <a:pPr marL="0" marR="0" lvl="0" indent="0" algn="r" rtl="0">
              <a:spcBef>
                <a:spcPts val="0"/>
              </a:spcBef>
              <a:spcAft>
                <a:spcPts val="0"/>
              </a:spcAft>
              <a:buNone/>
            </a:pPr>
            <a:r>
              <a:rPr lang="en-US" sz="2000" b="0" i="0" u="none" strike="noStrike" cap="none">
                <a:solidFill>
                  <a:srgbClr val="4A9DA7"/>
                </a:solidFill>
                <a:latin typeface="Arial Narrow"/>
                <a:ea typeface="Arial Narrow"/>
                <a:cs typeface="Arial Narrow"/>
                <a:sym typeface="Arial Narrow"/>
              </a:rPr>
              <a:t>and the University of Arizona</a:t>
            </a:r>
            <a:endParaRPr/>
          </a:p>
        </p:txBody>
      </p:sp>
      <p:sp>
        <p:nvSpPr>
          <p:cNvPr id="459" name="Google Shape;459;p9"/>
          <p:cNvSpPr txBox="1"/>
          <p:nvPr/>
        </p:nvSpPr>
        <p:spPr>
          <a:xfrm>
            <a:off x="1421210" y="5327550"/>
            <a:ext cx="4798128" cy="10992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National Science Foundation</a:t>
            </a:r>
            <a:endParaRPr/>
          </a:p>
          <a:p>
            <a:pPr marL="0" marR="0" lvl="0" indent="0" algn="ctr" rtl="0">
              <a:lnSpc>
                <a:spcPct val="90000"/>
              </a:lnSpc>
              <a:spcBef>
                <a:spcPts val="0"/>
              </a:spcBef>
              <a:spcAft>
                <a:spcPts val="0"/>
              </a:spcAft>
              <a:buClr>
                <a:srgbClr val="A97B50"/>
              </a:buClr>
              <a:buSzPts val="2800"/>
              <a:buFont typeface="Arial Narrow"/>
              <a:buNone/>
            </a:pPr>
            <a:r>
              <a:rPr lang="en-US" sz="2800" b="0" i="0" u="none" strike="noStrike" cap="none">
                <a:solidFill>
                  <a:srgbClr val="A97B50"/>
                </a:solidFill>
                <a:latin typeface="Arial Narrow"/>
                <a:ea typeface="Arial Narrow"/>
                <a:cs typeface="Arial Narrow"/>
                <a:sym typeface="Arial Narrow"/>
              </a:rPr>
              <a:t>Engineering Research Centers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8"/>
        <p:cNvGrpSpPr/>
        <p:nvPr/>
      </p:nvGrpSpPr>
      <p:grpSpPr>
        <a:xfrm>
          <a:off x="0" y="0"/>
          <a:ext cx="0" cy="0"/>
          <a:chOff x="0" y="0"/>
          <a:chExt cx="0" cy="0"/>
        </a:xfrm>
      </p:grpSpPr>
      <p:sp>
        <p:nvSpPr>
          <p:cNvPr id="1499" name="Google Shape;1499;p90"/>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Leverage existing relationships to introduce you and initiate interest</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Attend Relevant Conferences, Trade Shows and Symposiums </a:t>
            </a:r>
            <a:endParaRPr/>
          </a:p>
          <a:p>
            <a:pPr marL="0" lvl="0" indent="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Use Linkedin </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Use websites and cold call</a:t>
            </a:r>
            <a:endParaRPr/>
          </a:p>
          <a:p>
            <a:pPr marL="0" lvl="0" indent="228600" algn="l" rtl="0">
              <a:lnSpc>
                <a:spcPct val="90000"/>
              </a:lnSpc>
              <a:spcBef>
                <a:spcPts val="0"/>
              </a:spcBef>
              <a:spcAft>
                <a:spcPts val="0"/>
              </a:spcAft>
              <a:buClr>
                <a:schemeClr val="dk1"/>
              </a:buClr>
              <a:buSzPts val="3600"/>
              <a:buNone/>
            </a:pPr>
            <a:endParaRPr sz="3600"/>
          </a:p>
        </p:txBody>
      </p:sp>
      <p:sp>
        <p:nvSpPr>
          <p:cNvPr id="1500" name="Google Shape;1500;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Connecting with the Organization</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91"/>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Faculty connections</a:t>
            </a:r>
            <a:endParaRPr/>
          </a:p>
          <a:p>
            <a:pPr marL="0" lvl="0" indent="0" algn="l" rtl="0">
              <a:lnSpc>
                <a:spcPct val="90000"/>
              </a:lnSpc>
              <a:spcBef>
                <a:spcPts val="0"/>
              </a:spcBef>
              <a:spcAft>
                <a:spcPts val="0"/>
              </a:spcAft>
              <a:buClr>
                <a:schemeClr val="dk1"/>
              </a:buClr>
              <a:buSzPts val="3600"/>
              <a:buChar char="•"/>
            </a:pPr>
            <a:r>
              <a:rPr lang="en-US" sz="3600"/>
              <a:t>Track Turnover (LinkedIn etc.)</a:t>
            </a:r>
            <a:endParaRPr/>
          </a:p>
          <a:p>
            <a:pPr marL="0" lvl="0" indent="0" algn="l" rtl="0">
              <a:lnSpc>
                <a:spcPct val="90000"/>
              </a:lnSpc>
              <a:spcBef>
                <a:spcPts val="0"/>
              </a:spcBef>
              <a:spcAft>
                <a:spcPts val="0"/>
              </a:spcAft>
              <a:buClr>
                <a:schemeClr val="dk1"/>
              </a:buClr>
              <a:buSzPts val="3600"/>
              <a:buChar char="•"/>
            </a:pPr>
            <a:r>
              <a:rPr lang="en-US" sz="3600"/>
              <a:t>Track Student Hires</a:t>
            </a:r>
            <a:endParaRPr/>
          </a:p>
          <a:p>
            <a:pPr marL="0" lvl="0" indent="0" algn="l" rtl="0">
              <a:lnSpc>
                <a:spcPct val="90000"/>
              </a:lnSpc>
              <a:spcBef>
                <a:spcPts val="0"/>
              </a:spcBef>
              <a:spcAft>
                <a:spcPts val="0"/>
              </a:spcAft>
              <a:buClr>
                <a:schemeClr val="dk1"/>
              </a:buClr>
              <a:buSzPts val="3600"/>
              <a:buChar char="•"/>
            </a:pPr>
            <a:r>
              <a:rPr lang="en-US" sz="3600"/>
              <a:t>Conventions and Trade Shows</a:t>
            </a:r>
            <a:endParaRPr/>
          </a:p>
          <a:p>
            <a:pPr marL="0" lvl="0" indent="0" algn="l" rtl="0">
              <a:lnSpc>
                <a:spcPct val="90000"/>
              </a:lnSpc>
              <a:spcBef>
                <a:spcPts val="0"/>
              </a:spcBef>
              <a:spcAft>
                <a:spcPts val="0"/>
              </a:spcAft>
              <a:buClr>
                <a:schemeClr val="dk1"/>
              </a:buClr>
              <a:buSzPts val="3600"/>
              <a:buChar char="•"/>
            </a:pPr>
            <a:r>
              <a:rPr lang="en-US" sz="3600"/>
              <a:t>Cold Calling</a:t>
            </a:r>
            <a:endParaRPr/>
          </a:p>
          <a:p>
            <a:pPr marL="0" lvl="0" indent="0" algn="l" rtl="0">
              <a:lnSpc>
                <a:spcPct val="90000"/>
              </a:lnSpc>
              <a:spcBef>
                <a:spcPts val="0"/>
              </a:spcBef>
              <a:spcAft>
                <a:spcPts val="0"/>
              </a:spcAft>
              <a:buClr>
                <a:schemeClr val="dk1"/>
              </a:buClr>
              <a:buSzPts val="3600"/>
              <a:buChar char="•"/>
            </a:pPr>
            <a:r>
              <a:rPr lang="en-US" sz="3600"/>
              <a:t>Others?</a:t>
            </a:r>
            <a:endParaRPr/>
          </a:p>
          <a:p>
            <a:pPr marL="0" lvl="0" indent="228600" algn="l" rtl="0">
              <a:lnSpc>
                <a:spcPct val="90000"/>
              </a:lnSpc>
              <a:spcBef>
                <a:spcPts val="0"/>
              </a:spcBef>
              <a:spcAft>
                <a:spcPts val="0"/>
              </a:spcAft>
              <a:buClr>
                <a:schemeClr val="dk1"/>
              </a:buClr>
              <a:buSzPts val="3600"/>
              <a:buNone/>
            </a:pPr>
            <a:endParaRPr sz="3600"/>
          </a:p>
        </p:txBody>
      </p:sp>
      <p:sp>
        <p:nvSpPr>
          <p:cNvPr id="1507" name="Google Shape;1507;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Connecting with the Organization (continued)</a:t>
            </a:r>
            <a:endParaRPr sz="3200">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92"/>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Take time to find the right advocate inside of the company</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Hold frank discussions to understand the value proposition. What does the company need that you can fulfill</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Have patience and persistence </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Follow up, ask how best to support their internal approval process</a:t>
            </a:r>
            <a:endParaRPr/>
          </a:p>
          <a:p>
            <a:pPr marL="0" lvl="0" indent="228600" algn="l" rtl="0">
              <a:lnSpc>
                <a:spcPct val="90000"/>
              </a:lnSpc>
              <a:spcBef>
                <a:spcPts val="0"/>
              </a:spcBef>
              <a:spcAft>
                <a:spcPts val="0"/>
              </a:spcAft>
              <a:buClr>
                <a:schemeClr val="dk1"/>
              </a:buClr>
              <a:buSzPts val="3600"/>
              <a:buNone/>
            </a:pPr>
            <a:endParaRPr sz="3600"/>
          </a:p>
        </p:txBody>
      </p:sp>
      <p:sp>
        <p:nvSpPr>
          <p:cNvPr id="1514" name="Google Shape;1514;p92"/>
          <p:cNvSpPr txBox="1">
            <a:spLocks noGrp="1"/>
          </p:cNvSpPr>
          <p:nvPr>
            <p:ph type="title"/>
          </p:nvPr>
        </p:nvSpPr>
        <p:spPr>
          <a:xfrm>
            <a:off x="838200"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Recruiting the Organization</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93"/>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Find Director, bizdev, VP champion</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Pitch to their benefit.  Consider Center Dir, Faculty</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Value Proposition – how can the org benefit</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If non-company, still consider value proposition</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“swag” – brochures, newsletters, glossy leave-behinds</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None/>
            </a:pPr>
            <a:endParaRPr sz="3600"/>
          </a:p>
          <a:p>
            <a:pPr marL="0" lvl="0" indent="228600" algn="l" rtl="0">
              <a:lnSpc>
                <a:spcPct val="90000"/>
              </a:lnSpc>
              <a:spcBef>
                <a:spcPts val="0"/>
              </a:spcBef>
              <a:spcAft>
                <a:spcPts val="0"/>
              </a:spcAft>
              <a:buClr>
                <a:schemeClr val="dk1"/>
              </a:buClr>
              <a:buSzPts val="3600"/>
              <a:buNone/>
            </a:pPr>
            <a:endParaRPr sz="3600"/>
          </a:p>
        </p:txBody>
      </p:sp>
      <p:sp>
        <p:nvSpPr>
          <p:cNvPr id="1521" name="Google Shape;1521;p93"/>
          <p:cNvSpPr txBox="1">
            <a:spLocks noGrp="1"/>
          </p:cNvSpPr>
          <p:nvPr>
            <p:ph type="title"/>
          </p:nvPr>
        </p:nvSpPr>
        <p:spPr>
          <a:xfrm>
            <a:off x="825137"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sz="3600">
                <a:latin typeface="Calibri"/>
                <a:ea typeface="Calibri"/>
                <a:cs typeface="Calibri"/>
                <a:sym typeface="Calibri"/>
              </a:rPr>
              <a:t>Recruiting the Organization (continued)</a:t>
            </a:r>
            <a:endParaRPr sz="3600">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6"/>
        <p:cNvGrpSpPr/>
        <p:nvPr/>
      </p:nvGrpSpPr>
      <p:grpSpPr>
        <a:xfrm>
          <a:off x="0" y="0"/>
          <a:ext cx="0" cy="0"/>
          <a:chOff x="0" y="0"/>
          <a:chExt cx="0" cy="0"/>
        </a:xfrm>
      </p:grpSpPr>
      <p:sp>
        <p:nvSpPr>
          <p:cNvPr id="1527" name="Google Shape;1527;p94"/>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Listen to the Customer </a:t>
            </a:r>
            <a:endParaRPr/>
          </a:p>
          <a:p>
            <a:pPr marL="0" lvl="0" indent="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Discuss what would a successful engagement look like inside the company</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Pitch benefits that align with the Company</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Have benefits that are clear </a:t>
            </a:r>
            <a:endParaRPr/>
          </a:p>
          <a:p>
            <a:pPr marL="0" lvl="0" indent="0" algn="l" rtl="0">
              <a:lnSpc>
                <a:spcPct val="90000"/>
              </a:lnSpc>
              <a:spcBef>
                <a:spcPts val="0"/>
              </a:spcBef>
              <a:spcAft>
                <a:spcPts val="0"/>
              </a:spcAft>
              <a:buClr>
                <a:schemeClr val="dk1"/>
              </a:buClr>
              <a:buSzPts val="3600"/>
              <a:buNone/>
            </a:pPr>
            <a:endParaRPr sz="3600"/>
          </a:p>
          <a:p>
            <a:pPr marL="0" lvl="0" indent="228600" algn="l" rtl="0">
              <a:lnSpc>
                <a:spcPct val="90000"/>
              </a:lnSpc>
              <a:spcBef>
                <a:spcPts val="0"/>
              </a:spcBef>
              <a:spcAft>
                <a:spcPts val="0"/>
              </a:spcAft>
              <a:buClr>
                <a:schemeClr val="dk1"/>
              </a:buClr>
              <a:buSzPts val="3600"/>
              <a:buNone/>
            </a:pPr>
            <a:endParaRPr sz="3600"/>
          </a:p>
          <a:p>
            <a:pPr marL="0" lvl="0" indent="228600" algn="l" rtl="0">
              <a:lnSpc>
                <a:spcPct val="90000"/>
              </a:lnSpc>
              <a:spcBef>
                <a:spcPts val="0"/>
              </a:spcBef>
              <a:spcAft>
                <a:spcPts val="0"/>
              </a:spcAft>
              <a:buClr>
                <a:schemeClr val="dk1"/>
              </a:buClr>
              <a:buSzPts val="3600"/>
              <a:buNone/>
            </a:pPr>
            <a:endParaRPr sz="3600"/>
          </a:p>
        </p:txBody>
      </p:sp>
      <p:sp>
        <p:nvSpPr>
          <p:cNvPr id="1528" name="Google Shape;1528;p94"/>
          <p:cNvSpPr txBox="1">
            <a:spLocks noGrp="1"/>
          </p:cNvSpPr>
          <p:nvPr>
            <p:ph type="title"/>
          </p:nvPr>
        </p:nvSpPr>
        <p:spPr>
          <a:xfrm>
            <a:off x="838200"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Value Propositioning</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95"/>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Have examples ready – student hires, licensing, project successes </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Practice the Pitch</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Engage others when needed</a:t>
            </a:r>
            <a:endParaRPr sz="3600"/>
          </a:p>
          <a:p>
            <a:pPr marL="0" lvl="0" indent="0" algn="l" rtl="0">
              <a:lnSpc>
                <a:spcPct val="90000"/>
              </a:lnSpc>
              <a:spcBef>
                <a:spcPts val="0"/>
              </a:spcBef>
              <a:spcAft>
                <a:spcPts val="0"/>
              </a:spcAft>
              <a:buClr>
                <a:schemeClr val="dk1"/>
              </a:buClr>
              <a:buSzPts val="3600"/>
              <a:buNone/>
            </a:pPr>
            <a:endParaRPr sz="3600"/>
          </a:p>
          <a:p>
            <a:pPr marL="0" lvl="0" indent="228600" algn="l" rtl="0">
              <a:lnSpc>
                <a:spcPct val="90000"/>
              </a:lnSpc>
              <a:spcBef>
                <a:spcPts val="0"/>
              </a:spcBef>
              <a:spcAft>
                <a:spcPts val="0"/>
              </a:spcAft>
              <a:buClr>
                <a:schemeClr val="dk1"/>
              </a:buClr>
              <a:buSzPts val="3600"/>
              <a:buNone/>
            </a:pPr>
            <a:endParaRPr sz="3600"/>
          </a:p>
          <a:p>
            <a:pPr marL="0" lvl="0" indent="228600" algn="l" rtl="0">
              <a:lnSpc>
                <a:spcPct val="90000"/>
              </a:lnSpc>
              <a:spcBef>
                <a:spcPts val="0"/>
              </a:spcBef>
              <a:spcAft>
                <a:spcPts val="0"/>
              </a:spcAft>
              <a:buClr>
                <a:schemeClr val="dk1"/>
              </a:buClr>
              <a:buSzPts val="3600"/>
              <a:buNone/>
            </a:pPr>
            <a:endParaRPr sz="3600"/>
          </a:p>
        </p:txBody>
      </p:sp>
      <p:sp>
        <p:nvSpPr>
          <p:cNvPr id="1535" name="Google Shape;1535;p95"/>
          <p:cNvSpPr txBox="1">
            <a:spLocks noGrp="1"/>
          </p:cNvSpPr>
          <p:nvPr>
            <p:ph type="title"/>
          </p:nvPr>
        </p:nvSpPr>
        <p:spPr>
          <a:xfrm>
            <a:off x="838200"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Value Propositioning (continued)</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96"/>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Recognize that each company has different value but balance your ability to streamline benefits vs creating boutique benefits</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Be careful not to overcommit</a:t>
            </a:r>
            <a:endParaRPr/>
          </a:p>
          <a:p>
            <a:pPr marL="0" lvl="0" indent="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Meet expectations</a:t>
            </a:r>
            <a:endParaRPr/>
          </a:p>
          <a:p>
            <a:pPr marL="0" lvl="0" indent="228600" algn="l" rtl="0">
              <a:lnSpc>
                <a:spcPct val="90000"/>
              </a:lnSpc>
              <a:spcBef>
                <a:spcPts val="0"/>
              </a:spcBef>
              <a:spcAft>
                <a:spcPts val="0"/>
              </a:spcAft>
              <a:buClr>
                <a:schemeClr val="dk1"/>
              </a:buClr>
              <a:buSzPts val="3600"/>
              <a:buNone/>
            </a:pPr>
            <a:endParaRPr sz="3600"/>
          </a:p>
        </p:txBody>
      </p:sp>
      <p:sp>
        <p:nvSpPr>
          <p:cNvPr id="1542" name="Google Shape;1542;p96"/>
          <p:cNvSpPr txBox="1">
            <a:spLocks noGrp="1"/>
          </p:cNvSpPr>
          <p:nvPr>
            <p:ph type="title"/>
          </p:nvPr>
        </p:nvSpPr>
        <p:spPr>
          <a:xfrm>
            <a:off x="838200"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Maximizing the Collaboration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97"/>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Hold events specific for members on a regular schedule</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Have special invitation only events</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Issue a newsletter</a:t>
            </a:r>
            <a:endParaRPr/>
          </a:p>
          <a:p>
            <a:pPr marL="0" lvl="0" indent="228600" algn="l" rtl="0">
              <a:lnSpc>
                <a:spcPct val="90000"/>
              </a:lnSpc>
              <a:spcBef>
                <a:spcPts val="0"/>
              </a:spcBef>
              <a:spcAft>
                <a:spcPts val="0"/>
              </a:spcAft>
              <a:buClr>
                <a:schemeClr val="dk1"/>
              </a:buClr>
              <a:buSzPts val="3600"/>
              <a:buNone/>
            </a:pPr>
            <a:endParaRPr sz="3600"/>
          </a:p>
          <a:p>
            <a:pPr marL="0" lvl="0" indent="0" algn="l" rtl="0">
              <a:lnSpc>
                <a:spcPct val="90000"/>
              </a:lnSpc>
              <a:spcBef>
                <a:spcPts val="0"/>
              </a:spcBef>
              <a:spcAft>
                <a:spcPts val="0"/>
              </a:spcAft>
              <a:buClr>
                <a:schemeClr val="dk1"/>
              </a:buClr>
              <a:buSzPts val="3600"/>
              <a:buChar char="•"/>
            </a:pPr>
            <a:r>
              <a:rPr lang="en-US" sz="3600"/>
              <a:t>Leverage center events to enhance the participation options</a:t>
            </a:r>
            <a:endParaRPr/>
          </a:p>
        </p:txBody>
      </p:sp>
      <p:sp>
        <p:nvSpPr>
          <p:cNvPr id="1549" name="Google Shape;1549;p97"/>
          <p:cNvSpPr txBox="1">
            <a:spLocks noGrp="1"/>
          </p:cNvSpPr>
          <p:nvPr>
            <p:ph type="title"/>
          </p:nvPr>
        </p:nvSpPr>
        <p:spPr>
          <a:xfrm>
            <a:off x="838200"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en-US"/>
              <a:t>Retaining the Organization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98"/>
          <p:cNvSpPr txBox="1">
            <a:spLocks noGrp="1"/>
          </p:cNvSpPr>
          <p:nvPr>
            <p:ph type="title"/>
          </p:nvPr>
        </p:nvSpPr>
        <p:spPr>
          <a:xfrm>
            <a:off x="838200" y="5241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Retaining the Organization (continued)</a:t>
            </a:r>
            <a:endParaRPr/>
          </a:p>
        </p:txBody>
      </p:sp>
      <p:sp>
        <p:nvSpPr>
          <p:cNvPr id="1556" name="Google Shape;1556;p98"/>
          <p:cNvSpPr txBox="1">
            <a:spLocks noGrp="1"/>
          </p:cNvSpPr>
          <p:nvPr>
            <p:ph type="body" idx="1"/>
          </p:nvPr>
        </p:nvSpPr>
        <p:spPr>
          <a:xfrm>
            <a:off x="838200" y="1690688"/>
            <a:ext cx="10515600" cy="522739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EQuIP Calls</a:t>
            </a:r>
            <a:endParaRPr/>
          </a:p>
          <a:p>
            <a:pPr marL="228600" lvl="0" indent="-228600" algn="l" rtl="0">
              <a:lnSpc>
                <a:spcPct val="90000"/>
              </a:lnSpc>
              <a:spcBef>
                <a:spcPts val="1000"/>
              </a:spcBef>
              <a:spcAft>
                <a:spcPts val="0"/>
              </a:spcAft>
              <a:buClr>
                <a:schemeClr val="dk1"/>
              </a:buClr>
              <a:buSzPts val="2800"/>
              <a:buChar char="•"/>
            </a:pPr>
            <a:r>
              <a:rPr lang="en-US"/>
              <a:t>Funding Proposal Reviews</a:t>
            </a:r>
            <a:endParaRPr/>
          </a:p>
          <a:p>
            <a:pPr marL="228600" lvl="0" indent="-228600" algn="l" rtl="0">
              <a:lnSpc>
                <a:spcPct val="90000"/>
              </a:lnSpc>
              <a:spcBef>
                <a:spcPts val="1000"/>
              </a:spcBef>
              <a:spcAft>
                <a:spcPts val="0"/>
              </a:spcAft>
              <a:buClr>
                <a:schemeClr val="dk1"/>
              </a:buClr>
              <a:buSzPts val="2800"/>
              <a:buChar char="•"/>
            </a:pPr>
            <a:r>
              <a:rPr lang="en-US"/>
              <a:t>Industry Summits</a:t>
            </a:r>
            <a:endParaRPr/>
          </a:p>
          <a:p>
            <a:pPr marL="228600" lvl="0" indent="-228600" algn="l" rtl="0">
              <a:lnSpc>
                <a:spcPct val="90000"/>
              </a:lnSpc>
              <a:spcBef>
                <a:spcPts val="1000"/>
              </a:spcBef>
              <a:spcAft>
                <a:spcPts val="0"/>
              </a:spcAft>
              <a:buClr>
                <a:schemeClr val="dk1"/>
              </a:buClr>
              <a:buSzPts val="2800"/>
              <a:buChar char="•"/>
            </a:pPr>
            <a:r>
              <a:rPr lang="en-US"/>
              <a:t>Project Brainstorming</a:t>
            </a:r>
            <a:endParaRPr/>
          </a:p>
          <a:p>
            <a:pPr marL="228600" lvl="0" indent="-228600" algn="l" rtl="0">
              <a:lnSpc>
                <a:spcPct val="90000"/>
              </a:lnSpc>
              <a:spcBef>
                <a:spcPts val="1000"/>
              </a:spcBef>
              <a:spcAft>
                <a:spcPts val="0"/>
              </a:spcAft>
              <a:buClr>
                <a:schemeClr val="dk1"/>
              </a:buClr>
              <a:buSzPts val="2800"/>
              <a:buChar char="•"/>
            </a:pPr>
            <a:r>
              <a:rPr lang="en-US"/>
              <a:t>Student/Industry Seminars</a:t>
            </a:r>
            <a:endParaRPr/>
          </a:p>
          <a:p>
            <a:pPr marL="228600" lvl="0" indent="-228600" algn="l" rtl="0">
              <a:lnSpc>
                <a:spcPct val="90000"/>
              </a:lnSpc>
              <a:spcBef>
                <a:spcPts val="1000"/>
              </a:spcBef>
              <a:spcAft>
                <a:spcPts val="0"/>
              </a:spcAft>
              <a:buClr>
                <a:schemeClr val="dk1"/>
              </a:buClr>
              <a:buSzPts val="2800"/>
              <a:buChar char="•"/>
            </a:pPr>
            <a:r>
              <a:rPr lang="en-US"/>
              <a:t>Speaking Events, Panels</a:t>
            </a:r>
            <a:endParaRPr/>
          </a:p>
          <a:p>
            <a:pPr marL="228600" lvl="0" indent="-228600" algn="l" rtl="0">
              <a:lnSpc>
                <a:spcPct val="90000"/>
              </a:lnSpc>
              <a:spcBef>
                <a:spcPts val="1000"/>
              </a:spcBef>
              <a:spcAft>
                <a:spcPts val="0"/>
              </a:spcAft>
              <a:buClr>
                <a:schemeClr val="dk1"/>
              </a:buClr>
              <a:buSzPts val="2800"/>
              <a:buChar char="•"/>
            </a:pPr>
            <a:r>
              <a:rPr lang="en-US"/>
              <a:t>Regular 1:1 Check-ins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99"/>
          <p:cNvSpPr txBox="1">
            <a:spLocks noGrp="1"/>
          </p:cNvSpPr>
          <p:nvPr>
            <p:ph type="title"/>
          </p:nvPr>
        </p:nvSpPr>
        <p:spPr>
          <a:xfrm>
            <a:off x="838200" y="13176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Impact"/>
              <a:buNone/>
            </a:pPr>
            <a:r>
              <a:rPr lang="en-US" sz="6600"/>
              <a:t>Network &amp; Break</a:t>
            </a:r>
            <a:endParaRPr/>
          </a:p>
        </p:txBody>
      </p:sp>
      <p:sp>
        <p:nvSpPr>
          <p:cNvPr id="1563" name="Google Shape;1563;p99"/>
          <p:cNvSpPr txBox="1">
            <a:spLocks noGrp="1"/>
          </p:cNvSpPr>
          <p:nvPr>
            <p:ph type="sldNum" idx="12"/>
          </p:nvPr>
        </p:nvSpPr>
        <p:spPr>
          <a:xfrm>
            <a:off x="11576958" y="0"/>
            <a:ext cx="615042" cy="5028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800"/>
              <a:buFont typeface="Calibri"/>
              <a:buNone/>
            </a:pPr>
            <a:fld id="{00000000-1234-1234-1234-123412341234}" type="slidenum">
              <a:rPr lang="en-US" sz="1800" b="1" i="0" u="none" strike="noStrike" cap="none">
                <a:solidFill>
                  <a:srgbClr val="FFFFFF"/>
                </a:solidFill>
                <a:latin typeface="Calibri"/>
                <a:ea typeface="Calibri"/>
                <a:cs typeface="Calibri"/>
                <a:sym typeface="Calibri"/>
              </a:rPr>
              <a:t>99</a:t>
            </a:fld>
            <a:endParaRPr sz="1800" b="1" i="0" u="none" strike="noStrike" cap="none">
              <a:solidFill>
                <a:srgbClr val="FFFFFF"/>
              </a:solidFill>
              <a:latin typeface="Calibri"/>
              <a:ea typeface="Calibri"/>
              <a:cs typeface="Calibri"/>
              <a:sym typeface="Calibri"/>
            </a:endParaRPr>
          </a:p>
        </p:txBody>
      </p:sp>
      <p:pic>
        <p:nvPicPr>
          <p:cNvPr id="1564" name="Google Shape;1564;p99"/>
          <p:cNvPicPr preferRelativeResize="0"/>
          <p:nvPr/>
        </p:nvPicPr>
        <p:blipFill rotWithShape="1">
          <a:blip r:embed="rId3">
            <a:alphaModFix/>
          </a:blip>
          <a:srcRect/>
          <a:stretch/>
        </p:blipFill>
        <p:spPr>
          <a:xfrm>
            <a:off x="1473880" y="4062252"/>
            <a:ext cx="10103078" cy="2368867"/>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Custom 145">
      <a:dk1>
        <a:srgbClr val="000000"/>
      </a:dk1>
      <a:lt1>
        <a:srgbClr val="FFFFFF"/>
      </a:lt1>
      <a:dk2>
        <a:srgbClr val="000000"/>
      </a:dk2>
      <a:lt2>
        <a:srgbClr val="FFFFFF"/>
      </a:lt2>
      <a:accent1>
        <a:srgbClr val="000000"/>
      </a:accent1>
      <a:accent2>
        <a:srgbClr val="C10436"/>
      </a:accent2>
      <a:accent3>
        <a:srgbClr val="222222"/>
      </a:accent3>
      <a:accent4>
        <a:srgbClr val="474747"/>
      </a:accent4>
      <a:accent5>
        <a:srgbClr val="848484"/>
      </a:accent5>
      <a:accent6>
        <a:srgbClr val="E6E6E6"/>
      </a:accent6>
      <a:hlink>
        <a:srgbClr val="C10436"/>
      </a:hlink>
      <a:folHlink>
        <a:srgbClr val="C1043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8060</Words>
  <Application>Microsoft Office PowerPoint</Application>
  <PresentationFormat>Widescreen</PresentationFormat>
  <Paragraphs>1107</Paragraphs>
  <Slides>111</Slides>
  <Notes>111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111</vt:i4>
      </vt:variant>
    </vt:vector>
  </HeadingPairs>
  <TitlesOfParts>
    <vt:vector size="131" baseType="lpstr">
      <vt:lpstr>Open Sans</vt:lpstr>
      <vt:lpstr>Courier New</vt:lpstr>
      <vt:lpstr>Arial</vt:lpstr>
      <vt:lpstr>Times New Roman</vt:lpstr>
      <vt:lpstr>georgia</vt:lpstr>
      <vt:lpstr>Impact</vt:lpstr>
      <vt:lpstr>Open Sans SemiBold</vt:lpstr>
      <vt:lpstr>Calibri</vt:lpstr>
      <vt:lpstr>Proxima Nova</vt:lpstr>
      <vt:lpstr>EB Garamond</vt:lpstr>
      <vt:lpstr>Quattrocento Sans</vt:lpstr>
      <vt:lpstr>Arial Narrow</vt:lpstr>
      <vt:lpstr>Helvetica Neue</vt:lpstr>
      <vt:lpstr>Noto Sans Symbols</vt:lpstr>
      <vt:lpstr>Roboto</vt:lpstr>
      <vt:lpstr>1_Office Theme</vt:lpstr>
      <vt:lpstr>4_Office Theme</vt:lpstr>
      <vt:lpstr>1_Office Theme</vt:lpstr>
      <vt:lpstr>2_Office Theme</vt:lpstr>
      <vt:lpstr>6_Custom Design</vt:lpstr>
      <vt:lpstr>PowerPoint Presentation</vt:lpstr>
      <vt:lpstr>Agenda – Day 1</vt:lpstr>
      <vt:lpstr>Agenda – Day 1 - Continued</vt:lpstr>
      <vt:lpstr>Agenda – Day 2</vt:lpstr>
      <vt:lpstr>Planning Committee</vt:lpstr>
      <vt:lpstr>Thank you!</vt:lpstr>
      <vt:lpstr>Introductions</vt:lpstr>
      <vt:lpstr>Life Cycle ERC, ILO/SPI Experience (Fall 2023)</vt:lpstr>
      <vt:lpstr>PowerPoint Presentation</vt:lpstr>
      <vt:lpstr>Objectives</vt:lpstr>
      <vt:lpstr>Innovation Partner vs. Stakeholder</vt:lpstr>
      <vt:lpstr>Innovation Partners      (Best Practices Manual, 5.3.3 p 259)</vt:lpstr>
      <vt:lpstr>Types of Innovation Partners </vt:lpstr>
      <vt:lpstr>CMaT Innovation Partner Organization Sectors</vt:lpstr>
      <vt:lpstr>CMaT Innovation Partner Involvement</vt:lpstr>
      <vt:lpstr>CMaT Innovation Partner Examples</vt:lpstr>
      <vt:lpstr>Gen 4 Vs. Gen 3                             [NSF Gen 4 ERC Solicitation]</vt:lpstr>
      <vt:lpstr>Stakeholders</vt:lpstr>
      <vt:lpstr>Types of Stakeholders (other than Innovation Partners)</vt:lpstr>
      <vt:lpstr>The Catch:  ERC Web Reporting – Gen 4 ERCs</vt:lpstr>
      <vt:lpstr>The Catch:  ERC Web Reporting – Gen 4 ERCs</vt:lpstr>
      <vt:lpstr>Summary &amp; Concerns to be Addressed</vt:lpstr>
      <vt:lpstr>Q &amp; A</vt:lpstr>
      <vt:lpstr>Network &amp; Break</vt:lpstr>
      <vt:lpstr>PowerPoint Presentation</vt:lpstr>
      <vt:lpstr>Agenda</vt:lpstr>
      <vt:lpstr>Topic Overview</vt:lpstr>
      <vt:lpstr>Status of ERC’s</vt:lpstr>
      <vt:lpstr>Common Features of Successful Centers</vt:lpstr>
      <vt:lpstr>What can happen as NSF funding slows down?</vt:lpstr>
      <vt:lpstr>What can you do?</vt:lpstr>
      <vt:lpstr>Planning for Sustainability</vt:lpstr>
      <vt:lpstr>Center Timeline</vt:lpstr>
      <vt:lpstr>Questions to Consider</vt:lpstr>
      <vt:lpstr>Explore all Sources of Future Support</vt:lpstr>
      <vt:lpstr>Examples of Sustainability Planning</vt:lpstr>
      <vt:lpstr>Center Activities</vt:lpstr>
      <vt:lpstr>Projecting Costs and Revenues</vt:lpstr>
      <vt:lpstr>CBiRC – Founded 2008</vt:lpstr>
      <vt:lpstr>CCEFP – Founded in 2006</vt:lpstr>
      <vt:lpstr>DSSC – Founded in 1990</vt:lpstr>
      <vt:lpstr>Some Resources</vt:lpstr>
      <vt:lpstr>Thank You</vt:lpstr>
      <vt:lpstr>Network &amp; Lunch</vt:lpstr>
      <vt:lpstr>PowerPoint Presentation</vt:lpstr>
      <vt:lpstr>NSF Engineering Research Center</vt:lpstr>
      <vt:lpstr>Leadership</vt:lpstr>
      <vt:lpstr>PowerPoint Presentation</vt:lpstr>
      <vt:lpstr>Evolution to Revolution</vt:lpstr>
      <vt:lpstr>Fundamental Manufacturing Operations</vt:lpstr>
      <vt:lpstr>Vision: Autonomous-Factory/Artisan Box (Auto-FAB)</vt:lpstr>
      <vt:lpstr>HAMMER Testbeds</vt:lpstr>
      <vt:lpstr>Levels of Manufacturing Autonomy</vt:lpstr>
      <vt:lpstr>Structural overview of the public-private partnership with HAMMER and HAMICo </vt:lpstr>
      <vt:lpstr>HAMICo Board of Directors: Roster and Affiliations</vt:lpstr>
      <vt:lpstr>HAMICo Executive Officers: Roster and Affiliations</vt:lpstr>
      <vt:lpstr>PowerPoint Presentation</vt:lpstr>
      <vt:lpstr>Core HAMICo Functions</vt:lpstr>
      <vt:lpstr>PowerPoint Presentation</vt:lpstr>
      <vt:lpstr>PowerPoint Presentation</vt:lpstr>
      <vt:lpstr>DoD / Government Purpose (GP) Rights – In a NUTSHELL </vt:lpstr>
      <vt:lpstr>Thank you!</vt:lpstr>
      <vt:lpstr>Network &amp; Break</vt:lpstr>
      <vt:lpstr>PowerPoint Presentation</vt:lpstr>
      <vt:lpstr>Industry Sponsored Research</vt:lpstr>
      <vt:lpstr>What to look for in your PIs</vt:lpstr>
      <vt:lpstr>Industry Sponsored Research – Steps to Start</vt:lpstr>
      <vt:lpstr>Find Strategic Alignment </vt:lpstr>
      <vt:lpstr>Matchmaking  </vt:lpstr>
      <vt:lpstr>Innovation Exchange </vt:lpstr>
      <vt:lpstr>Sponsored Research Differences</vt:lpstr>
      <vt:lpstr>NSF Data on ERC Industry Sponsored Research</vt:lpstr>
      <vt:lpstr>SBIR/STTR Engineering Research Center Collaboration Opportunity (SECO) </vt:lpstr>
      <vt:lpstr>SBIR/STTR Engineering Research Center Collaboration Opportunity (SECO) Grant</vt:lpstr>
      <vt:lpstr>SECO – Create Win/Win/Win </vt:lpstr>
      <vt:lpstr>SECO – How to find</vt:lpstr>
      <vt:lpstr>SECO – How to find</vt:lpstr>
      <vt:lpstr>SECO – How to find</vt:lpstr>
      <vt:lpstr>SECO – Processes </vt:lpstr>
      <vt:lpstr>SECO – Action Item List</vt:lpstr>
      <vt:lpstr>SECO – Template</vt:lpstr>
      <vt:lpstr>Network &amp; Break</vt:lpstr>
      <vt:lpstr>Open Forum Discission</vt:lpstr>
      <vt:lpstr>Closing Remarks</vt:lpstr>
      <vt:lpstr>PowerPoint Presentation</vt:lpstr>
      <vt:lpstr>Agenda – Day 2</vt:lpstr>
      <vt:lpstr>PowerPoint Presentation</vt:lpstr>
      <vt:lpstr>Identifying Large Organizations to Recruit</vt:lpstr>
      <vt:lpstr>Identifying Large Organizations to Recruit (continued)</vt:lpstr>
      <vt:lpstr>Connecting with the Organization</vt:lpstr>
      <vt:lpstr>Connecting with the Organization (continued)</vt:lpstr>
      <vt:lpstr>Recruiting the Organization</vt:lpstr>
      <vt:lpstr>Recruiting the Organization (continued)</vt:lpstr>
      <vt:lpstr>Value Propositioning</vt:lpstr>
      <vt:lpstr>Value Propositioning (continued)</vt:lpstr>
      <vt:lpstr>Maximizing the Collaboration</vt:lpstr>
      <vt:lpstr>Retaining the Organization</vt:lpstr>
      <vt:lpstr>Retaining the Organization (continued)</vt:lpstr>
      <vt:lpstr>Network &amp; Break</vt:lpstr>
      <vt:lpstr>PowerPoint Presentation</vt:lpstr>
      <vt:lpstr>Flash Round Format</vt:lpstr>
      <vt:lpstr>ILO Role &amp; Scope</vt:lpstr>
      <vt:lpstr>Workforce Development on Behalf of Industry Partners </vt:lpstr>
      <vt:lpstr>Gift in Kind vs Cash: Tracking </vt:lpstr>
      <vt:lpstr>Engaging Industry Partners/Communicating with Industry </vt:lpstr>
      <vt:lpstr>CRM Systems</vt:lpstr>
      <vt:lpstr>Entrepreneurship: Engaging Industry and Students</vt:lpstr>
      <vt:lpstr>Working with University Development Office</vt:lpstr>
      <vt:lpstr>Sustainability: Pivot to Service Center</vt:lpstr>
      <vt:lpstr>Open Forum Discission</vt:lpstr>
      <vt:lpstr>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Price, Crystal</dc:creator>
  <cp:lastModifiedBy>Ransom, Scott</cp:lastModifiedBy>
  <cp:revision>1</cp:revision>
  <dcterms:created xsi:type="dcterms:W3CDTF">2022-01-31T21:18:49Z</dcterms:created>
  <dcterms:modified xsi:type="dcterms:W3CDTF">2023-11-21T16:14:11Z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0x01010091F53345989FB044AA65415C5E4E6A6D</vt:lpwstr>
  </property>
  <property fmtid="{D5CDD505-2E9C-101B-9397-08002B2CF9AE}" pid="3" name="MediaServiceImageTags">
    <vt:lpwstr/>
  </property>
</Properties>
</file>