
<file path=[Content_Types].xml><?xml version="1.0" encoding="utf-8"?>
<Types xmlns="http://schemas.openxmlformats.org/package/2006/content-types">
  <Default Extension="emf" ContentType="image/x-emf"/>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2918400" cy="43891200"/>
  <p:notesSz cx="21131213" cy="31864300"/>
  <p:defaultTextStyle>
    <a:defPPr>
      <a:defRPr lang="en-US"/>
    </a:defPPr>
    <a:lvl1pPr algn="l" defTabSz="1879600" rtl="0" fontAlgn="base">
      <a:spcBef>
        <a:spcPct val="0"/>
      </a:spcBef>
      <a:spcAft>
        <a:spcPct val="0"/>
      </a:spcAft>
      <a:defRPr sz="7400" kern="1200">
        <a:solidFill>
          <a:schemeClr val="tx1"/>
        </a:solidFill>
        <a:latin typeface="Arial" charset="0"/>
        <a:ea typeface="ＭＳ Ｐゴシック" charset="0"/>
        <a:cs typeface="ＭＳ Ｐゴシック" charset="0"/>
      </a:defRPr>
    </a:lvl1pPr>
    <a:lvl2pPr marL="1879600" indent="-1487488" algn="l" defTabSz="1879600" rtl="0" fontAlgn="base">
      <a:spcBef>
        <a:spcPct val="0"/>
      </a:spcBef>
      <a:spcAft>
        <a:spcPct val="0"/>
      </a:spcAft>
      <a:defRPr sz="7400" kern="1200">
        <a:solidFill>
          <a:schemeClr val="tx1"/>
        </a:solidFill>
        <a:latin typeface="Arial" charset="0"/>
        <a:ea typeface="ＭＳ Ｐゴシック" charset="0"/>
        <a:cs typeface="ＭＳ Ｐゴシック" charset="0"/>
      </a:defRPr>
    </a:lvl2pPr>
    <a:lvl3pPr marL="3760788" indent="-2976563" algn="l" defTabSz="1879600" rtl="0" fontAlgn="base">
      <a:spcBef>
        <a:spcPct val="0"/>
      </a:spcBef>
      <a:spcAft>
        <a:spcPct val="0"/>
      </a:spcAft>
      <a:defRPr sz="7400" kern="1200">
        <a:solidFill>
          <a:schemeClr val="tx1"/>
        </a:solidFill>
        <a:latin typeface="Arial" charset="0"/>
        <a:ea typeface="ＭＳ Ｐゴシック" charset="0"/>
        <a:cs typeface="ＭＳ Ｐゴシック" charset="0"/>
      </a:defRPr>
    </a:lvl3pPr>
    <a:lvl4pPr marL="5641975" indent="-4465638" algn="l" defTabSz="1879600" rtl="0" fontAlgn="base">
      <a:spcBef>
        <a:spcPct val="0"/>
      </a:spcBef>
      <a:spcAft>
        <a:spcPct val="0"/>
      </a:spcAft>
      <a:defRPr sz="7400" kern="1200">
        <a:solidFill>
          <a:schemeClr val="tx1"/>
        </a:solidFill>
        <a:latin typeface="Arial" charset="0"/>
        <a:ea typeface="ＭＳ Ｐゴシック" charset="0"/>
        <a:cs typeface="ＭＳ Ｐゴシック" charset="0"/>
      </a:defRPr>
    </a:lvl4pPr>
    <a:lvl5pPr marL="7521575" indent="-5954713" algn="l" defTabSz="1879600" rtl="0" fontAlgn="base">
      <a:spcBef>
        <a:spcPct val="0"/>
      </a:spcBef>
      <a:spcAft>
        <a:spcPct val="0"/>
      </a:spcAft>
      <a:defRPr sz="7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7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7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7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7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B4A3C7"/>
    <a:srgbClr val="DFC9E3"/>
    <a:srgbClr val="63497A"/>
    <a:srgbClr val="D3C9D1"/>
    <a:srgbClr val="D1E1B2"/>
    <a:srgbClr val="CFE0E3"/>
    <a:srgbClr val="F2D8A8"/>
    <a:srgbClr val="E28943"/>
    <a:srgbClr val="E8E5D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130" autoAdjust="0"/>
    <p:restoredTop sz="99490" autoAdjust="0"/>
  </p:normalViewPr>
  <p:slideViewPr>
    <p:cSldViewPr snapToObjects="1">
      <p:cViewPr varScale="1">
        <p:scale>
          <a:sx n="22" d="100"/>
          <a:sy n="22" d="100"/>
        </p:scale>
        <p:origin x="-1672" y="-176"/>
      </p:cViewPr>
      <p:guideLst>
        <p:guide orient="horz" pos="6768"/>
        <p:guide pos="19392"/>
        <p:guide pos="165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1880957" indent="0" algn="ctr">
              <a:buNone/>
              <a:defRPr>
                <a:solidFill>
                  <a:schemeClr val="tx1">
                    <a:tint val="75000"/>
                  </a:schemeClr>
                </a:solidFill>
              </a:defRPr>
            </a:lvl2pPr>
            <a:lvl3pPr marL="3761915" indent="0" algn="ctr">
              <a:buNone/>
              <a:defRPr>
                <a:solidFill>
                  <a:schemeClr val="tx1">
                    <a:tint val="75000"/>
                  </a:schemeClr>
                </a:solidFill>
              </a:defRPr>
            </a:lvl3pPr>
            <a:lvl4pPr marL="5642872" indent="0" algn="ctr">
              <a:buNone/>
              <a:defRPr>
                <a:solidFill>
                  <a:schemeClr val="tx1">
                    <a:tint val="75000"/>
                  </a:schemeClr>
                </a:solidFill>
              </a:defRPr>
            </a:lvl4pPr>
            <a:lvl5pPr marL="7523830" indent="0" algn="ctr">
              <a:buNone/>
              <a:defRPr>
                <a:solidFill>
                  <a:schemeClr val="tx1">
                    <a:tint val="75000"/>
                  </a:schemeClr>
                </a:solidFill>
              </a:defRPr>
            </a:lvl5pPr>
            <a:lvl6pPr marL="9404787" indent="0" algn="ctr">
              <a:buNone/>
              <a:defRPr>
                <a:solidFill>
                  <a:schemeClr val="tx1">
                    <a:tint val="75000"/>
                  </a:schemeClr>
                </a:solidFill>
              </a:defRPr>
            </a:lvl6pPr>
            <a:lvl7pPr marL="11285744" indent="0" algn="ctr">
              <a:buNone/>
              <a:defRPr>
                <a:solidFill>
                  <a:schemeClr val="tx1">
                    <a:tint val="75000"/>
                  </a:schemeClr>
                </a:solidFill>
              </a:defRPr>
            </a:lvl7pPr>
            <a:lvl8pPr marL="13166702" indent="0" algn="ctr">
              <a:buNone/>
              <a:defRPr>
                <a:solidFill>
                  <a:schemeClr val="tx1">
                    <a:tint val="75000"/>
                  </a:schemeClr>
                </a:solidFill>
              </a:defRPr>
            </a:lvl8pPr>
            <a:lvl9pPr marL="150476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F94640-408F-D742-8D7D-E159CF35072A}" type="datetime1">
              <a:rPr lang="en-US"/>
              <a:pPr>
                <a:defRPr/>
              </a:pPr>
              <a:t>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BC381-597D-2149-8062-6A5AFA3D544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441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8AA32C-1077-0D4F-880F-27937D46C645}" type="datetime1">
              <a:rPr lang="en-US"/>
              <a:pPr>
                <a:defRPr/>
              </a:pPr>
              <a:t>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A565D1-2CB4-1F4F-823C-84CF74D395D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082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5"/>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1247125"/>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3AB94F-D95F-0E42-8A37-313C021ED272}" type="datetime1">
              <a:rPr lang="en-US"/>
              <a:pPr>
                <a:defRPr/>
              </a:pPr>
              <a:t>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F6E6F-CA51-464F-9CE5-756138DA839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633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D32D4A-DAB0-EB4A-A492-061990A7BEAC}" type="datetime1">
              <a:rPr lang="en-US"/>
              <a:pPr>
                <a:defRPr/>
              </a:pPr>
              <a:t>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45C24-A75D-0C4F-A3F0-16450D0FCF2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68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8"/>
          </a:xfrm>
        </p:spPr>
        <p:txBody>
          <a:bodyPr anchor="b"/>
          <a:lstStyle>
            <a:lvl1pPr marL="0" indent="0">
              <a:buNone/>
              <a:defRPr sz="8200">
                <a:solidFill>
                  <a:schemeClr val="tx1">
                    <a:tint val="75000"/>
                  </a:schemeClr>
                </a:solidFill>
              </a:defRPr>
            </a:lvl1pPr>
            <a:lvl2pPr marL="1880957" indent="0">
              <a:buNone/>
              <a:defRPr sz="7400">
                <a:solidFill>
                  <a:schemeClr val="tx1">
                    <a:tint val="75000"/>
                  </a:schemeClr>
                </a:solidFill>
              </a:defRPr>
            </a:lvl2pPr>
            <a:lvl3pPr marL="3761915" indent="0">
              <a:buNone/>
              <a:defRPr sz="6600">
                <a:solidFill>
                  <a:schemeClr val="tx1">
                    <a:tint val="75000"/>
                  </a:schemeClr>
                </a:solidFill>
              </a:defRPr>
            </a:lvl3pPr>
            <a:lvl4pPr marL="5642872" indent="0">
              <a:buNone/>
              <a:defRPr sz="5700">
                <a:solidFill>
                  <a:schemeClr val="tx1">
                    <a:tint val="75000"/>
                  </a:schemeClr>
                </a:solidFill>
              </a:defRPr>
            </a:lvl4pPr>
            <a:lvl5pPr marL="7523830" indent="0">
              <a:buNone/>
              <a:defRPr sz="5700">
                <a:solidFill>
                  <a:schemeClr val="tx1">
                    <a:tint val="75000"/>
                  </a:schemeClr>
                </a:solidFill>
              </a:defRPr>
            </a:lvl5pPr>
            <a:lvl6pPr marL="9404787" indent="0">
              <a:buNone/>
              <a:defRPr sz="5700">
                <a:solidFill>
                  <a:schemeClr val="tx1">
                    <a:tint val="75000"/>
                  </a:schemeClr>
                </a:solidFill>
              </a:defRPr>
            </a:lvl6pPr>
            <a:lvl7pPr marL="11285744" indent="0">
              <a:buNone/>
              <a:defRPr sz="5700">
                <a:solidFill>
                  <a:schemeClr val="tx1">
                    <a:tint val="75000"/>
                  </a:schemeClr>
                </a:solidFill>
              </a:defRPr>
            </a:lvl7pPr>
            <a:lvl8pPr marL="13166702" indent="0">
              <a:buNone/>
              <a:defRPr sz="5700">
                <a:solidFill>
                  <a:schemeClr val="tx1">
                    <a:tint val="75000"/>
                  </a:schemeClr>
                </a:solidFill>
              </a:defRPr>
            </a:lvl8pPr>
            <a:lvl9pPr marL="15047659"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DC2541-B5BE-6B4E-B9BE-438E966ECAEF}" type="datetime1">
              <a:rPr lang="en-US"/>
              <a:pPr>
                <a:defRPr/>
              </a:pPr>
              <a:t>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EC6B7-ACF6-564C-AF20-E70EF3D28CF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63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65542165"/>
            <a:ext cx="53052343" cy="185389517"/>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65542165"/>
            <a:ext cx="53052347" cy="185389517"/>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D5639C-B0A6-8248-A70F-E39098B20B18}" type="datetime1">
              <a:rPr lang="en-US"/>
              <a:pPr>
                <a:defRPr/>
              </a:pPr>
              <a:t>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CD1A88-87B2-C849-B004-8B8E0456396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728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5"/>
            <a:ext cx="14544677" cy="4094477"/>
          </a:xfrm>
        </p:spPr>
        <p:txBody>
          <a:bodyPr anchor="b"/>
          <a:lstStyle>
            <a:lvl1pPr marL="0" indent="0">
              <a:buNone/>
              <a:defRPr sz="9900" b="1"/>
            </a:lvl1pPr>
            <a:lvl2pPr marL="1880957" indent="0">
              <a:buNone/>
              <a:defRPr sz="8200" b="1"/>
            </a:lvl2pPr>
            <a:lvl3pPr marL="3761915" indent="0">
              <a:buNone/>
              <a:defRPr sz="7400" b="1"/>
            </a:lvl3pPr>
            <a:lvl4pPr marL="5642872" indent="0">
              <a:buNone/>
              <a:defRPr sz="6600" b="1"/>
            </a:lvl4pPr>
            <a:lvl5pPr marL="7523830" indent="0">
              <a:buNone/>
              <a:defRPr sz="6600" b="1"/>
            </a:lvl5pPr>
            <a:lvl6pPr marL="9404787" indent="0">
              <a:buNone/>
              <a:defRPr sz="6600" b="1"/>
            </a:lvl6pPr>
            <a:lvl7pPr marL="11285744" indent="0">
              <a:buNone/>
              <a:defRPr sz="6600" b="1"/>
            </a:lvl7pPr>
            <a:lvl8pPr marL="13166702" indent="0">
              <a:buNone/>
              <a:defRPr sz="6600" b="1"/>
            </a:lvl8pPr>
            <a:lvl9pPr marL="15047659"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645920" y="13919202"/>
            <a:ext cx="14544677" cy="25288243"/>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5"/>
            <a:ext cx="14550390" cy="4094477"/>
          </a:xfrm>
        </p:spPr>
        <p:txBody>
          <a:bodyPr anchor="b"/>
          <a:lstStyle>
            <a:lvl1pPr marL="0" indent="0">
              <a:buNone/>
              <a:defRPr sz="9900" b="1"/>
            </a:lvl1pPr>
            <a:lvl2pPr marL="1880957" indent="0">
              <a:buNone/>
              <a:defRPr sz="8200" b="1"/>
            </a:lvl2pPr>
            <a:lvl3pPr marL="3761915" indent="0">
              <a:buNone/>
              <a:defRPr sz="7400" b="1"/>
            </a:lvl3pPr>
            <a:lvl4pPr marL="5642872" indent="0">
              <a:buNone/>
              <a:defRPr sz="6600" b="1"/>
            </a:lvl4pPr>
            <a:lvl5pPr marL="7523830" indent="0">
              <a:buNone/>
              <a:defRPr sz="6600" b="1"/>
            </a:lvl5pPr>
            <a:lvl6pPr marL="9404787" indent="0">
              <a:buNone/>
              <a:defRPr sz="6600" b="1"/>
            </a:lvl6pPr>
            <a:lvl7pPr marL="11285744" indent="0">
              <a:buNone/>
              <a:defRPr sz="6600" b="1"/>
            </a:lvl7pPr>
            <a:lvl8pPr marL="13166702" indent="0">
              <a:buNone/>
              <a:defRPr sz="6600" b="1"/>
            </a:lvl8pPr>
            <a:lvl9pPr marL="15047659"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6722092" y="13919202"/>
            <a:ext cx="14550390" cy="25288243"/>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1D5F54-44E5-734F-9990-28E5DC2FCFBB}" type="datetime1">
              <a:rPr lang="en-US"/>
              <a:pPr>
                <a:defRPr/>
              </a:pPr>
              <a:t>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1DDBD8-3B94-A343-8A11-E5517695104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116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654174-C4AB-7143-AF9D-D62B091A24E2}" type="datetime1">
              <a:rPr lang="en-US"/>
              <a:pPr>
                <a:defRPr/>
              </a:pPr>
              <a:t>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D58583-3CA3-0042-8C8E-0CDAC7922DC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93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2DA9F3-CD68-E440-B54D-56E89198C1D6}" type="datetime1">
              <a:rPr lang="en-US"/>
              <a:pPr>
                <a:defRPr/>
              </a:pPr>
              <a:t>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C833BE-A7A6-284A-85C3-1C56B24C6D6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54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4"/>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4"/>
          </a:xfrm>
        </p:spPr>
        <p:txBody>
          <a:bodyPr/>
          <a:lstStyle>
            <a:lvl1pPr marL="0" indent="0">
              <a:buNone/>
              <a:defRPr sz="5700"/>
            </a:lvl1pPr>
            <a:lvl2pPr marL="1880957" indent="0">
              <a:buNone/>
              <a:defRPr sz="5000"/>
            </a:lvl2pPr>
            <a:lvl3pPr marL="3761915" indent="0">
              <a:buNone/>
              <a:defRPr sz="4100"/>
            </a:lvl3pPr>
            <a:lvl4pPr marL="5642872" indent="0">
              <a:buNone/>
              <a:defRPr sz="3700"/>
            </a:lvl4pPr>
            <a:lvl5pPr marL="7523830" indent="0">
              <a:buNone/>
              <a:defRPr sz="3700"/>
            </a:lvl5pPr>
            <a:lvl6pPr marL="9404787" indent="0">
              <a:buNone/>
              <a:defRPr sz="3700"/>
            </a:lvl6pPr>
            <a:lvl7pPr marL="11285744" indent="0">
              <a:buNone/>
              <a:defRPr sz="3700"/>
            </a:lvl7pPr>
            <a:lvl8pPr marL="13166702" indent="0">
              <a:buNone/>
              <a:defRPr sz="3700"/>
            </a:lvl8pPr>
            <a:lvl9pPr marL="15047659"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9AEBFE-0180-874A-90C5-1CBA46F4DA23}" type="datetime1">
              <a:rPr lang="en-US"/>
              <a:pPr>
                <a:defRPr/>
              </a:pPr>
              <a:t>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23757-87FC-6444-AAC9-697A288CA39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99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4"/>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rtlCol="0">
            <a:normAutofit/>
          </a:bodyPr>
          <a:lstStyle>
            <a:lvl1pPr marL="0" indent="0">
              <a:buNone/>
              <a:defRPr sz="13200"/>
            </a:lvl1pPr>
            <a:lvl2pPr marL="1880957" indent="0">
              <a:buNone/>
              <a:defRPr sz="11500"/>
            </a:lvl2pPr>
            <a:lvl3pPr marL="3761915" indent="0">
              <a:buNone/>
              <a:defRPr sz="9900"/>
            </a:lvl3pPr>
            <a:lvl4pPr marL="5642872" indent="0">
              <a:buNone/>
              <a:defRPr sz="8200"/>
            </a:lvl4pPr>
            <a:lvl5pPr marL="7523830" indent="0">
              <a:buNone/>
              <a:defRPr sz="8200"/>
            </a:lvl5pPr>
            <a:lvl6pPr marL="9404787" indent="0">
              <a:buNone/>
              <a:defRPr sz="8200"/>
            </a:lvl6pPr>
            <a:lvl7pPr marL="11285744" indent="0">
              <a:buNone/>
              <a:defRPr sz="8200"/>
            </a:lvl7pPr>
            <a:lvl8pPr marL="13166702" indent="0">
              <a:buNone/>
              <a:defRPr sz="8200"/>
            </a:lvl8pPr>
            <a:lvl9pPr marL="15047659" indent="0">
              <a:buNone/>
              <a:defRPr sz="82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6452237" y="34350963"/>
            <a:ext cx="19751040" cy="5151118"/>
          </a:xfrm>
        </p:spPr>
        <p:txBody>
          <a:bodyPr/>
          <a:lstStyle>
            <a:lvl1pPr marL="0" indent="0">
              <a:buNone/>
              <a:defRPr sz="5700"/>
            </a:lvl1pPr>
            <a:lvl2pPr marL="1880957" indent="0">
              <a:buNone/>
              <a:defRPr sz="5000"/>
            </a:lvl2pPr>
            <a:lvl3pPr marL="3761915" indent="0">
              <a:buNone/>
              <a:defRPr sz="4100"/>
            </a:lvl3pPr>
            <a:lvl4pPr marL="5642872" indent="0">
              <a:buNone/>
              <a:defRPr sz="3700"/>
            </a:lvl4pPr>
            <a:lvl5pPr marL="7523830" indent="0">
              <a:buNone/>
              <a:defRPr sz="3700"/>
            </a:lvl5pPr>
            <a:lvl6pPr marL="9404787" indent="0">
              <a:buNone/>
              <a:defRPr sz="3700"/>
            </a:lvl6pPr>
            <a:lvl7pPr marL="11285744" indent="0">
              <a:buNone/>
              <a:defRPr sz="3700"/>
            </a:lvl7pPr>
            <a:lvl8pPr marL="13166702" indent="0">
              <a:buNone/>
              <a:defRPr sz="3700"/>
            </a:lvl8pPr>
            <a:lvl9pPr marL="15047659"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809D08-D00B-D643-A0A9-E4B3E8770E33}" type="datetime1">
              <a:rPr lang="en-US"/>
              <a:pPr>
                <a:defRPr/>
              </a:pPr>
              <a:t>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F67D7-87BF-5740-B130-7629E5AE053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6683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1758950"/>
            <a:ext cx="29625925" cy="7315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76191" tIns="188096" rIns="376191" bIns="188096"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646238" y="10240963"/>
            <a:ext cx="29625925" cy="28967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376191" tIns="188096" rIns="376191" bIns="1880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6238" y="40681275"/>
            <a:ext cx="7680325" cy="2336800"/>
          </a:xfrm>
          <a:prstGeom prst="rect">
            <a:avLst/>
          </a:prstGeom>
        </p:spPr>
        <p:txBody>
          <a:bodyPr vert="horz" wrap="square" lIns="376191" tIns="188096" rIns="376191" bIns="188096" numCol="1" anchor="ctr" anchorCtr="0" compatLnSpc="1">
            <a:prstTxWarp prst="textNoShape">
              <a:avLst/>
            </a:prstTxWarp>
          </a:bodyPr>
          <a:lstStyle>
            <a:lvl1pPr>
              <a:defRPr sz="5000">
                <a:solidFill>
                  <a:srgbClr val="898989"/>
                </a:solidFill>
                <a:latin typeface="Calibri" charset="0"/>
              </a:defRPr>
            </a:lvl1pPr>
          </a:lstStyle>
          <a:p>
            <a:pPr>
              <a:defRPr/>
            </a:pPr>
            <a:fld id="{4777E45E-1BE1-804E-B9BB-552A6A64E536}" type="datetime1">
              <a:rPr lang="en-US"/>
              <a:pPr>
                <a:defRPr/>
              </a:pPr>
              <a:t>10/20/14</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wrap="square" lIns="376191" tIns="188096" rIns="376191" bIns="188096" numCol="1" anchor="ctr" anchorCtr="0" compatLnSpc="1">
            <a:prstTxWarp prst="textNoShape">
              <a:avLst/>
            </a:prstTxWarp>
          </a:bodyPr>
          <a:lstStyle>
            <a:lvl1pPr algn="ctr" defTabSz="1880413">
              <a:defRPr sz="5000">
                <a:solidFill>
                  <a:srgbClr val="898989"/>
                </a:solidFill>
                <a:latin typeface="Calibri" pitchFamily="-112" charset="0"/>
                <a:ea typeface="ＭＳ Ｐゴシック" pitchFamily="-112" charset="-128"/>
                <a:cs typeface="ＭＳ Ｐゴシック" pitchFamily="-112" charset="-128"/>
              </a:defRPr>
            </a:lvl1pPr>
          </a:lstStyle>
          <a:p>
            <a:pPr>
              <a:defRPr/>
            </a:pPr>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wrap="square" lIns="376191" tIns="188096" rIns="376191" bIns="188096" numCol="1" anchor="ctr" anchorCtr="0" compatLnSpc="1">
            <a:prstTxWarp prst="textNoShape">
              <a:avLst/>
            </a:prstTxWarp>
          </a:bodyPr>
          <a:lstStyle>
            <a:lvl1pPr algn="r">
              <a:defRPr sz="5000">
                <a:solidFill>
                  <a:srgbClr val="898989"/>
                </a:solidFill>
                <a:latin typeface="Calibri" charset="0"/>
              </a:defRPr>
            </a:lvl1pPr>
          </a:lstStyle>
          <a:p>
            <a:pPr>
              <a:defRPr/>
            </a:pPr>
            <a:fld id="{FBD081FE-342E-5E49-8D2C-9561E8CF78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9600" rtl="0" eaLnBrk="1" fontAlgn="base" hangingPunct="1">
        <a:spcBef>
          <a:spcPct val="0"/>
        </a:spcBef>
        <a:spcAft>
          <a:spcPct val="0"/>
        </a:spcAft>
        <a:defRPr sz="18100" kern="1200">
          <a:solidFill>
            <a:schemeClr val="tx1"/>
          </a:solidFill>
          <a:latin typeface="+mj-lt"/>
          <a:ea typeface="ＭＳ Ｐゴシック" charset="-128"/>
          <a:cs typeface="ＭＳ Ｐゴシック" charset="-128"/>
        </a:defRPr>
      </a:lvl1pPr>
      <a:lvl2pPr algn="ctr" defTabSz="1879600"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2pPr>
      <a:lvl3pPr algn="ctr" defTabSz="1879600"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3pPr>
      <a:lvl4pPr algn="ctr" defTabSz="1879600"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4pPr>
      <a:lvl5pPr algn="ctr" defTabSz="1879600"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5pPr>
      <a:lvl6pPr marL="391866" algn="ctr" defTabSz="1880413"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6pPr>
      <a:lvl7pPr marL="783732" algn="ctr" defTabSz="1880413"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7pPr>
      <a:lvl8pPr marL="1175598" algn="ctr" defTabSz="1880413"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8pPr>
      <a:lvl9pPr marL="1567464" algn="ctr" defTabSz="1880413" rtl="0" eaLnBrk="1" fontAlgn="base" hangingPunct="1">
        <a:spcBef>
          <a:spcPct val="0"/>
        </a:spcBef>
        <a:spcAft>
          <a:spcPct val="0"/>
        </a:spcAft>
        <a:defRPr sz="18100">
          <a:solidFill>
            <a:schemeClr val="tx1"/>
          </a:solidFill>
          <a:latin typeface="Calibri" charset="0"/>
          <a:ea typeface="ＭＳ Ｐゴシック" charset="-128"/>
          <a:cs typeface="ＭＳ Ｐゴシック" charset="-128"/>
        </a:defRPr>
      </a:lvl9pPr>
    </p:titleStyle>
    <p:bodyStyle>
      <a:lvl1pPr marL="1408113" indent="-1408113" algn="l" defTabSz="1879600" rtl="0" eaLnBrk="1" fontAlgn="base" hangingPunct="1">
        <a:spcBef>
          <a:spcPct val="20000"/>
        </a:spcBef>
        <a:spcAft>
          <a:spcPct val="0"/>
        </a:spcAft>
        <a:buFont typeface="Arial" charset="0"/>
        <a:buChar char="•"/>
        <a:defRPr sz="13200" kern="1200">
          <a:solidFill>
            <a:schemeClr val="tx1"/>
          </a:solidFill>
          <a:latin typeface="+mn-lt"/>
          <a:ea typeface="ＭＳ Ｐゴシック" charset="-128"/>
          <a:cs typeface="ＭＳ Ｐゴシック" charset="-128"/>
        </a:defRPr>
      </a:lvl1pPr>
      <a:lvl2pPr marL="3055938" indent="-1174750" algn="l" defTabSz="1879600" rtl="0" eaLnBrk="1" fontAlgn="base" hangingPunct="1">
        <a:spcBef>
          <a:spcPct val="20000"/>
        </a:spcBef>
        <a:spcAft>
          <a:spcPct val="0"/>
        </a:spcAft>
        <a:buFont typeface="Arial" charset="0"/>
        <a:buChar char="–"/>
        <a:defRPr sz="11500" kern="1200">
          <a:solidFill>
            <a:schemeClr val="tx1"/>
          </a:solidFill>
          <a:latin typeface="+mn-lt"/>
          <a:ea typeface="ＭＳ Ｐゴシック" charset="-128"/>
          <a:cs typeface="ＭＳ Ｐゴシック" charset="0"/>
        </a:defRPr>
      </a:lvl2pPr>
      <a:lvl3pPr marL="4702175" indent="-939800" algn="l" defTabSz="1879600" rtl="0" eaLnBrk="1" fontAlgn="base" hangingPunct="1">
        <a:spcBef>
          <a:spcPct val="20000"/>
        </a:spcBef>
        <a:spcAft>
          <a:spcPct val="0"/>
        </a:spcAft>
        <a:buFont typeface="Arial" charset="0"/>
        <a:buChar char="•"/>
        <a:defRPr sz="9900" kern="1200">
          <a:solidFill>
            <a:schemeClr val="tx1"/>
          </a:solidFill>
          <a:latin typeface="+mn-lt"/>
          <a:ea typeface="ＭＳ Ｐゴシック" charset="-128"/>
          <a:cs typeface="ＭＳ Ｐゴシック" charset="0"/>
        </a:defRPr>
      </a:lvl3pPr>
      <a:lvl4pPr marL="6581775" indent="-939800" algn="l" defTabSz="1879600" rtl="0" eaLnBrk="1" fontAlgn="base" hangingPunct="1">
        <a:spcBef>
          <a:spcPct val="20000"/>
        </a:spcBef>
        <a:spcAft>
          <a:spcPct val="0"/>
        </a:spcAft>
        <a:buFont typeface="Arial" charset="0"/>
        <a:buChar char="–"/>
        <a:defRPr sz="8200" kern="1200">
          <a:solidFill>
            <a:schemeClr val="tx1"/>
          </a:solidFill>
          <a:latin typeface="+mn-lt"/>
          <a:ea typeface="ＭＳ Ｐゴシック" charset="-128"/>
          <a:cs typeface="ＭＳ Ｐゴシック" charset="0"/>
        </a:defRPr>
      </a:lvl4pPr>
      <a:lvl5pPr marL="8462963" indent="-939800" algn="l" defTabSz="1879600" rtl="0" eaLnBrk="1" fontAlgn="base" hangingPunct="1">
        <a:spcBef>
          <a:spcPct val="20000"/>
        </a:spcBef>
        <a:spcAft>
          <a:spcPct val="0"/>
        </a:spcAft>
        <a:buFont typeface="Arial" charset="0"/>
        <a:buChar char="»"/>
        <a:defRPr sz="8200" kern="1200">
          <a:solidFill>
            <a:schemeClr val="tx1"/>
          </a:solidFill>
          <a:latin typeface="+mn-lt"/>
          <a:ea typeface="ＭＳ Ｐゴシック" charset="-128"/>
          <a:cs typeface="ＭＳ Ｐゴシック" charset="0"/>
        </a:defRPr>
      </a:lvl5pPr>
      <a:lvl6pPr marL="10345266" indent="-940479" algn="l" defTabSz="1880957" rtl="0" eaLnBrk="1" latinLnBrk="0" hangingPunct="1">
        <a:spcBef>
          <a:spcPct val="20000"/>
        </a:spcBef>
        <a:buFont typeface="Arial"/>
        <a:buChar char="•"/>
        <a:defRPr sz="8200" kern="1200">
          <a:solidFill>
            <a:schemeClr val="tx1"/>
          </a:solidFill>
          <a:latin typeface="+mn-lt"/>
          <a:ea typeface="+mn-ea"/>
          <a:cs typeface="+mn-cs"/>
        </a:defRPr>
      </a:lvl6pPr>
      <a:lvl7pPr marL="12226223" indent="-940479" algn="l" defTabSz="1880957" rtl="0" eaLnBrk="1" latinLnBrk="0" hangingPunct="1">
        <a:spcBef>
          <a:spcPct val="20000"/>
        </a:spcBef>
        <a:buFont typeface="Arial"/>
        <a:buChar char="•"/>
        <a:defRPr sz="8200" kern="1200">
          <a:solidFill>
            <a:schemeClr val="tx1"/>
          </a:solidFill>
          <a:latin typeface="+mn-lt"/>
          <a:ea typeface="+mn-ea"/>
          <a:cs typeface="+mn-cs"/>
        </a:defRPr>
      </a:lvl7pPr>
      <a:lvl8pPr marL="14107180" indent="-940479" algn="l" defTabSz="1880957" rtl="0" eaLnBrk="1" latinLnBrk="0" hangingPunct="1">
        <a:spcBef>
          <a:spcPct val="20000"/>
        </a:spcBef>
        <a:buFont typeface="Arial"/>
        <a:buChar char="•"/>
        <a:defRPr sz="8200" kern="1200">
          <a:solidFill>
            <a:schemeClr val="tx1"/>
          </a:solidFill>
          <a:latin typeface="+mn-lt"/>
          <a:ea typeface="+mn-ea"/>
          <a:cs typeface="+mn-cs"/>
        </a:defRPr>
      </a:lvl8pPr>
      <a:lvl9pPr marL="15988138" indent="-940479" algn="l" defTabSz="1880957"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0957" rtl="0" eaLnBrk="1" latinLnBrk="0" hangingPunct="1">
        <a:defRPr sz="7400" kern="1200">
          <a:solidFill>
            <a:schemeClr val="tx1"/>
          </a:solidFill>
          <a:latin typeface="+mn-lt"/>
          <a:ea typeface="+mn-ea"/>
          <a:cs typeface="+mn-cs"/>
        </a:defRPr>
      </a:lvl1pPr>
      <a:lvl2pPr marL="1880957" algn="l" defTabSz="1880957" rtl="0" eaLnBrk="1" latinLnBrk="0" hangingPunct="1">
        <a:defRPr sz="7400" kern="1200">
          <a:solidFill>
            <a:schemeClr val="tx1"/>
          </a:solidFill>
          <a:latin typeface="+mn-lt"/>
          <a:ea typeface="+mn-ea"/>
          <a:cs typeface="+mn-cs"/>
        </a:defRPr>
      </a:lvl2pPr>
      <a:lvl3pPr marL="3761915" algn="l" defTabSz="1880957" rtl="0" eaLnBrk="1" latinLnBrk="0" hangingPunct="1">
        <a:defRPr sz="7400" kern="1200">
          <a:solidFill>
            <a:schemeClr val="tx1"/>
          </a:solidFill>
          <a:latin typeface="+mn-lt"/>
          <a:ea typeface="+mn-ea"/>
          <a:cs typeface="+mn-cs"/>
        </a:defRPr>
      </a:lvl3pPr>
      <a:lvl4pPr marL="5642872" algn="l" defTabSz="1880957" rtl="0" eaLnBrk="1" latinLnBrk="0" hangingPunct="1">
        <a:defRPr sz="7400" kern="1200">
          <a:solidFill>
            <a:schemeClr val="tx1"/>
          </a:solidFill>
          <a:latin typeface="+mn-lt"/>
          <a:ea typeface="+mn-ea"/>
          <a:cs typeface="+mn-cs"/>
        </a:defRPr>
      </a:lvl4pPr>
      <a:lvl5pPr marL="7523830" algn="l" defTabSz="1880957" rtl="0" eaLnBrk="1" latinLnBrk="0" hangingPunct="1">
        <a:defRPr sz="7400" kern="1200">
          <a:solidFill>
            <a:schemeClr val="tx1"/>
          </a:solidFill>
          <a:latin typeface="+mn-lt"/>
          <a:ea typeface="+mn-ea"/>
          <a:cs typeface="+mn-cs"/>
        </a:defRPr>
      </a:lvl5pPr>
      <a:lvl6pPr marL="9404787" algn="l" defTabSz="1880957" rtl="0" eaLnBrk="1" latinLnBrk="0" hangingPunct="1">
        <a:defRPr sz="7400" kern="1200">
          <a:solidFill>
            <a:schemeClr val="tx1"/>
          </a:solidFill>
          <a:latin typeface="+mn-lt"/>
          <a:ea typeface="+mn-ea"/>
          <a:cs typeface="+mn-cs"/>
        </a:defRPr>
      </a:lvl6pPr>
      <a:lvl7pPr marL="11285744" algn="l" defTabSz="1880957" rtl="0" eaLnBrk="1" latinLnBrk="0" hangingPunct="1">
        <a:defRPr sz="7400" kern="1200">
          <a:solidFill>
            <a:schemeClr val="tx1"/>
          </a:solidFill>
          <a:latin typeface="+mn-lt"/>
          <a:ea typeface="+mn-ea"/>
          <a:cs typeface="+mn-cs"/>
        </a:defRPr>
      </a:lvl7pPr>
      <a:lvl8pPr marL="13166702" algn="l" defTabSz="1880957" rtl="0" eaLnBrk="1" latinLnBrk="0" hangingPunct="1">
        <a:defRPr sz="7400" kern="1200">
          <a:solidFill>
            <a:schemeClr val="tx1"/>
          </a:solidFill>
          <a:latin typeface="+mn-lt"/>
          <a:ea typeface="+mn-ea"/>
          <a:cs typeface="+mn-cs"/>
        </a:defRPr>
      </a:lvl8pPr>
      <a:lvl9pPr marL="15047659" algn="l" defTabSz="1880957"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gif"/><Relationship Id="rId21" Type="http://schemas.openxmlformats.org/officeDocument/2006/relationships/image" Target="../media/image20.jpeg"/><Relationship Id="rId22" Type="http://schemas.openxmlformats.org/officeDocument/2006/relationships/image" Target="../media/image21.jpeg"/><Relationship Id="rId23" Type="http://schemas.openxmlformats.org/officeDocument/2006/relationships/image" Target="../media/image22.gif"/><Relationship Id="rId24" Type="http://schemas.openxmlformats.org/officeDocument/2006/relationships/image" Target="../media/image23.gif"/><Relationship Id="rId25" Type="http://schemas.openxmlformats.org/officeDocument/2006/relationships/image" Target="../media/image24.gif"/><Relationship Id="rId26" Type="http://schemas.openxmlformats.org/officeDocument/2006/relationships/image" Target="../media/image25.jpeg"/><Relationship Id="rId27" Type="http://schemas.openxmlformats.org/officeDocument/2006/relationships/image" Target="../media/image26.jpeg"/><Relationship Id="rId28" Type="http://schemas.openxmlformats.org/officeDocument/2006/relationships/image" Target="../media/image27.png"/><Relationship Id="rId29"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30" Type="http://schemas.openxmlformats.org/officeDocument/2006/relationships/image" Target="../media/image29.jpeg"/><Relationship Id="rId31" Type="http://schemas.openxmlformats.org/officeDocument/2006/relationships/image" Target="../media/image30.jpeg"/><Relationship Id="rId32" Type="http://schemas.openxmlformats.org/officeDocument/2006/relationships/image" Target="../media/image31.png"/><Relationship Id="rId9" Type="http://schemas.openxmlformats.org/officeDocument/2006/relationships/image" Target="../media/image8.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33" Type="http://schemas.openxmlformats.org/officeDocument/2006/relationships/image" Target="../media/image32.png"/><Relationship Id="rId34" Type="http://schemas.openxmlformats.org/officeDocument/2006/relationships/image" Target="../media/image33.jpe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emf"/><Relationship Id="rId16" Type="http://schemas.openxmlformats.org/officeDocument/2006/relationships/image" Target="../media/image15.jpeg"/><Relationship Id="rId17" Type="http://schemas.openxmlformats.org/officeDocument/2006/relationships/image" Target="../media/image16.jpeg"/><Relationship Id="rId18" Type="http://schemas.openxmlformats.org/officeDocument/2006/relationships/image" Target="../media/image17.jpeg"/><Relationship Id="rId1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3318" name="Picture 64" descr="NSFlogo_SVposter.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7862" y="41674977"/>
            <a:ext cx="1851025" cy="1849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2" name="TextBox 57"/>
          <p:cNvSpPr txBox="1">
            <a:spLocks noChangeArrowheads="1"/>
          </p:cNvSpPr>
          <p:nvPr/>
        </p:nvSpPr>
        <p:spPr bwMode="auto">
          <a:xfrm>
            <a:off x="21558250" y="304800"/>
            <a:ext cx="10902950" cy="4251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78373" tIns="39187" rIns="78373" bIns="39187">
            <a:spAutoFit/>
          </a:bodyPr>
          <a:lstStyle>
            <a:lvl1pPr eaLnBrk="0" hangingPunct="0">
              <a:defRPr sz="7400">
                <a:solidFill>
                  <a:schemeClr val="tx1"/>
                </a:solidFill>
                <a:latin typeface="Arial" charset="0"/>
                <a:ea typeface="ＭＳ Ｐゴシック" charset="0"/>
                <a:cs typeface="ＭＳ Ｐゴシック" charset="0"/>
              </a:defRPr>
            </a:lvl1pPr>
            <a:lvl2pPr marL="742950" indent="-285750" eaLnBrk="0" hangingPunct="0">
              <a:defRPr sz="7400">
                <a:solidFill>
                  <a:schemeClr val="tx1"/>
                </a:solidFill>
                <a:latin typeface="Arial" charset="0"/>
                <a:ea typeface="ＭＳ Ｐゴシック" charset="0"/>
                <a:cs typeface="ＭＳ Ｐゴシック" charset="0"/>
              </a:defRPr>
            </a:lvl2pPr>
            <a:lvl3pPr marL="1143000" indent="-228600" eaLnBrk="0" hangingPunct="0">
              <a:defRPr sz="7400">
                <a:solidFill>
                  <a:schemeClr val="tx1"/>
                </a:solidFill>
                <a:latin typeface="Arial" charset="0"/>
                <a:ea typeface="ＭＳ Ｐゴシック" charset="0"/>
                <a:cs typeface="ＭＳ Ｐゴシック" charset="0"/>
              </a:defRPr>
            </a:lvl3pPr>
            <a:lvl4pPr marL="1600200" indent="-228600" eaLnBrk="0" hangingPunct="0">
              <a:defRPr sz="7400">
                <a:solidFill>
                  <a:schemeClr val="tx1"/>
                </a:solidFill>
                <a:latin typeface="Arial" charset="0"/>
                <a:ea typeface="ＭＳ Ｐゴシック" charset="0"/>
                <a:cs typeface="ＭＳ Ｐゴシック" charset="0"/>
              </a:defRPr>
            </a:lvl4pPr>
            <a:lvl5pPr marL="2057400" indent="-228600" eaLnBrk="0" hangingPunct="0">
              <a:defRPr sz="7400">
                <a:solidFill>
                  <a:schemeClr val="tx1"/>
                </a:solidFill>
                <a:latin typeface="Arial" charset="0"/>
                <a:ea typeface="ＭＳ Ｐゴシック" charset="0"/>
                <a:cs typeface="ＭＳ Ｐゴシック" charset="0"/>
              </a:defRPr>
            </a:lvl5pPr>
            <a:lvl6pPr marL="25146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6pPr>
            <a:lvl7pPr marL="29718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7pPr>
            <a:lvl8pPr marL="34290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8pPr>
            <a:lvl9pPr marL="38862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9pPr>
          </a:lstStyle>
          <a:p>
            <a:pPr algn="r" eaLnBrk="1" hangingPunct="1">
              <a:lnSpc>
                <a:spcPct val="80000"/>
              </a:lnSpc>
            </a:pPr>
            <a:r>
              <a:rPr lang="en-US" sz="16600" b="1" dirty="0" smtClean="0">
                <a:cs typeface="Arial" charset="0"/>
              </a:rPr>
              <a:t>Vision &amp;</a:t>
            </a:r>
            <a:br>
              <a:rPr lang="en-US" sz="16600" b="1" dirty="0" smtClean="0">
                <a:cs typeface="Arial" charset="0"/>
              </a:rPr>
            </a:br>
            <a:r>
              <a:rPr lang="en-US" sz="16600" b="1" dirty="0" smtClean="0">
                <a:cs typeface="Arial" charset="0"/>
              </a:rPr>
              <a:t>Impact</a:t>
            </a:r>
            <a:endParaRPr lang="en-US" sz="11500" b="1" dirty="0">
              <a:cs typeface="Arial" charset="0"/>
            </a:endParaRPr>
          </a:p>
        </p:txBody>
      </p:sp>
      <p:sp>
        <p:nvSpPr>
          <p:cNvPr id="13333" name="TextBox 8"/>
          <p:cNvSpPr txBox="1">
            <a:spLocks noChangeArrowheads="1"/>
          </p:cNvSpPr>
          <p:nvPr/>
        </p:nvSpPr>
        <p:spPr bwMode="auto">
          <a:xfrm>
            <a:off x="22183174" y="20082671"/>
            <a:ext cx="10509248" cy="87100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7400">
                <a:solidFill>
                  <a:schemeClr val="tx1"/>
                </a:solidFill>
                <a:latin typeface="Arial" charset="0"/>
                <a:ea typeface="ＭＳ Ｐゴシック" charset="0"/>
                <a:cs typeface="ＭＳ Ｐゴシック" charset="0"/>
              </a:defRPr>
            </a:lvl1pPr>
            <a:lvl2pPr marL="742950" indent="-285750" eaLnBrk="0" hangingPunct="0">
              <a:defRPr sz="7400">
                <a:solidFill>
                  <a:schemeClr val="tx1"/>
                </a:solidFill>
                <a:latin typeface="Arial" charset="0"/>
                <a:ea typeface="ＭＳ Ｐゴシック" charset="0"/>
                <a:cs typeface="ＭＳ Ｐゴシック" charset="0"/>
              </a:defRPr>
            </a:lvl2pPr>
            <a:lvl3pPr marL="1143000" indent="-228600" eaLnBrk="0" hangingPunct="0">
              <a:defRPr sz="7400">
                <a:solidFill>
                  <a:schemeClr val="tx1"/>
                </a:solidFill>
                <a:latin typeface="Arial" charset="0"/>
                <a:ea typeface="ＭＳ Ｐゴシック" charset="0"/>
                <a:cs typeface="ＭＳ Ｐゴシック" charset="0"/>
              </a:defRPr>
            </a:lvl3pPr>
            <a:lvl4pPr marL="1600200" indent="-228600" eaLnBrk="0" hangingPunct="0">
              <a:defRPr sz="7400">
                <a:solidFill>
                  <a:schemeClr val="tx1"/>
                </a:solidFill>
                <a:latin typeface="Arial" charset="0"/>
                <a:ea typeface="ＭＳ Ｐゴシック" charset="0"/>
                <a:cs typeface="ＭＳ Ｐゴシック" charset="0"/>
              </a:defRPr>
            </a:lvl4pPr>
            <a:lvl5pPr marL="2057400" indent="-228600" eaLnBrk="0" hangingPunct="0">
              <a:defRPr sz="7400">
                <a:solidFill>
                  <a:schemeClr val="tx1"/>
                </a:solidFill>
                <a:latin typeface="Arial" charset="0"/>
                <a:ea typeface="ＭＳ Ｐゴシック" charset="0"/>
                <a:cs typeface="ＭＳ Ｐゴシック" charset="0"/>
              </a:defRPr>
            </a:lvl5pPr>
            <a:lvl6pPr marL="25146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6pPr>
            <a:lvl7pPr marL="29718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7pPr>
            <a:lvl8pPr marL="34290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8pPr>
            <a:lvl9pPr marL="3886200" indent="-228600" defTabSz="1879600" eaLnBrk="0" fontAlgn="base" hangingPunct="0">
              <a:spcBef>
                <a:spcPct val="0"/>
              </a:spcBef>
              <a:spcAft>
                <a:spcPct val="0"/>
              </a:spcAft>
              <a:defRPr sz="7400">
                <a:solidFill>
                  <a:schemeClr val="tx1"/>
                </a:solidFill>
                <a:latin typeface="Arial" charset="0"/>
                <a:ea typeface="ＭＳ Ｐゴシック" charset="0"/>
                <a:cs typeface="ＭＳ Ｐゴシック" charset="0"/>
              </a:defRPr>
            </a:lvl9pPr>
          </a:lstStyle>
          <a:p>
            <a:pPr algn="ctr"/>
            <a:r>
              <a:rPr lang="en-US" sz="8000" i="1" dirty="0">
                <a:solidFill>
                  <a:srgbClr val="009999"/>
                </a:solidFill>
              </a:rPr>
              <a:t>“Intelligent systems that enable </a:t>
            </a:r>
            <a:r>
              <a:rPr lang="en-US" sz="8000" i="1" dirty="0" smtClean="0">
                <a:solidFill>
                  <a:srgbClr val="009999"/>
                </a:solidFill>
              </a:rPr>
              <a:t/>
            </a:r>
            <a:br>
              <a:rPr lang="en-US" sz="8000" i="1" dirty="0" smtClean="0">
                <a:solidFill>
                  <a:srgbClr val="009999"/>
                </a:solidFill>
              </a:rPr>
            </a:br>
            <a:r>
              <a:rPr lang="en-US" sz="8000" i="1" dirty="0" smtClean="0">
                <a:solidFill>
                  <a:srgbClr val="009999"/>
                </a:solidFill>
              </a:rPr>
              <a:t>older </a:t>
            </a:r>
            <a:r>
              <a:rPr lang="en-US" sz="8000" i="1" dirty="0">
                <a:solidFill>
                  <a:srgbClr val="009999"/>
                </a:solidFill>
              </a:rPr>
              <a:t>adults and people with disabilities</a:t>
            </a:r>
            <a:br>
              <a:rPr lang="en-US" sz="8000" i="1" dirty="0">
                <a:solidFill>
                  <a:srgbClr val="009999"/>
                </a:solidFill>
              </a:rPr>
            </a:br>
            <a:r>
              <a:rPr lang="en-US" sz="8000" i="1" dirty="0">
                <a:solidFill>
                  <a:srgbClr val="009999"/>
                </a:solidFill>
              </a:rPr>
              <a:t>and improve everyone’s </a:t>
            </a:r>
            <a:r>
              <a:rPr lang="en-US" sz="8000" i="1" dirty="0" smtClean="0">
                <a:solidFill>
                  <a:srgbClr val="009999"/>
                </a:solidFill>
              </a:rPr>
              <a:t/>
            </a:r>
            <a:br>
              <a:rPr lang="en-US" sz="8000" i="1" dirty="0" smtClean="0">
                <a:solidFill>
                  <a:srgbClr val="009999"/>
                </a:solidFill>
              </a:rPr>
            </a:br>
            <a:r>
              <a:rPr lang="en-US" sz="8000" i="1" dirty="0" smtClean="0">
                <a:solidFill>
                  <a:srgbClr val="009999"/>
                </a:solidFill>
              </a:rPr>
              <a:t>quality </a:t>
            </a:r>
            <a:r>
              <a:rPr lang="en-US" sz="8000" i="1" dirty="0">
                <a:solidFill>
                  <a:srgbClr val="009999"/>
                </a:solidFill>
              </a:rPr>
              <a:t>of life”</a:t>
            </a:r>
          </a:p>
        </p:txBody>
      </p:sp>
      <p:sp>
        <p:nvSpPr>
          <p:cNvPr id="75" name="Rectangle 74"/>
          <p:cNvSpPr/>
          <p:nvPr/>
        </p:nvSpPr>
        <p:spPr>
          <a:xfrm>
            <a:off x="22707600" y="30175200"/>
            <a:ext cx="8724900" cy="12344400"/>
          </a:xfrm>
          <a:prstGeom prst="rect">
            <a:avLst/>
          </a:prstGeom>
          <a:noFill/>
          <a:ln w="57150" cmpd="sng">
            <a:solidFill>
              <a:srgbClr val="D3C9D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pic>
        <p:nvPicPr>
          <p:cNvPr id="15" name="Picture 14" descr="QoLT logo with text-long.psd"/>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4098" y="583337"/>
            <a:ext cx="18533370" cy="1853337"/>
          </a:xfrm>
          <a:prstGeom prst="rect">
            <a:avLst/>
          </a:prstGeom>
        </p:spPr>
      </p:pic>
      <p:pic>
        <p:nvPicPr>
          <p:cNvPr id="69" name="Picture 68" descr="CMU_logo_horiz_187 red.jpg"/>
          <p:cNvPicPr>
            <a:picLocks noChangeAspect="1"/>
          </p:cNvPicPr>
          <p:nvPr/>
        </p:nvPicPr>
        <p:blipFill>
          <a:blip r:embed="rId4"/>
          <a:stretch>
            <a:fillRect/>
          </a:stretch>
        </p:blipFill>
        <p:spPr>
          <a:xfrm>
            <a:off x="23469600" y="30588649"/>
            <a:ext cx="7315200" cy="675429"/>
          </a:xfrm>
          <a:prstGeom prst="rect">
            <a:avLst/>
          </a:prstGeom>
        </p:spPr>
      </p:pic>
      <p:pic>
        <p:nvPicPr>
          <p:cNvPr id="70" name="Picture 69" descr="Pitt-best"/>
          <p:cNvPicPr>
            <a:picLocks noChangeAspect="1" noChangeArrowheads="1"/>
          </p:cNvPicPr>
          <p:nvPr/>
        </p:nvPicPr>
        <p:blipFill>
          <a:blip r:embed="rId5"/>
          <a:srcRect/>
          <a:stretch>
            <a:fillRect/>
          </a:stretch>
        </p:blipFill>
        <p:spPr bwMode="auto">
          <a:xfrm>
            <a:off x="23479330" y="31255611"/>
            <a:ext cx="7315200" cy="1064302"/>
          </a:xfrm>
          <a:prstGeom prst="rect">
            <a:avLst/>
          </a:prstGeom>
          <a:noFill/>
        </p:spPr>
      </p:pic>
      <p:sp>
        <p:nvSpPr>
          <p:cNvPr id="53" name="Text Box 8"/>
          <p:cNvSpPr txBox="1">
            <a:spLocks noChangeArrowheads="1"/>
          </p:cNvSpPr>
          <p:nvPr/>
        </p:nvSpPr>
        <p:spPr bwMode="auto">
          <a:xfrm>
            <a:off x="11891009" y="9601200"/>
            <a:ext cx="4387854" cy="376706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kern="1200" dirty="0">
                <a:solidFill>
                  <a:srgbClr val="000000"/>
                </a:solidFill>
                <a:latin typeface="Arial" pitchFamily="-108" charset="0"/>
                <a:ea typeface="Geneva" pitchFamily="-108" charset="-128"/>
                <a:cs typeface="Geneva" pitchFamily="-108" charset="-128"/>
              </a:rPr>
              <a:t>Home </a:t>
            </a:r>
            <a:r>
              <a:rPr lang="en-US" sz="5400" kern="1200" dirty="0" smtClean="0">
                <a:solidFill>
                  <a:srgbClr val="000000"/>
                </a:solidFill>
                <a:latin typeface="Arial" pitchFamily="-108" charset="0"/>
                <a:ea typeface="Geneva" pitchFamily="-108" charset="-128"/>
                <a:cs typeface="Geneva" pitchFamily="-108" charset="-128"/>
              </a:rPr>
              <a:t>and </a:t>
            </a:r>
            <a:br>
              <a:rPr lang="en-US" sz="5400" kern="1200" dirty="0" smtClean="0">
                <a:solidFill>
                  <a:srgbClr val="000000"/>
                </a:solidFill>
                <a:latin typeface="Arial" pitchFamily="-108" charset="0"/>
                <a:ea typeface="Geneva" pitchFamily="-108" charset="-128"/>
                <a:cs typeface="Geneva" pitchFamily="-108" charset="-128"/>
              </a:rPr>
            </a:br>
            <a:r>
              <a:rPr lang="en-US" sz="5400" kern="1200" dirty="0" smtClean="0">
                <a:solidFill>
                  <a:srgbClr val="000000"/>
                </a:solidFill>
                <a:latin typeface="Arial" pitchFamily="-108" charset="0"/>
                <a:ea typeface="Geneva" pitchFamily="-108" charset="-128"/>
                <a:cs typeface="Geneva" pitchFamily="-108" charset="-128"/>
              </a:rPr>
              <a:t>Community</a:t>
            </a:r>
            <a:r>
              <a:rPr lang="en-US" sz="5400" kern="1200" dirty="0">
                <a:solidFill>
                  <a:srgbClr val="000000"/>
                </a:solidFill>
                <a:latin typeface="Arial" pitchFamily="-108" charset="0"/>
                <a:ea typeface="Geneva" pitchFamily="-108" charset="-128"/>
                <a:cs typeface="Geneva" pitchFamily="-108" charset="-128"/>
              </a:rPr>
              <a:t/>
            </a:r>
            <a:br>
              <a:rPr lang="en-US" sz="5400" kern="1200" dirty="0">
                <a:solidFill>
                  <a:srgbClr val="000000"/>
                </a:solidFill>
                <a:latin typeface="Arial" pitchFamily="-108" charset="0"/>
                <a:ea typeface="Geneva" pitchFamily="-108" charset="-128"/>
                <a:cs typeface="Geneva" pitchFamily="-108" charset="-128"/>
              </a:rPr>
            </a:br>
            <a:r>
              <a:rPr lang="en-US" sz="5400" kern="1200" dirty="0">
                <a:solidFill>
                  <a:srgbClr val="000000"/>
                </a:solidFill>
                <a:latin typeface="Arial" pitchFamily="-108" charset="0"/>
                <a:ea typeface="Geneva" pitchFamily="-108" charset="-128"/>
                <a:cs typeface="Geneva" pitchFamily="-108" charset="-128"/>
              </a:rPr>
              <a:t>Health &amp; </a:t>
            </a:r>
            <a:r>
              <a:rPr lang="en-US" sz="5400" kern="1200" dirty="0" smtClean="0">
                <a:solidFill>
                  <a:srgbClr val="000000"/>
                </a:solidFill>
                <a:latin typeface="Arial" pitchFamily="-108" charset="0"/>
                <a:ea typeface="Geneva" pitchFamily="-108" charset="-128"/>
                <a:cs typeface="Geneva" pitchFamily="-108" charset="-128"/>
              </a:rPr>
              <a:t/>
            </a:r>
            <a:br>
              <a:rPr lang="en-US" sz="5400" kern="1200" dirty="0" smtClean="0">
                <a:solidFill>
                  <a:srgbClr val="000000"/>
                </a:solidFill>
                <a:latin typeface="Arial" pitchFamily="-108" charset="0"/>
                <a:ea typeface="Geneva" pitchFamily="-108" charset="-128"/>
                <a:cs typeface="Geneva" pitchFamily="-108" charset="-128"/>
              </a:rPr>
            </a:br>
            <a:r>
              <a:rPr lang="en-US" sz="5400" kern="1200" dirty="0" smtClean="0">
                <a:solidFill>
                  <a:srgbClr val="000000"/>
                </a:solidFill>
                <a:latin typeface="Arial" pitchFamily="-108" charset="0"/>
                <a:ea typeface="Geneva" pitchFamily="-108" charset="-128"/>
                <a:cs typeface="Geneva" pitchFamily="-108" charset="-128"/>
              </a:rPr>
              <a:t>Wellness</a:t>
            </a:r>
            <a:endParaRPr lang="en-US" sz="5400" kern="1200" dirty="0">
              <a:solidFill>
                <a:srgbClr val="000000"/>
              </a:solidFill>
              <a:latin typeface="Arial" pitchFamily="-108" charset="0"/>
              <a:ea typeface="Geneva" pitchFamily="-108" charset="-128"/>
              <a:cs typeface="Geneva" pitchFamily="-108" charset="-128"/>
            </a:endParaRPr>
          </a:p>
        </p:txBody>
      </p:sp>
      <p:pic>
        <p:nvPicPr>
          <p:cNvPr id="54" name="Picture 53" descr="HERB-best small"/>
          <p:cNvPicPr>
            <a:picLocks noChangeAspect="1" noChangeArrowheads="1"/>
          </p:cNvPicPr>
          <p:nvPr/>
        </p:nvPicPr>
        <p:blipFill>
          <a:blip r:embed="rId6"/>
          <a:srcRect l="2083" r="14583"/>
          <a:stretch>
            <a:fillRect/>
          </a:stretch>
        </p:blipFill>
        <p:spPr bwMode="auto">
          <a:xfrm>
            <a:off x="6396014" y="5833248"/>
            <a:ext cx="4862809" cy="388620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pic>
      <p:sp>
        <p:nvSpPr>
          <p:cNvPr id="55" name="Text Box 9"/>
          <p:cNvSpPr txBox="1">
            <a:spLocks noChangeArrowheads="1"/>
          </p:cNvSpPr>
          <p:nvPr/>
        </p:nvSpPr>
        <p:spPr bwMode="auto">
          <a:xfrm>
            <a:off x="6945858" y="10847695"/>
            <a:ext cx="3875582" cy="127407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kern="1200" dirty="0" err="1">
                <a:solidFill>
                  <a:srgbClr val="000000"/>
                </a:solidFill>
                <a:latin typeface="Arial" pitchFamily="-108" charset="0"/>
                <a:ea typeface="Geneva" pitchFamily="-108" charset="-128"/>
                <a:cs typeface="Geneva" pitchFamily="-108" charset="-128"/>
              </a:rPr>
              <a:t>QoLTbots</a:t>
            </a:r>
            <a:endParaRPr lang="en-US" sz="5400" kern="1200" dirty="0">
              <a:solidFill>
                <a:srgbClr val="000000"/>
              </a:solidFill>
              <a:latin typeface="Arial" pitchFamily="-108" charset="0"/>
              <a:ea typeface="Geneva" pitchFamily="-108" charset="-128"/>
              <a:cs typeface="Geneva" pitchFamily="-108" charset="-128"/>
            </a:endParaRPr>
          </a:p>
        </p:txBody>
      </p:sp>
      <p:sp>
        <p:nvSpPr>
          <p:cNvPr id="62" name="Text Box 11"/>
          <p:cNvSpPr txBox="1">
            <a:spLocks noChangeArrowheads="1"/>
          </p:cNvSpPr>
          <p:nvPr/>
        </p:nvSpPr>
        <p:spPr bwMode="auto">
          <a:xfrm>
            <a:off x="17499906" y="10432197"/>
            <a:ext cx="3619277"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smtClean="0">
                <a:solidFill>
                  <a:srgbClr val="000000"/>
                </a:solidFill>
                <a:latin typeface="Arial" pitchFamily="-108" charset="0"/>
                <a:ea typeface="Geneva" pitchFamily="-108" charset="-128"/>
                <a:cs typeface="Geneva" pitchFamily="-108" charset="-128"/>
              </a:rPr>
              <a:t>Virtual</a:t>
            </a:r>
            <a:br>
              <a:rPr lang="en-US" sz="5400" dirty="0" smtClean="0">
                <a:solidFill>
                  <a:srgbClr val="000000"/>
                </a:solidFill>
                <a:latin typeface="Arial" pitchFamily="-108" charset="0"/>
                <a:ea typeface="Geneva" pitchFamily="-108" charset="-128"/>
                <a:cs typeface="Geneva" pitchFamily="-108" charset="-128"/>
              </a:rPr>
            </a:br>
            <a:r>
              <a:rPr lang="en-US" sz="5400" dirty="0" smtClean="0">
                <a:solidFill>
                  <a:srgbClr val="000000"/>
                </a:solidFill>
                <a:latin typeface="Arial" pitchFamily="-108" charset="0"/>
                <a:ea typeface="Geneva" pitchFamily="-108" charset="-128"/>
                <a:cs typeface="Geneva" pitchFamily="-108" charset="-128"/>
              </a:rPr>
              <a:t>Coaches</a:t>
            </a:r>
            <a:endParaRPr lang="en-US" sz="5400" dirty="0">
              <a:solidFill>
                <a:srgbClr val="000000"/>
              </a:solidFill>
              <a:latin typeface="Arial" pitchFamily="-108" charset="0"/>
              <a:ea typeface="Geneva" pitchFamily="-108" charset="-128"/>
              <a:cs typeface="Geneva" pitchFamily="-108" charset="-128"/>
            </a:endParaRPr>
          </a:p>
        </p:txBody>
      </p:sp>
      <p:sp>
        <p:nvSpPr>
          <p:cNvPr id="68" name="Text Box 13"/>
          <p:cNvSpPr txBox="1">
            <a:spLocks noChangeArrowheads="1"/>
          </p:cNvSpPr>
          <p:nvPr/>
        </p:nvSpPr>
        <p:spPr bwMode="auto">
          <a:xfrm>
            <a:off x="2179204" y="10432197"/>
            <a:ext cx="3041068"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smtClean="0">
                <a:solidFill>
                  <a:srgbClr val="000000"/>
                </a:solidFill>
                <a:latin typeface="Arial" pitchFamily="-108" charset="0"/>
                <a:ea typeface="Geneva" pitchFamily="-108" charset="-128"/>
                <a:cs typeface="Geneva" pitchFamily="-108" charset="-128"/>
              </a:rPr>
              <a:t>Safe</a:t>
            </a:r>
            <a:br>
              <a:rPr lang="en-US" sz="5400" dirty="0" smtClean="0">
                <a:solidFill>
                  <a:srgbClr val="000000"/>
                </a:solidFill>
                <a:latin typeface="Arial" pitchFamily="-108" charset="0"/>
                <a:ea typeface="Geneva" pitchFamily="-108" charset="-128"/>
                <a:cs typeface="Geneva" pitchFamily="-108" charset="-128"/>
              </a:rPr>
            </a:br>
            <a:r>
              <a:rPr lang="en-US" sz="5400" dirty="0" smtClean="0">
                <a:solidFill>
                  <a:srgbClr val="000000"/>
                </a:solidFill>
                <a:latin typeface="Arial" pitchFamily="-108" charset="0"/>
                <a:ea typeface="Geneva" pitchFamily="-108" charset="-128"/>
                <a:cs typeface="Geneva" pitchFamily="-108" charset="-128"/>
              </a:rPr>
              <a:t>Driving</a:t>
            </a:r>
            <a:endParaRPr lang="en-US" sz="5400" dirty="0">
              <a:solidFill>
                <a:srgbClr val="000000"/>
              </a:solidFill>
              <a:latin typeface="Arial" pitchFamily="-108" charset="0"/>
              <a:ea typeface="Geneva" pitchFamily="-108" charset="-128"/>
              <a:cs typeface="Geneva" pitchFamily="-108" charset="-128"/>
            </a:endParaRPr>
          </a:p>
        </p:txBody>
      </p:sp>
      <p:pic>
        <p:nvPicPr>
          <p:cNvPr id="72" name="Picture 71" descr="olderMan2.jpg"/>
          <p:cNvPicPr>
            <a:picLocks noChangeAspect="1"/>
          </p:cNvPicPr>
          <p:nvPr/>
        </p:nvPicPr>
        <p:blipFill rotWithShape="1">
          <a:blip r:embed="rId7"/>
          <a:srcRect l="24525" r="21384"/>
          <a:stretch/>
        </p:blipFill>
        <p:spPr>
          <a:xfrm>
            <a:off x="1501199" y="5334000"/>
            <a:ext cx="4318001" cy="5029200"/>
          </a:xfrm>
          <a:prstGeom prst="rect">
            <a:avLst/>
          </a:prstGeom>
          <a:effectLst>
            <a:outerShdw blurRad="50800" dist="38100" dir="2700000" algn="tl" rotWithShape="0">
              <a:schemeClr val="tx1">
                <a:lumMod val="75000"/>
                <a:lumOff val="25000"/>
                <a:alpha val="43000"/>
              </a:schemeClr>
            </a:outerShdw>
          </a:effectLst>
        </p:spPr>
      </p:pic>
      <p:sp>
        <p:nvSpPr>
          <p:cNvPr id="73" name="AutoShape 62"/>
          <p:cNvSpPr>
            <a:spLocks noChangeArrowheads="1"/>
          </p:cNvSpPr>
          <p:nvPr/>
        </p:nvSpPr>
        <p:spPr bwMode="auto">
          <a:xfrm>
            <a:off x="22350745" y="6248400"/>
            <a:ext cx="5577198" cy="1600200"/>
          </a:xfrm>
          <a:prstGeom prst="leftArrow">
            <a:avLst>
              <a:gd name="adj1" fmla="val 45380"/>
              <a:gd name="adj2" fmla="val 74755"/>
            </a:avLst>
          </a:prstGeom>
          <a:solidFill>
            <a:schemeClr val="accent4">
              <a:lumMod val="60000"/>
              <a:lumOff val="40000"/>
            </a:schemeClr>
          </a:solidFill>
          <a:ln w="6350">
            <a:noFill/>
            <a:miter lim="800000"/>
            <a:headEnd type="none" w="sm" len="sm"/>
            <a:tailEnd/>
          </a:ln>
          <a:effectLst>
            <a:outerShdw blurRad="50800" dist="38100" dir="2700000" algn="tl" rotWithShape="0">
              <a:prstClr val="black">
                <a:alpha val="40000"/>
              </a:prstClr>
            </a:outerShdw>
          </a:effectLst>
        </p:spPr>
        <p:txBody>
          <a:bodyPr wrap="none" lIns="438787" tIns="219394" rIns="438787" bIns="219394"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78" name="Text Box 72"/>
          <p:cNvSpPr txBox="1">
            <a:spLocks noChangeArrowheads="1"/>
          </p:cNvSpPr>
          <p:nvPr/>
        </p:nvSpPr>
        <p:spPr bwMode="auto">
          <a:xfrm>
            <a:off x="22968593" y="6781800"/>
            <a:ext cx="4654550" cy="507831"/>
          </a:xfrm>
          <a:prstGeom prst="rect">
            <a:avLst/>
          </a:prstGeom>
          <a:noFill/>
          <a:ln w="3175">
            <a:noFill/>
            <a:miter lim="800000"/>
            <a:headEnd type="none" w="sm" len="sm"/>
            <a:tailEnd/>
          </a:ln>
          <a:effectLst>
            <a:outerShdw blurRad="50800" dist="38100" dir="2700000" algn="tl" rotWithShape="0">
              <a:schemeClr val="tx1">
                <a:lumMod val="75000"/>
                <a:lumOff val="25000"/>
                <a:alpha val="43000"/>
              </a:schemeClr>
            </a:outerShdw>
          </a:effectLst>
        </p:spPr>
        <p:txBody>
          <a:bodyPr wrap="square" lIns="0" tIns="0" rIns="0" bIns="0">
            <a:spAutoFit/>
          </a:bodyPr>
          <a:lstStyle/>
          <a:p>
            <a:pPr algn="ctr">
              <a:lnSpc>
                <a:spcPct val="90000"/>
              </a:lnSpc>
              <a:spcBef>
                <a:spcPct val="40000"/>
              </a:spcBef>
              <a:defRPr/>
            </a:pPr>
            <a:r>
              <a:rPr lang="en-US" sz="3600" b="1" dirty="0">
                <a:solidFill>
                  <a:srgbClr val="000000"/>
                </a:solidFill>
                <a:latin typeface="Arial" pitchFamily="-108" charset="0"/>
                <a:ea typeface="Geneva" pitchFamily="-108" charset="-128"/>
                <a:cs typeface="Geneva" pitchFamily="-108" charset="-128"/>
              </a:rPr>
              <a:t>Needs &amp; Feedback</a:t>
            </a:r>
          </a:p>
        </p:txBody>
      </p:sp>
      <p:grpSp>
        <p:nvGrpSpPr>
          <p:cNvPr id="79" name="Group 57"/>
          <p:cNvGrpSpPr>
            <a:grpSpLocks/>
          </p:cNvGrpSpPr>
          <p:nvPr/>
        </p:nvGrpSpPr>
        <p:grpSpPr bwMode="auto">
          <a:xfrm>
            <a:off x="28161708" y="5205392"/>
            <a:ext cx="3918492" cy="6931126"/>
            <a:chOff x="6178190" y="903816"/>
            <a:chExt cx="906491" cy="1603375"/>
          </a:xfrm>
        </p:grpSpPr>
        <p:sp>
          <p:nvSpPr>
            <p:cNvPr id="80" name="Oval 64"/>
            <p:cNvSpPr>
              <a:spLocks noChangeArrowheads="1"/>
            </p:cNvSpPr>
            <p:nvPr/>
          </p:nvSpPr>
          <p:spPr bwMode="auto">
            <a:xfrm rot="1344100">
              <a:off x="6178190" y="903816"/>
              <a:ext cx="868390" cy="1603375"/>
            </a:xfrm>
            <a:prstGeom prst="ellipse">
              <a:avLst/>
            </a:prstGeom>
            <a:solidFill>
              <a:srgbClr val="6699FF"/>
            </a:solidFill>
            <a:ln w="12700">
              <a:noFill/>
              <a:round/>
              <a:headEnd/>
              <a:tailE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81" name="Oval 65"/>
            <p:cNvSpPr>
              <a:spLocks noChangeArrowheads="1"/>
            </p:cNvSpPr>
            <p:nvPr/>
          </p:nvSpPr>
          <p:spPr bwMode="auto">
            <a:xfrm rot="1344100">
              <a:off x="6398860" y="938741"/>
              <a:ext cx="685821" cy="1019175"/>
            </a:xfrm>
            <a:prstGeom prst="ellipse">
              <a:avLst/>
            </a:prstGeom>
            <a:solidFill>
              <a:srgbClr val="8FB4FF"/>
            </a:solidFill>
            <a:ln w="12700">
              <a:noFill/>
              <a:round/>
              <a:headEnd/>
              <a:tailE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83" name="Oval 66"/>
            <p:cNvSpPr>
              <a:spLocks noChangeArrowheads="1"/>
            </p:cNvSpPr>
            <p:nvPr/>
          </p:nvSpPr>
          <p:spPr bwMode="auto">
            <a:xfrm rot="1344100">
              <a:off x="6570315" y="956204"/>
              <a:ext cx="503252" cy="623887"/>
            </a:xfrm>
            <a:prstGeom prst="ellipse">
              <a:avLst/>
            </a:prstGeom>
            <a:solidFill>
              <a:srgbClr val="B9D0FF"/>
            </a:solidFill>
            <a:ln w="12700">
              <a:noFill/>
              <a:round/>
              <a:headEnd/>
              <a:tailEnd/>
            </a:ln>
            <a:effectLst>
              <a:outerShdw blurRad="50800" dist="38100" dir="2700000" algn="tl" rotWithShape="0">
                <a:srgbClr val="000000">
                  <a:alpha val="43000"/>
                </a:srgbClr>
              </a:outerShdw>
            </a:effectLst>
          </p:spPr>
          <p:txBody>
            <a:bodyPr wrap="none" anchor="ctr"/>
            <a:lstStyle/>
            <a:p>
              <a:pPr algn="ctr">
                <a:defRPr/>
              </a:pPr>
              <a:endParaRPr lang="en-US">
                <a:solidFill>
                  <a:srgbClr val="000000"/>
                </a:solidFill>
                <a:latin typeface="Arial" pitchFamily="-108" charset="0"/>
                <a:ea typeface="Geneva" pitchFamily="-108" charset="-128"/>
                <a:cs typeface="Geneva" pitchFamily="-108" charset="-128"/>
              </a:endParaRPr>
            </a:p>
          </p:txBody>
        </p:sp>
        <p:sp>
          <p:nvSpPr>
            <p:cNvPr id="85" name="Text Box 67"/>
            <p:cNvSpPr txBox="1">
              <a:spLocks noChangeArrowheads="1"/>
            </p:cNvSpPr>
            <p:nvPr/>
          </p:nvSpPr>
          <p:spPr bwMode="auto">
            <a:xfrm>
              <a:off x="6581999" y="1173691"/>
              <a:ext cx="462421" cy="109004"/>
            </a:xfrm>
            <a:prstGeom prst="rect">
              <a:avLst/>
            </a:prstGeom>
            <a:noFill/>
            <a:ln w="6350">
              <a:noFill/>
              <a:miter lim="800000"/>
              <a:headEnd/>
              <a:tailEnd/>
            </a:ln>
            <a:effectLst>
              <a:outerShdw blurRad="50800" dist="38100" dir="2700000" algn="tl" rotWithShape="0">
                <a:schemeClr val="tx1">
                  <a:alpha val="43000"/>
                </a:schemeClr>
              </a:outerShdw>
            </a:effectLst>
          </p:spPr>
          <p:txBody>
            <a:bodyPr wrap="none" tIns="0" bIns="0">
              <a:spAutoFit/>
            </a:bodyPr>
            <a:lstStyle/>
            <a:p>
              <a:pPr algn="ctr">
                <a:defRPr/>
              </a:pPr>
              <a:r>
                <a:rPr lang="en-US" sz="3400" b="1" dirty="0">
                  <a:solidFill>
                    <a:srgbClr val="000000"/>
                  </a:solidFill>
                  <a:latin typeface="Arial" pitchFamily="-108" charset="0"/>
                  <a:ea typeface="Geneva" pitchFamily="-108" charset="-128"/>
                  <a:cs typeface="Geneva" pitchFamily="-108" charset="-128"/>
                </a:rPr>
                <a:t>Individual</a:t>
              </a:r>
            </a:p>
          </p:txBody>
        </p:sp>
        <p:sp>
          <p:nvSpPr>
            <p:cNvPr id="87" name="Text Box 68"/>
            <p:cNvSpPr txBox="1">
              <a:spLocks noChangeArrowheads="1"/>
            </p:cNvSpPr>
            <p:nvPr/>
          </p:nvSpPr>
          <p:spPr bwMode="auto">
            <a:xfrm>
              <a:off x="6398883" y="1600729"/>
              <a:ext cx="596870" cy="121828"/>
            </a:xfrm>
            <a:prstGeom prst="rect">
              <a:avLst/>
            </a:prstGeom>
            <a:noFill/>
            <a:ln w="6350">
              <a:noFill/>
              <a:miter lim="800000"/>
              <a:headEnd/>
              <a:tailEnd/>
            </a:ln>
            <a:effectLst>
              <a:outerShdw blurRad="50800" dist="38100" dir="2700000" algn="tl" rotWithShape="0">
                <a:schemeClr val="tx1">
                  <a:alpha val="43000"/>
                </a:schemeClr>
              </a:outerShdw>
            </a:effectLst>
          </p:spPr>
          <p:txBody>
            <a:bodyPr wrap="none" tIns="0" bIns="0">
              <a:spAutoFit/>
            </a:bodyPr>
            <a:lstStyle/>
            <a:p>
              <a:pPr algn="ctr">
                <a:defRPr/>
              </a:pPr>
              <a:r>
                <a:rPr lang="en-US" sz="3800" b="1" dirty="0">
                  <a:solidFill>
                    <a:srgbClr val="000000"/>
                  </a:solidFill>
                  <a:latin typeface="Arial" pitchFamily="-108" charset="0"/>
                  <a:ea typeface="Geneva" pitchFamily="-108" charset="-128"/>
                  <a:cs typeface="Geneva" pitchFamily="-108" charset="-128"/>
                </a:rPr>
                <a:t>Community</a:t>
              </a:r>
            </a:p>
          </p:txBody>
        </p:sp>
        <p:sp>
          <p:nvSpPr>
            <p:cNvPr id="89" name="Text Box 69"/>
            <p:cNvSpPr txBox="1">
              <a:spLocks noChangeArrowheads="1"/>
            </p:cNvSpPr>
            <p:nvPr/>
          </p:nvSpPr>
          <p:spPr bwMode="auto">
            <a:xfrm>
              <a:off x="6242472" y="2019829"/>
              <a:ext cx="495343" cy="153888"/>
            </a:xfrm>
            <a:prstGeom prst="rect">
              <a:avLst/>
            </a:prstGeom>
            <a:noFill/>
            <a:ln w="6350">
              <a:noFill/>
              <a:miter lim="800000"/>
              <a:headEnd/>
              <a:tailEnd/>
            </a:ln>
            <a:effectLst>
              <a:outerShdw blurRad="50800" dist="38100" dir="2700000" algn="tl" rotWithShape="0">
                <a:schemeClr val="tx1">
                  <a:alpha val="43000"/>
                </a:schemeClr>
              </a:outerShdw>
            </a:effectLst>
          </p:spPr>
          <p:txBody>
            <a:bodyPr wrap="none" tIns="0" bIns="0">
              <a:spAutoFit/>
            </a:bodyPr>
            <a:lstStyle/>
            <a:p>
              <a:pPr algn="ctr">
                <a:defRPr/>
              </a:pPr>
              <a:r>
                <a:rPr lang="en-US" sz="4800" b="1" dirty="0">
                  <a:solidFill>
                    <a:srgbClr val="000000"/>
                  </a:solidFill>
                  <a:latin typeface="Arial" pitchFamily="-108" charset="0"/>
                  <a:ea typeface="Geneva" pitchFamily="-108" charset="-128"/>
                  <a:cs typeface="Geneva" pitchFamily="-108" charset="-128"/>
                </a:rPr>
                <a:t>Society</a:t>
              </a:r>
            </a:p>
          </p:txBody>
        </p:sp>
      </p:grpSp>
      <p:sp>
        <p:nvSpPr>
          <p:cNvPr id="91" name="Text Box 22"/>
          <p:cNvSpPr txBox="1">
            <a:spLocks noChangeArrowheads="1"/>
          </p:cNvSpPr>
          <p:nvPr/>
        </p:nvSpPr>
        <p:spPr bwMode="auto">
          <a:xfrm>
            <a:off x="14208511" y="40008771"/>
            <a:ext cx="3734580"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a:solidFill>
                  <a:srgbClr val="000000"/>
                </a:solidFill>
                <a:latin typeface="Arial" pitchFamily="-108" charset="0"/>
                <a:ea typeface="Geneva" pitchFamily="-108" charset="-128"/>
                <a:cs typeface="Geneva" pitchFamily="-108" charset="-128"/>
              </a:rPr>
              <a:t>Person &amp; </a:t>
            </a:r>
            <a:r>
              <a:rPr lang="en-US" sz="5400" dirty="0" smtClean="0">
                <a:solidFill>
                  <a:srgbClr val="000000"/>
                </a:solidFill>
                <a:latin typeface="Arial" pitchFamily="-108" charset="0"/>
                <a:ea typeface="Geneva" pitchFamily="-108" charset="-128"/>
                <a:cs typeface="Geneva" pitchFamily="-108" charset="-128"/>
              </a:rPr>
              <a:t/>
            </a:r>
            <a:br>
              <a:rPr lang="en-US" sz="5400" dirty="0" smtClean="0">
                <a:solidFill>
                  <a:srgbClr val="000000"/>
                </a:solidFill>
                <a:latin typeface="Arial" pitchFamily="-108" charset="0"/>
                <a:ea typeface="Geneva" pitchFamily="-108" charset="-128"/>
                <a:cs typeface="Geneva" pitchFamily="-108" charset="-128"/>
              </a:rPr>
            </a:br>
            <a:r>
              <a:rPr lang="en-US" sz="5400" dirty="0" smtClean="0">
                <a:solidFill>
                  <a:srgbClr val="000000"/>
                </a:solidFill>
                <a:latin typeface="Arial" pitchFamily="-108" charset="0"/>
                <a:ea typeface="Geneva" pitchFamily="-108" charset="-128"/>
                <a:cs typeface="Geneva" pitchFamily="-108" charset="-128"/>
              </a:rPr>
              <a:t>Society</a:t>
            </a:r>
            <a:endParaRPr lang="en-US" sz="5400" dirty="0">
              <a:solidFill>
                <a:srgbClr val="000000"/>
              </a:solidFill>
              <a:latin typeface="Arial" pitchFamily="-108" charset="0"/>
              <a:ea typeface="Geneva" pitchFamily="-108" charset="-128"/>
              <a:cs typeface="Geneva" pitchFamily="-108" charset="-128"/>
            </a:endParaRPr>
          </a:p>
        </p:txBody>
      </p:sp>
      <p:pic>
        <p:nvPicPr>
          <p:cNvPr id="90" name="Picture 21" descr="NursebotLongwood3"/>
          <p:cNvPicPr>
            <a:picLocks noChangeAspect="1" noChangeArrowheads="1"/>
          </p:cNvPicPr>
          <p:nvPr/>
        </p:nvPicPr>
        <p:blipFill>
          <a:blip r:embed="rId8"/>
          <a:srcRect r="20561"/>
          <a:stretch>
            <a:fillRect/>
          </a:stretch>
        </p:blipFill>
        <p:spPr bwMode="auto">
          <a:xfrm>
            <a:off x="3910029" y="26160012"/>
            <a:ext cx="5457825" cy="548640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pic>
      <p:sp>
        <p:nvSpPr>
          <p:cNvPr id="93" name="Text Box 23"/>
          <p:cNvSpPr txBox="1">
            <a:spLocks noChangeArrowheads="1"/>
          </p:cNvSpPr>
          <p:nvPr/>
        </p:nvSpPr>
        <p:spPr bwMode="auto">
          <a:xfrm>
            <a:off x="3810000" y="31646412"/>
            <a:ext cx="5657883"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a:solidFill>
                  <a:srgbClr val="000000"/>
                </a:solidFill>
                <a:latin typeface="Arial" pitchFamily="-108" charset="0"/>
                <a:ea typeface="Geneva" pitchFamily="-108" charset="-128"/>
                <a:cs typeface="Geneva" pitchFamily="-108" charset="-128"/>
              </a:rPr>
              <a:t>Human-System</a:t>
            </a:r>
            <a:br>
              <a:rPr lang="en-US" sz="5400" dirty="0">
                <a:solidFill>
                  <a:srgbClr val="000000"/>
                </a:solidFill>
                <a:latin typeface="Arial" pitchFamily="-108" charset="0"/>
                <a:ea typeface="Geneva" pitchFamily="-108" charset="-128"/>
                <a:cs typeface="Geneva" pitchFamily="-108" charset="-128"/>
              </a:rPr>
            </a:br>
            <a:r>
              <a:rPr lang="en-US" sz="5400" dirty="0">
                <a:solidFill>
                  <a:srgbClr val="000000"/>
                </a:solidFill>
                <a:latin typeface="Arial" pitchFamily="-108" charset="0"/>
                <a:ea typeface="Geneva" pitchFamily="-108" charset="-128"/>
                <a:cs typeface="Geneva" pitchFamily="-108" charset="-128"/>
              </a:rPr>
              <a:t>Interaction</a:t>
            </a:r>
          </a:p>
        </p:txBody>
      </p:sp>
      <p:pic>
        <p:nvPicPr>
          <p:cNvPr id="94" name="Content Placeholder 6" descr="VINCE RECLINING 5160.jpg"/>
          <p:cNvPicPr>
            <a:picLocks noChangeAspect="1"/>
          </p:cNvPicPr>
          <p:nvPr/>
        </p:nvPicPr>
        <p:blipFill rotWithShape="1">
          <a:blip r:embed="rId9"/>
          <a:srcRect r="7041"/>
          <a:stretch/>
        </p:blipFill>
        <p:spPr bwMode="auto">
          <a:xfrm>
            <a:off x="12796820" y="34522371"/>
            <a:ext cx="6557963" cy="548640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pic>
      <p:pic>
        <p:nvPicPr>
          <p:cNvPr id="95" name="Picture 3" descr="DSC02106.jpg"/>
          <p:cNvPicPr>
            <a:picLocks noChangeAspect="1" noChangeArrowheads="1"/>
          </p:cNvPicPr>
          <p:nvPr/>
        </p:nvPicPr>
        <p:blipFill>
          <a:blip r:embed="rId10"/>
          <a:srcRect l="16637" t="2837" r="23219"/>
          <a:stretch>
            <a:fillRect/>
          </a:stretch>
        </p:blipFill>
        <p:spPr bwMode="auto">
          <a:xfrm>
            <a:off x="13587867" y="26136600"/>
            <a:ext cx="4975868" cy="548640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pic>
      <p:sp>
        <p:nvSpPr>
          <p:cNvPr id="97" name="Text Box 17"/>
          <p:cNvSpPr txBox="1">
            <a:spLocks noChangeArrowheads="1"/>
          </p:cNvSpPr>
          <p:nvPr/>
        </p:nvSpPr>
        <p:spPr bwMode="auto">
          <a:xfrm>
            <a:off x="13669357" y="31623000"/>
            <a:ext cx="4812888"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a:solidFill>
                  <a:srgbClr val="000000"/>
                </a:solidFill>
                <a:latin typeface="Arial" pitchFamily="-108" charset="0"/>
                <a:ea typeface="Geneva" pitchFamily="-108" charset="-128"/>
                <a:cs typeface="Geneva" pitchFamily="-108" charset="-128"/>
              </a:rPr>
              <a:t>Mobility &amp;</a:t>
            </a:r>
            <a:br>
              <a:rPr lang="en-US" sz="5400" dirty="0">
                <a:solidFill>
                  <a:srgbClr val="000000"/>
                </a:solidFill>
                <a:latin typeface="Arial" pitchFamily="-108" charset="0"/>
                <a:ea typeface="Geneva" pitchFamily="-108" charset="-128"/>
                <a:cs typeface="Geneva" pitchFamily="-108" charset="-128"/>
              </a:rPr>
            </a:br>
            <a:r>
              <a:rPr lang="en-US" sz="5400" dirty="0">
                <a:solidFill>
                  <a:srgbClr val="000000"/>
                </a:solidFill>
                <a:latin typeface="Arial" pitchFamily="-108" charset="0"/>
                <a:ea typeface="Geneva" pitchFamily="-108" charset="-128"/>
                <a:cs typeface="Geneva" pitchFamily="-108" charset="-128"/>
              </a:rPr>
              <a:t>Manipulation</a:t>
            </a:r>
          </a:p>
        </p:txBody>
      </p:sp>
      <p:pic>
        <p:nvPicPr>
          <p:cNvPr id="98" name="Picture 19" descr="FPvision protoOnUser"/>
          <p:cNvPicPr>
            <a:picLocks noChangeAspect="1" noChangeArrowheads="1"/>
          </p:cNvPicPr>
          <p:nvPr/>
        </p:nvPicPr>
        <p:blipFill>
          <a:blip r:embed="rId11"/>
          <a:srcRect l="16229" r="36491" b="24670"/>
          <a:stretch>
            <a:fillRect/>
          </a:stretch>
        </p:blipFill>
        <p:spPr bwMode="auto">
          <a:xfrm>
            <a:off x="4111460" y="34143444"/>
            <a:ext cx="5054963" cy="548640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pic>
      <p:sp>
        <p:nvSpPr>
          <p:cNvPr id="99" name="Text Box 20"/>
          <p:cNvSpPr txBox="1">
            <a:spLocks noChangeArrowheads="1"/>
          </p:cNvSpPr>
          <p:nvPr/>
        </p:nvSpPr>
        <p:spPr bwMode="auto">
          <a:xfrm>
            <a:off x="4213393" y="39559345"/>
            <a:ext cx="4851097" cy="2105067"/>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wrap="none" lIns="438787" tIns="219394" rIns="438787" bIns="219394">
            <a:spAutoFit/>
          </a:bodyPr>
          <a:lstStyle/>
          <a:p>
            <a:pPr algn="ctr">
              <a:defRPr/>
            </a:pPr>
            <a:r>
              <a:rPr lang="en-US" sz="5400" dirty="0">
                <a:solidFill>
                  <a:srgbClr val="000000"/>
                </a:solidFill>
                <a:latin typeface="Arial" pitchFamily="-108" charset="0"/>
                <a:ea typeface="Geneva" pitchFamily="-108" charset="-128"/>
                <a:cs typeface="Geneva" pitchFamily="-108" charset="-128"/>
              </a:rPr>
              <a:t>Perception </a:t>
            </a:r>
            <a:r>
              <a:rPr lang="en-US" sz="5400" dirty="0" smtClean="0">
                <a:solidFill>
                  <a:srgbClr val="000000"/>
                </a:solidFill>
                <a:latin typeface="Arial" pitchFamily="-108" charset="0"/>
                <a:ea typeface="Geneva" pitchFamily="-108" charset="-128"/>
                <a:cs typeface="Geneva" pitchFamily="-108" charset="-128"/>
              </a:rPr>
              <a:t>&amp;</a:t>
            </a:r>
            <a:br>
              <a:rPr lang="en-US" sz="5400" dirty="0" smtClean="0">
                <a:solidFill>
                  <a:srgbClr val="000000"/>
                </a:solidFill>
                <a:latin typeface="Arial" pitchFamily="-108" charset="0"/>
                <a:ea typeface="Geneva" pitchFamily="-108" charset="-128"/>
                <a:cs typeface="Geneva" pitchFamily="-108" charset="-128"/>
              </a:rPr>
            </a:br>
            <a:r>
              <a:rPr lang="en-US" sz="5400" dirty="0" smtClean="0">
                <a:solidFill>
                  <a:srgbClr val="000000"/>
                </a:solidFill>
                <a:latin typeface="Arial" pitchFamily="-108" charset="0"/>
                <a:ea typeface="Geneva" pitchFamily="-108" charset="-128"/>
                <a:cs typeface="Geneva" pitchFamily="-108" charset="-128"/>
              </a:rPr>
              <a:t>Awareness</a:t>
            </a:r>
            <a:endParaRPr lang="en-US" sz="5400" dirty="0">
              <a:solidFill>
                <a:srgbClr val="000000"/>
              </a:solidFill>
              <a:latin typeface="Arial" pitchFamily="-108" charset="0"/>
              <a:ea typeface="Geneva" pitchFamily="-108" charset="-128"/>
              <a:cs typeface="Geneva" pitchFamily="-108" charset="-128"/>
            </a:endParaRPr>
          </a:p>
        </p:txBody>
      </p:sp>
      <p:sp>
        <p:nvSpPr>
          <p:cNvPr id="101" name="Text Box 32"/>
          <p:cNvSpPr txBox="1">
            <a:spLocks noChangeArrowheads="1"/>
          </p:cNvSpPr>
          <p:nvPr/>
        </p:nvSpPr>
        <p:spPr bwMode="auto">
          <a:xfrm>
            <a:off x="7343536" y="42002117"/>
            <a:ext cx="9144000" cy="1329470"/>
          </a:xfrm>
          <a:prstGeom prst="rect">
            <a:avLst/>
          </a:prstGeom>
          <a:noFill/>
          <a:ln w="9525">
            <a:noFill/>
            <a:miter lim="800000"/>
            <a:headEnd/>
            <a:tailEnd/>
          </a:ln>
          <a:effectLst>
            <a:outerShdw blurRad="50800" dist="38100" dir="2700000" algn="tl" rotWithShape="0">
              <a:srgbClr val="000000">
                <a:alpha val="43000"/>
              </a:srgbClr>
            </a:outerShdw>
          </a:effectLst>
        </p:spPr>
        <p:txBody>
          <a:bodyPr lIns="438787" tIns="219394" rIns="438787" bIns="219394">
            <a:spAutoFit/>
          </a:bodyPr>
          <a:lstStyle/>
          <a:p>
            <a:pPr algn="ctr">
              <a:spcBef>
                <a:spcPct val="50000"/>
              </a:spcBef>
              <a:defRPr/>
            </a:pPr>
            <a:r>
              <a:rPr lang="en-US" sz="5800" b="1" i="1" dirty="0">
                <a:solidFill>
                  <a:srgbClr val="000000"/>
                </a:solidFill>
                <a:latin typeface="Verdana" pitchFamily="-111" charset="0"/>
                <a:ea typeface="Geneva" pitchFamily="-108" charset="-128"/>
                <a:cs typeface="Geneva" pitchFamily="-108" charset="-128"/>
              </a:rPr>
              <a:t>Basic Research</a:t>
            </a:r>
          </a:p>
        </p:txBody>
      </p:sp>
      <p:grpSp>
        <p:nvGrpSpPr>
          <p:cNvPr id="20" name="Group 19"/>
          <p:cNvGrpSpPr/>
          <p:nvPr/>
        </p:nvGrpSpPr>
        <p:grpSpPr>
          <a:xfrm>
            <a:off x="2910854" y="19064523"/>
            <a:ext cx="4785346" cy="6217920"/>
            <a:chOff x="2910854" y="19795327"/>
            <a:chExt cx="4785346" cy="6217920"/>
          </a:xfrm>
        </p:grpSpPr>
        <p:sp>
          <p:nvSpPr>
            <p:cNvPr id="102" name="AutoShape 33"/>
            <p:cNvSpPr>
              <a:spLocks noChangeArrowheads="1"/>
            </p:cNvSpPr>
            <p:nvPr/>
          </p:nvSpPr>
          <p:spPr bwMode="auto">
            <a:xfrm rot="5400000" flipH="1">
              <a:off x="2194567" y="20511614"/>
              <a:ext cx="6217920" cy="4785346"/>
            </a:xfrm>
            <a:prstGeom prst="leftArrow">
              <a:avLst>
                <a:gd name="adj1" fmla="val 69019"/>
                <a:gd name="adj2" fmla="val 41896"/>
              </a:avLst>
            </a:prstGeom>
            <a:solidFill>
              <a:srgbClr val="B4A3C7"/>
            </a:solidFill>
            <a:ln w="6350">
              <a:noFill/>
              <a:miter lim="800000"/>
              <a:headEnd type="none" w="sm" len="sm"/>
              <a:tailEnd/>
            </a:ln>
            <a:effectLst>
              <a:outerShdw blurRad="50800" dist="38100" dir="2700000" algn="tl" rotWithShape="0">
                <a:srgbClr val="000000">
                  <a:alpha val="43000"/>
                </a:srgbClr>
              </a:outerShdw>
            </a:effectLst>
          </p:spPr>
          <p:txBody>
            <a:bodyPr wrap="none" lIns="438787" tIns="219394" rIns="438787" bIns="219394"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103" name="Text Box 34"/>
            <p:cNvSpPr txBox="1">
              <a:spLocks noChangeArrowheads="1"/>
            </p:cNvSpPr>
            <p:nvPr/>
          </p:nvSpPr>
          <p:spPr bwMode="auto">
            <a:xfrm rot="16200000">
              <a:off x="2987054" y="22365237"/>
              <a:ext cx="4732018" cy="677108"/>
            </a:xfrm>
            <a:prstGeom prst="rect">
              <a:avLst/>
            </a:prstGeom>
            <a:noFill/>
            <a:ln w="3175">
              <a:noFill/>
              <a:miter lim="800000"/>
              <a:headEnd type="none" w="sm" len="sm"/>
              <a:tailEnd/>
            </a:ln>
            <a:effectLst>
              <a:outerShdw blurRad="50800" dist="38100" dir="2700000" algn="tl" rotWithShape="0">
                <a:schemeClr val="tx1">
                  <a:lumMod val="75000"/>
                  <a:lumOff val="25000"/>
                  <a:alpha val="43000"/>
                </a:schemeClr>
              </a:outerShdw>
            </a:effectLst>
          </p:spPr>
          <p:txBody>
            <a:bodyPr lIns="0" tIns="0" rIns="0" bIns="0">
              <a:spAutoFit/>
            </a:bodyPr>
            <a:lstStyle/>
            <a:p>
              <a:pPr algn="ctr">
                <a:spcBef>
                  <a:spcPct val="50000"/>
                </a:spcBef>
                <a:defRPr/>
              </a:pPr>
              <a:r>
                <a:rPr lang="en-US" sz="4400" b="1" dirty="0">
                  <a:solidFill>
                    <a:srgbClr val="000000"/>
                  </a:solidFill>
                  <a:latin typeface="Verdana" pitchFamily="-111" charset="0"/>
                  <a:ea typeface="Geneva" pitchFamily="-108" charset="-128"/>
                  <a:cs typeface="Geneva" pitchFamily="-108" charset="-128"/>
                </a:rPr>
                <a:t>Requirements</a:t>
              </a:r>
            </a:p>
          </p:txBody>
        </p:sp>
      </p:grpSp>
      <p:sp>
        <p:nvSpPr>
          <p:cNvPr id="105" name="AutoShape 62"/>
          <p:cNvSpPr>
            <a:spLocks noChangeArrowheads="1"/>
          </p:cNvSpPr>
          <p:nvPr/>
        </p:nvSpPr>
        <p:spPr bwMode="auto">
          <a:xfrm rot="10800000">
            <a:off x="22350745" y="8111067"/>
            <a:ext cx="4648202" cy="1600200"/>
          </a:xfrm>
          <a:prstGeom prst="leftArrow">
            <a:avLst>
              <a:gd name="adj1" fmla="val 45380"/>
              <a:gd name="adj2" fmla="val 74755"/>
            </a:avLst>
          </a:prstGeom>
          <a:solidFill>
            <a:schemeClr val="accent4">
              <a:lumMod val="60000"/>
              <a:lumOff val="40000"/>
            </a:schemeClr>
          </a:solidFill>
          <a:ln w="6350">
            <a:noFill/>
            <a:miter lim="800000"/>
            <a:headEnd type="none" w="sm" len="sm"/>
            <a:tailEnd/>
          </a:ln>
          <a:effectLst>
            <a:outerShdw blurRad="50800" dist="38100" dir="2700000" algn="tl" rotWithShape="0">
              <a:prstClr val="black">
                <a:alpha val="40000"/>
              </a:prstClr>
            </a:outerShdw>
          </a:effectLst>
        </p:spPr>
        <p:txBody>
          <a:bodyPr wrap="none" lIns="438787" tIns="219394" rIns="438787" bIns="219394"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76" name="Text Box 71"/>
          <p:cNvSpPr txBox="1">
            <a:spLocks noChangeArrowheads="1"/>
          </p:cNvSpPr>
          <p:nvPr/>
        </p:nvSpPr>
        <p:spPr bwMode="auto">
          <a:xfrm flipH="1">
            <a:off x="22946377" y="8587661"/>
            <a:ext cx="3063240" cy="553998"/>
          </a:xfrm>
          <a:prstGeom prst="rect">
            <a:avLst/>
          </a:prstGeom>
          <a:noFill/>
          <a:ln w="3175">
            <a:noFill/>
            <a:miter lim="800000"/>
            <a:headEnd type="none" w="sm" len="sm"/>
            <a:tailEnd/>
          </a:ln>
          <a:effectLst>
            <a:outerShdw blurRad="50800" dist="38100" dir="2700000" algn="tl" rotWithShape="0">
              <a:schemeClr val="tx1">
                <a:lumMod val="75000"/>
                <a:lumOff val="25000"/>
                <a:alpha val="43000"/>
              </a:schemeClr>
            </a:outerShdw>
          </a:effectLst>
        </p:spPr>
        <p:txBody>
          <a:bodyPr lIns="0" tIns="0" rIns="0" bIns="0">
            <a:spAutoFit/>
          </a:bodyPr>
          <a:lstStyle/>
          <a:p>
            <a:pPr algn="ctr">
              <a:spcBef>
                <a:spcPct val="50000"/>
              </a:spcBef>
              <a:defRPr/>
            </a:pPr>
            <a:r>
              <a:rPr lang="en-US" sz="3600" b="1" dirty="0">
                <a:solidFill>
                  <a:srgbClr val="000000"/>
                </a:solidFill>
                <a:latin typeface="Arial" pitchFamily="-108" charset="0"/>
                <a:ea typeface="Geneva" pitchFamily="-108" charset="-128"/>
                <a:cs typeface="Geneva" pitchFamily="-108" charset="-128"/>
              </a:rPr>
              <a:t>Products</a:t>
            </a:r>
          </a:p>
        </p:txBody>
      </p:sp>
      <p:pic>
        <p:nvPicPr>
          <p:cNvPr id="7" name="Picture 6" descr="gamePlayer1.jpg"/>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487962" y="5334000"/>
            <a:ext cx="3771900" cy="5029200"/>
          </a:xfrm>
          <a:prstGeom prst="rect">
            <a:avLst/>
          </a:prstGeom>
        </p:spPr>
      </p:pic>
      <p:pic>
        <p:nvPicPr>
          <p:cNvPr id="17" name="Picture 16" descr="older adult using Health Kiosk.jpg"/>
          <p:cNvPicPr>
            <a:picLocks noChangeAspect="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35637" y="5833248"/>
            <a:ext cx="5075512" cy="3886200"/>
          </a:xfrm>
          <a:prstGeom prst="rect">
            <a:avLst/>
          </a:prstGeom>
        </p:spPr>
      </p:pic>
      <p:sp>
        <p:nvSpPr>
          <p:cNvPr id="111" name="Text Box 31"/>
          <p:cNvSpPr txBox="1">
            <a:spLocks noChangeArrowheads="1"/>
          </p:cNvSpPr>
          <p:nvPr/>
        </p:nvSpPr>
        <p:spPr bwMode="auto">
          <a:xfrm>
            <a:off x="6985140" y="4036819"/>
            <a:ext cx="9090662" cy="1329470"/>
          </a:xfrm>
          <a:prstGeom prst="rect">
            <a:avLst/>
          </a:prstGeom>
          <a:noFill/>
          <a:ln w="9525">
            <a:noFill/>
            <a:miter lim="800000"/>
            <a:headEnd/>
            <a:tailEnd/>
          </a:ln>
          <a:effectLst>
            <a:outerShdw blurRad="50800" dist="38100" dir="2700000" algn="tl" rotWithShape="0">
              <a:schemeClr val="tx1">
                <a:lumMod val="75000"/>
                <a:lumOff val="25000"/>
                <a:alpha val="43000"/>
              </a:schemeClr>
            </a:outerShdw>
          </a:effectLst>
        </p:spPr>
        <p:txBody>
          <a:bodyPr lIns="438787" tIns="219394" rIns="438787" bIns="219394">
            <a:spAutoFit/>
          </a:bodyPr>
          <a:lstStyle/>
          <a:p>
            <a:pPr algn="ctr">
              <a:spcBef>
                <a:spcPct val="50000"/>
              </a:spcBef>
              <a:defRPr/>
            </a:pPr>
            <a:r>
              <a:rPr lang="en-US" sz="5800" b="1" i="1" dirty="0">
                <a:solidFill>
                  <a:srgbClr val="000000"/>
                </a:solidFill>
                <a:latin typeface="Verdana" pitchFamily="-111" charset="0"/>
                <a:ea typeface="Geneva" pitchFamily="-108" charset="-128"/>
                <a:cs typeface="Geneva" pitchFamily="-108" charset="-128"/>
              </a:rPr>
              <a:t>Testbed Systems</a:t>
            </a:r>
          </a:p>
        </p:txBody>
      </p:sp>
      <p:sp>
        <p:nvSpPr>
          <p:cNvPr id="112" name="Rectangle 111"/>
          <p:cNvSpPr/>
          <p:nvPr/>
        </p:nvSpPr>
        <p:spPr>
          <a:xfrm>
            <a:off x="622473" y="13184446"/>
            <a:ext cx="25734137" cy="2501086"/>
          </a:xfrm>
          <a:prstGeom prst="rect">
            <a:avLst/>
          </a:prstGeom>
          <a:no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grpSp>
        <p:nvGrpSpPr>
          <p:cNvPr id="21" name="Group 20"/>
          <p:cNvGrpSpPr/>
          <p:nvPr/>
        </p:nvGrpSpPr>
        <p:grpSpPr>
          <a:xfrm>
            <a:off x="13928705" y="19064523"/>
            <a:ext cx="4785346" cy="6217920"/>
            <a:chOff x="13928705" y="18333720"/>
            <a:chExt cx="4785346" cy="6217920"/>
          </a:xfrm>
        </p:grpSpPr>
        <p:sp>
          <p:nvSpPr>
            <p:cNvPr id="113" name="AutoShape 33"/>
            <p:cNvSpPr>
              <a:spLocks noChangeArrowheads="1"/>
            </p:cNvSpPr>
            <p:nvPr/>
          </p:nvSpPr>
          <p:spPr bwMode="auto">
            <a:xfrm rot="16200000" flipH="1">
              <a:off x="13212418" y="19050007"/>
              <a:ext cx="6217920" cy="4785346"/>
            </a:xfrm>
            <a:prstGeom prst="leftArrow">
              <a:avLst>
                <a:gd name="adj1" fmla="val 69019"/>
                <a:gd name="adj2" fmla="val 41896"/>
              </a:avLst>
            </a:prstGeom>
            <a:solidFill>
              <a:srgbClr val="B4A3C7"/>
            </a:solidFill>
            <a:ln w="6350">
              <a:noFill/>
              <a:miter lim="800000"/>
              <a:headEnd type="none" w="sm" len="sm"/>
              <a:tailEnd/>
            </a:ln>
            <a:effectLst>
              <a:outerShdw blurRad="50800" dist="38100" dir="2700000" algn="tl" rotWithShape="0">
                <a:srgbClr val="000000">
                  <a:alpha val="43000"/>
                </a:srgbClr>
              </a:outerShdw>
            </a:effectLst>
          </p:spPr>
          <p:txBody>
            <a:bodyPr wrap="none" lIns="438787" tIns="219394" rIns="438787" bIns="219394" anchor="ctr"/>
            <a:lstStyle/>
            <a:p>
              <a:pPr>
                <a:defRPr/>
              </a:pPr>
              <a:endParaRPr lang="en-US">
                <a:solidFill>
                  <a:srgbClr val="000000"/>
                </a:solidFill>
                <a:latin typeface="Arial" pitchFamily="-108" charset="0"/>
                <a:ea typeface="Geneva" pitchFamily="-108" charset="-128"/>
                <a:cs typeface="Geneva" pitchFamily="-108" charset="-128"/>
              </a:endParaRPr>
            </a:p>
          </p:txBody>
        </p:sp>
        <p:sp>
          <p:nvSpPr>
            <p:cNvPr id="104" name="Text Box 35"/>
            <p:cNvSpPr txBox="1">
              <a:spLocks noChangeArrowheads="1"/>
            </p:cNvSpPr>
            <p:nvPr/>
          </p:nvSpPr>
          <p:spPr bwMode="auto">
            <a:xfrm rot="16200000">
              <a:off x="13528043" y="20785157"/>
              <a:ext cx="5501640" cy="2031325"/>
            </a:xfrm>
            <a:prstGeom prst="rect">
              <a:avLst/>
            </a:prstGeom>
            <a:noFill/>
            <a:ln w="3175">
              <a:noFill/>
              <a:miter lim="800000"/>
              <a:headEnd type="none" w="sm" len="sm"/>
              <a:tailEnd/>
            </a:ln>
            <a:effectLst>
              <a:outerShdw blurRad="50800" dist="38100" dir="2700000" algn="tl" rotWithShape="0">
                <a:schemeClr val="tx1">
                  <a:lumMod val="75000"/>
                  <a:lumOff val="25000"/>
                  <a:alpha val="43000"/>
                </a:schemeClr>
              </a:outerShdw>
            </a:effectLst>
          </p:spPr>
          <p:txBody>
            <a:bodyPr lIns="0" tIns="0" rIns="0" bIns="0">
              <a:spAutoFit/>
            </a:bodyPr>
            <a:lstStyle/>
            <a:p>
              <a:pPr algn="ctr">
                <a:spcBef>
                  <a:spcPct val="50000"/>
                </a:spcBef>
                <a:defRPr/>
              </a:pPr>
              <a:r>
                <a:rPr lang="en-US" sz="4400" b="1" dirty="0">
                  <a:solidFill>
                    <a:srgbClr val="000000"/>
                  </a:solidFill>
                  <a:latin typeface="Verdana" pitchFamily="-111" charset="0"/>
                  <a:ea typeface="Geneva" pitchFamily="-108" charset="-128"/>
                  <a:cs typeface="Geneva" pitchFamily="-108" charset="-128"/>
                </a:rPr>
                <a:t>Technologies</a:t>
              </a:r>
              <a:br>
                <a:rPr lang="en-US" sz="4400" b="1" dirty="0">
                  <a:solidFill>
                    <a:srgbClr val="000000"/>
                  </a:solidFill>
                  <a:latin typeface="Verdana" pitchFamily="-111" charset="0"/>
                  <a:ea typeface="Geneva" pitchFamily="-108" charset="-128"/>
                  <a:cs typeface="Geneva" pitchFamily="-108" charset="-128"/>
                </a:rPr>
              </a:br>
              <a:r>
                <a:rPr lang="en-US" sz="4400" b="1" dirty="0">
                  <a:solidFill>
                    <a:srgbClr val="000000"/>
                  </a:solidFill>
                  <a:latin typeface="Verdana" pitchFamily="-111" charset="0"/>
                  <a:ea typeface="Geneva" pitchFamily="-108" charset="-128"/>
                  <a:cs typeface="Geneva" pitchFamily="-108" charset="-128"/>
                </a:rPr>
                <a:t>&amp;</a:t>
              </a:r>
              <a:br>
                <a:rPr lang="en-US" sz="4400" b="1" dirty="0">
                  <a:solidFill>
                    <a:srgbClr val="000000"/>
                  </a:solidFill>
                  <a:latin typeface="Verdana" pitchFamily="-111" charset="0"/>
                  <a:ea typeface="Geneva" pitchFamily="-108" charset="-128"/>
                  <a:cs typeface="Geneva" pitchFamily="-108" charset="-128"/>
                </a:rPr>
              </a:br>
              <a:r>
                <a:rPr lang="en-US" sz="4400" b="1" dirty="0">
                  <a:solidFill>
                    <a:srgbClr val="000000"/>
                  </a:solidFill>
                  <a:latin typeface="Verdana" pitchFamily="-111" charset="0"/>
                  <a:ea typeface="Geneva" pitchFamily="-108" charset="-128"/>
                  <a:cs typeface="Geneva" pitchFamily="-108" charset="-128"/>
                </a:rPr>
                <a:t>Insights</a:t>
              </a:r>
            </a:p>
          </p:txBody>
        </p:sp>
      </p:grpSp>
      <p:sp>
        <p:nvSpPr>
          <p:cNvPr id="114" name="Rectangle 113"/>
          <p:cNvSpPr/>
          <p:nvPr/>
        </p:nvSpPr>
        <p:spPr>
          <a:xfrm>
            <a:off x="622473" y="15835974"/>
            <a:ext cx="25734137" cy="2501086"/>
          </a:xfrm>
          <a:prstGeom prst="rect">
            <a:avLst/>
          </a:prstGeom>
          <a:noFill/>
          <a:ln>
            <a:solidFill>
              <a:schemeClr val="accent1">
                <a:lumMod val="60000"/>
                <a:lumOff val="4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ln>
                <a:solidFill>
                  <a:schemeClr val="tx2">
                    <a:lumMod val="40000"/>
                    <a:lumOff val="60000"/>
                  </a:schemeClr>
                </a:solidFill>
              </a:ln>
            </a:endParaRPr>
          </a:p>
        </p:txBody>
      </p:sp>
      <p:sp>
        <p:nvSpPr>
          <p:cNvPr id="19" name="Rectangle 18"/>
          <p:cNvSpPr/>
          <p:nvPr/>
        </p:nvSpPr>
        <p:spPr>
          <a:xfrm>
            <a:off x="22574061" y="14015482"/>
            <a:ext cx="3585170" cy="830997"/>
          </a:xfrm>
          <a:prstGeom prst="rect">
            <a:avLst/>
          </a:prstGeom>
        </p:spPr>
        <p:txBody>
          <a:bodyPr wrap="none">
            <a:spAutoFit/>
          </a:bodyPr>
          <a:lstStyle/>
          <a:p>
            <a:r>
              <a:rPr lang="en-US" sz="4800" i="1" dirty="0" smtClean="0"/>
              <a:t>applications</a:t>
            </a:r>
            <a:endParaRPr lang="en-US" sz="4800" i="1" dirty="0"/>
          </a:p>
        </p:txBody>
      </p:sp>
      <p:sp>
        <p:nvSpPr>
          <p:cNvPr id="115" name="Rectangle 114"/>
          <p:cNvSpPr/>
          <p:nvPr/>
        </p:nvSpPr>
        <p:spPr>
          <a:xfrm>
            <a:off x="22356544" y="16459200"/>
            <a:ext cx="4097329" cy="830997"/>
          </a:xfrm>
          <a:prstGeom prst="rect">
            <a:avLst/>
          </a:prstGeom>
        </p:spPr>
        <p:txBody>
          <a:bodyPr wrap="none">
            <a:spAutoFit/>
          </a:bodyPr>
          <a:lstStyle/>
          <a:p>
            <a:r>
              <a:rPr lang="en-US" sz="4800" i="1" dirty="0" smtClean="0"/>
              <a:t>other markets</a:t>
            </a:r>
            <a:endParaRPr lang="en-US" sz="4800" i="1" dirty="0"/>
          </a:p>
        </p:txBody>
      </p:sp>
      <p:sp>
        <p:nvSpPr>
          <p:cNvPr id="116" name="TextBox 115"/>
          <p:cNvSpPr txBox="1"/>
          <p:nvPr/>
        </p:nvSpPr>
        <p:spPr>
          <a:xfrm>
            <a:off x="16740145" y="13258800"/>
            <a:ext cx="5357855" cy="2308324"/>
          </a:xfrm>
          <a:prstGeom prst="rect">
            <a:avLst/>
          </a:prstGeom>
          <a:noFill/>
        </p:spPr>
        <p:txBody>
          <a:bodyPr wrap="square" rtlCol="0">
            <a:spAutoFit/>
          </a:bodyPr>
          <a:lstStyle/>
          <a:p>
            <a:pPr marL="685800" lvl="1" indent="-342900">
              <a:buFont typeface="Arial"/>
              <a:buChar char="•"/>
            </a:pPr>
            <a:r>
              <a:rPr lang="en-US" sz="4800" dirty="0" smtClean="0"/>
              <a:t>rehabilitation</a:t>
            </a:r>
          </a:p>
          <a:p>
            <a:pPr marL="685800" lvl="1" indent="-342900">
              <a:buFont typeface="Arial"/>
              <a:buChar char="•"/>
            </a:pPr>
            <a:r>
              <a:rPr lang="en-US" sz="4800" dirty="0" smtClean="0"/>
              <a:t>durable medical equipment use</a:t>
            </a:r>
          </a:p>
        </p:txBody>
      </p:sp>
      <p:sp>
        <p:nvSpPr>
          <p:cNvPr id="117" name="TextBox 116"/>
          <p:cNvSpPr txBox="1"/>
          <p:nvPr/>
        </p:nvSpPr>
        <p:spPr>
          <a:xfrm>
            <a:off x="981272" y="13258800"/>
            <a:ext cx="5357855" cy="2308324"/>
          </a:xfrm>
          <a:prstGeom prst="rect">
            <a:avLst/>
          </a:prstGeom>
          <a:noFill/>
        </p:spPr>
        <p:txBody>
          <a:bodyPr wrap="square" rtlCol="0">
            <a:spAutoFit/>
          </a:bodyPr>
          <a:lstStyle/>
          <a:p>
            <a:pPr marL="685800" lvl="1" indent="-342900">
              <a:buFont typeface="Arial"/>
              <a:buChar char="•"/>
            </a:pPr>
            <a:r>
              <a:rPr lang="en-US" sz="4800" dirty="0" smtClean="0"/>
              <a:t>personal navigation</a:t>
            </a:r>
          </a:p>
          <a:p>
            <a:pPr marL="685800" lvl="1" indent="-342900">
              <a:buFont typeface="Arial"/>
              <a:buChar char="•"/>
            </a:pPr>
            <a:r>
              <a:rPr lang="en-US" sz="4800" dirty="0" smtClean="0"/>
              <a:t>driving rehab</a:t>
            </a:r>
          </a:p>
        </p:txBody>
      </p:sp>
      <p:sp>
        <p:nvSpPr>
          <p:cNvPr id="118" name="TextBox 117"/>
          <p:cNvSpPr txBox="1"/>
          <p:nvPr/>
        </p:nvSpPr>
        <p:spPr>
          <a:xfrm>
            <a:off x="6234230" y="13258800"/>
            <a:ext cx="5357855" cy="2308324"/>
          </a:xfrm>
          <a:prstGeom prst="rect">
            <a:avLst/>
          </a:prstGeom>
          <a:noFill/>
        </p:spPr>
        <p:txBody>
          <a:bodyPr wrap="square" rtlCol="0">
            <a:spAutoFit/>
          </a:bodyPr>
          <a:lstStyle/>
          <a:p>
            <a:pPr marL="685800" lvl="1" indent="-342900">
              <a:buFont typeface="Arial"/>
              <a:buChar char="•"/>
            </a:pPr>
            <a:r>
              <a:rPr lang="en-US" sz="4800" dirty="0" smtClean="0"/>
              <a:t>home care</a:t>
            </a:r>
          </a:p>
          <a:p>
            <a:pPr marL="685800" lvl="1" indent="-342900">
              <a:buFont typeface="Arial"/>
              <a:buChar char="•"/>
            </a:pPr>
            <a:r>
              <a:rPr lang="en-US" sz="4800" dirty="0" smtClean="0"/>
              <a:t>long term care</a:t>
            </a:r>
          </a:p>
          <a:p>
            <a:pPr marL="685800" lvl="1" indent="-342900">
              <a:buFont typeface="Arial"/>
              <a:buChar char="•"/>
            </a:pPr>
            <a:r>
              <a:rPr lang="en-US" sz="4800" dirty="0" smtClean="0"/>
              <a:t>physical support</a:t>
            </a:r>
          </a:p>
        </p:txBody>
      </p:sp>
      <p:sp>
        <p:nvSpPr>
          <p:cNvPr id="119" name="TextBox 118"/>
          <p:cNvSpPr txBox="1"/>
          <p:nvPr/>
        </p:nvSpPr>
        <p:spPr>
          <a:xfrm>
            <a:off x="11487188" y="13258800"/>
            <a:ext cx="5807338" cy="2308324"/>
          </a:xfrm>
          <a:prstGeom prst="rect">
            <a:avLst/>
          </a:prstGeom>
          <a:noFill/>
        </p:spPr>
        <p:txBody>
          <a:bodyPr wrap="square" rtlCol="0">
            <a:spAutoFit/>
          </a:bodyPr>
          <a:lstStyle/>
          <a:p>
            <a:pPr marL="685800" lvl="1" indent="-342900">
              <a:buFont typeface="Arial"/>
              <a:buChar char="•"/>
            </a:pPr>
            <a:r>
              <a:rPr lang="en-US" sz="4800" dirty="0" smtClean="0"/>
              <a:t>personal health management</a:t>
            </a:r>
          </a:p>
          <a:p>
            <a:pPr marL="685800" lvl="1" indent="-342900">
              <a:buFont typeface="Arial"/>
              <a:buChar char="•"/>
            </a:pPr>
            <a:r>
              <a:rPr lang="en-US" sz="4800" dirty="0" smtClean="0"/>
              <a:t>cognitive support</a:t>
            </a:r>
          </a:p>
        </p:txBody>
      </p:sp>
      <p:sp>
        <p:nvSpPr>
          <p:cNvPr id="121" name="TextBox 120"/>
          <p:cNvSpPr txBox="1"/>
          <p:nvPr/>
        </p:nvSpPr>
        <p:spPr>
          <a:xfrm>
            <a:off x="16740145" y="15835974"/>
            <a:ext cx="5357855" cy="2308324"/>
          </a:xfrm>
          <a:prstGeom prst="rect">
            <a:avLst/>
          </a:prstGeom>
          <a:noFill/>
        </p:spPr>
        <p:txBody>
          <a:bodyPr wrap="square" rtlCol="0">
            <a:spAutoFit/>
          </a:bodyPr>
          <a:lstStyle/>
          <a:p>
            <a:pPr marL="685800" lvl="1" indent="-342900">
              <a:buFont typeface="Arial"/>
              <a:buChar char="•"/>
            </a:pPr>
            <a:r>
              <a:rPr lang="en-US" sz="4800" dirty="0" smtClean="0"/>
              <a:t>sports</a:t>
            </a:r>
          </a:p>
          <a:p>
            <a:pPr marL="685800" lvl="1" indent="-342900">
              <a:buFont typeface="Arial"/>
              <a:buChar char="•"/>
            </a:pPr>
            <a:r>
              <a:rPr lang="en-US" sz="4800" dirty="0" smtClean="0"/>
              <a:t>home exercise</a:t>
            </a:r>
          </a:p>
          <a:p>
            <a:pPr marL="685800" lvl="1" indent="-342900">
              <a:buFont typeface="Arial"/>
              <a:buChar char="•"/>
            </a:pPr>
            <a:r>
              <a:rPr lang="en-US" sz="4800" dirty="0" smtClean="0"/>
              <a:t>job training</a:t>
            </a:r>
          </a:p>
        </p:txBody>
      </p:sp>
      <p:sp>
        <p:nvSpPr>
          <p:cNvPr id="122" name="TextBox 121"/>
          <p:cNvSpPr txBox="1"/>
          <p:nvPr/>
        </p:nvSpPr>
        <p:spPr>
          <a:xfrm>
            <a:off x="981272" y="15835974"/>
            <a:ext cx="5357855" cy="2308324"/>
          </a:xfrm>
          <a:prstGeom prst="rect">
            <a:avLst/>
          </a:prstGeom>
          <a:noFill/>
        </p:spPr>
        <p:txBody>
          <a:bodyPr wrap="square" rtlCol="0">
            <a:spAutoFit/>
          </a:bodyPr>
          <a:lstStyle/>
          <a:p>
            <a:pPr marL="685800" lvl="1" indent="-342900">
              <a:buFont typeface="Arial"/>
              <a:buChar char="•"/>
            </a:pPr>
            <a:r>
              <a:rPr lang="en-US" sz="4800" dirty="0" smtClean="0"/>
              <a:t>insurance</a:t>
            </a:r>
          </a:p>
          <a:p>
            <a:pPr marL="685800" lvl="1" indent="-342900">
              <a:buFont typeface="Arial"/>
              <a:buChar char="•"/>
            </a:pPr>
            <a:r>
              <a:rPr lang="en-US" sz="4800" dirty="0" smtClean="0"/>
              <a:t>fleet management</a:t>
            </a:r>
          </a:p>
        </p:txBody>
      </p:sp>
      <p:sp>
        <p:nvSpPr>
          <p:cNvPr id="123" name="TextBox 122"/>
          <p:cNvSpPr txBox="1"/>
          <p:nvPr/>
        </p:nvSpPr>
        <p:spPr>
          <a:xfrm>
            <a:off x="6234230" y="15835974"/>
            <a:ext cx="5357855" cy="2308324"/>
          </a:xfrm>
          <a:prstGeom prst="rect">
            <a:avLst/>
          </a:prstGeom>
          <a:noFill/>
        </p:spPr>
        <p:txBody>
          <a:bodyPr wrap="square" rtlCol="0">
            <a:spAutoFit/>
          </a:bodyPr>
          <a:lstStyle/>
          <a:p>
            <a:pPr marL="685800" lvl="1" indent="-342900">
              <a:buFont typeface="Arial"/>
              <a:buChar char="•"/>
            </a:pPr>
            <a:r>
              <a:rPr lang="en-US" sz="4800" dirty="0" smtClean="0"/>
              <a:t>entertainment</a:t>
            </a:r>
          </a:p>
          <a:p>
            <a:pPr marL="685800" lvl="1" indent="-342900">
              <a:buFont typeface="Arial"/>
              <a:buChar char="•"/>
            </a:pPr>
            <a:r>
              <a:rPr lang="en-US" sz="4800" dirty="0" smtClean="0"/>
              <a:t>manufacturing</a:t>
            </a:r>
          </a:p>
          <a:p>
            <a:pPr marL="685800" lvl="1" indent="-342900">
              <a:buFont typeface="Arial"/>
              <a:buChar char="•"/>
            </a:pPr>
            <a:r>
              <a:rPr lang="en-US" sz="4800" dirty="0" smtClean="0"/>
              <a:t>security</a:t>
            </a:r>
          </a:p>
        </p:txBody>
      </p:sp>
      <p:sp>
        <p:nvSpPr>
          <p:cNvPr id="124" name="TextBox 123"/>
          <p:cNvSpPr txBox="1"/>
          <p:nvPr/>
        </p:nvSpPr>
        <p:spPr>
          <a:xfrm>
            <a:off x="11487188" y="15835974"/>
            <a:ext cx="5357855" cy="2308324"/>
          </a:xfrm>
          <a:prstGeom prst="rect">
            <a:avLst/>
          </a:prstGeom>
          <a:noFill/>
        </p:spPr>
        <p:txBody>
          <a:bodyPr wrap="square" rtlCol="0">
            <a:spAutoFit/>
          </a:bodyPr>
          <a:lstStyle/>
          <a:p>
            <a:pPr marL="685800" lvl="1" indent="-342900">
              <a:buFont typeface="Arial"/>
              <a:buChar char="•"/>
            </a:pPr>
            <a:r>
              <a:rPr lang="en-US" sz="4800" dirty="0" smtClean="0"/>
              <a:t>consumer electronics</a:t>
            </a:r>
          </a:p>
          <a:p>
            <a:pPr marL="685800" lvl="1" indent="-342900">
              <a:buFont typeface="Arial"/>
              <a:buChar char="•"/>
            </a:pPr>
            <a:r>
              <a:rPr lang="en-US" sz="4800" dirty="0" smtClean="0"/>
              <a:t>appliances</a:t>
            </a:r>
          </a:p>
        </p:txBody>
      </p:sp>
      <p:pic>
        <p:nvPicPr>
          <p:cNvPr id="71" name="Picture 70" descr="PSC Color no tag.JPG"/>
          <p:cNvPicPr>
            <a:picLocks noChangeAspect="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3088333" y="37954062"/>
            <a:ext cx="2371611" cy="6556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4" name="Picture 73" descr="NISSAN logo.eps"/>
          <p:cNvPicPr>
            <a:picLocks noChangeAspect="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3322342" y="35496390"/>
            <a:ext cx="1903593" cy="3551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 name="Picture 81" descr="Myomo logo.jpg"/>
          <p:cNvPicPr>
            <a:picLocks noChangeAspect="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314882" y="33049340"/>
            <a:ext cx="1918512" cy="607050"/>
          </a:xfrm>
          <a:prstGeom prst="rect">
            <a:avLst/>
          </a:prstGeom>
        </p:spPr>
      </p:pic>
      <p:pic>
        <p:nvPicPr>
          <p:cNvPr id="86" name="Picture 85" descr="epson-logo.jpg"/>
          <p:cNvPicPr>
            <a:picLocks noChangeAspect="1"/>
          </p:cNvPicPr>
          <p:nvPr/>
        </p:nvPicPr>
        <p:blipFill>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6180897" y="32918399"/>
            <a:ext cx="1613204" cy="768512"/>
          </a:xfrm>
          <a:prstGeom prst="rect">
            <a:avLst/>
          </a:prstGeom>
        </p:spPr>
      </p:pic>
      <p:pic>
        <p:nvPicPr>
          <p:cNvPr id="92" name="Picture 91" descr="Baptist Home Society.jpg"/>
          <p:cNvPicPr>
            <a:picLocks noChangeAspect="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8943183" y="39587132"/>
            <a:ext cx="1585826" cy="714185"/>
          </a:xfrm>
          <a:prstGeom prst="rect">
            <a:avLst/>
          </a:prstGeom>
        </p:spPr>
      </p:pic>
      <p:pic>
        <p:nvPicPr>
          <p:cNvPr id="96" name="Picture 95" descr="Lutheran SeniorLife.jpg"/>
          <p:cNvPicPr>
            <a:picLocks noChangeAspect="1"/>
          </p:cNvPicPr>
          <p:nvPr/>
        </p:nvPicPr>
        <p:blipFill>
          <a:blip r:embed="rId1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6166559" y="37479026"/>
            <a:ext cx="1641880" cy="1503516"/>
          </a:xfrm>
          <a:prstGeom prst="rect">
            <a:avLst/>
          </a:prstGeom>
        </p:spPr>
      </p:pic>
      <p:pic>
        <p:nvPicPr>
          <p:cNvPr id="100" name="Picture 99" descr="Reformed Presbyterian Home.gif"/>
          <p:cNvPicPr>
            <a:picLocks noChangeAspect="1"/>
          </p:cNvPicPr>
          <p:nvPr/>
        </p:nvPicPr>
        <p:blipFill>
          <a:blip r:embed="rId2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8275093" y="36087036"/>
            <a:ext cx="2922006" cy="1534618"/>
          </a:xfrm>
          <a:prstGeom prst="rect">
            <a:avLst/>
          </a:prstGeom>
        </p:spPr>
      </p:pic>
      <p:pic>
        <p:nvPicPr>
          <p:cNvPr id="106" name="Picture 105" descr="Villa St Joseph.jpg"/>
          <p:cNvPicPr>
            <a:picLocks noChangeAspect="1"/>
          </p:cNvPicPr>
          <p:nvPr/>
        </p:nvPicPr>
        <p:blipFill>
          <a:blip r:embed="rId2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847296" y="41046774"/>
            <a:ext cx="853685" cy="767008"/>
          </a:xfrm>
          <a:prstGeom prst="rect">
            <a:avLst/>
          </a:prstGeom>
        </p:spPr>
      </p:pic>
      <p:pic>
        <p:nvPicPr>
          <p:cNvPr id="107" name="Picture 106" descr="Vincentian.jpg"/>
          <p:cNvPicPr>
            <a:picLocks noChangeAspect="1"/>
          </p:cNvPicPr>
          <p:nvPr/>
        </p:nvPicPr>
        <p:blipFill>
          <a:blip r:embed="rId2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5808837" y="36396140"/>
            <a:ext cx="2357324" cy="774947"/>
          </a:xfrm>
          <a:prstGeom prst="rect">
            <a:avLst/>
          </a:prstGeom>
        </p:spPr>
      </p:pic>
      <p:pic>
        <p:nvPicPr>
          <p:cNvPr id="108" name="Picture 107" descr="JAA.gif"/>
          <p:cNvPicPr>
            <a:picLocks noChangeAspect="1"/>
          </p:cNvPicPr>
          <p:nvPr/>
        </p:nvPicPr>
        <p:blipFill>
          <a:blip r:embed="rId2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6248503" y="39522124"/>
            <a:ext cx="1477993" cy="1106333"/>
          </a:xfrm>
          <a:prstGeom prst="rect">
            <a:avLst/>
          </a:prstGeom>
        </p:spPr>
      </p:pic>
      <p:pic>
        <p:nvPicPr>
          <p:cNvPr id="109" name="Picture 108" descr="LaurelView.gif"/>
          <p:cNvPicPr>
            <a:picLocks noChangeAspect="1"/>
          </p:cNvPicPr>
          <p:nvPr/>
        </p:nvPicPr>
        <p:blipFill rotWithShape="1">
          <a:blip r:embed="rId2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4636" r="-1" b="29764"/>
          <a:stretch/>
        </p:blipFill>
        <p:spPr>
          <a:xfrm>
            <a:off x="29263648" y="40759711"/>
            <a:ext cx="944897" cy="988142"/>
          </a:xfrm>
          <a:prstGeom prst="rect">
            <a:avLst/>
          </a:prstGeom>
        </p:spPr>
      </p:pic>
      <p:pic>
        <p:nvPicPr>
          <p:cNvPr id="110" name="Picture 109" descr="HenryFordHealthSystem.gif"/>
          <p:cNvPicPr>
            <a:picLocks noChangeAspect="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52772" y="36309417"/>
            <a:ext cx="2042732" cy="887070"/>
          </a:xfrm>
          <a:prstGeom prst="rect">
            <a:avLst/>
          </a:prstGeom>
        </p:spPr>
      </p:pic>
      <p:pic>
        <p:nvPicPr>
          <p:cNvPr id="120" name="Picture 119" descr="abramson-logo-cmyk.jpg"/>
          <p:cNvPicPr>
            <a:picLocks noChangeAspect="1"/>
          </p:cNvPicPr>
          <p:nvPr/>
        </p:nvPicPr>
        <p:blipFill>
          <a:blip r:embed="rId2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31524" y="37873167"/>
            <a:ext cx="2809144" cy="761944"/>
          </a:xfrm>
          <a:prstGeom prst="rect">
            <a:avLst/>
          </a:prstGeom>
        </p:spPr>
      </p:pic>
      <p:pic>
        <p:nvPicPr>
          <p:cNvPr id="125" name="Picture 124" descr="Grane.jpg"/>
          <p:cNvPicPr>
            <a:picLocks noChangeAspect="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397914" y="32991190"/>
            <a:ext cx="2676364" cy="835169"/>
          </a:xfrm>
          <a:prstGeom prst="rect">
            <a:avLst/>
          </a:prstGeom>
        </p:spPr>
      </p:pic>
      <p:pic>
        <p:nvPicPr>
          <p:cNvPr id="126" name="Picture 125" descr="iRobot.psd"/>
          <p:cNvPicPr>
            <a:picLocks noChangeAspect="1"/>
          </p:cNvPicPr>
          <p:nvPr/>
        </p:nvPicPr>
        <p:blipFill>
          <a:blip r:embed="rId2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818688" y="35405540"/>
            <a:ext cx="1834816" cy="446027"/>
          </a:xfrm>
          <a:prstGeom prst="rect">
            <a:avLst/>
          </a:prstGeom>
        </p:spPr>
      </p:pic>
      <p:pic>
        <p:nvPicPr>
          <p:cNvPr id="127" name="Picture 126" descr="Beacon Communities.jpg"/>
          <p:cNvPicPr>
            <a:picLocks noChangeAspect="1"/>
          </p:cNvPicPr>
          <p:nvPr/>
        </p:nvPicPr>
        <p:blipFill>
          <a:blip r:embed="rId2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59512" y="34272716"/>
            <a:ext cx="2055974" cy="569482"/>
          </a:xfrm>
          <a:prstGeom prst="rect">
            <a:avLst/>
          </a:prstGeom>
        </p:spPr>
      </p:pic>
      <p:pic>
        <p:nvPicPr>
          <p:cNvPr id="128" name="Picture 127" descr="Presbyterian Senior Living.jpg"/>
          <p:cNvPicPr>
            <a:picLocks noChangeAspect="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587191" y="34250403"/>
            <a:ext cx="2297810" cy="591795"/>
          </a:xfrm>
          <a:prstGeom prst="rect">
            <a:avLst/>
          </a:prstGeom>
        </p:spPr>
      </p:pic>
      <p:pic>
        <p:nvPicPr>
          <p:cNvPr id="129" name="Picture 128" descr="St Anne.jpg"/>
          <p:cNvPicPr>
            <a:picLocks noChangeAspect="1"/>
          </p:cNvPicPr>
          <p:nvPr/>
        </p:nvPicPr>
        <p:blipFill>
          <a:blip r:embed="rId3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053906" y="35555427"/>
            <a:ext cx="1867187" cy="477786"/>
          </a:xfrm>
          <a:prstGeom prst="rect">
            <a:avLst/>
          </a:prstGeom>
        </p:spPr>
      </p:pic>
      <p:pic>
        <p:nvPicPr>
          <p:cNvPr id="130" name="Picture 129" descr="healthpro.png"/>
          <p:cNvPicPr>
            <a:picLocks noChangeAspect="1"/>
          </p:cNvPicPr>
          <p:nvPr/>
        </p:nvPicPr>
        <p:blipFill rotWithShape="1">
          <a:blip r:embed="rId3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70875"/>
          <a:stretch/>
        </p:blipFill>
        <p:spPr>
          <a:xfrm>
            <a:off x="23150178" y="33805340"/>
            <a:ext cx="2247921" cy="1036858"/>
          </a:xfrm>
          <a:prstGeom prst="rect">
            <a:avLst/>
          </a:prstGeom>
        </p:spPr>
      </p:pic>
      <p:pic>
        <p:nvPicPr>
          <p:cNvPr id="131" name="Picture 130" descr="nanthealth logo.png"/>
          <p:cNvPicPr>
            <a:picLocks noChangeAspect="1"/>
          </p:cNvPicPr>
          <p:nvPr/>
        </p:nvPicPr>
        <p:blipFill>
          <a:blip r:embed="rId3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060953" y="39422281"/>
            <a:ext cx="2426371" cy="1155376"/>
          </a:xfrm>
          <a:prstGeom prst="rect">
            <a:avLst/>
          </a:prstGeom>
        </p:spPr>
      </p:pic>
      <p:pic>
        <p:nvPicPr>
          <p:cNvPr id="132" name="Picture 131" descr="YAI logo.jpg"/>
          <p:cNvPicPr>
            <a:picLocks noChangeAspect="1"/>
          </p:cNvPicPr>
          <p:nvPr/>
        </p:nvPicPr>
        <p:blipFill>
          <a:blip r:embed="rId3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50800" y="41253782"/>
            <a:ext cx="3073399" cy="56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nual mt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annual mtg poster template.potx</Template>
  <TotalTime>4353</TotalTime>
  <Words>113</Words>
  <Application>Microsoft Macintosh PowerPoint</Application>
  <PresentationFormat>Custom</PresentationFormat>
  <Paragraphs>40</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annual mtg poster template</vt:lpstr>
      <vt:lpstr>Slide 1</vt:lpstr>
    </vt:vector>
  </TitlesOfParts>
  <Company>Carnegie Mellon Univeristy/School of Computer Scienc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 User needs frequently change when using Graphical User Interfaces (GUIs), however computer interfaces currently do not adapt to these needs.  We are working to develop computer software that automatically assesses and adapts to a user’s mouse pointing performance in real world applications, ulti- mately making computers more accessible for everyone. Increased computer accessibility improves opportunities for employment, social interaction, entertainment and other key aspects of quality of life. Navigating</dc:title>
  <dc:creator>Amy Hurst;pet</dc:creator>
  <cp:lastModifiedBy>Dan Siewiorek</cp:lastModifiedBy>
  <cp:revision>99</cp:revision>
  <cp:lastPrinted>2014-10-20T14:32:33Z</cp:lastPrinted>
  <dcterms:created xsi:type="dcterms:W3CDTF">2014-10-20T14:29:17Z</dcterms:created>
  <dcterms:modified xsi:type="dcterms:W3CDTF">2014-10-20T14:32:45Z</dcterms:modified>
</cp:coreProperties>
</file>